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84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5" r:id="rId31"/>
    <p:sldId id="288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CFE"/>
    <a:srgbClr val="DBF6FE"/>
    <a:srgbClr val="6BC5C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85" autoAdjust="0"/>
    <p:restoredTop sz="94660" autoAdjust="0"/>
  </p:normalViewPr>
  <p:slideViewPr>
    <p:cSldViewPr snapToGrid="0">
      <p:cViewPr varScale="1">
        <p:scale>
          <a:sx n="116" d="100"/>
          <a:sy n="116" d="100"/>
        </p:scale>
        <p:origin x="-150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5454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15884" y="952587"/>
            <a:ext cx="5170516" cy="2871268"/>
          </a:xfrm>
        </p:spPr>
        <p:txBody>
          <a:bodyPr>
            <a:normAutofit/>
          </a:bodyPr>
          <a:lstStyle/>
          <a:p>
            <a:r>
              <a:rPr lang="ru-RU" sz="72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Кариес</a:t>
            </a:r>
            <a:endParaRPr lang="en-US" sz="7200" b="1" i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636028"/>
            <a:ext cx="5347162" cy="122197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96291" y="1246910"/>
            <a:ext cx="7102186" cy="3699770"/>
          </a:xfrm>
        </p:spPr>
        <p:txBody>
          <a:bodyPr/>
          <a:lstStyle/>
          <a:p>
            <a: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Кариес зубов (лат. </a:t>
            </a:r>
            <a:r>
              <a:rPr lang="la-Latn" i="1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Caries dentiis</a:t>
            </a:r>
            <a: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) — патологический процесс, проявляющийся после прорезывания зубов, при котором происходит деминерализация и размягчение твёрдых тканей с последующим образованием полости. </a:t>
            </a:r>
            <a:endParaRPr lang="ru-RU" dirty="0">
              <a:ln w="18415" cmpd="sng">
                <a:solidFill>
                  <a:schemeClr val="accent1"/>
                </a:solidFill>
                <a:prstDash val="solid"/>
              </a:ln>
              <a:solidFill>
                <a:schemeClr val="accent5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257300" y="0"/>
            <a:ext cx="7886700" cy="1325563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Определение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https://zapiski-stomatologa.ru/wp-content/uploads/na-foto-raspolozhenie-srednego-kariesa-v-oblasti-f-768x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0022" y="4057824"/>
            <a:ext cx="3325091" cy="2567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https://expertdent.net/wp-content/uploads/2017/05/Karies-kornya-zuba-lechit-ili-udaly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637" y="4073236"/>
            <a:ext cx="4515633" cy="2568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1035" y="298624"/>
            <a:ext cx="7886700" cy="1325563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Эпидемиология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1592869"/>
            <a:ext cx="7886700" cy="4525298"/>
          </a:xfrm>
        </p:spPr>
        <p:txBody>
          <a:bodyPr/>
          <a:lstStyle/>
          <a:p>
            <a:r>
              <a:rPr lang="ru-RU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настоящее время кариес зубов является наиболее распространенным заболеванием зубочелюстной системы. Распространенность кариеса составляет 98—99 %. В общей структуре оказания медицинской помощи больным в лечебно-профилактических учреждениях стоматологического профиля это заболевание встречается во всех возрастных группах пациентов.</a:t>
            </a:r>
          </a:p>
          <a:p>
            <a:r>
              <a:rPr lang="ru-RU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Кариес зубов следует отнести к социальной проблеме!</a:t>
            </a:r>
            <a:endParaRPr lang="ru-RU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0"/>
            <a:ext cx="7886700" cy="1325563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Этиология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1130531"/>
            <a:ext cx="7886700" cy="572746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200" b="1" i="1" dirty="0" smtClean="0">
                <a:solidFill>
                  <a:srgbClr val="002060"/>
                </a:solidFill>
              </a:rPr>
              <a:t>Кариес – это </a:t>
            </a:r>
            <a:r>
              <a:rPr lang="ru-RU" sz="3200" b="1" i="1" dirty="0" err="1" smtClean="0">
                <a:solidFill>
                  <a:srgbClr val="002060"/>
                </a:solidFill>
              </a:rPr>
              <a:t>полиэтиологическое</a:t>
            </a:r>
            <a:r>
              <a:rPr lang="ru-RU" sz="3200" b="1" i="1" dirty="0" smtClean="0">
                <a:solidFill>
                  <a:srgbClr val="002060"/>
                </a:solidFill>
              </a:rPr>
              <a:t> заболевание:</a:t>
            </a:r>
            <a:endParaRPr lang="ru-RU" sz="3200" b="1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err="1" smtClean="0">
                <a:solidFill>
                  <a:srgbClr val="002060"/>
                </a:solidFill>
              </a:rPr>
              <a:t>Кариесогенные</a:t>
            </a:r>
            <a:r>
              <a:rPr lang="ru-RU" sz="3200" i="1" dirty="0" smtClean="0">
                <a:solidFill>
                  <a:srgbClr val="002060"/>
                </a:solidFill>
              </a:rPr>
              <a:t> бактерии в ПР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err="1" smtClean="0">
                <a:solidFill>
                  <a:srgbClr val="002060"/>
                </a:solidFill>
              </a:rPr>
              <a:t>Хар-р</a:t>
            </a:r>
            <a:r>
              <a:rPr lang="ru-RU" sz="3200" i="1" dirty="0" smtClean="0">
                <a:solidFill>
                  <a:srgbClr val="002060"/>
                </a:solidFill>
              </a:rPr>
              <a:t> питания(ферментируемые углеводы), режим питания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Количество и качество слюноотделения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Сдвиги в функциональном состоянии организма</a:t>
            </a: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Нарушение минерального, белкового,</a:t>
            </a:r>
            <a:br>
              <a:rPr lang="ru-RU" sz="3200" i="1" dirty="0" smtClean="0">
                <a:solidFill>
                  <a:srgbClr val="002060"/>
                </a:solidFill>
              </a:rPr>
            </a:br>
            <a:r>
              <a:rPr lang="ru-RU" sz="3200" i="1" dirty="0" smtClean="0">
                <a:solidFill>
                  <a:srgbClr val="002060"/>
                </a:solidFill>
              </a:rPr>
              <a:t>углеводного обмена</a:t>
            </a: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Нарушение эндокринной деятельности</a:t>
            </a: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Снижение иммунитета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Соматические заболевания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Количество фтора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Влияние окружающей среды</a:t>
            </a: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Условия труда и быта</a:t>
            </a:r>
            <a:endParaRPr lang="ru-RU" sz="3200" dirty="0" smtClean="0">
              <a:solidFill>
                <a:srgbClr val="002060"/>
              </a:solidFill>
            </a:endParaRPr>
          </a:p>
          <a:p>
            <a:pPr lvl="0"/>
            <a:r>
              <a:rPr lang="ru-RU" sz="3200" i="1" dirty="0" smtClean="0">
                <a:solidFill>
                  <a:srgbClr val="002060"/>
                </a:solidFill>
              </a:rPr>
              <a:t>Наследственность</a:t>
            </a:r>
            <a:endParaRPr lang="ru-RU" sz="32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200" i="1" dirty="0" smtClean="0">
                <a:solidFill>
                  <a:srgbClr val="002060"/>
                </a:solidFill>
              </a:rPr>
              <a:t> 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23802" y="0"/>
            <a:ext cx="7520940" cy="425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>
                <a:solidFill>
                  <a:srgbClr val="002060"/>
                </a:solidFill>
              </a:rPr>
              <a:t> 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002060"/>
                </a:solidFill>
              </a:rPr>
              <a:t>Местные факторы способствующие образованию кариеса</a:t>
            </a:r>
          </a:p>
          <a:p>
            <a:r>
              <a:rPr lang="ru-RU" sz="3200" i="1" dirty="0" smtClean="0">
                <a:solidFill>
                  <a:srgbClr val="002060"/>
                </a:solidFill>
              </a:rPr>
              <a:t>1.Зубной налет</a:t>
            </a:r>
            <a:br>
              <a:rPr lang="ru-RU" sz="3200" i="1" dirty="0" smtClean="0">
                <a:solidFill>
                  <a:srgbClr val="002060"/>
                </a:solidFill>
              </a:rPr>
            </a:br>
            <a:r>
              <a:rPr lang="ru-RU" sz="3200" i="1" dirty="0" smtClean="0">
                <a:solidFill>
                  <a:srgbClr val="002060"/>
                </a:solidFill>
              </a:rPr>
              <a:t>2. Зубная бляшка</a:t>
            </a:r>
            <a:br>
              <a:rPr lang="ru-RU" sz="3200" i="1" dirty="0" smtClean="0">
                <a:solidFill>
                  <a:srgbClr val="002060"/>
                </a:solidFill>
              </a:rPr>
            </a:br>
            <a:r>
              <a:rPr lang="ru-RU" sz="3200" i="1" dirty="0" smtClean="0">
                <a:solidFill>
                  <a:srgbClr val="002060"/>
                </a:solidFill>
              </a:rPr>
              <a:t>3. Зубной камень</a:t>
            </a:r>
            <a:endParaRPr lang="ru-RU" sz="3200" i="1" dirty="0">
              <a:solidFill>
                <a:srgbClr val="002060"/>
              </a:solidFill>
            </a:endParaRPr>
          </a:p>
        </p:txBody>
      </p:sp>
      <p:pic>
        <p:nvPicPr>
          <p:cNvPr id="17410" name="Picture 2" descr="https://denta.help/wp-content/uploads/2017/12/zubnoy-kamen-i-otlozheniya-privodyat-k-vospaleniy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9766" y="3090578"/>
            <a:ext cx="5663333" cy="35679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3904" y="266008"/>
            <a:ext cx="7401445" cy="1424682"/>
          </a:xfrm>
        </p:spPr>
        <p:txBody>
          <a:bodyPr/>
          <a:lstStyle/>
          <a:p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Кариесвосприимчивость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зубной поверхности: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44533" y="1842251"/>
            <a:ext cx="7999962" cy="4774680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Кариес восприимчивость зубной поверхности зависит от множества факторов: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rgbClr val="002060"/>
                </a:solidFill>
              </a:rPr>
              <a:t>Анатомической поверхности зуба: в естественных </a:t>
            </a:r>
            <a:r>
              <a:rPr lang="ru-RU" i="1" dirty="0" err="1" smtClean="0">
                <a:solidFill>
                  <a:srgbClr val="002060"/>
                </a:solidFill>
              </a:rPr>
              <a:t>фиссурах</a:t>
            </a:r>
            <a:r>
              <a:rPr lang="ru-RU" i="1" dirty="0" smtClean="0">
                <a:solidFill>
                  <a:srgbClr val="002060"/>
                </a:solidFill>
              </a:rPr>
              <a:t> и в промежутках между зубами есть благоприятные условия для долговременной фиксации зубного налёта.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rgbClr val="002060"/>
                </a:solidFill>
              </a:rPr>
              <a:t>Насыщенность эмали зуба фтором: образовавшиеся в результате этого </a:t>
            </a:r>
            <a:r>
              <a:rPr lang="ru-RU" i="1" dirty="0" err="1" smtClean="0">
                <a:solidFill>
                  <a:srgbClr val="002060"/>
                </a:solidFill>
              </a:rPr>
              <a:t>фторапатиты</a:t>
            </a:r>
            <a:r>
              <a:rPr lang="ru-RU" i="1" dirty="0" smtClean="0">
                <a:solidFill>
                  <a:srgbClr val="002060"/>
                </a:solidFill>
              </a:rPr>
              <a:t> более устойчивы к действию кислот.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rgbClr val="002060"/>
                </a:solidFill>
              </a:rPr>
              <a:t>Гигиена полости рта: своевременное удаление зубного налёта предотвращает дальнейшее развитие кариеса.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545464"/>
            <a:ext cx="7454438" cy="524019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ru-RU" i="1" dirty="0" smtClean="0">
                <a:solidFill>
                  <a:srgbClr val="002060"/>
                </a:solidFill>
              </a:rPr>
              <a:t>4. Фактор диеты: мягкая, богатая углеводами пища способствует образованию зубного налёта. Количество витаминов и микроэлементов также влияет на общее состояние организма и особенно слюны.</a:t>
            </a:r>
          </a:p>
          <a:p>
            <a:pPr marL="514350" indent="-514350">
              <a:buNone/>
            </a:pPr>
            <a:r>
              <a:rPr lang="ru-RU" i="1" dirty="0" smtClean="0">
                <a:solidFill>
                  <a:srgbClr val="002060"/>
                </a:solidFill>
              </a:rPr>
              <a:t>5.Качество и количество слюны: малое количество вязкой слюны способствует прикреплению бактерий к «пелликуле» и образовании зубного налёта  </a:t>
            </a:r>
          </a:p>
          <a:p>
            <a:pPr marL="514350" indent="-514350">
              <a:buNone/>
            </a:pPr>
            <a:r>
              <a:rPr lang="ru-RU" i="1" dirty="0" smtClean="0">
                <a:solidFill>
                  <a:srgbClr val="002060"/>
                </a:solidFill>
              </a:rPr>
              <a:t>6. Буферные свойства слюны (которые нейтрализуют кислоты) и количество иммуноглобулинов и других факторов защиты в слюне.</a:t>
            </a:r>
          </a:p>
          <a:p>
            <a:pPr marL="514350" indent="-51435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https://static.stomatologclub.ru/uploads/40/f1/a3a230ac70207945e77d3109b3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2249" y="3312939"/>
            <a:ext cx="4389120" cy="2868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63039" y="332509"/>
            <a:ext cx="7431579" cy="3208713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зубах существуют определенные места, на которых кариес возникает чаще всего это:</a:t>
            </a:r>
          </a:p>
          <a:p>
            <a:pPr fontAlgn="base"/>
            <a:r>
              <a:rPr lang="ru-RU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Контактные поверхности.</a:t>
            </a:r>
          </a:p>
          <a:p>
            <a:pPr fontAlgn="base"/>
            <a:r>
              <a:rPr lang="ru-RU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Слепые ямки резцов.</a:t>
            </a:r>
          </a:p>
          <a:p>
            <a:pPr fontAlgn="base"/>
            <a:r>
              <a:rPr lang="ru-RU" dirty="0" err="1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Пришеечная</a:t>
            </a:r>
            <a:r>
              <a:rPr lang="ru-RU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область жевательного и фронтального участка.</a:t>
            </a:r>
          </a:p>
          <a:p>
            <a:pPr fontAlgn="base"/>
            <a:r>
              <a:rPr lang="ru-RU" dirty="0" err="1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Фиссуры</a:t>
            </a:r>
            <a:r>
              <a:rPr lang="ru-RU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моляров.</a:t>
            </a:r>
          </a:p>
          <a:p>
            <a:endParaRPr lang="ru-RU" dirty="0"/>
          </a:p>
        </p:txBody>
      </p:sp>
      <p:pic>
        <p:nvPicPr>
          <p:cNvPr id="41988" name="Picture 4" descr="https://denta.help/wp-content/uploads/2017/07/poverhnostnyy-karies-fissu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549" y="3672782"/>
            <a:ext cx="4314369" cy="3185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534" y="215497"/>
            <a:ext cx="7886700" cy="1325563"/>
          </a:xfrm>
        </p:spPr>
        <p:txBody>
          <a:bodyPr/>
          <a:lstStyle/>
          <a:p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Кариесогенные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бактерии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6784" y="1512916"/>
            <a:ext cx="7431580" cy="497101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Str.mutans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err="1" smtClean="0">
                <a:solidFill>
                  <a:srgbClr val="002060"/>
                </a:solidFill>
              </a:rPr>
              <a:t>Str.sanguis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err="1" smtClean="0">
                <a:solidFill>
                  <a:srgbClr val="002060"/>
                </a:solidFill>
              </a:rPr>
              <a:t>Str.mitis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err="1" smtClean="0">
                <a:solidFill>
                  <a:srgbClr val="002060"/>
                </a:solidFill>
              </a:rPr>
              <a:t>Str.salivarius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ru-RU" dirty="0" err="1" smtClean="0">
                <a:solidFill>
                  <a:srgbClr val="002060"/>
                </a:solidFill>
              </a:rPr>
              <a:t>Лактобактерии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Уже через несколько минут после приёма углеводов, особенно сахарозы, отмечается уменьшение </a:t>
            </a:r>
            <a:r>
              <a:rPr lang="ru-RU" i="1" dirty="0" err="1" smtClean="0">
                <a:solidFill>
                  <a:srgbClr val="002060"/>
                </a:solidFill>
              </a:rPr>
              <a:t>pH</a:t>
            </a:r>
            <a:r>
              <a:rPr lang="ru-RU" i="1" dirty="0" smtClean="0">
                <a:solidFill>
                  <a:srgbClr val="002060"/>
                </a:solidFill>
              </a:rPr>
              <a:t> с 6 до 4. В зубном налёте кроме молочной кислоты, которая непосредственно образуется при брожении углеводов, обнаруживаются муравьиная, масляная, </a:t>
            </a:r>
            <a:r>
              <a:rPr lang="ru-RU" i="1" dirty="0" err="1" smtClean="0">
                <a:solidFill>
                  <a:srgbClr val="002060"/>
                </a:solidFill>
              </a:rPr>
              <a:t>пропионовая</a:t>
            </a:r>
            <a:r>
              <a:rPr lang="ru-RU" i="1" dirty="0" smtClean="0">
                <a:solidFill>
                  <a:srgbClr val="002060"/>
                </a:solidFill>
              </a:rPr>
              <a:t> и другие органические кислоты.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cf.ppt-online.org/files2/slide/l/LuzR97ItfDmW3HdGVksEx6ZgYvlCXqTp8S5FMa/slide-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1543"/>
            <a:ext cx="9343505" cy="71654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298624"/>
            <a:ext cx="7886700" cy="1325563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Патогенез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1360111"/>
            <a:ext cx="7886700" cy="5057313"/>
          </a:xfrm>
        </p:spPr>
        <p:txBody>
          <a:bodyPr>
            <a:normAutofit fontScale="85000" lnSpcReduction="10000"/>
          </a:bodyPr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До 70% объема зубной бляшки(</a:t>
            </a:r>
            <a:r>
              <a:rPr lang="ru-RU" dirty="0" err="1" smtClean="0">
                <a:solidFill>
                  <a:srgbClr val="002060"/>
                </a:solidFill>
              </a:rPr>
              <a:t>биопленки</a:t>
            </a:r>
            <a:r>
              <a:rPr lang="ru-RU" dirty="0" smtClean="0">
                <a:solidFill>
                  <a:srgbClr val="002060"/>
                </a:solidFill>
              </a:rPr>
              <a:t>) составляют микроорганизмы, среди которых около 40% стрептококки.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при недостаточном уходе за полостью рта на поверхности зубов скапливается налет – зубная бляшка.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до 70% объема зубной бляшки (</a:t>
            </a:r>
            <a:r>
              <a:rPr lang="ru-RU" dirty="0" err="1" smtClean="0">
                <a:solidFill>
                  <a:srgbClr val="002060"/>
                </a:solidFill>
              </a:rPr>
              <a:t>биопленки</a:t>
            </a:r>
            <a:r>
              <a:rPr lang="ru-RU" dirty="0" smtClean="0">
                <a:solidFill>
                  <a:srgbClr val="002060"/>
                </a:solidFill>
              </a:rPr>
              <a:t>) составляют микроорганизмы, среди которых около 40% - стрептококки.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в обычных условиях </a:t>
            </a:r>
            <a:r>
              <a:rPr lang="ru-RU" dirty="0" err="1" smtClean="0">
                <a:solidFill>
                  <a:srgbClr val="002060"/>
                </a:solidFill>
              </a:rPr>
              <a:t>рН</a:t>
            </a:r>
            <a:r>
              <a:rPr lang="ru-RU" dirty="0" smtClean="0">
                <a:solidFill>
                  <a:srgbClr val="002060"/>
                </a:solidFill>
              </a:rPr>
              <a:t> зубной бляшки (водородный показатель, определяющий </a:t>
            </a:r>
            <a:r>
              <a:rPr lang="ru-RU" dirty="0" err="1" smtClean="0">
                <a:solidFill>
                  <a:srgbClr val="002060"/>
                </a:solidFill>
              </a:rPr>
              <a:t>кислотно</a:t>
            </a:r>
            <a:r>
              <a:rPr lang="ru-RU" dirty="0" smtClean="0">
                <a:solidFill>
                  <a:srgbClr val="002060"/>
                </a:solidFill>
              </a:rPr>
              <a:t>- щелочное равновесие) колеблется в нейтральных пределах – 7,0;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поступающая в полость рта пища, содержащая углеводы, быстро усваивается микрофлорой зубной бляшки; при этом образуются органические кислоты;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97034" y="232757"/>
            <a:ext cx="7946966" cy="34747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часть кислот переходит в слюну; значительная ее часть остается в зубной бляшке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на поверхности эмали;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в течение 30 мин. </a:t>
            </a:r>
            <a:r>
              <a:rPr lang="ru-RU" dirty="0" err="1" smtClean="0">
                <a:solidFill>
                  <a:srgbClr val="002060"/>
                </a:solidFill>
              </a:rPr>
              <a:t>рН</a:t>
            </a:r>
            <a:r>
              <a:rPr lang="ru-RU" dirty="0" smtClean="0">
                <a:solidFill>
                  <a:srgbClr val="002060"/>
                </a:solidFill>
              </a:rPr>
              <a:t> зубной бляшки достигает 5,8-4,5;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но буферные системы слюны нейтрализуют кислую среду </a:t>
            </a:r>
            <a:r>
              <a:rPr lang="ru-RU" dirty="0" err="1" smtClean="0">
                <a:solidFill>
                  <a:srgbClr val="002060"/>
                </a:solidFill>
              </a:rPr>
              <a:t>з</a:t>
            </a:r>
            <a:r>
              <a:rPr lang="ru-RU" dirty="0" smtClean="0">
                <a:solidFill>
                  <a:srgbClr val="002060"/>
                </a:solidFill>
              </a:rPr>
              <a:t>/бляшки;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при повторном употреблении углеводов происходит дальнейшее снижение </a:t>
            </a:r>
            <a:r>
              <a:rPr lang="ru-RU" dirty="0" err="1" smtClean="0">
                <a:solidFill>
                  <a:srgbClr val="002060"/>
                </a:solidFill>
              </a:rPr>
              <a:t>рН</a:t>
            </a:r>
            <a:r>
              <a:rPr lang="ru-RU" dirty="0" smtClean="0">
                <a:solidFill>
                  <a:srgbClr val="002060"/>
                </a:solidFill>
              </a:rPr>
              <a:t> зубной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бляшки ;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снижение </a:t>
            </a:r>
            <a:r>
              <a:rPr lang="ru-RU" dirty="0" err="1" smtClean="0">
                <a:solidFill>
                  <a:srgbClr val="002060"/>
                </a:solidFill>
              </a:rPr>
              <a:t>рН</a:t>
            </a:r>
            <a:r>
              <a:rPr lang="ru-RU" dirty="0" smtClean="0">
                <a:solidFill>
                  <a:srgbClr val="002060"/>
                </a:solidFill>
              </a:rPr>
              <a:t> на поверхности зуба до критического уровня (</a:t>
            </a:r>
            <a:r>
              <a:rPr lang="ru-RU" dirty="0" err="1" smtClean="0">
                <a:solidFill>
                  <a:srgbClr val="002060"/>
                </a:solidFill>
              </a:rPr>
              <a:t>рН</a:t>
            </a:r>
            <a:r>
              <a:rPr lang="ru-RU" dirty="0" smtClean="0">
                <a:solidFill>
                  <a:srgbClr val="002060"/>
                </a:solidFill>
              </a:rPr>
              <a:t> 5,0) вызывает повышение проницаемости эмали.</a:t>
            </a:r>
          </a:p>
          <a:p>
            <a:endParaRPr lang="ru-RU" dirty="0"/>
          </a:p>
        </p:txBody>
      </p:sp>
      <p:pic>
        <p:nvPicPr>
          <p:cNvPr id="20482" name="Picture 2" descr="https://expertdent.net/wp-content/uploads/2016/07/Karies-perednih-zub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015" y="3270426"/>
            <a:ext cx="5610783" cy="3587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299" y="462336"/>
            <a:ext cx="7886701" cy="618784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длительное сохранение критического уровня </a:t>
            </a:r>
            <a:r>
              <a:rPr lang="ru-RU" i="1" dirty="0" err="1" smtClean="0">
                <a:solidFill>
                  <a:srgbClr val="002060"/>
                </a:solidFill>
              </a:rPr>
              <a:t>рН</a:t>
            </a:r>
            <a:r>
              <a:rPr lang="ru-RU" i="1" dirty="0" smtClean="0">
                <a:solidFill>
                  <a:srgbClr val="002060"/>
                </a:solidFill>
              </a:rPr>
              <a:t> приводит к растворению </a:t>
            </a:r>
            <a:r>
              <a:rPr lang="ru-RU" i="1" dirty="0" err="1" smtClean="0">
                <a:solidFill>
                  <a:srgbClr val="002060"/>
                </a:solidFill>
              </a:rPr>
              <a:t>аппатитов</a:t>
            </a:r>
            <a:r>
              <a:rPr lang="ru-RU" i="1" dirty="0" smtClean="0">
                <a:solidFill>
                  <a:srgbClr val="002060"/>
                </a:solidFill>
              </a:rPr>
              <a:t> поверхности эмали;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кислота проникает в </a:t>
            </a:r>
            <a:r>
              <a:rPr lang="ru-RU" i="1" dirty="0" err="1" smtClean="0">
                <a:solidFill>
                  <a:srgbClr val="002060"/>
                </a:solidFill>
              </a:rPr>
              <a:t>подповерхностный</a:t>
            </a:r>
            <a:r>
              <a:rPr lang="ru-RU" i="1" dirty="0" smtClean="0">
                <a:solidFill>
                  <a:srgbClr val="002060"/>
                </a:solidFill>
              </a:rPr>
              <a:t> слой эмали;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вызывает деминерализацию эмали, образуется белое пятно (начальный кариес);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дальнейшее образование органических кислот на поверхности эмали приводит к усилению деминерализации;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постепенному увеличению </a:t>
            </a:r>
            <a:r>
              <a:rPr lang="ru-RU" i="1" dirty="0" err="1" smtClean="0">
                <a:solidFill>
                  <a:srgbClr val="002060"/>
                </a:solidFill>
              </a:rPr>
              <a:t>микропространств</a:t>
            </a:r>
            <a:r>
              <a:rPr lang="ru-RU" i="1" dirty="0" smtClean="0">
                <a:solidFill>
                  <a:srgbClr val="002060"/>
                </a:solidFill>
              </a:rPr>
              <a:t> между кристаллами эмалевых призм;</a:t>
            </a:r>
          </a:p>
          <a:p>
            <a:r>
              <a:rPr lang="ru-RU" i="1" dirty="0" smtClean="0">
                <a:solidFill>
                  <a:srgbClr val="002060"/>
                </a:solidFill>
              </a:rPr>
              <a:t>в результате создаются условия для проникновения микроорганизмов и продуктов их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метаболизма в микродефекты эмали;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процесс деминерализации эмали распространяется вдоль поверхности и в глубину;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образуя конусообразный очаг поражения;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длительная деминерализация в </a:t>
            </a:r>
            <a:r>
              <a:rPr lang="ru-RU" i="1" dirty="0" err="1" smtClean="0">
                <a:solidFill>
                  <a:srgbClr val="002060"/>
                </a:solidFill>
              </a:rPr>
              <a:t>подповерхностном</a:t>
            </a:r>
            <a:r>
              <a:rPr lang="ru-RU" i="1" dirty="0" smtClean="0">
                <a:solidFill>
                  <a:srgbClr val="002060"/>
                </a:solidFill>
              </a:rPr>
              <a:t> слое приводит к растворению поверхностного слоя;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образованию дефекта на поверхности зуба;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>в результате этого начальный кариес переходит в поверхностный.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410" y="216131"/>
            <a:ext cx="7886700" cy="1325563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Классификации кариеса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7156" y="1296786"/>
            <a:ext cx="7467946" cy="486355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Международная классификация кариеса ВОЗ на основе МКБ-10 (1997г.)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K02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Кариес зубов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K02.0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Кариес эмали </a:t>
            </a:r>
          </a:p>
          <a:p>
            <a:r>
              <a:rPr lang="ru-RU" i="1" dirty="0" smtClean="0">
                <a:solidFill>
                  <a:srgbClr val="002060"/>
                </a:solidFill>
              </a:rPr>
              <a:t>- </a:t>
            </a:r>
            <a:r>
              <a:rPr lang="ru-RU" i="1" dirty="0" err="1" smtClean="0">
                <a:solidFill>
                  <a:srgbClr val="002060"/>
                </a:solidFill>
              </a:rPr>
              <a:t>стaдия</a:t>
            </a:r>
            <a:r>
              <a:rPr lang="ru-RU" i="1" dirty="0" smtClean="0">
                <a:solidFill>
                  <a:srgbClr val="002060"/>
                </a:solidFill>
              </a:rPr>
              <a:t> «мелового </a:t>
            </a:r>
            <a:r>
              <a:rPr lang="ru-RU" i="1" dirty="0" err="1" smtClean="0">
                <a:solidFill>
                  <a:srgbClr val="002060"/>
                </a:solidFill>
              </a:rPr>
              <a:t>пятнa</a:t>
            </a:r>
            <a:r>
              <a:rPr lang="ru-RU" i="1" dirty="0" smtClean="0">
                <a:solidFill>
                  <a:srgbClr val="002060"/>
                </a:solidFill>
              </a:rPr>
              <a:t>» (</a:t>
            </a:r>
            <a:r>
              <a:rPr lang="ru-RU" i="1" dirty="0" err="1" smtClean="0">
                <a:solidFill>
                  <a:srgbClr val="002060"/>
                </a:solidFill>
              </a:rPr>
              <a:t>нaчaльный</a:t>
            </a: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i="1" dirty="0" err="1" smtClean="0">
                <a:solidFill>
                  <a:srgbClr val="002060"/>
                </a:solidFill>
              </a:rPr>
              <a:t>кaриес</a:t>
            </a:r>
            <a:r>
              <a:rPr lang="ru-RU" i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K02.1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Кариес дентина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K02.2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Кариес цемента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ashevro.ru/assets/63639-ExternalLink_shutterstock_560568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3721" y="3541222"/>
            <a:ext cx="7658389" cy="331677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97033" y="266007"/>
            <a:ext cx="7547956" cy="349134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K02.3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Приостановившийся кариес зубов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K02.4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err="1" smtClean="0">
                <a:solidFill>
                  <a:srgbClr val="002060"/>
                </a:solidFill>
              </a:rPr>
              <a:t>Одонтоклазия</a:t>
            </a:r>
            <a:r>
              <a:rPr lang="ru-RU" i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i="1" dirty="0" smtClean="0">
                <a:solidFill>
                  <a:srgbClr val="002060"/>
                </a:solidFill>
              </a:rPr>
              <a:t>- </a:t>
            </a:r>
            <a:r>
              <a:rPr lang="ru-RU" i="1" dirty="0" err="1" smtClean="0">
                <a:solidFill>
                  <a:srgbClr val="002060"/>
                </a:solidFill>
              </a:rPr>
              <a:t>детскaя</a:t>
            </a: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i="1" dirty="0" err="1" smtClean="0">
                <a:solidFill>
                  <a:srgbClr val="002060"/>
                </a:solidFill>
              </a:rPr>
              <a:t>мелaнодентия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- </a:t>
            </a:r>
            <a:r>
              <a:rPr lang="ru-RU" i="1" dirty="0" err="1" smtClean="0">
                <a:solidFill>
                  <a:srgbClr val="002060"/>
                </a:solidFill>
              </a:rPr>
              <a:t>мелaнодонтоклaзия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K02.8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Другой кариес зубов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K02.9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Кариес зубов </a:t>
            </a:r>
            <a:r>
              <a:rPr lang="ru-RU" i="1" dirty="0" err="1" smtClean="0">
                <a:solidFill>
                  <a:srgbClr val="002060"/>
                </a:solidFill>
              </a:rPr>
              <a:t>неуточненный</a:t>
            </a:r>
            <a:endParaRPr lang="ru-RU" i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3536" y="448887"/>
            <a:ext cx="7631082" cy="616804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Классификация по локализации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Американским учёным </a:t>
            </a:r>
            <a:r>
              <a:rPr lang="ru-RU" dirty="0" err="1" smtClean="0">
                <a:solidFill>
                  <a:srgbClr val="002060"/>
                </a:solidFill>
              </a:rPr>
              <a:t>Блэком</a:t>
            </a:r>
            <a:r>
              <a:rPr lang="ru-RU" dirty="0" smtClean="0">
                <a:solidFill>
                  <a:srgbClr val="002060"/>
                </a:solidFill>
              </a:rPr>
              <a:t> была предложена классификация кариозных полостей по локализации: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- I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 в области </a:t>
            </a:r>
            <a:r>
              <a:rPr lang="ru-RU" dirty="0" err="1" smtClean="0">
                <a:solidFill>
                  <a:srgbClr val="002060"/>
                </a:solidFill>
              </a:rPr>
              <a:t>фиссур</a:t>
            </a:r>
            <a:r>
              <a:rPr lang="ru-RU" dirty="0" smtClean="0">
                <a:solidFill>
                  <a:srgbClr val="002060"/>
                </a:solidFill>
              </a:rPr>
              <a:t> и естественных углублений зубов.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- II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полости, расположенные на контактных поверхностях малых и больших коренных зубов.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- III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полости, расположенные на контактных поверхностях резцов и клыков без вовлечения режущего края.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- IV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полости, расположенные на контактных поверхностях резцов и клыков с вовлечением режущего края и углов.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- V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 в области шеек всех групп зубов.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 </a:t>
            </a:r>
            <a:r>
              <a:rPr lang="ru-RU" b="1" dirty="0" smtClean="0">
                <a:solidFill>
                  <a:srgbClr val="002060"/>
                </a:solidFill>
              </a:rPr>
              <a:t>VI Класс</a:t>
            </a:r>
            <a:r>
              <a:rPr lang="ru-RU" dirty="0" smtClean="0">
                <a:solidFill>
                  <a:srgbClr val="002060"/>
                </a:solidFill>
              </a:rPr>
              <a:t> — полости </a:t>
            </a:r>
            <a:r>
              <a:rPr lang="ru-RU" dirty="0" err="1" smtClean="0">
                <a:solidFill>
                  <a:srgbClr val="002060"/>
                </a:solidFill>
              </a:rPr>
              <a:t>атипичной</a:t>
            </a:r>
            <a:r>
              <a:rPr lang="ru-RU" dirty="0" smtClean="0">
                <a:solidFill>
                  <a:srgbClr val="002060"/>
                </a:solidFill>
              </a:rPr>
              <a:t> локализации: режущие края фронтальных и бугры жевательных зубов.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vmede.org/sait/content/Tera_stomat_volkov_t1_2013/img/225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7255" y="-37393"/>
            <a:ext cx="5231071" cy="68953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7795" y="329334"/>
            <a:ext cx="7886700" cy="620447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Классификация по остроте процесса (по Т.В. Виноградовой)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Компенсированная форма</a:t>
            </a:r>
            <a:r>
              <a:rPr lang="ru-RU" dirty="0" smtClean="0">
                <a:solidFill>
                  <a:srgbClr val="002060"/>
                </a:solidFill>
              </a:rPr>
              <a:t>. При данной форме средняя интенсивность кариеса меньше, чем средняя интенсивность для данной возрастной группы. Процесс идёт медленно, существующие кариозные полости выстланы твёрдым пигментированным дентином (хронический кариес).</a:t>
            </a:r>
          </a:p>
          <a:p>
            <a:r>
              <a:rPr lang="ru-RU" b="1" dirty="0" err="1" smtClean="0">
                <a:solidFill>
                  <a:srgbClr val="002060"/>
                </a:solidFill>
              </a:rPr>
              <a:t>Субкомпенсированная</a:t>
            </a:r>
            <a:r>
              <a:rPr lang="ru-RU" b="1" dirty="0" smtClean="0">
                <a:solidFill>
                  <a:srgbClr val="002060"/>
                </a:solidFill>
              </a:rPr>
              <a:t> форма</a:t>
            </a:r>
            <a:r>
              <a:rPr lang="ru-RU" dirty="0" smtClean="0">
                <a:solidFill>
                  <a:srgbClr val="002060"/>
                </a:solidFill>
              </a:rPr>
              <a:t>. Средняя интенсивность кариеса равна среднему показателю для данной возрастной группы.</a:t>
            </a:r>
          </a:p>
          <a:p>
            <a:r>
              <a:rPr lang="ru-RU" b="1" dirty="0" err="1" smtClean="0">
                <a:solidFill>
                  <a:srgbClr val="002060"/>
                </a:solidFill>
              </a:rPr>
              <a:t>Декомпенсированная</a:t>
            </a:r>
            <a:r>
              <a:rPr lang="ru-RU" b="1" dirty="0" smtClean="0">
                <a:solidFill>
                  <a:srgbClr val="002060"/>
                </a:solidFill>
              </a:rPr>
              <a:t> форма</a:t>
            </a:r>
            <a:r>
              <a:rPr lang="ru-RU" dirty="0" smtClean="0">
                <a:solidFill>
                  <a:srgbClr val="002060"/>
                </a:solidFill>
              </a:rPr>
              <a:t>, или «острый кариес». Средняя интенсивность кариеса намного больше среднего показателя для данной возрастной группы. При этой форме кариозный процесс происходит интенсивно, наблюдаются множественные кариозные полости, которые заполнены мягким дентином. </a:t>
            </a:r>
            <a:r>
              <a:rPr lang="ru-RU" dirty="0" err="1" smtClean="0">
                <a:solidFill>
                  <a:srgbClr val="002060"/>
                </a:solidFill>
              </a:rPr>
              <a:t>Крайная</a:t>
            </a:r>
            <a:r>
              <a:rPr lang="ru-RU" dirty="0" smtClean="0">
                <a:solidFill>
                  <a:srgbClr val="002060"/>
                </a:solidFill>
              </a:rPr>
              <a:t> форма острого кариеса — так называемое «системное поражение» зубов кариесом, при котором наблюдается поражение всех или почти всех зубов в области шеек.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2" name="Picture 2" descr="https://xn--80aeilshep0g.xn--p1ai/wp-content/uploads/2018/10/%D0%A2%D0%B5%D1%80%D0%B0%D0%BF%D0%B8%D1%8F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43505" cy="3357390"/>
          </a:xfrm>
          <a:prstGeom prst="rect">
            <a:avLst/>
          </a:prstGeom>
          <a:noFill/>
        </p:spPr>
      </p:pic>
      <p:pic>
        <p:nvPicPr>
          <p:cNvPr id="30724" name="Picture 4" descr="https://www.denta-lux62.ru/upload/medialibrary/cd9/cd972b33679238bce6a93c161633a0d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17612"/>
            <a:ext cx="9144000" cy="3076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329334"/>
            <a:ext cx="7653944" cy="43513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fontAlgn="base"/>
            <a:r>
              <a:rPr lang="ru-RU" b="1" dirty="0" smtClean="0">
                <a:solidFill>
                  <a:srgbClr val="002060"/>
                </a:solidFill>
              </a:rPr>
              <a:t>По </a:t>
            </a:r>
            <a:r>
              <a:rPr lang="ru-RU" b="1" dirty="0" err="1" smtClean="0">
                <a:solidFill>
                  <a:srgbClr val="002060"/>
                </a:solidFill>
              </a:rPr>
              <a:t>Лукомскому</a:t>
            </a:r>
            <a:r>
              <a:rPr lang="ru-RU" b="1" dirty="0" smtClean="0">
                <a:solidFill>
                  <a:srgbClr val="002060"/>
                </a:solidFill>
              </a:rPr>
              <a:t> (1954 г.)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Кариес в стадии пятна: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а)</a:t>
            </a:r>
            <a:r>
              <a:rPr lang="ru-RU" dirty="0" err="1" smtClean="0">
                <a:solidFill>
                  <a:srgbClr val="002060"/>
                </a:solidFill>
              </a:rPr>
              <a:t>меловидного</a:t>
            </a:r>
            <a:endParaRPr lang="ru-RU" dirty="0" smtClean="0">
              <a:solidFill>
                <a:srgbClr val="002060"/>
              </a:solidFill>
            </a:endParaRP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б)пигментированного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Поверхностный кариес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Средний кариес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</a:rPr>
              <a:t>Глубокий кариес</a:t>
            </a:r>
          </a:p>
          <a:p>
            <a:endParaRPr lang="ru-RU" dirty="0"/>
          </a:p>
        </p:txBody>
      </p:sp>
      <p:pic>
        <p:nvPicPr>
          <p:cNvPr id="32770" name="Picture 2" descr="Ð Ð°Ð·Ð½Ð¾Ð²Ð¸Ð´Ð½Ð¾ÑÑÐ¸ ÐºÐ°ÑÐ¸ÐµÑ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502" y="3936077"/>
            <a:ext cx="5715000" cy="3333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07671" y="329333"/>
            <a:ext cx="7421187" cy="585533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fontAlgn="base">
              <a:buNone/>
            </a:pPr>
            <a:r>
              <a:rPr lang="ru-RU" i="1" u="sng" dirty="0" smtClean="0">
                <a:solidFill>
                  <a:srgbClr val="002060"/>
                </a:solidFill>
              </a:rPr>
              <a:t>По локализации:</a:t>
            </a:r>
          </a:p>
          <a:p>
            <a:pPr fontAlgn="base"/>
            <a:r>
              <a:rPr lang="ru-RU" i="1" dirty="0" err="1" smtClean="0">
                <a:solidFill>
                  <a:srgbClr val="002060"/>
                </a:solidFill>
              </a:rPr>
              <a:t>Фиссурный</a:t>
            </a:r>
            <a:endParaRPr lang="ru-RU" i="1" dirty="0" smtClean="0">
              <a:solidFill>
                <a:srgbClr val="002060"/>
              </a:solidFill>
            </a:endParaRPr>
          </a:p>
          <a:p>
            <a:pPr fontAlgn="base"/>
            <a:r>
              <a:rPr lang="ru-RU" i="1" dirty="0" err="1" smtClean="0">
                <a:solidFill>
                  <a:srgbClr val="002060"/>
                </a:solidFill>
              </a:rPr>
              <a:t>Пришеечный</a:t>
            </a:r>
            <a:endParaRPr lang="ru-RU" i="1" dirty="0" smtClean="0">
              <a:solidFill>
                <a:srgbClr val="002060"/>
              </a:solidFill>
            </a:endParaRPr>
          </a:p>
          <a:p>
            <a:pPr fontAlgn="base"/>
            <a:r>
              <a:rPr lang="ru-RU" i="1" dirty="0" err="1" smtClean="0">
                <a:solidFill>
                  <a:srgbClr val="002060"/>
                </a:solidFill>
              </a:rPr>
              <a:t>Аппроксимальный</a:t>
            </a:r>
            <a:endParaRPr lang="ru-RU" i="1" dirty="0" smtClean="0">
              <a:solidFill>
                <a:srgbClr val="002060"/>
              </a:solidFill>
            </a:endParaRPr>
          </a:p>
          <a:p>
            <a:pPr fontAlgn="base"/>
            <a:endParaRPr lang="ru-RU" i="1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r>
              <a:rPr lang="ru-RU" i="1" u="sng" dirty="0" smtClean="0">
                <a:solidFill>
                  <a:srgbClr val="002060"/>
                </a:solidFill>
              </a:rPr>
              <a:t>По интенсивности: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Единичные поражения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Множественные поражения</a:t>
            </a:r>
          </a:p>
          <a:p>
            <a:pPr fontAlgn="base"/>
            <a:endParaRPr lang="ru-RU" i="1" u="sng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r>
              <a:rPr lang="ru-RU" i="1" u="sng" dirty="0" smtClean="0">
                <a:solidFill>
                  <a:srgbClr val="002060"/>
                </a:solidFill>
              </a:rPr>
              <a:t>По течению: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Острый (быстротекущий)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Медленнотекущий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Компенсированный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246207"/>
            <a:ext cx="7321435" cy="32285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fontAlgn="base">
              <a:buNone/>
            </a:pPr>
            <a:r>
              <a:rPr lang="ru-RU" i="1" u="sng" dirty="0" smtClean="0">
                <a:solidFill>
                  <a:srgbClr val="002060"/>
                </a:solidFill>
              </a:rPr>
              <a:t>По осложнениям:</a:t>
            </a:r>
          </a:p>
          <a:p>
            <a:pPr fontAlgn="base"/>
            <a:r>
              <a:rPr lang="ru-RU" i="1" dirty="0" err="1" smtClean="0">
                <a:solidFill>
                  <a:srgbClr val="002060"/>
                </a:solidFill>
              </a:rPr>
              <a:t>Неосложненный</a:t>
            </a:r>
            <a:r>
              <a:rPr lang="ru-RU" i="1" dirty="0" smtClean="0">
                <a:solidFill>
                  <a:srgbClr val="002060"/>
                </a:solidFill>
              </a:rPr>
              <a:t> (эмали, дентина, цемента)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Осложненный (пульпит, периодонтит)</a:t>
            </a:r>
          </a:p>
          <a:p>
            <a:pPr fontAlgn="base">
              <a:buNone/>
            </a:pPr>
            <a:r>
              <a:rPr lang="ru-RU" i="1" u="sng" dirty="0" smtClean="0">
                <a:solidFill>
                  <a:srgbClr val="002060"/>
                </a:solidFill>
              </a:rPr>
              <a:t>По первичности возникновения процесса: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Первичный – развивается на новом месте, где ранее была здоровая зубная ткань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Вторичный – возникает на уже залеченных зубах (вокруг пломб)</a:t>
            </a:r>
          </a:p>
          <a:p>
            <a:endParaRPr lang="ru-RU" dirty="0"/>
          </a:p>
        </p:txBody>
      </p:sp>
      <p:pic>
        <p:nvPicPr>
          <p:cNvPr id="33794" name="Picture 2" descr="http://dentalogia.ru/wp-content/uploads/2017/01/Risunok-1-1024x43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9223"/>
            <a:ext cx="9144000" cy="35687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1036" y="232122"/>
            <a:ext cx="7886700" cy="1325563"/>
          </a:xfrm>
        </p:spPr>
        <p:txBody>
          <a:bodyPr/>
          <a:lstStyle/>
          <a:p>
            <a:r>
              <a:rPr lang="ru-RU" dirty="0" smtClean="0"/>
              <a:t>Кариес эмали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0530" y="1396538"/>
            <a:ext cx="7697585" cy="487125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Диагноз </a:t>
            </a:r>
            <a:r>
              <a:rPr lang="ru-RU" b="1" i="1" dirty="0" smtClean="0">
                <a:solidFill>
                  <a:srgbClr val="002060"/>
                </a:solidFill>
              </a:rPr>
              <a:t>кариес эмали (МКБ-10)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соответствует двум клинико-морфологическим диагнозам: </a:t>
            </a:r>
            <a:r>
              <a:rPr lang="ru-RU" i="1" dirty="0" smtClean="0">
                <a:solidFill>
                  <a:srgbClr val="002060"/>
                </a:solidFill>
              </a:rPr>
              <a:t>кариес в стадии пятна</a:t>
            </a:r>
            <a:r>
              <a:rPr lang="ru-RU" dirty="0" smtClean="0">
                <a:solidFill>
                  <a:srgbClr val="002060"/>
                </a:solidFill>
              </a:rPr>
              <a:t> (или начальный кариес) и </a:t>
            </a:r>
            <a:r>
              <a:rPr lang="ru-RU" i="1" dirty="0" smtClean="0">
                <a:solidFill>
                  <a:srgbClr val="002060"/>
                </a:solidFill>
              </a:rPr>
              <a:t>поверхностный кариес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Кариес эмали</a:t>
            </a:r>
            <a:r>
              <a:rPr lang="ru-RU" dirty="0" smtClean="0">
                <a:solidFill>
                  <a:srgbClr val="002060"/>
                </a:solidFill>
              </a:rPr>
              <a:t> (</a:t>
            </a:r>
            <a:r>
              <a:rPr lang="ru-RU" i="1" dirty="0" smtClean="0">
                <a:solidFill>
                  <a:srgbClr val="002060"/>
                </a:solidFill>
              </a:rPr>
              <a:t>начальный кариес или кариес в стадии пятна</a:t>
            </a:r>
            <a:r>
              <a:rPr lang="ru-RU" dirty="0" smtClean="0">
                <a:solidFill>
                  <a:srgbClr val="002060"/>
                </a:solidFill>
              </a:rPr>
              <a:t>) — очаговая деминерализация эмали начинается с потери ее естественного блеска на ограниченном участке в дальнейшем происходит изменение цвета в виде </a:t>
            </a:r>
            <a:r>
              <a:rPr lang="ru-RU" dirty="0" err="1" smtClean="0">
                <a:solidFill>
                  <a:srgbClr val="002060"/>
                </a:solidFill>
              </a:rPr>
              <a:t>меловидно-матового</a:t>
            </a:r>
            <a:r>
              <a:rPr lang="ru-RU" dirty="0" smtClean="0">
                <a:solidFill>
                  <a:srgbClr val="002060"/>
                </a:solidFill>
              </a:rPr>
              <a:t> (белое, серое или светло-желтое) - острое течение кариозного процесса или прогрессирующая деминерализация - или пигментированного пятна с коричневыми оттенками (хроническое течение или приостановившееся).</a:t>
            </a:r>
          </a:p>
          <a:p>
            <a:r>
              <a:rPr lang="ru-RU" u="sng" dirty="0" smtClean="0">
                <a:solidFill>
                  <a:srgbClr val="002060"/>
                </a:solidFill>
              </a:rPr>
              <a:t>Патологическая анатомия кариеса эмали (кариеса в стадии пятна - </a:t>
            </a:r>
            <a:r>
              <a:rPr lang="ru-RU" u="sng" dirty="0" err="1" smtClean="0">
                <a:solidFill>
                  <a:srgbClr val="002060"/>
                </a:solidFill>
              </a:rPr>
              <a:t>macula</a:t>
            </a:r>
            <a:r>
              <a:rPr lang="ru-RU" u="sng" dirty="0" smtClean="0">
                <a:solidFill>
                  <a:srgbClr val="002060"/>
                </a:solidFill>
              </a:rPr>
              <a:t> </a:t>
            </a:r>
            <a:r>
              <a:rPr lang="ru-RU" u="sng" dirty="0" err="1" smtClean="0">
                <a:solidFill>
                  <a:srgbClr val="002060"/>
                </a:solidFill>
              </a:rPr>
              <a:t>carios</a:t>
            </a:r>
            <a:r>
              <a:rPr lang="ru-RU" u="sng" dirty="0" smtClean="0">
                <a:solidFill>
                  <a:srgbClr val="002060"/>
                </a:solidFill>
              </a:rPr>
              <a:t>).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s://i2.wp.com/pro-zuby.ru/wp-content/uploads/d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132" y="249382"/>
            <a:ext cx="5669280" cy="35981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4" name="Picture 4" descr="https://zubzdorov.online/wp-content/uploads/2018/03/kak-izbavitsya-ot-kariesa-v-domashnix-usloviyax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663" y="3278996"/>
            <a:ext cx="5397326" cy="3424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265373"/>
            <a:ext cx="7886700" cy="132556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Кариес дентина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3535" y="1379914"/>
            <a:ext cx="7398327" cy="515389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Диагноз </a:t>
            </a:r>
            <a:r>
              <a:rPr lang="ru-RU" b="1" i="1" dirty="0" smtClean="0">
                <a:solidFill>
                  <a:srgbClr val="002060"/>
                </a:solidFill>
              </a:rPr>
              <a:t>кариес дентина (МКБ-10)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соответствует двум клинико-морфологическим диагнозам: </a:t>
            </a:r>
            <a:r>
              <a:rPr lang="ru-RU" i="1" dirty="0" smtClean="0">
                <a:solidFill>
                  <a:srgbClr val="002060"/>
                </a:solidFill>
              </a:rPr>
              <a:t>средний кариес </a:t>
            </a:r>
            <a:r>
              <a:rPr lang="ru-RU" dirty="0" smtClean="0">
                <a:solidFill>
                  <a:srgbClr val="002060"/>
                </a:solidFill>
              </a:rPr>
              <a:t>и </a:t>
            </a:r>
            <a:r>
              <a:rPr lang="ru-RU" i="1" dirty="0" smtClean="0">
                <a:solidFill>
                  <a:srgbClr val="002060"/>
                </a:solidFill>
              </a:rPr>
              <a:t>глубокий кариес медленнотекущий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Кариес дентина</a:t>
            </a:r>
            <a:r>
              <a:rPr lang="ru-RU" dirty="0" smtClean="0">
                <a:solidFill>
                  <a:srgbClr val="002060"/>
                </a:solidFill>
              </a:rPr>
              <a:t> (</a:t>
            </a:r>
            <a:r>
              <a:rPr lang="ru-RU" i="1" dirty="0" smtClean="0">
                <a:solidFill>
                  <a:srgbClr val="002060"/>
                </a:solidFill>
              </a:rPr>
              <a:t>средний кариес</a:t>
            </a:r>
            <a:r>
              <a:rPr lang="ru-RU" dirty="0" smtClean="0">
                <a:solidFill>
                  <a:srgbClr val="002060"/>
                </a:solidFill>
              </a:rPr>
              <a:t>). При кариесе дентина (среднем кариесе) больные могут не предъявлять жалоб, но иногда боль возникает от воздействия механических, химических, термических раздражителей, которые быстро проходят после устранения раздражителя.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При этой форме кариозного процесса целостность эмалево-дентинного соединения нарушается, однако под полостью зуба сохраняется достаточно толстый слой дентина.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s://zapiski-stomatologa.ru/wp-content/uploads/na-foto-raspolozhenie-srednego-kariesa-v-oblasti-f-768x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011" y="249382"/>
            <a:ext cx="6028900" cy="4655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892" name="Picture 4" descr="http://ferdagozturk.com/wp-content/uploads/2015/05/yasli-hastada-dis-curug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812175"/>
            <a:ext cx="9144000" cy="39236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4286" y="0"/>
            <a:ext cx="7886700" cy="132556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Кариес цемента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0406" y="1396538"/>
            <a:ext cx="7581209" cy="513726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Диагноз </a:t>
            </a:r>
            <a:r>
              <a:rPr lang="ru-RU" b="1" i="1" dirty="0" smtClean="0">
                <a:solidFill>
                  <a:srgbClr val="002060"/>
                </a:solidFill>
              </a:rPr>
              <a:t>кариес цемента (МКБ-10)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соответствует двум клинико-морфологическим диагнозам: </a:t>
            </a:r>
            <a:r>
              <a:rPr lang="ru-RU" i="1" dirty="0" smtClean="0">
                <a:solidFill>
                  <a:srgbClr val="002060"/>
                </a:solidFill>
              </a:rPr>
              <a:t>средний кариес </a:t>
            </a:r>
            <a:r>
              <a:rPr lang="ru-RU" dirty="0" smtClean="0">
                <a:solidFill>
                  <a:srgbClr val="002060"/>
                </a:solidFill>
              </a:rPr>
              <a:t>и </a:t>
            </a:r>
            <a:r>
              <a:rPr lang="ru-RU" i="1" dirty="0" smtClean="0">
                <a:solidFill>
                  <a:srgbClr val="002060"/>
                </a:solidFill>
              </a:rPr>
              <a:t>глубокий кариес медленнотекущий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Кариес цемента (</a:t>
            </a:r>
            <a:r>
              <a:rPr lang="ru-RU" b="1" dirty="0" err="1" smtClean="0">
                <a:solidFill>
                  <a:srgbClr val="002060"/>
                </a:solidFill>
              </a:rPr>
              <a:t>caries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cementi</a:t>
            </a:r>
            <a:r>
              <a:rPr lang="ru-RU" b="1" dirty="0" smtClean="0">
                <a:solidFill>
                  <a:srgbClr val="002060"/>
                </a:solidFill>
              </a:rPr>
              <a:t>) К02.2</a:t>
            </a:r>
            <a:r>
              <a:rPr lang="ru-RU" dirty="0" smtClean="0">
                <a:solidFill>
                  <a:srgbClr val="002060"/>
                </a:solidFill>
              </a:rPr>
              <a:t> — кариес зуба, локализующийся в цементе; возникает после оголения корня зуба или образования патологического зубодесневого кармана.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Кариес цемента встречается чаще всего у пациентов среднего и пожилого возраста (60-90%).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Кариес цемента осложняется воспалением корневой пульпы, периодонтитом, а также может приводить к </a:t>
            </a:r>
            <a:r>
              <a:rPr lang="ru-RU" dirty="0" err="1" smtClean="0">
                <a:solidFill>
                  <a:srgbClr val="002060"/>
                </a:solidFill>
              </a:rPr>
              <a:t>отлому</a:t>
            </a:r>
            <a:r>
              <a:rPr lang="ru-RU" dirty="0" smtClean="0">
                <a:solidFill>
                  <a:srgbClr val="002060"/>
                </a:solidFill>
              </a:rPr>
              <a:t> коронки пораженного зуба.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9938" name="Picture 2" descr="https://ohi-s.com/wp-content/uploads/2016/10/tsirkul-karie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214" y="212984"/>
            <a:ext cx="5238750" cy="3162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0" name="Picture 4" descr="http://www.netref.ru/poroki-razvitiya-orofacialenoj-oblasti-karies-patogenez-patomo/36334_html_m1f9601f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5708" y="3155992"/>
            <a:ext cx="5583439" cy="34507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544" y="248748"/>
            <a:ext cx="7886700" cy="132556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Осложнения кариеса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4658" y="1725872"/>
            <a:ext cx="7886700" cy="43513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3010" name="Picture 2" descr="Ð¾ÑÐ»Ð¾Ð¶Ð½ÐµÐ½Ð¸Ñ ÐºÐ°ÑÐ¸ÐµÑ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9233" y="1407881"/>
            <a:ext cx="6827116" cy="5074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https://4.bp.blogspot.com/-3LEA75g3494/W0ZcMkl-X2I/AAAAAAAAAEg/Hs4Kp1991dkORyhpJq8OzGJF1dlsto7HACLcBGAs/s1600/caries-dent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097" y="1324410"/>
            <a:ext cx="7409006" cy="5250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7908" y="0"/>
            <a:ext cx="7886700" cy="1325563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Профилактика кариеса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3657" y="1180406"/>
            <a:ext cx="7631085" cy="546977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Адекватная личная гигиена полости рта.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Осуществление профессиональной чистки зубов не реже 2 раз в год у стоматолога.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Зубные пасты для профилактики кариеса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Снижение потребления углеводов, особенно сладостей.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Местное использование препаратов фтора и кальция.</a:t>
            </a:r>
          </a:p>
          <a:p>
            <a:pPr fontAlgn="base"/>
            <a:r>
              <a:rPr lang="ru-RU" i="1" dirty="0" smtClean="0">
                <a:solidFill>
                  <a:srgbClr val="002060"/>
                </a:solidFill>
              </a:rPr>
              <a:t>Герметизация </a:t>
            </a:r>
            <a:r>
              <a:rPr lang="ru-RU" i="1" dirty="0" err="1" smtClean="0">
                <a:solidFill>
                  <a:srgbClr val="002060"/>
                </a:solidFill>
              </a:rPr>
              <a:t>фиссур</a:t>
            </a:r>
            <a:r>
              <a:rPr lang="ru-RU" i="1" dirty="0" smtClean="0">
                <a:solidFill>
                  <a:srgbClr val="002060"/>
                </a:solidFill>
              </a:rPr>
              <a:t>. Данная методика играет особую роль в предупреждении повреждения молочных зубов. Они чаще всего в жевательном участке имеют слишком глубокие естественные борозды. Профилактика </a:t>
            </a:r>
            <a:r>
              <a:rPr lang="ru-RU" i="1" dirty="0" err="1" smtClean="0">
                <a:solidFill>
                  <a:srgbClr val="002060"/>
                </a:solidFill>
              </a:rPr>
              <a:t>фиссурного</a:t>
            </a:r>
            <a:r>
              <a:rPr lang="ru-RU" i="1" dirty="0" smtClean="0">
                <a:solidFill>
                  <a:srgbClr val="002060"/>
                </a:solidFill>
              </a:rPr>
              <a:t> кариеса в детском возрасте поможет сохранить молочный прикус как можно дольше, обеспечивая тем самым нормальное формирование постоянных зубов.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https://apollonia-saratov.ru/wp-content/uploads/2019/03/8a4009ace2b41fab921471deb8894cf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1328"/>
            <a:ext cx="9314441" cy="4847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784" y="2459933"/>
            <a:ext cx="7886700" cy="1325563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841</Words>
  <Application>Microsoft Office PowerPoint</Application>
  <PresentationFormat>Экран (4:3)</PresentationFormat>
  <Paragraphs>137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Office Theme</vt:lpstr>
      <vt:lpstr>Кариес</vt:lpstr>
      <vt:lpstr>Определение</vt:lpstr>
      <vt:lpstr>Эпидемиология</vt:lpstr>
      <vt:lpstr>Этиология</vt:lpstr>
      <vt:lpstr>Слайд 5</vt:lpstr>
      <vt:lpstr>Кариесвосприимчивость зубной поверхности:</vt:lpstr>
      <vt:lpstr>Слайд 7</vt:lpstr>
      <vt:lpstr>Слайд 8</vt:lpstr>
      <vt:lpstr>Кариесогенные бактерии</vt:lpstr>
      <vt:lpstr>Слайд 10</vt:lpstr>
      <vt:lpstr>Патогенез</vt:lpstr>
      <vt:lpstr>Слайд 12</vt:lpstr>
      <vt:lpstr>Слайд 13</vt:lpstr>
      <vt:lpstr>Классификации кариеса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Кариес эмали</vt:lpstr>
      <vt:lpstr>Слайд 24</vt:lpstr>
      <vt:lpstr>Кариес дентина</vt:lpstr>
      <vt:lpstr>Слайд 26</vt:lpstr>
      <vt:lpstr>Кариес цемента</vt:lpstr>
      <vt:lpstr>Слайд 28</vt:lpstr>
      <vt:lpstr>Осложнения кариеса</vt:lpstr>
      <vt:lpstr>Профилактика кариеса</vt:lpstr>
      <vt:lpstr>Слайд 31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12</cp:revision>
  <dcterms:created xsi:type="dcterms:W3CDTF">2018-09-04T12:10:47Z</dcterms:created>
  <dcterms:modified xsi:type="dcterms:W3CDTF">2020-03-23T02:39:41Z</dcterms:modified>
</cp:coreProperties>
</file>