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57" r:id="rId8"/>
    <p:sldId id="266" r:id="rId9"/>
    <p:sldId id="258" r:id="rId10"/>
    <p:sldId id="259" r:id="rId11"/>
    <p:sldId id="260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4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5CC785-729B-4A85-866A-75140D185E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0394843-4187-4E4F-B6B5-32BE9BE7F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2795DDB-CF2B-4EF6-AE15-5B5FC42ED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5F4FF96-5D84-422C-A768-B817EA671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052C636-8AB6-4309-B2FD-AC34348EC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3994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8872978-C773-4470-AA26-ECB2637D5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EE21151-471B-42E2-9F0B-D50ED41B16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2B6F524-8916-4E0A-9C95-904DF39EC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59600F1-36C2-402A-A67A-E6ED11287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CAA00B0-4601-4EA0-A883-A1B216443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3470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5B799F-39C3-4040-8AED-683E832F9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6DCFF99-AF0C-4700-A89A-6FB657E57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B3AF85-A6D0-463A-8FDF-215789573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FA9B459-3AC5-4E39-9254-1855779E9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5ACFC87-D3BE-44E5-B44D-44F6C8846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7081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178E84-12C1-44DB-805B-F4F49EB4C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C197EFC-025C-41B9-B5D6-A15F81E993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1FCC1FF-F47E-44FC-B94F-8817AB7BDD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08329DE-601B-4EC9-AFFB-B3AC9DD1D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EBD768A-D1CA-42C1-9AFF-603D3CA0A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CE7FE54-C820-4196-8574-946B7D13A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2474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0BBC47-65FC-47CB-88E6-27AD9D071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2474828-0F86-4761-99A5-353461358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8B06765-C7E2-42F2-B62C-A38DE45890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3627594-211B-41BD-858C-2E4C64F728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6B04C81-E287-4E65-81BE-37F8FA497D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405C4B8-E209-4FA4-ACA7-B643ECC04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DBB39A15-950A-4BB9-A4B2-50A4BEBA3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99A26AF-C95F-4F53-9219-DBF03B7FB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354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CB7841-A00C-4CEC-9A98-16E505B36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DACBB17-95EA-48F4-A612-D67BDD3A8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8019F21-C46C-42CB-9920-841886FC9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18004DF-35BB-4B02-A822-75CE11D1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7830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035A1E8-4755-42CB-A884-44EF10C2C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2CD4063A-52B5-4874-B181-CA5084BE5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9B1D60E-C4FE-4777-A786-9BADFBA64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2931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CF062E-4AE4-4058-AFB7-025A24F5A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E0FC0FD-8405-4E84-8003-383B6FBB1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EF6670F-A0B9-4BF4-8E72-50AC63A46D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CF17B03-81D0-4D85-A4CA-89F232DC7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D3866E8-3A23-481F-ADE6-663A644E6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FACD5BA-3F4A-4FD3-8BE5-F70F6F870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1163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5858C2-214F-46D0-B475-F3D746BD6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D6D6F67-5503-44BB-9B2E-99FE38547B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1D67E4E-5FB5-426D-A4BB-E42FB7DB0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BBBFF85-CC4F-405F-A8A1-084E40C76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7FE6927-82E3-49B8-8D37-9A4DC21BF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18F62E0-A549-49AE-9041-6C04CCF16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3373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B4C8EC-C935-420D-9E17-7ACBFD93A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4A46893-B2B0-4A4A-81AD-AEE187ED1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4531DED-E973-47B1-B12B-C8E9F4DEF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EE9706F-F68F-4FCB-9476-1DA057A79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0426EC6-075E-41DB-B031-60DD2CE22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7933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2BE2EF0-6919-4F39-9634-F3B28663C3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56BDA5F-695B-4B50-8C1C-753794A53F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67D783F-0481-4153-A4A8-F199078C9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92C79E5-1363-40BA-B3EB-8FB2243EE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676D48E-EE84-4AA7-B09F-B4DC2EFC5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8911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FB5F81-12F1-40A3-9C2F-89B454E0C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095DAD0-3BCE-4184-8D61-1D80D6637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03CC7AC-917B-4115-8BC8-7CC30BE88C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2616F-FCF4-44A9-A173-A4E6918EEF99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1C1E7C-743C-41E4-919F-C202F46A2A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F48EDD8-63BA-4131-99A9-8122B11D86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8C529-35D8-46CC-8844-C7903C3BBE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6164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21DB98-9FB9-4676-A199-246A3C0F1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r>
              <a:rPr lang="ru-RU"/>
              <a:t>Патология слюнных желез 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68171F3-065A-487B-B0CE-1260DF0ACF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1694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ÑÑÑÐ¾ÐµÐ½Ð¸Ðµ ÑÐ»ÑÐ½Ð½ÑÑ Ð¶ÐµÐ»ÐµÐ·">
            <a:extLst>
              <a:ext uri="{FF2B5EF4-FFF2-40B4-BE49-F238E27FC236}">
                <a16:creationId xmlns:a16="http://schemas.microsoft.com/office/drawing/2014/main" xmlns="" id="{BF73BC88-E46E-40B5-B5D9-A4EDC6014F7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15493" y="428017"/>
            <a:ext cx="5331010" cy="574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A081132B-9CE8-4216-8C9B-41163667F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622570"/>
            <a:ext cx="5181600" cy="555439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Три пары больших слюнных желез </a:t>
            </a:r>
            <a:r>
              <a:rPr lang="ru-RU" i="1" dirty="0"/>
              <a:t>околоушные, подчелюстные и подъязычные</a:t>
            </a:r>
            <a:r>
              <a:rPr lang="ru-RU" dirty="0"/>
              <a:t>, и многочисленные мелкие слюнные железы (СЖ) - </a:t>
            </a:r>
            <a:r>
              <a:rPr lang="ru-RU" i="1" dirty="0"/>
              <a:t>губные, небные, щечные, язычные </a:t>
            </a:r>
            <a:r>
              <a:rPr lang="ru-RU" dirty="0"/>
              <a:t>- являются органами внешней и внутрен­ней секреции. По характеру секрета малые СЖ делятся на белковые, имею­щие трубчатое строение, слизистые и смешанные, имеющие альвеолярно-трубчатое строение.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3446367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C5E9CE7-AC5B-4DC7-A96C-EEFD725624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418289"/>
            <a:ext cx="5181600" cy="5758674"/>
          </a:xfrm>
        </p:spPr>
        <p:txBody>
          <a:bodyPr>
            <a:normAutofit/>
          </a:bodyPr>
          <a:lstStyle/>
          <a:p>
            <a:r>
              <a:rPr lang="ru-RU" dirty="0"/>
              <a:t> Альвеола имеет округлую форму и выстлана секретор­ными клетками, протоки в структуре стенок имеют миоэпителиальные клет­ки. Большие слюнные железы имеют альвеолярно-трубчатое дольчатое строение: состоят из альвеол, протоков и межуточной (интерстициальной) ткани.</a:t>
            </a:r>
          </a:p>
        </p:txBody>
      </p:sp>
      <p:pic>
        <p:nvPicPr>
          <p:cNvPr id="3074" name="Picture 2" descr="ÐÐ°ÑÑÐ¸Ð½ÐºÐ¸ Ð¿Ð¾ Ð·Ð°Ð¿ÑÐ¾ÑÑ ÑÑÑÐ¾ÐµÐ½Ð¸Ðµ ÑÐ»ÑÐ½Ð½ÑÑ Ð¶ÐµÐ»ÐµÐ·">
            <a:extLst>
              <a:ext uri="{FF2B5EF4-FFF2-40B4-BE49-F238E27FC236}">
                <a16:creationId xmlns:a16="http://schemas.microsoft.com/office/drawing/2014/main" xmlns="" id="{E891F463-D7A1-43CA-A4D0-91AACF2D7DF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1809" y="505836"/>
            <a:ext cx="5124510" cy="556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9527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88EF07-7024-4AD8-B68E-92EED43BCD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03654"/>
            <a:ext cx="10515600" cy="5773309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На секрецию слюны </a:t>
            </a:r>
            <a:r>
              <a:rPr lang="ru-RU" dirty="0"/>
              <a:t>человека на уровне целостного организма оказывает влияние: характер пищи, продолжительность стимуляции, скорость слюноотделения, состав крови, гормоны, заболевания слюнных желез, системные заболевания и другие факторы.</a:t>
            </a:r>
          </a:p>
          <a:p>
            <a:r>
              <a:rPr lang="ru-RU" dirty="0"/>
              <a:t>Действие этих факторов реализуется через вегетативную нервную систему. Окончательный состав слюны контролируется 4 факторами:</a:t>
            </a:r>
          </a:p>
          <a:p>
            <a:r>
              <a:rPr lang="ru-RU" dirty="0"/>
              <a:t>Концентрацией вещества в крови;</a:t>
            </a:r>
          </a:p>
          <a:p>
            <a:r>
              <a:rPr lang="ru-RU" dirty="0"/>
              <a:t>Нервной регуляцией состава слюны – импульсы от </a:t>
            </a:r>
            <a:r>
              <a:rPr lang="ru-RU" dirty="0" err="1"/>
              <a:t>осмо</a:t>
            </a:r>
            <a:r>
              <a:rPr lang="ru-RU" dirty="0"/>
              <a:t> – рецепторов, тактильных рецепторов полости рта, желудка и </a:t>
            </a:r>
            <a:r>
              <a:rPr lang="ru-RU" dirty="0" err="1"/>
              <a:t>т.д</a:t>
            </a:r>
            <a:r>
              <a:rPr lang="ru-RU" dirty="0"/>
              <a:t>;</a:t>
            </a:r>
          </a:p>
          <a:p>
            <a:r>
              <a:rPr lang="ru-RU" dirty="0"/>
              <a:t>Действие гормонов – </a:t>
            </a:r>
            <a:r>
              <a:rPr lang="ru-RU" dirty="0" err="1"/>
              <a:t>минералокортикоиды</a:t>
            </a:r>
            <a:r>
              <a:rPr lang="ru-RU" dirty="0"/>
              <a:t> повышают содержание в слюне ионов калия, снижают – натрия;</a:t>
            </a:r>
          </a:p>
          <a:p>
            <a:r>
              <a:rPr lang="ru-RU" dirty="0"/>
              <a:t>Функциональной активностью почек.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96950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3F6610E-1D84-4C26-93BD-383CFFCC7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Гиперсиалия</a:t>
            </a:r>
            <a:r>
              <a:rPr lang="ru-RU" dirty="0"/>
              <a:t> (</a:t>
            </a:r>
            <a:r>
              <a:rPr lang="ru-RU" dirty="0" err="1"/>
              <a:t>гиперсаливация</a:t>
            </a:r>
            <a:r>
              <a:rPr lang="ru-RU" dirty="0"/>
              <a:t>, </a:t>
            </a:r>
            <a:r>
              <a:rPr lang="ru-RU" dirty="0" err="1"/>
              <a:t>сиалорея</a:t>
            </a:r>
            <a:r>
              <a:rPr lang="ru-RU" dirty="0"/>
              <a:t>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E66716F-001F-4181-A164-EB0E54253C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Наблюдается при паркинсо­низме, опухолях головного мозга, эпилепсии, при язвенной болезни желудка и 12-перстной кишки, токсикозе беременных, глистных инвазиях, отравлени­ях свинцом, ртутью, растительными ядами (спорынья, дурман), при приме­нении лекарственных препаратов (</a:t>
            </a:r>
            <a:r>
              <a:rPr lang="ru-RU" dirty="0" err="1"/>
              <a:t>галантамин</a:t>
            </a:r>
            <a:r>
              <a:rPr lang="ru-RU" dirty="0"/>
              <a:t>, </a:t>
            </a:r>
            <a:r>
              <a:rPr lang="ru-RU" dirty="0" err="1"/>
              <a:t>оксазил</a:t>
            </a:r>
            <a:r>
              <a:rPr lang="ru-RU" dirty="0"/>
              <a:t>) и др. Как правило, появляется у больных с различными формами стоматитов, гингивитов, глос­ситов, некоторыми </a:t>
            </a:r>
            <a:r>
              <a:rPr lang="ru-RU" dirty="0" err="1"/>
              <a:t>одонтогенными</a:t>
            </a:r>
            <a:r>
              <a:rPr lang="ru-RU" dirty="0"/>
              <a:t> воспалительными заболеваниями; после протезирования, </a:t>
            </a:r>
            <a:r>
              <a:rPr lang="ru-RU" dirty="0" err="1"/>
              <a:t>шинирования</a:t>
            </a:r>
            <a:r>
              <a:rPr lang="ru-RU" dirty="0"/>
              <a:t> (как реакция на инородное тело). Секреция слюнных желез усиливается под действием вкусовых раздражителей (лимонная кислота), лекарственных препаратов (пилокарпин гидрохлорид 1%) и </a:t>
            </a:r>
            <a:r>
              <a:rPr lang="ru-RU" dirty="0" err="1"/>
              <a:t>др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24503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4982C3-3043-43FF-AA2A-EFF4060D7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Гипосиалия</a:t>
            </a:r>
            <a:r>
              <a:rPr lang="ru-RU" dirty="0"/>
              <a:t> (</a:t>
            </a:r>
            <a:r>
              <a:rPr lang="ru-RU" dirty="0" err="1"/>
              <a:t>гипосаливация</a:t>
            </a:r>
            <a:r>
              <a:rPr lang="ru-RU" dirty="0"/>
              <a:t>, </a:t>
            </a:r>
            <a:r>
              <a:rPr lang="ru-RU" dirty="0" err="1"/>
              <a:t>олигосиалия</a:t>
            </a:r>
            <a:r>
              <a:rPr lang="ru-RU" dirty="0"/>
              <a:t>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0C76309-45E9-4526-A652-A81E35BB9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Сопутствует острым инфекционным заболеваниям (дизентерия, брюшной тиф, гепатит, грипп и т.д.). Среди патологических состояний, сопровождающихся сниже­нием функции слюноотделения следует отметить: сахарный диабет, эндокринопатии (климакс), эмоциональные напряжения (нервные стрессы), </a:t>
            </a:r>
            <a:r>
              <a:rPr lang="ru-RU" dirty="0" err="1"/>
              <a:t>церебросклероз</a:t>
            </a:r>
            <a:r>
              <a:rPr lang="ru-RU" dirty="0"/>
              <a:t>, хронический гастрит, хронический холецистит, заболевания ги­пофиза и гипоталамуса (несахарный диабет, акромегалия) и др. Некоторые лекарственные препараты могут вызывать побочный эффект в виде сухости полости рта </a:t>
            </a:r>
          </a:p>
        </p:txBody>
      </p:sp>
    </p:spTree>
    <p:extLst>
      <p:ext uri="{BB962C8B-B14F-4D97-AF65-F5344CB8AC3E}">
        <p14:creationId xmlns:p14="http://schemas.microsoft.com/office/powerpoint/2010/main" xmlns="" val="685880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EDA9AE-3CF8-4388-B0BB-66084F0A8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/>
              <a:t>По этиологии выделяют </a:t>
            </a:r>
            <a:r>
              <a:rPr lang="ru-RU" i="1"/>
              <a:t>врождённые и приобретённые </a:t>
            </a:r>
            <a:r>
              <a:rPr lang="ru-RU"/>
              <a:t>заболева­ния слюнных желез.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7B03885-4AAD-4306-B041-732371CF10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/>
              <a:t>Группу </a:t>
            </a:r>
            <a:r>
              <a:rPr lang="ru-RU" b="1"/>
              <a:t>врожденных</a:t>
            </a:r>
            <a:r>
              <a:rPr lang="ru-RU"/>
              <a:t> форм патологии слюнных желез состав­ляют:</a:t>
            </a:r>
          </a:p>
          <a:p>
            <a:r>
              <a:rPr lang="ru-RU"/>
              <a:t> агенезия (отсутствие зачатков желез)</a:t>
            </a:r>
          </a:p>
          <a:p>
            <a:r>
              <a:rPr lang="ru-RU"/>
              <a:t> гипоплазия (недоразви­тие желез)</a:t>
            </a:r>
          </a:p>
          <a:p>
            <a:r>
              <a:rPr lang="ru-RU"/>
              <a:t> эктопия (смещение структур желез за пределы места нор­мального расположения их)</a:t>
            </a:r>
          </a:p>
          <a:p>
            <a:r>
              <a:rPr lang="ru-RU"/>
              <a:t>врождённая гипертрофия желез и добавочные железы. 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B7E12740-6E95-42FB-816C-DF6CA58010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/>
              <a:t>Из группы </a:t>
            </a:r>
            <a:r>
              <a:rPr lang="ru-RU" b="1"/>
              <a:t>приобретённых</a:t>
            </a:r>
            <a:r>
              <a:rPr lang="ru-RU"/>
              <a:t> заболеваний слюнных желез в практике стоматологов наибольшее значение имеют:</a:t>
            </a:r>
          </a:p>
          <a:p>
            <a:r>
              <a:rPr lang="ru-RU"/>
              <a:t>сиалоадениты (первичные и вторичные)</a:t>
            </a:r>
          </a:p>
          <a:p>
            <a:r>
              <a:rPr lang="ru-RU"/>
              <a:t>слюннокаменная болезнь (сиалолитиаз)</a:t>
            </a:r>
          </a:p>
          <a:p>
            <a:r>
              <a:rPr lang="ru-RU"/>
              <a:t>опухоли и опухолеподобные заболевания.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752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5CEC3F4-1072-4C4F-BA08-201E2B2724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659027"/>
            <a:ext cx="5181600" cy="5517936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/>
              <a:t>По локализации различают воспалительные заболевания: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Околоушных слюнных желез - паротиты;</a:t>
            </a:r>
          </a:p>
          <a:p>
            <a:r>
              <a:rPr lang="ru-RU" dirty="0"/>
              <a:t>Подчелюстных слюнных желез - </a:t>
            </a:r>
            <a:r>
              <a:rPr lang="ru-RU" dirty="0" err="1"/>
              <a:t>субмандибулиты</a:t>
            </a:r>
            <a:r>
              <a:rPr lang="ru-RU" dirty="0"/>
              <a:t>;</a:t>
            </a:r>
          </a:p>
          <a:p>
            <a:r>
              <a:rPr lang="ru-RU" dirty="0"/>
              <a:t>Подъязычных слюнных желез - </a:t>
            </a:r>
            <a:r>
              <a:rPr lang="ru-RU" dirty="0" err="1"/>
              <a:t>сублингвиты</a:t>
            </a:r>
            <a:r>
              <a:rPr lang="ru-RU" dirty="0"/>
              <a:t>;</a:t>
            </a:r>
          </a:p>
          <a:p>
            <a:r>
              <a:rPr lang="ru-RU" dirty="0"/>
              <a:t>Малых слюнных желез.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02567AF-C0D5-420B-8AAA-10E9C7E5B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659027"/>
            <a:ext cx="5181600" cy="5517936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/>
              <a:t>По течению делятся на:</a:t>
            </a:r>
          </a:p>
          <a:p>
            <a:endParaRPr lang="ru-RU" dirty="0"/>
          </a:p>
          <a:p>
            <a:r>
              <a:rPr lang="ru-RU" b="1" dirty="0"/>
              <a:t>острые</a:t>
            </a:r>
            <a:r>
              <a:rPr lang="ru-RU" dirty="0"/>
              <a:t>;</a:t>
            </a:r>
          </a:p>
          <a:p>
            <a:r>
              <a:rPr lang="ru-RU" dirty="0"/>
              <a:t>а) вирусные (эпидемический, гриппозный);</a:t>
            </a:r>
          </a:p>
          <a:p>
            <a:r>
              <a:rPr lang="ru-RU" dirty="0"/>
              <a:t>б) бактериальные (серозные, гнойные, гангренозные).</a:t>
            </a:r>
          </a:p>
          <a:p>
            <a:endParaRPr lang="ru-RU" dirty="0"/>
          </a:p>
          <a:p>
            <a:r>
              <a:rPr lang="ru-RU" b="1" dirty="0"/>
              <a:t>хронические</a:t>
            </a:r>
            <a:r>
              <a:rPr lang="ru-RU" dirty="0"/>
              <a:t>.</a:t>
            </a:r>
          </a:p>
          <a:p>
            <a:r>
              <a:rPr lang="ru-RU" dirty="0"/>
              <a:t>а) неспецифические (паренхиматозные, интерстициальные, </a:t>
            </a:r>
            <a:r>
              <a:rPr lang="ru-RU" dirty="0" err="1"/>
              <a:t>сиалодохиты</a:t>
            </a:r>
            <a:r>
              <a:rPr lang="ru-RU" dirty="0"/>
              <a:t>, смешанные);</a:t>
            </a:r>
          </a:p>
          <a:p>
            <a:r>
              <a:rPr lang="ru-RU" dirty="0"/>
              <a:t>б) специфические (туберкулез, актиномикоз и сифилис).</a:t>
            </a:r>
          </a:p>
        </p:txBody>
      </p:sp>
    </p:spTree>
    <p:extLst>
      <p:ext uri="{BB962C8B-B14F-4D97-AF65-F5344CB8AC3E}">
        <p14:creationId xmlns:p14="http://schemas.microsoft.com/office/powerpoint/2010/main" xmlns="" val="1066616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50096376-F836-4255-AD36-EDD1EB1D7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303"/>
            <a:ext cx="10515600" cy="519666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 Эпидемический паротит </a:t>
            </a:r>
          </a:p>
          <a:p>
            <a:r>
              <a:rPr lang="ru-RU" dirty="0"/>
              <a:t>Входными воротами инфек­ции (возбудитель РНК-содержащий вирус) являются слизистая оболочка полости рта, носа и глотки.</a:t>
            </a:r>
          </a:p>
          <a:p>
            <a:r>
              <a:rPr lang="ru-RU" dirty="0"/>
              <a:t>В раннем периоде болезни отмечается отёк околоушной клет­чатки и слизистой полости рта в зоне околоушного (</a:t>
            </a:r>
            <a:r>
              <a:rPr lang="ru-RU" dirty="0" err="1"/>
              <a:t>стенонова</a:t>
            </a:r>
            <a:r>
              <a:rPr lang="ru-RU" dirty="0"/>
              <a:t>) слюн­ного протока.</a:t>
            </a:r>
          </a:p>
          <a:p>
            <a:r>
              <a:rPr lang="ru-RU" dirty="0"/>
              <a:t>Сосудистые расстройства проявляются гиперемией капиллярной сети с </a:t>
            </a:r>
            <a:r>
              <a:rPr lang="ru-RU" dirty="0" err="1"/>
              <a:t>микро­тромбозом</a:t>
            </a:r>
            <a:r>
              <a:rPr lang="ru-RU" dirty="0"/>
              <a:t> и </a:t>
            </a:r>
            <a:r>
              <a:rPr lang="ru-RU" dirty="0" err="1"/>
              <a:t>диапедезными</a:t>
            </a:r>
            <a:r>
              <a:rPr lang="ru-RU" dirty="0"/>
              <a:t> кровоизлияниями.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65013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9D800D-7CC1-494C-907B-FEF08364B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ÐÐ°ÑÑÐ¸Ð½ÐºÐ¸ Ð¿Ð¾ Ð·Ð°Ð¿ÑÐ¾ÑÑ ÑÐ¿Ð¸Ð´ÐµÐ¼Ð¸ÑÐµÑÐºÐ¸Ð¹ Ð¿Ð°ÑÐ¾ÑÐ¸Ñ">
            <a:extLst>
              <a:ext uri="{FF2B5EF4-FFF2-40B4-BE49-F238E27FC236}">
                <a16:creationId xmlns:a16="http://schemas.microsoft.com/office/drawing/2014/main" xmlns="" id="{3E63EAFC-7CDA-4C8C-85F4-D1A732105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619" y="365125"/>
            <a:ext cx="3718869" cy="518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ÑÐ¿Ð¸Ð´ÐµÐ¼Ð¸ÑÐµÑÐºÐ¸Ð¹ Ð¿Ð°ÑÐ¾ÑÐ¸Ñ">
            <a:extLst>
              <a:ext uri="{FF2B5EF4-FFF2-40B4-BE49-F238E27FC236}">
                <a16:creationId xmlns:a16="http://schemas.microsoft.com/office/drawing/2014/main" xmlns="" id="{30761A7C-E666-4C69-96F3-A9907EB29C2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0975" y="365124"/>
            <a:ext cx="332442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Ð°ÑÑÐ¸Ð½ÐºÐ¸ Ð¿Ð¾ Ð·Ð°Ð¿ÑÐ¾ÑÑ ÑÐ¿Ð¸Ð´ÐµÐ¼Ð¸ÑÐµÑÐºÐ¸Ð¹ Ð¿Ð°ÑÐ¾ÑÐ¸Ñ">
            <a:extLst>
              <a:ext uri="{FF2B5EF4-FFF2-40B4-BE49-F238E27FC236}">
                <a16:creationId xmlns:a16="http://schemas.microsoft.com/office/drawing/2014/main" xmlns="" id="{362E3ECC-18DD-430F-B5F2-A113AFDEC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9417" y="365124"/>
            <a:ext cx="4055964" cy="420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4278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D1DB953-0045-4023-9338-988F787A9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8984"/>
            <a:ext cx="10515600" cy="565797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Острый бактериальный (неспецифический) сиалоаденит</a:t>
            </a:r>
          </a:p>
          <a:p>
            <a:r>
              <a:rPr lang="ru-RU" dirty="0"/>
              <a:t>При гнойном сиалоадените в очаге воспаления происходит активация протеолитических ферментов, вызывающих увеличение сосудистой прони­цаемости и выход из сосудистого русла жидкой части крови и ее форменных элементов, вместе с которыми в межклеточное пространство проникают иммуноглобулины сыворотки крови и новые компоненты </a:t>
            </a:r>
            <a:r>
              <a:rPr lang="ru-RU" dirty="0" err="1"/>
              <a:t>кининовой</a:t>
            </a:r>
            <a:r>
              <a:rPr lang="ru-RU" dirty="0"/>
              <a:t> систе­мы</a:t>
            </a:r>
            <a:r>
              <a:rPr lang="ru-RU"/>
              <a:t>. </a:t>
            </a:r>
          </a:p>
          <a:p>
            <a:r>
              <a:rPr lang="ru-RU"/>
              <a:t>Дальнейшая </a:t>
            </a:r>
            <a:r>
              <a:rPr lang="ru-RU" dirty="0"/>
              <a:t>активация протеолиза приводит к перевариванию белковых структур и их гибели. Помимо этого, нарушение проницаемости стенок вы­зывает также активацию свертывающей системы крови, происходит агрега­ция тромбоцитов и отторжение фибрина в сосудах, приводящая к наруше­нию микроциркуляции.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838878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B4F813-6490-4AB3-921E-4996B6585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При расплавлении капсулы слюнной железы может быть распростра­нение воспалительного процесса на прилежащие клетчаточные пространст­ва, развиваться </a:t>
            </a:r>
            <a:r>
              <a:rPr lang="ru-RU" sz="2800" dirty="0" err="1"/>
              <a:t>медиастенит</a:t>
            </a:r>
            <a:r>
              <a:rPr lang="ru-RU" sz="2800" dirty="0"/>
              <a:t>, сепсис и др.</a:t>
            </a:r>
          </a:p>
        </p:txBody>
      </p:sp>
      <p:pic>
        <p:nvPicPr>
          <p:cNvPr id="4098" name="Picture 2" descr="ÐÐ°ÑÑÐ¸Ð½ÐºÐ¸ Ð¿Ð¾ Ð·Ð°Ð¿ÑÐ¾ÑÑ ÑÐ¸Ð°Ð»Ð¾Ð°Ð´ÐµÐ½Ð¸ÑÑ">
            <a:extLst>
              <a:ext uri="{FF2B5EF4-FFF2-40B4-BE49-F238E27FC236}">
                <a16:creationId xmlns:a16="http://schemas.microsoft.com/office/drawing/2014/main" xmlns="" id="{8F11FE6E-8E6B-4B0F-8463-82173ECC819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6219" y="1576316"/>
            <a:ext cx="4564935" cy="342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ÐÐ¾ÑÐ¾Ð¶ÐµÐµ Ð¸Ð·Ð¾Ð±ÑÐ°Ð¶ÐµÐ½Ð¸Ðµ">
            <a:extLst>
              <a:ext uri="{FF2B5EF4-FFF2-40B4-BE49-F238E27FC236}">
                <a16:creationId xmlns:a16="http://schemas.microsoft.com/office/drawing/2014/main" xmlns="" id="{79429041-414B-4EF9-8069-552FC1CA6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848" y="1760319"/>
            <a:ext cx="4758073" cy="317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Ð¾ÑÐ¾Ð¶ÐµÐµ Ð¸Ð·Ð¾Ð±ÑÐ°Ð¶ÐµÐ½Ð¸Ðµ">
            <a:extLst>
              <a:ext uri="{FF2B5EF4-FFF2-40B4-BE49-F238E27FC236}">
                <a16:creationId xmlns:a16="http://schemas.microsoft.com/office/drawing/2014/main" xmlns="" id="{B17DE1CB-CFCD-4F34-836C-77CAA55EF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6008" y="3577514"/>
            <a:ext cx="3921171" cy="284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491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7A4CC0-1646-4F10-B8B9-6C96B43C1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876" y="239626"/>
            <a:ext cx="10515600" cy="1325563"/>
          </a:xfrm>
        </p:spPr>
        <p:txBody>
          <a:bodyPr/>
          <a:lstStyle/>
          <a:p>
            <a:r>
              <a:rPr lang="ru-RU" b="1" i="1" dirty="0"/>
              <a:t>Хронические сиалоадениты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CC9951-16D1-4B9A-8325-86A56FC0F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5189"/>
            <a:ext cx="10515600" cy="4611774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На фоне </a:t>
            </a:r>
            <a:r>
              <a:rPr lang="ru-RU" dirty="0" err="1"/>
              <a:t>гипосиалии</a:t>
            </a:r>
            <a:r>
              <a:rPr lang="ru-RU" dirty="0"/>
              <a:t> микрофлора, восходящим путем попадающая в мелкие альвеолы и накапливающаяся в них, способствует дальнейшему за­стою слюны. Достаточно продолжительное пребывание микробных агентов в </a:t>
            </a:r>
            <a:r>
              <a:rPr lang="ru-RU" dirty="0" err="1"/>
              <a:t>ацинусах</a:t>
            </a:r>
            <a:r>
              <a:rPr lang="ru-RU" dirty="0"/>
              <a:t> приводит к стимуляции местного синтеза антител, в результате чего происходит снижение активности микрофлоры. Микроорганизмы, в качестве слабого антигенного стимулятора, способствует сенсибилизации организма и развитию аллергических реакций, что, в конечном счете, может приводить к аутоиммунным реакциям. Появляются </a:t>
            </a:r>
            <a:r>
              <a:rPr lang="ru-RU" dirty="0" err="1"/>
              <a:t>аутоантитела</a:t>
            </a:r>
            <a:r>
              <a:rPr lang="ru-RU" dirty="0"/>
              <a:t> к собствен­ным тканям, в том числе и железистым клеткам и эпителиальным клеткам протоков СЖ, что </a:t>
            </a:r>
            <a:r>
              <a:rPr lang="ru-RU" dirty="0" err="1"/>
              <a:t>приведит</a:t>
            </a:r>
            <a:r>
              <a:rPr lang="ru-RU" dirty="0"/>
              <a:t> к гибели железистой ткани и замещении ее со­единительной.</a:t>
            </a:r>
          </a:p>
        </p:txBody>
      </p:sp>
    </p:spTree>
    <p:extLst>
      <p:ext uri="{BB962C8B-B14F-4D97-AF65-F5344CB8AC3E}">
        <p14:creationId xmlns:p14="http://schemas.microsoft.com/office/powerpoint/2010/main" xmlns="" val="2379697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59B1BA-A643-4D29-A3C2-C43E32CD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Слюннокаменная</a:t>
            </a:r>
            <a:r>
              <a:rPr lang="ru-RU" b="1" dirty="0"/>
              <a:t> болезнь (</a:t>
            </a:r>
            <a:r>
              <a:rPr lang="ru-RU" b="1" dirty="0" err="1"/>
              <a:t>сиалолитиаз</a:t>
            </a:r>
            <a:r>
              <a:rPr lang="ru-RU" b="1" dirty="0"/>
              <a:t>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187C601-719F-418C-8457-483E76BA3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Считают, что фор­мирование в слюнных железах камней связано с функциональной неполноценностью самих желез, когда в результате дискинезии про­токов нарушается активный отток слюны. </a:t>
            </a:r>
            <a:r>
              <a:rPr lang="ru-RU" dirty="0" err="1"/>
              <a:t>Дегидратированная</a:t>
            </a:r>
            <a:r>
              <a:rPr lang="ru-RU" dirty="0"/>
              <a:t> слю­на и содержащиеся в ней соли кальция (фосфаты и карбонаты), а также </a:t>
            </a:r>
            <a:r>
              <a:rPr lang="ru-RU" dirty="0" err="1"/>
              <a:t>десквамированный</a:t>
            </a:r>
            <a:r>
              <a:rPr lang="ru-RU" dirty="0"/>
              <a:t> эпителий протоков и </a:t>
            </a:r>
            <a:r>
              <a:rPr lang="ru-RU" dirty="0" err="1"/>
              <a:t>ацинусов</a:t>
            </a:r>
            <a:r>
              <a:rPr lang="ru-RU" dirty="0"/>
              <a:t> и </a:t>
            </a:r>
            <a:r>
              <a:rPr lang="ru-RU" dirty="0" err="1"/>
              <a:t>колони­зирующиеся</a:t>
            </a:r>
            <a:r>
              <a:rPr lang="ru-RU" dirty="0"/>
              <a:t> в их просвете бактерии составляют матрицу для обра­зования камней. Прямые причины камнеобразования не всегда мож­но установить, известно лишь, что </a:t>
            </a:r>
            <a:r>
              <a:rPr lang="ru-RU" dirty="0" err="1"/>
              <a:t>сиалолитиаз</a:t>
            </a:r>
            <a:r>
              <a:rPr lang="ru-RU" dirty="0"/>
              <a:t> часто наблюдается при попадании в протоки желез инородных тел и воспалительных изменениях слизистой оболочки полости рта.</a:t>
            </a:r>
          </a:p>
        </p:txBody>
      </p:sp>
    </p:spTree>
    <p:extLst>
      <p:ext uri="{BB962C8B-B14F-4D97-AF65-F5344CB8AC3E}">
        <p14:creationId xmlns:p14="http://schemas.microsoft.com/office/powerpoint/2010/main" xmlns="" val="8229314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655</Words>
  <Application>Microsoft Office PowerPoint</Application>
  <PresentationFormat>Произвольный</PresentationFormat>
  <Paragraphs>50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Патология слюнных желез </vt:lpstr>
      <vt:lpstr>Слайд 2</vt:lpstr>
      <vt:lpstr>Слайд 3</vt:lpstr>
      <vt:lpstr>Слайд 4</vt:lpstr>
      <vt:lpstr>Гиперсиалия (гиперсаливация, сиалорея)</vt:lpstr>
      <vt:lpstr>Гипосиалия (гипосаливация, олигосиалия)</vt:lpstr>
      <vt:lpstr>По этиологии выделяют врождённые и приобретённые заболева­ния слюнных желез.</vt:lpstr>
      <vt:lpstr>Слайд 8</vt:lpstr>
      <vt:lpstr>Слайд 9</vt:lpstr>
      <vt:lpstr>Слайд 10</vt:lpstr>
      <vt:lpstr>Слайд 11</vt:lpstr>
      <vt:lpstr>При расплавлении капсулы слюнной железы может быть распростра­нение воспалительного процесса на прилежащие клетчаточные пространст­ва, развиваться медиастенит, сепсис и др.</vt:lpstr>
      <vt:lpstr>Хронические сиалоадениты </vt:lpstr>
      <vt:lpstr>Слюннокаменная болезнь (сиалолитиаз)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Патология слюнных желез</dc:title>
  <dc:creator>Амаду</dc:creator>
  <cp:lastModifiedBy>user</cp:lastModifiedBy>
  <cp:revision>11</cp:revision>
  <dcterms:created xsi:type="dcterms:W3CDTF">2019-05-26T09:44:48Z</dcterms:created>
  <dcterms:modified xsi:type="dcterms:W3CDTF">2020-03-23T02:40:22Z</dcterms:modified>
</cp:coreProperties>
</file>