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05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109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97741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5840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87808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6951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7933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0676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5424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9245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15834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79327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2134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993714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54310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5358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82668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7E36138-4D09-4029-9CAE-C050A71E0036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F4E2178-439C-4793-8A15-662D667A3E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503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AF9330-AB23-4066-8D24-7D700C5910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Диабетические комы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F2EDDB9-4A50-493F-8758-ED00B7FDD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57893" y="3875742"/>
            <a:ext cx="4105275" cy="122713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5012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7B654A-8C7E-4B0D-8F3B-35E45DA17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Кетоацидотическая</a:t>
            </a:r>
            <a:r>
              <a:rPr lang="ru-RU" dirty="0"/>
              <a:t> кома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8E9F9AC-5121-4AF8-ADF2-9A4D717BA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u="sng" dirty="0"/>
              <a:t>Предрасполагающими факторами являются:</a:t>
            </a:r>
          </a:p>
          <a:p>
            <a:r>
              <a:rPr lang="ru-RU" dirty="0"/>
              <a:t> назначение слишком малых доз инсулина при лечении;</a:t>
            </a:r>
          </a:p>
          <a:p>
            <a:r>
              <a:rPr lang="ru-RU" dirty="0"/>
              <a:t> нарушение режима инсулинотерапии (пропуск инъекций, просроченный препарат инсулина); </a:t>
            </a:r>
          </a:p>
          <a:p>
            <a:r>
              <a:rPr lang="ru-RU" dirty="0"/>
              <a:t> резкое возрастании потребности в инсулине, что имеет место при инфекционных заболеваниях, травмах и операциях, стрессах, сопутствующих эндокринных нарушениях с гиперпродукцией </a:t>
            </a:r>
            <a:r>
              <a:rPr lang="ru-RU" dirty="0" err="1"/>
              <a:t>контринсулярных</a:t>
            </a:r>
            <a:r>
              <a:rPr lang="ru-RU" dirty="0"/>
              <a:t> гормонов</a:t>
            </a:r>
          </a:p>
        </p:txBody>
      </p:sp>
    </p:spTree>
    <p:extLst>
      <p:ext uri="{BB962C8B-B14F-4D97-AF65-F5344CB8AC3E}">
        <p14:creationId xmlns:p14="http://schemas.microsoft.com/office/powerpoint/2010/main" xmlns="" val="462956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C11AE24-81AF-4AE9-9DD7-0B529FAD3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4979" y="627140"/>
            <a:ext cx="9522042" cy="2239558"/>
          </a:xfrm>
        </p:spPr>
        <p:txBody>
          <a:bodyPr/>
          <a:lstStyle/>
          <a:p>
            <a:pPr marL="0" indent="0">
              <a:buNone/>
            </a:pPr>
            <a:r>
              <a:rPr lang="ru-RU" u="sng" dirty="0"/>
              <a:t>Механизмы повреждения </a:t>
            </a:r>
          </a:p>
          <a:p>
            <a:pPr marL="0" indent="0">
              <a:buNone/>
            </a:pPr>
            <a:r>
              <a:rPr lang="ru-RU" dirty="0"/>
              <a:t>при </a:t>
            </a:r>
            <a:r>
              <a:rPr lang="ru-RU" dirty="0" err="1"/>
              <a:t>кетоацидотической</a:t>
            </a:r>
            <a:r>
              <a:rPr lang="ru-RU" dirty="0"/>
              <a:t> коме связаны с интоксикацией кетоновыми телами, метаболическим ацидозом, гиповолемией, гипоксией и дегидратацией клеток.</a:t>
            </a:r>
          </a:p>
        </p:txBody>
      </p:sp>
      <p:pic>
        <p:nvPicPr>
          <p:cNvPr id="2050" name="Picture 2" descr="Картинки по запросу кетоацидотическая кома">
            <a:extLst>
              <a:ext uri="{FF2B5EF4-FFF2-40B4-BE49-F238E27FC236}">
                <a16:creationId xmlns:a16="http://schemas.microsoft.com/office/drawing/2014/main" xmlns="" id="{846A66BB-B428-4A44-A0AF-A4AFC1FD7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2922" y="2636668"/>
            <a:ext cx="6682717" cy="323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464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D5E25BF-C734-4918-A7A9-0F5837B65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708" y="1692460"/>
            <a:ext cx="10498584" cy="3678530"/>
          </a:xfrm>
        </p:spPr>
        <p:txBody>
          <a:bodyPr/>
          <a:lstStyle/>
          <a:p>
            <a:pPr marL="0" indent="0" algn="ctr">
              <a:buNone/>
            </a:pPr>
            <a:r>
              <a:rPr lang="ru-RU" u="sng" dirty="0"/>
              <a:t>Симптомами </a:t>
            </a:r>
            <a:r>
              <a:rPr lang="ru-RU" u="sng" dirty="0" err="1"/>
              <a:t>кетоацидоза</a:t>
            </a:r>
            <a:r>
              <a:rPr lang="ru-RU" u="sng" dirty="0"/>
              <a:t>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являются потеря аппетита, тошнота, рвота, боли в животе, затем ухудшение зрения, помрачение и потеря сознания, угнетение рефлексов, падение АД, появление дыхания </a:t>
            </a:r>
            <a:r>
              <a:rPr lang="ru-RU" dirty="0" err="1"/>
              <a:t>Куссмауля</a:t>
            </a:r>
            <a:r>
              <a:rPr lang="ru-RU" dirty="0"/>
              <a:t> (редкое, глубокое, шумное), симптомы дегидратации (снижение тургора тканей, мягкие глазные яблоки), фруктовый (с </a:t>
            </a:r>
            <a:r>
              <a:rPr lang="ru-RU" dirty="0" err="1"/>
              <a:t>ощущуемой</a:t>
            </a:r>
            <a:r>
              <a:rPr lang="ru-RU" dirty="0"/>
              <a:t> примесью ацетона) запах выдыхаемого воздуха. </a:t>
            </a:r>
          </a:p>
        </p:txBody>
      </p:sp>
    </p:spTree>
    <p:extLst>
      <p:ext uri="{BB962C8B-B14F-4D97-AF65-F5344CB8AC3E}">
        <p14:creationId xmlns:p14="http://schemas.microsoft.com/office/powerpoint/2010/main" xmlns="" val="2735952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кетоацидотическая кома">
            <a:extLst>
              <a:ext uri="{FF2B5EF4-FFF2-40B4-BE49-F238E27FC236}">
                <a16:creationId xmlns:a16="http://schemas.microsoft.com/office/drawing/2014/main" xmlns="" id="{F26B830A-2347-494B-83FB-CA941F050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4705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FFA5F1-EBBD-4415-9E08-98997CC85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8272" y="742436"/>
            <a:ext cx="9455456" cy="589216"/>
          </a:xfrm>
        </p:spPr>
        <p:txBody>
          <a:bodyPr>
            <a:normAutofit fontScale="90000"/>
          </a:bodyPr>
          <a:lstStyle/>
          <a:p>
            <a:r>
              <a:rPr lang="ru-RU" dirty="0"/>
              <a:t>Лабораторные показатели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E989AF7-FFF3-454A-900C-67232E1B5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8929" y="1574932"/>
            <a:ext cx="4634142" cy="4385692"/>
          </a:xfrm>
        </p:spPr>
      </p:pic>
    </p:spTree>
    <p:extLst>
      <p:ext uri="{BB962C8B-B14F-4D97-AF65-F5344CB8AC3E}">
        <p14:creationId xmlns:p14="http://schemas.microsoft.com/office/powerpoint/2010/main" xmlns="" val="1073708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3476A9-C42F-4BEE-8546-9B5B63630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Гиперосмолярная</a:t>
            </a:r>
            <a:r>
              <a:rPr lang="ru-RU" dirty="0"/>
              <a:t> кома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5A1FC75-8D79-424B-9EC0-9396325BE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u="sng" dirty="0"/>
              <a:t>Причина </a:t>
            </a:r>
            <a:r>
              <a:rPr lang="ru-RU" u="sng" dirty="0" err="1"/>
              <a:t>гиперосмолярной</a:t>
            </a:r>
            <a:r>
              <a:rPr lang="ru-RU" u="sng" dirty="0"/>
              <a:t> комы </a:t>
            </a:r>
            <a:r>
              <a:rPr lang="ru-RU" dirty="0"/>
              <a:t>– вызванный инсулинорезистентностью относительный дефицит инсулина, количество которого в организме достаточно для предупреждения процессов усиленного липолиза и </a:t>
            </a:r>
            <a:r>
              <a:rPr lang="ru-RU" dirty="0" err="1"/>
              <a:t>кетогенеза</a:t>
            </a:r>
            <a:r>
              <a:rPr lang="ru-RU" dirty="0"/>
              <a:t>, но не достаточно для противодействия нарастающей гипергликемии.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886728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8D99180-2172-48A1-9557-45F761CBB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при </a:t>
            </a:r>
            <a:r>
              <a:rPr lang="ru-RU" dirty="0" err="1"/>
              <a:t>гиперосмолярной</a:t>
            </a:r>
            <a:r>
              <a:rPr lang="ru-RU" dirty="0"/>
              <a:t> коме связаны с дегидратацией всех тканей, обусловливаемой </a:t>
            </a:r>
            <a:r>
              <a:rPr lang="ru-RU" dirty="0" err="1"/>
              <a:t>гиперосмоляльностью</a:t>
            </a:r>
            <a:r>
              <a:rPr lang="ru-RU" dirty="0"/>
              <a:t> плазмы крови (&gt;350 </a:t>
            </a:r>
            <a:r>
              <a:rPr lang="ru-RU" dirty="0" err="1"/>
              <a:t>мосмоль</a:t>
            </a:r>
            <a:r>
              <a:rPr lang="ru-RU" dirty="0"/>
              <a:t>/кг) на фоне резко выраженной гипергликемии (&gt; 40 ммоль/л) и уменьшения объема крови.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F19B36F-BF55-470F-980C-A4812B1BB02F}"/>
              </a:ext>
            </a:extLst>
          </p:cNvPr>
          <p:cNvSpPr/>
          <p:nvPr/>
        </p:nvSpPr>
        <p:spPr>
          <a:xfrm>
            <a:off x="3551069" y="1615736"/>
            <a:ext cx="5282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u="sng" dirty="0"/>
              <a:t>Механизмы повреждения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147668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BC79F98-CC9B-4BEB-AC72-B32B0A955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795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u="sng" dirty="0"/>
              <a:t>Симптомы </a:t>
            </a:r>
            <a:r>
              <a:rPr lang="ru-RU" u="sng" dirty="0" err="1"/>
              <a:t>гиперосмолярной</a:t>
            </a:r>
            <a:r>
              <a:rPr lang="ru-RU" u="sng" dirty="0"/>
              <a:t> комы. </a:t>
            </a:r>
          </a:p>
          <a:p>
            <a:pPr marL="0" indent="0">
              <a:buNone/>
            </a:pPr>
            <a:r>
              <a:rPr lang="ru-RU" dirty="0"/>
              <a:t>На протяжении нескольких дней или недель нарастают такие проявления как жажда, полиурия, полидипсия, потеря веса и слабость. Механизм этих симптомов такой же, как и при </a:t>
            </a:r>
            <a:r>
              <a:rPr lang="ru-RU" dirty="0" err="1"/>
              <a:t>кетоацидотической</a:t>
            </a:r>
            <a:r>
              <a:rPr lang="ru-RU" dirty="0"/>
              <a:t> коме, и связан с гипергликемией, осмотическим диурезом, нарастающим обезвоживанием и потерей электролитов. Однако дегидратация при </a:t>
            </a:r>
            <a:r>
              <a:rPr lang="ru-RU" dirty="0" err="1"/>
              <a:t>гиперосмолярной</a:t>
            </a:r>
            <a:r>
              <a:rPr lang="ru-RU" dirty="0"/>
              <a:t> коме достигает значительно большей степени, поэтому и обусловливаемые гиповолемией сердечно-сосудистые нарушения у этих больных более выражены</a:t>
            </a:r>
          </a:p>
        </p:txBody>
      </p:sp>
    </p:spTree>
    <p:extLst>
      <p:ext uri="{BB962C8B-B14F-4D97-AF65-F5344CB8AC3E}">
        <p14:creationId xmlns:p14="http://schemas.microsoft.com/office/powerpoint/2010/main" xmlns="" val="2212767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1A6C07-A82F-47ED-A480-082DF0BF1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402190" cy="438295"/>
          </a:xfrm>
        </p:spPr>
        <p:txBody>
          <a:bodyPr>
            <a:normAutofit fontScale="90000"/>
          </a:bodyPr>
          <a:lstStyle/>
          <a:p>
            <a:r>
              <a:rPr lang="ru-RU" dirty="0"/>
              <a:t>Лабораторные показатели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07B4BC1A-8908-48C3-8E42-EBAB4BE37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4890" y="1709791"/>
            <a:ext cx="2311110" cy="4074850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D8E04AA-E26E-4E11-8DF2-752CE7DD2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709791"/>
            <a:ext cx="2105476" cy="447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8083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43052F-EC37-40B9-9224-53CCD3EB7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Лактацидемическая</a:t>
            </a:r>
            <a:r>
              <a:rPr lang="ru-RU" dirty="0"/>
              <a:t> кома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A72A942-43A6-4EC8-BC95-3FCB7B849E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u="sng" dirty="0"/>
              <a:t>Предрасполагающие факторы </a:t>
            </a:r>
            <a:r>
              <a:rPr lang="ru-RU" u="sng" dirty="0" err="1"/>
              <a:t>лактацидемической</a:t>
            </a:r>
            <a:r>
              <a:rPr lang="ru-RU" u="sng" dirty="0"/>
              <a:t> комы: </a:t>
            </a:r>
          </a:p>
          <a:p>
            <a:r>
              <a:rPr lang="ru-RU" dirty="0"/>
              <a:t>любые состояния, сопровождающиеся выраженной тканевой гипоксией - шок, кровопотеря, тяжелая сердечная и легочная недостаточность. При этом </a:t>
            </a:r>
            <a:r>
              <a:rPr lang="ru-RU" dirty="0" err="1"/>
              <a:t>компенсаторно</a:t>
            </a:r>
            <a:r>
              <a:rPr lang="ru-RU" dirty="0"/>
              <a:t> активируется гликолиз, приводящий к накоплению молочной кислоты; </a:t>
            </a:r>
          </a:p>
          <a:p>
            <a:r>
              <a:rPr lang="ru-RU" dirty="0"/>
              <a:t> тяжелые поражения печени и почек, т.е. органов, в которых </a:t>
            </a:r>
            <a:r>
              <a:rPr lang="ru-RU" dirty="0" err="1"/>
              <a:t>метаболизируется</a:t>
            </a:r>
            <a:r>
              <a:rPr lang="ru-RU" dirty="0"/>
              <a:t> молочная кислота; </a:t>
            </a:r>
          </a:p>
          <a:p>
            <a:r>
              <a:rPr lang="ru-RU" dirty="0"/>
              <a:t> любые состояния, обусловливающие ацидоз со </a:t>
            </a:r>
            <a:r>
              <a:rPr lang="ru-RU" dirty="0" err="1"/>
              <a:t>сначениями</a:t>
            </a:r>
            <a:r>
              <a:rPr lang="ru-RU" dirty="0"/>
              <a:t> рН</a:t>
            </a:r>
          </a:p>
        </p:txBody>
      </p:sp>
    </p:spTree>
    <p:extLst>
      <p:ext uri="{BB962C8B-B14F-4D97-AF65-F5344CB8AC3E}">
        <p14:creationId xmlns:p14="http://schemas.microsoft.com/office/powerpoint/2010/main" xmlns="" val="463299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A1E3725-4891-4EAC-B45F-2A05B5B05F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891" y="86683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u="sng" dirty="0"/>
          </a:p>
          <a:p>
            <a:pPr marL="0" indent="0" algn="ctr">
              <a:buNone/>
            </a:pPr>
            <a:r>
              <a:rPr lang="ru-RU" sz="4400" u="sng" dirty="0"/>
              <a:t>Симптомы </a:t>
            </a:r>
            <a:r>
              <a:rPr lang="ru-RU" sz="4400" u="sng" dirty="0" err="1"/>
              <a:t>лактацидемической</a:t>
            </a:r>
            <a:r>
              <a:rPr lang="ru-RU" sz="4400" u="sng" dirty="0"/>
              <a:t> комы.</a:t>
            </a:r>
          </a:p>
          <a:p>
            <a:pPr marL="0" indent="0">
              <a:buNone/>
            </a:pPr>
            <a:endParaRPr lang="ru-RU" u="sng" dirty="0"/>
          </a:p>
          <a:p>
            <a:pPr marL="0" indent="0">
              <a:buNone/>
            </a:pPr>
            <a:r>
              <a:rPr lang="ru-RU" dirty="0"/>
              <a:t>В сравнении с </a:t>
            </a:r>
            <a:r>
              <a:rPr lang="ru-RU" dirty="0" err="1"/>
              <a:t>гиперосмолярной</a:t>
            </a:r>
            <a:r>
              <a:rPr lang="ru-RU" dirty="0"/>
              <a:t> комой, </a:t>
            </a:r>
            <a:r>
              <a:rPr lang="ru-RU" dirty="0" err="1"/>
              <a:t>лактацидотическая</a:t>
            </a:r>
            <a:r>
              <a:rPr lang="ru-RU" dirty="0"/>
              <a:t> кома развивается быстрее, обычно в течение нескольких часов. При осмотре больного признаки 29 дегидратации выражены меньше (отличие от </a:t>
            </a:r>
            <a:r>
              <a:rPr lang="ru-RU" dirty="0" err="1"/>
              <a:t>гиперосмолярной</a:t>
            </a:r>
            <a:r>
              <a:rPr lang="ru-RU" dirty="0"/>
              <a:t> комы) и нет запаха ацетона в выдыхаемом воздухе (отличие от </a:t>
            </a:r>
            <a:r>
              <a:rPr lang="ru-RU" dirty="0" err="1"/>
              <a:t>кетоацидотической</a:t>
            </a:r>
            <a:r>
              <a:rPr lang="ru-RU" dirty="0"/>
              <a:t> комы). </a:t>
            </a:r>
          </a:p>
        </p:txBody>
      </p:sp>
    </p:spTree>
    <p:extLst>
      <p:ext uri="{BB962C8B-B14F-4D97-AF65-F5344CB8AC3E}">
        <p14:creationId xmlns:p14="http://schemas.microsoft.com/office/powerpoint/2010/main" xmlns="" val="2037815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907BA7-2488-48CF-BA7D-0DF87509B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955" y="760304"/>
            <a:ext cx="9482089" cy="409087"/>
          </a:xfrm>
        </p:spPr>
        <p:txBody>
          <a:bodyPr>
            <a:normAutofit fontScale="90000"/>
          </a:bodyPr>
          <a:lstStyle/>
          <a:p>
            <a:r>
              <a:rPr lang="ru-RU" dirty="0"/>
              <a:t>Лабораторные показатели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0282227-57E4-4FD2-B337-A8CB2D290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5133" y="1380114"/>
            <a:ext cx="2565645" cy="452363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160C2C4-63DD-4EF8-B19A-B1B0561638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54542" y="1391219"/>
            <a:ext cx="2205877" cy="451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338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F7207C-55A9-4EAC-B20F-AFB3D18DB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6360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1357242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51</TotalTime>
  <Words>397</Words>
  <Application>Microsoft Office PowerPoint</Application>
  <PresentationFormat>Произвольный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Натуральные материалы</vt:lpstr>
      <vt:lpstr>Диабетические комы</vt:lpstr>
      <vt:lpstr>Кетоацидотическая кома</vt:lpstr>
      <vt:lpstr>Слайд 3</vt:lpstr>
      <vt:lpstr>Слайд 4</vt:lpstr>
      <vt:lpstr>Слайд 5</vt:lpstr>
      <vt:lpstr>Лабораторные показатели </vt:lpstr>
      <vt:lpstr>Гиперосмолярная кома</vt:lpstr>
      <vt:lpstr>Слайд 8</vt:lpstr>
      <vt:lpstr>Слайд 9</vt:lpstr>
      <vt:lpstr>Лабораторные показатели</vt:lpstr>
      <vt:lpstr>Лактацидемическая кома</vt:lpstr>
      <vt:lpstr>Слайд 12</vt:lpstr>
      <vt:lpstr>Лабораторные показатели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Диабетические комы</dc:title>
  <dc:creator>Юлия Михеева</dc:creator>
  <cp:lastModifiedBy>user</cp:lastModifiedBy>
  <cp:revision>5</cp:revision>
  <dcterms:created xsi:type="dcterms:W3CDTF">2019-12-20T13:59:56Z</dcterms:created>
  <dcterms:modified xsi:type="dcterms:W3CDTF">2020-03-23T02:49:05Z</dcterms:modified>
</cp:coreProperties>
</file>