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>
  <p:sldMasterIdLst>
    <p:sldMasterId id="2147483648" r:id="rId1"/>
  </p:sldMasterIdLst>
  <p:notesMasterIdLst>
    <p:notesMasterId r:id="rId13"/>
  </p:notesMasterIdLst>
  <p:sldIdLst>
    <p:sldId id="263" r:id="rId2"/>
    <p:sldId id="270" r:id="rId3"/>
    <p:sldId id="273" r:id="rId4"/>
    <p:sldId id="266" r:id="rId5"/>
    <p:sldId id="267" r:id="rId6"/>
    <p:sldId id="268" r:id="rId7"/>
    <p:sldId id="271" r:id="rId8"/>
    <p:sldId id="272" r:id="rId9"/>
    <p:sldId id="274" r:id="rId10"/>
    <p:sldId id="275" r:id="rId11"/>
    <p:sldId id="277" r:id="rId12"/>
  </p:sldIdLst>
  <p:sldSz cx="10287000" cy="6858000" type="35mm"/>
  <p:notesSz cx="6248400" cy="9601200"/>
  <p:embeddedFontLst>
    <p:embeddedFont>
      <p:font typeface="Tahoma" pitchFamily="34" charset="0"/>
      <p:regular r:id="rId14"/>
      <p:bold r:id="rId1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660033"/>
    <a:srgbClr val="000066"/>
    <a:srgbClr val="FFFFCC"/>
    <a:srgbClr val="99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2787"/>
    <p:restoredTop sz="90929"/>
  </p:normalViewPr>
  <p:slideViewPr>
    <p:cSldViewPr>
      <p:cViewPr varScale="1">
        <p:scale>
          <a:sx n="108" d="100"/>
          <a:sy n="108" d="100"/>
        </p:scale>
        <p:origin x="-1380" y="-96"/>
      </p:cViewPr>
      <p:guideLst>
        <p:guide orient="horz" pos="480"/>
        <p:guide pos="32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708275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540125" y="0"/>
            <a:ext cx="2708275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0244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423863" y="720725"/>
            <a:ext cx="5400675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33438" y="4560888"/>
            <a:ext cx="458152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Щелчок правит 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1775"/>
            <a:ext cx="2708275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540125" y="9121775"/>
            <a:ext cx="2708275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87A53DF-A1F0-4FC7-A400-8C8606F85D03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1525" y="2130425"/>
            <a:ext cx="874395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3050" y="3886200"/>
            <a:ext cx="72009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E5D2F1-910B-4DE3-9441-A87F9CC4B35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95835F-40A7-47AC-BAE3-931C969D566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4406900"/>
            <a:ext cx="874395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12800" y="2906713"/>
            <a:ext cx="874395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97A57D-ADE1-4486-AA03-7A4F60BBB42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71525" y="1981200"/>
            <a:ext cx="4295775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19700" y="1981200"/>
            <a:ext cx="4295775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239726-0405-4248-8865-B5D42E9B0F7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0" y="274638"/>
            <a:ext cx="92583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14350" y="1535113"/>
            <a:ext cx="45450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4350" y="2174875"/>
            <a:ext cx="45450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226050" y="1535113"/>
            <a:ext cx="45466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26050" y="2174875"/>
            <a:ext cx="4546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5C7899-5EB1-4DEA-B638-19BFB3E27D0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BB9F83-7366-454A-B160-4DE20B12FC5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8ECE1A-A4E0-4B07-88FF-EE2F73B94C3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50" y="273050"/>
            <a:ext cx="338455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22725" y="273050"/>
            <a:ext cx="574992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14350" y="1435100"/>
            <a:ext cx="3384550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F5CEC2-3115-438F-AF4A-E5A9343359B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16125" y="4800600"/>
            <a:ext cx="6172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16125" y="612775"/>
            <a:ext cx="6172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16125" y="5367338"/>
            <a:ext cx="6172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971AE1-7E11-48FD-B042-BEA166AB16D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2EF87-14D5-4DF3-820E-756C82CC795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29488" y="609600"/>
            <a:ext cx="2185987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71525" y="609600"/>
            <a:ext cx="6405563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87BEDC-5564-4346-B61D-D786C02BF07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CCFF"/>
            </a:gs>
            <a:gs pos="50000">
              <a:schemeClr val="bg1"/>
            </a:gs>
            <a:gs pos="100000">
              <a:srgbClr val="66CC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71525" y="609600"/>
            <a:ext cx="87439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Щелчок правит 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71525" y="1981200"/>
            <a:ext cx="874395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Щелчок правит образец текста</a:t>
            </a:r>
          </a:p>
          <a:p>
            <a:pPr lvl="1"/>
            <a:r>
              <a:rPr lang="en-US" smtClean="0"/>
              <a:t>Второй уровень</a:t>
            </a:r>
          </a:p>
          <a:p>
            <a:pPr lvl="2"/>
            <a:r>
              <a:rPr lang="en-US" smtClean="0"/>
              <a:t>Третий уровень</a:t>
            </a:r>
          </a:p>
          <a:p>
            <a:pPr lvl="3"/>
            <a:r>
              <a:rPr lang="en-US" smtClean="0"/>
              <a:t>Четвертый уровень</a:t>
            </a:r>
          </a:p>
          <a:p>
            <a:pPr lvl="4"/>
            <a:r>
              <a:rPr lang="en-US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71525" y="6248400"/>
            <a:ext cx="2143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14725" y="6248400"/>
            <a:ext cx="3257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372350" y="6248400"/>
            <a:ext cx="2143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A06F2EA-0123-476F-A238-4A2D56F5405D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71525" y="2514600"/>
            <a:ext cx="8743950" cy="1143000"/>
          </a:xfrm>
        </p:spPr>
        <p:txBody>
          <a:bodyPr/>
          <a:lstStyle/>
          <a:p>
            <a:r>
              <a:rPr lang="en-US" sz="66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Нарушения</a:t>
            </a:r>
            <a:br>
              <a:rPr lang="en-US" sz="66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</a:br>
            <a:r>
              <a:rPr lang="en-US" sz="66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обмена</a:t>
            </a:r>
            <a:r>
              <a:rPr lang="ru-RU" sz="66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 </a:t>
            </a:r>
            <a:r>
              <a:rPr lang="en-US" sz="66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белков </a:t>
            </a:r>
            <a:r>
              <a:rPr lang="ru-RU" sz="66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/>
            </a:r>
            <a:br>
              <a:rPr lang="ru-RU" sz="66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</a:br>
            <a:r>
              <a:rPr lang="en-US" sz="66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и</a:t>
            </a:r>
            <a:r>
              <a:rPr lang="ru-RU" sz="66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 </a:t>
            </a:r>
            <a:r>
              <a:rPr lang="en-US" sz="6600" b="1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нуклеиновых кислот</a:t>
            </a:r>
            <a:endParaRPr lang="en-US">
              <a:solidFill>
                <a:srgbClr val="990033"/>
              </a:solidFill>
              <a:latin typeface="Tahoma" pitchFamily="34" charset="0"/>
            </a:endParaRPr>
          </a:p>
        </p:txBody>
      </p:sp>
      <p:grpSp>
        <p:nvGrpSpPr>
          <p:cNvPr id="9221" name="Group 5"/>
          <p:cNvGrpSpPr>
            <a:grpSpLocks/>
          </p:cNvGrpSpPr>
          <p:nvPr/>
        </p:nvGrpSpPr>
        <p:grpSpPr bwMode="auto">
          <a:xfrm>
            <a:off x="71438" y="0"/>
            <a:ext cx="10210800" cy="244475"/>
            <a:chOff x="45" y="0"/>
            <a:chExt cx="6432" cy="154"/>
          </a:xfrm>
        </p:grpSpPr>
        <p:sp>
          <p:nvSpPr>
            <p:cNvPr id="9222" name="Text Box 6"/>
            <p:cNvSpPr txBox="1">
              <a:spLocks noChangeArrowheads="1"/>
            </p:cNvSpPr>
            <p:nvPr/>
          </p:nvSpPr>
          <p:spPr bwMode="auto">
            <a:xfrm>
              <a:off x="45" y="0"/>
              <a:ext cx="6432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ru-RU" sz="1000">
                  <a:cs typeface="Times New Roman" pitchFamily="18" charset="0"/>
                </a:rPr>
                <a:t>©</a:t>
              </a:r>
              <a:r>
                <a:rPr lang="ru-RU" sz="1000"/>
                <a:t> П.Ф.Литвицкий, 2004                                                                                                                                                                                                                                   </a:t>
              </a:r>
              <a:r>
                <a:rPr lang="ru-RU" sz="1000">
                  <a:cs typeface="Times New Roman" pitchFamily="18" charset="0"/>
                </a:rPr>
                <a:t>©</a:t>
              </a:r>
              <a:r>
                <a:rPr lang="ru-RU" sz="1000"/>
                <a:t> ГЭОТАР-МЕД, 2004</a:t>
              </a:r>
              <a:endParaRPr lang="en-US" sz="1000"/>
            </a:p>
          </p:txBody>
        </p:sp>
        <p:graphicFrame>
          <p:nvGraphicFramePr>
            <p:cNvPr id="9223" name="Object 7"/>
            <p:cNvGraphicFramePr>
              <a:graphicFrameLocks noChangeAspect="1"/>
            </p:cNvGraphicFramePr>
            <p:nvPr/>
          </p:nvGraphicFramePr>
          <p:xfrm>
            <a:off x="6288" y="7"/>
            <a:ext cx="144" cy="142"/>
          </p:xfrm>
          <a:graphic>
            <a:graphicData uri="http://schemas.openxmlformats.org/presentationml/2006/ole">
              <p:oleObj spid="_x0000_s9223" name="Image" r:id="rId3" imgW="672779" imgH="660317" progId="Photoshop.Image.6">
                <p:embed/>
              </p:oleObj>
            </a:graphicData>
          </a:graphic>
        </p:graphicFrame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32" name="Group 24"/>
          <p:cNvGrpSpPr>
            <a:grpSpLocks/>
          </p:cNvGrpSpPr>
          <p:nvPr/>
        </p:nvGrpSpPr>
        <p:grpSpPr bwMode="auto">
          <a:xfrm>
            <a:off x="71438" y="0"/>
            <a:ext cx="10210800" cy="6477000"/>
            <a:chOff x="45" y="0"/>
            <a:chExt cx="6432" cy="4080"/>
          </a:xfrm>
        </p:grpSpPr>
        <p:sp>
          <p:nvSpPr>
            <p:cNvPr id="17410" name="Rectangle 2"/>
            <p:cNvSpPr>
              <a:spLocks noChangeArrowheads="1"/>
            </p:cNvSpPr>
            <p:nvPr/>
          </p:nvSpPr>
          <p:spPr bwMode="auto">
            <a:xfrm>
              <a:off x="270" y="384"/>
              <a:ext cx="5832" cy="480"/>
            </a:xfrm>
            <a:prstGeom prst="rect">
              <a:avLst/>
            </a:prstGeom>
            <a:gradFill rotWithShape="0">
              <a:gsLst>
                <a:gs pos="0">
                  <a:srgbClr val="FFCCFF">
                    <a:gamma/>
                    <a:shade val="74510"/>
                    <a:invGamma/>
                  </a:srgbClr>
                </a:gs>
                <a:gs pos="50000">
                  <a:srgbClr val="FFCCFF"/>
                </a:gs>
                <a:gs pos="100000">
                  <a:srgbClr val="FFCCFF">
                    <a:gamma/>
                    <a:shade val="7451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/>
              </a:outerShdw>
            </a:effectLst>
          </p:spPr>
          <p:txBody>
            <a:bodyPr/>
            <a:lstStyle/>
            <a:p>
              <a:pPr algn="ctr">
                <a:lnSpc>
                  <a:spcPct val="140000"/>
                </a:lnSpc>
              </a:pPr>
              <a:r>
                <a:rPr lang="ru-RU" b="1">
                  <a:solidFill>
                    <a:srgbClr val="003366"/>
                  </a:solidFill>
                  <a:latin typeface="Tahoma" pitchFamily="34" charset="0"/>
                </a:rPr>
                <a:t>ТИПОВЫЕ  НАРУШЕНИЯ  БЕЛКОВОГО  ОБМЕНА</a:t>
              </a:r>
            </a:p>
          </p:txBody>
        </p:sp>
        <p:grpSp>
          <p:nvGrpSpPr>
            <p:cNvPr id="17411" name="Group 3"/>
            <p:cNvGrpSpPr>
              <a:grpSpLocks/>
            </p:cNvGrpSpPr>
            <p:nvPr/>
          </p:nvGrpSpPr>
          <p:grpSpPr bwMode="auto">
            <a:xfrm>
              <a:off x="486" y="864"/>
              <a:ext cx="2700" cy="816"/>
              <a:chOff x="432" y="864"/>
              <a:chExt cx="2400" cy="816"/>
            </a:xfrm>
          </p:grpSpPr>
          <p:sp>
            <p:nvSpPr>
              <p:cNvPr id="17412" name="Rectangle 4"/>
              <p:cNvSpPr>
                <a:spLocks noChangeArrowheads="1"/>
              </p:cNvSpPr>
              <p:nvPr/>
            </p:nvSpPr>
            <p:spPr bwMode="auto">
              <a:xfrm>
                <a:off x="432" y="1200"/>
                <a:ext cx="2400" cy="480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sz="1400" b="1">
                    <a:solidFill>
                      <a:srgbClr val="003366"/>
                    </a:solidFill>
                  </a:rPr>
                  <a:t>НЕСООТВЕТСТВИЕ</a:t>
                </a:r>
              </a:p>
              <a:p>
                <a:pPr algn="ctr"/>
                <a:r>
                  <a:rPr lang="ru-RU" sz="1400" b="1">
                    <a:solidFill>
                      <a:srgbClr val="003366"/>
                    </a:solidFill>
                  </a:rPr>
                  <a:t>ПОСТУПЛЕНИЯ  БЕЛКА  В  ОРГАНИЗМ</a:t>
                </a:r>
              </a:p>
              <a:p>
                <a:pPr algn="ctr"/>
                <a:r>
                  <a:rPr lang="ru-RU" sz="1400" b="1">
                    <a:solidFill>
                      <a:srgbClr val="003366"/>
                    </a:solidFill>
                  </a:rPr>
                  <a:t>ПОТРЕБНОСТЯМ  В  НЁМ</a:t>
                </a:r>
              </a:p>
            </p:txBody>
          </p:sp>
          <p:sp>
            <p:nvSpPr>
              <p:cNvPr id="17413" name="Line 5"/>
              <p:cNvSpPr>
                <a:spLocks noChangeShapeType="1"/>
              </p:cNvSpPr>
              <p:nvPr/>
            </p:nvSpPr>
            <p:spPr bwMode="auto">
              <a:xfrm>
                <a:off x="2352" y="864"/>
                <a:ext cx="0" cy="336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7414" name="Group 6"/>
            <p:cNvGrpSpPr>
              <a:grpSpLocks/>
            </p:cNvGrpSpPr>
            <p:nvPr/>
          </p:nvGrpSpPr>
          <p:grpSpPr bwMode="auto">
            <a:xfrm>
              <a:off x="1269" y="864"/>
              <a:ext cx="2889" cy="1776"/>
              <a:chOff x="1128" y="864"/>
              <a:chExt cx="2568" cy="1776"/>
            </a:xfrm>
          </p:grpSpPr>
          <p:sp>
            <p:nvSpPr>
              <p:cNvPr id="17415" name="Rectangle 7"/>
              <p:cNvSpPr>
                <a:spLocks noChangeArrowheads="1"/>
              </p:cNvSpPr>
              <p:nvPr/>
            </p:nvSpPr>
            <p:spPr bwMode="auto">
              <a:xfrm>
                <a:off x="1128" y="2304"/>
                <a:ext cx="2568" cy="336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sz="1400" b="1">
                    <a:solidFill>
                      <a:srgbClr val="003366"/>
                    </a:solidFill>
                  </a:rPr>
                  <a:t>НАРУШЕНИЕ  ТРАНСМЕМБРАННОГО</a:t>
                </a:r>
              </a:p>
              <a:p>
                <a:pPr algn="ctr"/>
                <a:r>
                  <a:rPr lang="ru-RU" sz="1400" b="1">
                    <a:solidFill>
                      <a:srgbClr val="003366"/>
                    </a:solidFill>
                  </a:rPr>
                  <a:t>ПЕРЕНОСА  АМИНОКИСЛОТ</a:t>
                </a:r>
              </a:p>
            </p:txBody>
          </p:sp>
          <p:sp>
            <p:nvSpPr>
              <p:cNvPr id="17416" name="Line 8"/>
              <p:cNvSpPr>
                <a:spLocks noChangeShapeType="1"/>
              </p:cNvSpPr>
              <p:nvPr/>
            </p:nvSpPr>
            <p:spPr bwMode="auto">
              <a:xfrm>
                <a:off x="3456" y="864"/>
                <a:ext cx="0" cy="144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7417" name="Group 9"/>
            <p:cNvGrpSpPr>
              <a:grpSpLocks/>
            </p:cNvGrpSpPr>
            <p:nvPr/>
          </p:nvGrpSpPr>
          <p:grpSpPr bwMode="auto">
            <a:xfrm>
              <a:off x="864" y="864"/>
              <a:ext cx="2808" cy="1296"/>
              <a:chOff x="768" y="864"/>
              <a:chExt cx="2496" cy="1296"/>
            </a:xfrm>
          </p:grpSpPr>
          <p:sp>
            <p:nvSpPr>
              <p:cNvPr id="17418" name="Rectangle 10"/>
              <p:cNvSpPr>
                <a:spLocks noChangeArrowheads="1"/>
              </p:cNvSpPr>
              <p:nvPr/>
            </p:nvSpPr>
            <p:spPr bwMode="auto">
              <a:xfrm>
                <a:off x="768" y="1824"/>
                <a:ext cx="2496" cy="336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sz="1400" b="1">
                    <a:solidFill>
                      <a:srgbClr val="003366"/>
                    </a:solidFill>
                  </a:rPr>
                  <a:t>НАРУШЕНИЯ  РАСЩЕПЛЕНИЯ  БЕЛКА  </a:t>
                </a:r>
              </a:p>
              <a:p>
                <a:pPr algn="ctr"/>
                <a:r>
                  <a:rPr lang="ru-RU" sz="1400" b="1">
                    <a:solidFill>
                      <a:srgbClr val="003366"/>
                    </a:solidFill>
                  </a:rPr>
                  <a:t>В  ЖЕЛУДОЧНО-КИШЕЧНОМ  ТРАКТЕ</a:t>
                </a:r>
              </a:p>
            </p:txBody>
          </p:sp>
          <p:sp>
            <p:nvSpPr>
              <p:cNvPr id="17419" name="Line 11"/>
              <p:cNvSpPr>
                <a:spLocks noChangeShapeType="1"/>
              </p:cNvSpPr>
              <p:nvPr/>
            </p:nvSpPr>
            <p:spPr bwMode="auto">
              <a:xfrm>
                <a:off x="3024" y="864"/>
                <a:ext cx="0" cy="96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7420" name="Group 12"/>
            <p:cNvGrpSpPr>
              <a:grpSpLocks/>
            </p:cNvGrpSpPr>
            <p:nvPr/>
          </p:nvGrpSpPr>
          <p:grpSpPr bwMode="auto">
            <a:xfrm>
              <a:off x="2268" y="864"/>
              <a:ext cx="2916" cy="2736"/>
              <a:chOff x="2016" y="864"/>
              <a:chExt cx="2592" cy="2736"/>
            </a:xfrm>
          </p:grpSpPr>
          <p:sp>
            <p:nvSpPr>
              <p:cNvPr id="17421" name="Rectangle 13"/>
              <p:cNvSpPr>
                <a:spLocks noChangeArrowheads="1"/>
              </p:cNvSpPr>
              <p:nvPr/>
            </p:nvSpPr>
            <p:spPr bwMode="auto">
              <a:xfrm>
                <a:off x="2016" y="3264"/>
                <a:ext cx="2592" cy="336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sz="1400" b="1">
                    <a:solidFill>
                      <a:srgbClr val="003366"/>
                    </a:solidFill>
                  </a:rPr>
                  <a:t>НАРУШЕНИЕ  СОДЕРЖАНИЯ  БЕЛКОВ  </a:t>
                </a:r>
              </a:p>
              <a:p>
                <a:pPr algn="ctr"/>
                <a:r>
                  <a:rPr lang="ru-RU" sz="1400" b="1">
                    <a:solidFill>
                      <a:srgbClr val="003366"/>
                    </a:solidFill>
                  </a:rPr>
                  <a:t>В  ПЛАЗМЕ  КРОВИ</a:t>
                </a:r>
              </a:p>
            </p:txBody>
          </p:sp>
          <p:sp>
            <p:nvSpPr>
              <p:cNvPr id="17422" name="Line 14"/>
              <p:cNvSpPr>
                <a:spLocks noChangeShapeType="1"/>
              </p:cNvSpPr>
              <p:nvPr/>
            </p:nvSpPr>
            <p:spPr bwMode="auto">
              <a:xfrm>
                <a:off x="4320" y="864"/>
                <a:ext cx="0" cy="240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7423" name="Group 15"/>
            <p:cNvGrpSpPr>
              <a:grpSpLocks/>
            </p:cNvGrpSpPr>
            <p:nvPr/>
          </p:nvGrpSpPr>
          <p:grpSpPr bwMode="auto">
            <a:xfrm>
              <a:off x="1782" y="864"/>
              <a:ext cx="2862" cy="2256"/>
              <a:chOff x="1584" y="864"/>
              <a:chExt cx="2544" cy="2256"/>
            </a:xfrm>
          </p:grpSpPr>
          <p:sp>
            <p:nvSpPr>
              <p:cNvPr id="17424" name="Rectangle 16"/>
              <p:cNvSpPr>
                <a:spLocks noChangeArrowheads="1"/>
              </p:cNvSpPr>
              <p:nvPr/>
            </p:nvSpPr>
            <p:spPr bwMode="auto">
              <a:xfrm>
                <a:off x="1584" y="2784"/>
                <a:ext cx="2544" cy="336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sz="1400" b="1">
                    <a:solidFill>
                      <a:srgbClr val="003366"/>
                    </a:solidFill>
                  </a:rPr>
                  <a:t>РАССТРОЙСТВО</a:t>
                </a:r>
              </a:p>
              <a:p>
                <a:pPr algn="ctr"/>
                <a:r>
                  <a:rPr lang="ru-RU" sz="1400" b="1">
                    <a:solidFill>
                      <a:srgbClr val="003366"/>
                    </a:solidFill>
                  </a:rPr>
                  <a:t>МЕТАБОЛИЗМА  АМИНОКИСЛОТ</a:t>
                </a:r>
                <a:endParaRPr lang="ru-RU" sz="1200">
                  <a:solidFill>
                    <a:srgbClr val="003366"/>
                  </a:solidFill>
                </a:endParaRPr>
              </a:p>
            </p:txBody>
          </p:sp>
          <p:sp>
            <p:nvSpPr>
              <p:cNvPr id="17425" name="Line 17"/>
              <p:cNvSpPr>
                <a:spLocks noChangeShapeType="1"/>
              </p:cNvSpPr>
              <p:nvPr/>
            </p:nvSpPr>
            <p:spPr bwMode="auto">
              <a:xfrm>
                <a:off x="3888" y="864"/>
                <a:ext cx="0" cy="192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7426" name="Group 18"/>
            <p:cNvGrpSpPr>
              <a:grpSpLocks/>
            </p:cNvGrpSpPr>
            <p:nvPr/>
          </p:nvGrpSpPr>
          <p:grpSpPr bwMode="auto">
            <a:xfrm>
              <a:off x="2754" y="864"/>
              <a:ext cx="2862" cy="3216"/>
              <a:chOff x="2448" y="864"/>
              <a:chExt cx="2544" cy="3216"/>
            </a:xfrm>
          </p:grpSpPr>
          <p:sp>
            <p:nvSpPr>
              <p:cNvPr id="17427" name="Rectangle 19"/>
              <p:cNvSpPr>
                <a:spLocks noChangeArrowheads="1"/>
              </p:cNvSpPr>
              <p:nvPr/>
            </p:nvSpPr>
            <p:spPr bwMode="auto">
              <a:xfrm>
                <a:off x="2448" y="3744"/>
                <a:ext cx="2544" cy="336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sz="1400" b="1">
                    <a:solidFill>
                      <a:srgbClr val="003366"/>
                    </a:solidFill>
                  </a:rPr>
                  <a:t>РАССТРОЙСТВА  КОНЕЧНЫХ  ЭТАПОВ</a:t>
                </a:r>
              </a:p>
              <a:p>
                <a:pPr algn="ctr"/>
                <a:r>
                  <a:rPr lang="ru-RU" sz="1400" b="1">
                    <a:solidFill>
                      <a:srgbClr val="003366"/>
                    </a:solidFill>
                  </a:rPr>
                  <a:t>КАТАБОЛИЗМА  БЕЛКА</a:t>
                </a:r>
              </a:p>
            </p:txBody>
          </p:sp>
          <p:sp>
            <p:nvSpPr>
              <p:cNvPr id="17428" name="Line 20"/>
              <p:cNvSpPr>
                <a:spLocks noChangeShapeType="1"/>
              </p:cNvSpPr>
              <p:nvPr/>
            </p:nvSpPr>
            <p:spPr bwMode="auto">
              <a:xfrm>
                <a:off x="4752" y="864"/>
                <a:ext cx="0" cy="288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7429" name="Group 21"/>
            <p:cNvGrpSpPr>
              <a:grpSpLocks/>
            </p:cNvGrpSpPr>
            <p:nvPr/>
          </p:nvGrpSpPr>
          <p:grpSpPr bwMode="auto">
            <a:xfrm>
              <a:off x="45" y="0"/>
              <a:ext cx="6432" cy="154"/>
              <a:chOff x="45" y="0"/>
              <a:chExt cx="6432" cy="154"/>
            </a:xfrm>
          </p:grpSpPr>
          <p:sp>
            <p:nvSpPr>
              <p:cNvPr id="17430" name="Text Box 22"/>
              <p:cNvSpPr txBox="1">
                <a:spLocks noChangeArrowheads="1"/>
              </p:cNvSpPr>
              <p:nvPr/>
            </p:nvSpPr>
            <p:spPr bwMode="auto">
              <a:xfrm>
                <a:off x="45" y="0"/>
                <a:ext cx="643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ru-RU" sz="1000">
                    <a:cs typeface="Times New Roman" pitchFamily="18" charset="0"/>
                  </a:rPr>
                  <a:t>©</a:t>
                </a:r>
                <a:r>
                  <a:rPr lang="ru-RU" sz="1000"/>
                  <a:t> П.Ф.Литвицкий, 2004                                                                                                                                                                                                                                   </a:t>
                </a:r>
                <a:r>
                  <a:rPr lang="ru-RU" sz="1000">
                    <a:cs typeface="Times New Roman" pitchFamily="18" charset="0"/>
                  </a:rPr>
                  <a:t>©</a:t>
                </a:r>
                <a:r>
                  <a:rPr lang="ru-RU" sz="1000"/>
                  <a:t> ГЭОТАР-МЕД, 2004</a:t>
                </a:r>
                <a:endParaRPr lang="en-US" sz="1000"/>
              </a:p>
            </p:txBody>
          </p:sp>
          <p:graphicFrame>
            <p:nvGraphicFramePr>
              <p:cNvPr id="17431" name="Object 23"/>
              <p:cNvGraphicFramePr>
                <a:graphicFrameLocks noChangeAspect="1"/>
              </p:cNvGraphicFramePr>
              <p:nvPr/>
            </p:nvGraphicFramePr>
            <p:xfrm>
              <a:off x="6288" y="7"/>
              <a:ext cx="144" cy="142"/>
            </p:xfrm>
            <a:graphic>
              <a:graphicData uri="http://schemas.openxmlformats.org/presentationml/2006/ole">
                <p:oleObj spid="_x0000_s17431" name="Image" r:id="rId3" imgW="672779" imgH="660317" progId="Photoshop.Image.6">
                  <p:embed/>
                </p:oleObj>
              </a:graphicData>
            </a:graphic>
          </p:graphicFrame>
        </p:grp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7" name="Group 27"/>
          <p:cNvGrpSpPr>
            <a:grpSpLocks/>
          </p:cNvGrpSpPr>
          <p:nvPr/>
        </p:nvGrpSpPr>
        <p:grpSpPr bwMode="auto">
          <a:xfrm>
            <a:off x="71438" y="0"/>
            <a:ext cx="10210800" cy="5129213"/>
            <a:chOff x="45" y="0"/>
            <a:chExt cx="6432" cy="3231"/>
          </a:xfrm>
        </p:grpSpPr>
        <p:sp>
          <p:nvSpPr>
            <p:cNvPr id="20482" name="Text Box 2"/>
            <p:cNvSpPr txBox="1">
              <a:spLocks noChangeArrowheads="1"/>
            </p:cNvSpPr>
            <p:nvPr/>
          </p:nvSpPr>
          <p:spPr bwMode="auto">
            <a:xfrm>
              <a:off x="216" y="720"/>
              <a:ext cx="5994" cy="584"/>
            </a:xfrm>
            <a:prstGeom prst="rect">
              <a:avLst/>
            </a:prstGeom>
            <a:gradFill rotWithShape="0">
              <a:gsLst>
                <a:gs pos="0">
                  <a:srgbClr val="FFCCFF">
                    <a:gamma/>
                    <a:shade val="82745"/>
                    <a:invGamma/>
                  </a:srgbClr>
                </a:gs>
                <a:gs pos="50000">
                  <a:srgbClr val="FFCCFF"/>
                </a:gs>
                <a:gs pos="100000">
                  <a:srgbClr val="FFCCFF">
                    <a:gamma/>
                    <a:shade val="82745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18900000" algn="ctr" rotWithShape="0">
                <a:schemeClr val="bg2"/>
              </a:outerShdw>
            </a:effectLst>
          </p:spPr>
          <p:txBody>
            <a:bodyPr/>
            <a:lstStyle/>
            <a:p>
              <a:pPr algn="ctr"/>
              <a:r>
                <a:rPr lang="ru-RU" b="1">
                  <a:solidFill>
                    <a:srgbClr val="0033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itchFamily="34" charset="0"/>
                </a:rPr>
                <a:t>ТИПОВЫЕ    НАРУШЕНИЯ   СОДЕРЖАНИЯ    БЕЛКОВ </a:t>
              </a:r>
            </a:p>
            <a:p>
              <a:pPr algn="ctr"/>
              <a:r>
                <a:rPr lang="ru-RU" b="1">
                  <a:solidFill>
                    <a:srgbClr val="0033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itchFamily="34" charset="0"/>
                </a:rPr>
                <a:t>В    ПЛАЗМЕ    КРОВИ</a:t>
              </a:r>
            </a:p>
          </p:txBody>
        </p:sp>
        <p:grpSp>
          <p:nvGrpSpPr>
            <p:cNvPr id="20483" name="Group 3"/>
            <p:cNvGrpSpPr>
              <a:grpSpLocks/>
            </p:cNvGrpSpPr>
            <p:nvPr/>
          </p:nvGrpSpPr>
          <p:grpSpPr bwMode="auto">
            <a:xfrm>
              <a:off x="108" y="1320"/>
              <a:ext cx="2052" cy="840"/>
              <a:chOff x="96" y="1320"/>
              <a:chExt cx="1824" cy="840"/>
            </a:xfrm>
          </p:grpSpPr>
          <p:sp>
            <p:nvSpPr>
              <p:cNvPr id="20484" name="Text Box 4"/>
              <p:cNvSpPr txBox="1">
                <a:spLocks noChangeArrowheads="1"/>
              </p:cNvSpPr>
              <p:nvPr/>
            </p:nvSpPr>
            <p:spPr bwMode="auto">
              <a:xfrm>
                <a:off x="96" y="1824"/>
                <a:ext cx="1824" cy="336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0000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0000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lnSpc>
                    <a:spcPct val="120000"/>
                  </a:lnSpc>
                </a:pPr>
                <a:r>
                  <a:rPr lang="ru-RU" sz="1800" b="1">
                    <a:solidFill>
                      <a:srgbClr val="003366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ГИПЕРПРОТЕИНЕМИИ</a:t>
                </a:r>
              </a:p>
            </p:txBody>
          </p:sp>
          <p:sp>
            <p:nvSpPr>
              <p:cNvPr id="20485" name="Line 5"/>
              <p:cNvSpPr>
                <a:spLocks noChangeShapeType="1"/>
              </p:cNvSpPr>
              <p:nvPr/>
            </p:nvSpPr>
            <p:spPr bwMode="auto">
              <a:xfrm>
                <a:off x="1056" y="1320"/>
                <a:ext cx="0" cy="504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0486" name="Group 6"/>
            <p:cNvGrpSpPr>
              <a:grpSpLocks/>
            </p:cNvGrpSpPr>
            <p:nvPr/>
          </p:nvGrpSpPr>
          <p:grpSpPr bwMode="auto">
            <a:xfrm>
              <a:off x="4482" y="1320"/>
              <a:ext cx="1944" cy="840"/>
              <a:chOff x="3984" y="1320"/>
              <a:chExt cx="1728" cy="840"/>
            </a:xfrm>
          </p:grpSpPr>
          <p:sp>
            <p:nvSpPr>
              <p:cNvPr id="20487" name="Text Box 7"/>
              <p:cNvSpPr txBox="1">
                <a:spLocks noChangeArrowheads="1"/>
              </p:cNvSpPr>
              <p:nvPr/>
            </p:nvSpPr>
            <p:spPr bwMode="auto">
              <a:xfrm>
                <a:off x="3984" y="1824"/>
                <a:ext cx="1728" cy="336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0000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0000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lnSpc>
                    <a:spcPct val="120000"/>
                  </a:lnSpc>
                </a:pPr>
                <a:r>
                  <a:rPr lang="ru-RU" sz="1800" b="1">
                    <a:solidFill>
                      <a:srgbClr val="003366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ПАРАПРОТЕИНЕМИИ</a:t>
                </a:r>
              </a:p>
            </p:txBody>
          </p:sp>
          <p:sp>
            <p:nvSpPr>
              <p:cNvPr id="20488" name="Line 8"/>
              <p:cNvSpPr>
                <a:spLocks noChangeShapeType="1"/>
              </p:cNvSpPr>
              <p:nvPr/>
            </p:nvSpPr>
            <p:spPr bwMode="auto">
              <a:xfrm>
                <a:off x="4848" y="1320"/>
                <a:ext cx="0" cy="504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0489" name="Group 9"/>
            <p:cNvGrpSpPr>
              <a:grpSpLocks/>
            </p:cNvGrpSpPr>
            <p:nvPr/>
          </p:nvGrpSpPr>
          <p:grpSpPr bwMode="auto">
            <a:xfrm>
              <a:off x="2322" y="1320"/>
              <a:ext cx="1998" cy="840"/>
              <a:chOff x="2064" y="1320"/>
              <a:chExt cx="1776" cy="840"/>
            </a:xfrm>
          </p:grpSpPr>
          <p:sp>
            <p:nvSpPr>
              <p:cNvPr id="20490" name="Text Box 10"/>
              <p:cNvSpPr txBox="1">
                <a:spLocks noChangeArrowheads="1"/>
              </p:cNvSpPr>
              <p:nvPr/>
            </p:nvSpPr>
            <p:spPr bwMode="auto">
              <a:xfrm>
                <a:off x="2064" y="1824"/>
                <a:ext cx="1776" cy="336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0000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0000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lnSpc>
                    <a:spcPct val="120000"/>
                  </a:lnSpc>
                </a:pPr>
                <a:r>
                  <a:rPr lang="ru-RU" sz="1800" b="1">
                    <a:solidFill>
                      <a:srgbClr val="003366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ГИПОПРОТЕИНЕМИИ</a:t>
                </a:r>
              </a:p>
            </p:txBody>
          </p:sp>
          <p:sp>
            <p:nvSpPr>
              <p:cNvPr id="20491" name="Line 11"/>
              <p:cNvSpPr>
                <a:spLocks noChangeShapeType="1"/>
              </p:cNvSpPr>
              <p:nvPr/>
            </p:nvSpPr>
            <p:spPr bwMode="auto">
              <a:xfrm>
                <a:off x="2976" y="1320"/>
                <a:ext cx="0" cy="504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0492" name="Group 12"/>
            <p:cNvGrpSpPr>
              <a:grpSpLocks/>
            </p:cNvGrpSpPr>
            <p:nvPr/>
          </p:nvGrpSpPr>
          <p:grpSpPr bwMode="auto">
            <a:xfrm>
              <a:off x="108" y="2160"/>
              <a:ext cx="1782" cy="639"/>
              <a:chOff x="96" y="2160"/>
              <a:chExt cx="1584" cy="639"/>
            </a:xfrm>
          </p:grpSpPr>
          <p:sp>
            <p:nvSpPr>
              <p:cNvPr id="20493" name="Text Box 13"/>
              <p:cNvSpPr txBox="1">
                <a:spLocks noChangeArrowheads="1"/>
              </p:cNvSpPr>
              <p:nvPr/>
            </p:nvSpPr>
            <p:spPr bwMode="auto">
              <a:xfrm>
                <a:off x="96" y="2544"/>
                <a:ext cx="1584" cy="255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0000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0000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lnSpc>
                    <a:spcPct val="120000"/>
                  </a:lnSpc>
                </a:pPr>
                <a:r>
                  <a:rPr lang="ru-RU" sz="1400" b="1">
                    <a:solidFill>
                      <a:srgbClr val="003366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ГИПЕРСИНТЕТИЧЕСКИЕ</a:t>
                </a:r>
              </a:p>
            </p:txBody>
          </p:sp>
          <p:sp>
            <p:nvSpPr>
              <p:cNvPr id="20494" name="Line 14"/>
              <p:cNvSpPr>
                <a:spLocks noChangeShapeType="1"/>
              </p:cNvSpPr>
              <p:nvPr/>
            </p:nvSpPr>
            <p:spPr bwMode="auto">
              <a:xfrm>
                <a:off x="1248" y="2160"/>
                <a:ext cx="0" cy="384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0495" name="Group 15"/>
            <p:cNvGrpSpPr>
              <a:grpSpLocks/>
            </p:cNvGrpSpPr>
            <p:nvPr/>
          </p:nvGrpSpPr>
          <p:grpSpPr bwMode="auto">
            <a:xfrm>
              <a:off x="108" y="2160"/>
              <a:ext cx="2052" cy="1071"/>
              <a:chOff x="96" y="2160"/>
              <a:chExt cx="1824" cy="1071"/>
            </a:xfrm>
          </p:grpSpPr>
          <p:sp>
            <p:nvSpPr>
              <p:cNvPr id="20496" name="Text Box 16"/>
              <p:cNvSpPr txBox="1">
                <a:spLocks noChangeArrowheads="1"/>
              </p:cNvSpPr>
              <p:nvPr/>
            </p:nvSpPr>
            <p:spPr bwMode="auto">
              <a:xfrm>
                <a:off x="96" y="2976"/>
                <a:ext cx="1824" cy="255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0000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0000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lnSpc>
                    <a:spcPct val="120000"/>
                  </a:lnSpc>
                </a:pPr>
                <a:r>
                  <a:rPr lang="ru-RU" sz="1400" b="1">
                    <a:solidFill>
                      <a:srgbClr val="003366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ГЕМОКОНЦЕНТРАЦИОННЫЕ</a:t>
                </a:r>
                <a:endParaRPr lang="ru-RU" sz="1200" b="1">
                  <a:solidFill>
                    <a:srgbClr val="0033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20497" name="Line 17"/>
              <p:cNvSpPr>
                <a:spLocks noChangeShapeType="1"/>
              </p:cNvSpPr>
              <p:nvPr/>
            </p:nvSpPr>
            <p:spPr bwMode="auto">
              <a:xfrm>
                <a:off x="1776" y="2160"/>
                <a:ext cx="0" cy="816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0498" name="Group 18"/>
            <p:cNvGrpSpPr>
              <a:grpSpLocks/>
            </p:cNvGrpSpPr>
            <p:nvPr/>
          </p:nvGrpSpPr>
          <p:grpSpPr bwMode="auto">
            <a:xfrm>
              <a:off x="2376" y="2160"/>
              <a:ext cx="1728" cy="639"/>
              <a:chOff x="2112" y="2160"/>
              <a:chExt cx="1536" cy="639"/>
            </a:xfrm>
          </p:grpSpPr>
          <p:sp>
            <p:nvSpPr>
              <p:cNvPr id="20499" name="Text Box 19"/>
              <p:cNvSpPr txBox="1">
                <a:spLocks noChangeArrowheads="1"/>
              </p:cNvSpPr>
              <p:nvPr/>
            </p:nvSpPr>
            <p:spPr bwMode="auto">
              <a:xfrm>
                <a:off x="2112" y="2544"/>
                <a:ext cx="1536" cy="255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0000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0000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lnSpc>
                    <a:spcPct val="120000"/>
                  </a:lnSpc>
                </a:pPr>
                <a:r>
                  <a:rPr lang="ru-RU" sz="1400" b="1">
                    <a:solidFill>
                      <a:srgbClr val="003366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ГИПОСИНТЕТИЧЕСКИЕ</a:t>
                </a:r>
              </a:p>
            </p:txBody>
          </p:sp>
          <p:sp>
            <p:nvSpPr>
              <p:cNvPr id="20500" name="Line 20"/>
              <p:cNvSpPr>
                <a:spLocks noChangeShapeType="1"/>
              </p:cNvSpPr>
              <p:nvPr/>
            </p:nvSpPr>
            <p:spPr bwMode="auto">
              <a:xfrm>
                <a:off x="3168" y="2160"/>
                <a:ext cx="0" cy="384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0501" name="Group 21"/>
            <p:cNvGrpSpPr>
              <a:grpSpLocks/>
            </p:cNvGrpSpPr>
            <p:nvPr/>
          </p:nvGrpSpPr>
          <p:grpSpPr bwMode="auto">
            <a:xfrm>
              <a:off x="2376" y="2160"/>
              <a:ext cx="1944" cy="1071"/>
              <a:chOff x="2112" y="2160"/>
              <a:chExt cx="1728" cy="1071"/>
            </a:xfrm>
          </p:grpSpPr>
          <p:sp>
            <p:nvSpPr>
              <p:cNvPr id="20502" name="Text Box 22"/>
              <p:cNvSpPr txBox="1">
                <a:spLocks noChangeArrowheads="1"/>
              </p:cNvSpPr>
              <p:nvPr/>
            </p:nvSpPr>
            <p:spPr bwMode="auto">
              <a:xfrm>
                <a:off x="2112" y="2976"/>
                <a:ext cx="1728" cy="255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0000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0000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lnSpc>
                    <a:spcPct val="120000"/>
                  </a:lnSpc>
                </a:pPr>
                <a:r>
                  <a:rPr lang="ru-RU" sz="1400" b="1">
                    <a:solidFill>
                      <a:srgbClr val="003366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ГЕМОДИЛЮЦИОННЫЕ</a:t>
                </a:r>
              </a:p>
            </p:txBody>
          </p:sp>
          <p:sp>
            <p:nvSpPr>
              <p:cNvPr id="20503" name="Line 23"/>
              <p:cNvSpPr>
                <a:spLocks noChangeShapeType="1"/>
              </p:cNvSpPr>
              <p:nvPr/>
            </p:nvSpPr>
            <p:spPr bwMode="auto">
              <a:xfrm>
                <a:off x="3744" y="2160"/>
                <a:ext cx="0" cy="816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0504" name="Group 24"/>
            <p:cNvGrpSpPr>
              <a:grpSpLocks/>
            </p:cNvGrpSpPr>
            <p:nvPr/>
          </p:nvGrpSpPr>
          <p:grpSpPr bwMode="auto">
            <a:xfrm>
              <a:off x="45" y="0"/>
              <a:ext cx="6432" cy="154"/>
              <a:chOff x="45" y="0"/>
              <a:chExt cx="6432" cy="154"/>
            </a:xfrm>
          </p:grpSpPr>
          <p:sp>
            <p:nvSpPr>
              <p:cNvPr id="20505" name="Text Box 25"/>
              <p:cNvSpPr txBox="1">
                <a:spLocks noChangeArrowheads="1"/>
              </p:cNvSpPr>
              <p:nvPr/>
            </p:nvSpPr>
            <p:spPr bwMode="auto">
              <a:xfrm>
                <a:off x="45" y="0"/>
                <a:ext cx="643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ru-RU" sz="1000">
                    <a:cs typeface="Times New Roman" pitchFamily="18" charset="0"/>
                  </a:rPr>
                  <a:t>©</a:t>
                </a:r>
                <a:r>
                  <a:rPr lang="ru-RU" sz="1000"/>
                  <a:t> П.Ф.Литвицкий, 2004                                                                                                                                                                                                                                   </a:t>
                </a:r>
                <a:r>
                  <a:rPr lang="ru-RU" sz="1000">
                    <a:cs typeface="Times New Roman" pitchFamily="18" charset="0"/>
                  </a:rPr>
                  <a:t>©</a:t>
                </a:r>
                <a:r>
                  <a:rPr lang="ru-RU" sz="1000"/>
                  <a:t> ГЭОТАР-МЕД, 2004</a:t>
                </a:r>
                <a:endParaRPr lang="en-US" sz="1000"/>
              </a:p>
            </p:txBody>
          </p:sp>
          <p:graphicFrame>
            <p:nvGraphicFramePr>
              <p:cNvPr id="20506" name="Object 26"/>
              <p:cNvGraphicFramePr>
                <a:graphicFrameLocks noChangeAspect="1"/>
              </p:cNvGraphicFramePr>
              <p:nvPr/>
            </p:nvGraphicFramePr>
            <p:xfrm>
              <a:off x="6288" y="7"/>
              <a:ext cx="144" cy="142"/>
            </p:xfrm>
            <a:graphic>
              <a:graphicData uri="http://schemas.openxmlformats.org/presentationml/2006/ole">
                <p:oleObj spid="_x0000_s20506" name="Image" r:id="rId3" imgW="672779" imgH="660317" progId="Photoshop.Image.6">
                  <p:embed/>
                </p:oleObj>
              </a:graphicData>
            </a:graphic>
          </p:graphicFrame>
        </p:grp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9" name="Group 7"/>
          <p:cNvGrpSpPr>
            <a:grpSpLocks/>
          </p:cNvGrpSpPr>
          <p:nvPr/>
        </p:nvGrpSpPr>
        <p:grpSpPr bwMode="auto">
          <a:xfrm>
            <a:off x="71438" y="0"/>
            <a:ext cx="10210800" cy="4421188"/>
            <a:chOff x="45" y="0"/>
            <a:chExt cx="6432" cy="2785"/>
          </a:xfrm>
        </p:grpSpPr>
        <p:sp>
          <p:nvSpPr>
            <p:cNvPr id="13314" name="Rectangle 2"/>
            <p:cNvSpPr>
              <a:spLocks noChangeArrowheads="1"/>
            </p:cNvSpPr>
            <p:nvPr/>
          </p:nvSpPr>
          <p:spPr bwMode="auto">
            <a:xfrm>
              <a:off x="270" y="1344"/>
              <a:ext cx="6102" cy="1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lnSpc>
                  <a:spcPct val="150000"/>
                </a:lnSpc>
              </a:pPr>
              <a:r>
                <a:rPr lang="ru-RU" sz="3200" b="1">
                  <a:solidFill>
                    <a:srgbClr val="A50021"/>
                  </a:solidFill>
                  <a:latin typeface="Tahoma" pitchFamily="34" charset="0"/>
                </a:rPr>
                <a:t>* </a:t>
              </a:r>
              <a:r>
                <a:rPr lang="en-US" sz="3200" b="1">
                  <a:solidFill>
                    <a:srgbClr val="A50021"/>
                  </a:solidFill>
                  <a:latin typeface="Tahoma" pitchFamily="34" charset="0"/>
                  <a:cs typeface="Times New Roman" pitchFamily="18" charset="0"/>
                </a:rPr>
                <a:t>состояния</a:t>
              </a:r>
              <a:r>
                <a:rPr lang="ru-RU" sz="3200" b="1">
                  <a:solidFill>
                    <a:srgbClr val="A50021"/>
                  </a:solidFill>
                  <a:latin typeface="Tahoma" pitchFamily="34" charset="0"/>
                </a:rPr>
                <a:t>,</a:t>
              </a:r>
            </a:p>
            <a:p>
              <a:pPr eaLnBrk="1" hangingPunct="1">
                <a:lnSpc>
                  <a:spcPct val="150000"/>
                </a:lnSpc>
              </a:pPr>
              <a:r>
                <a:rPr lang="ru-RU" sz="3200" b="1">
                  <a:solidFill>
                    <a:srgbClr val="A50021"/>
                  </a:solidFill>
                  <a:latin typeface="Tahoma" pitchFamily="34" charset="0"/>
                </a:rPr>
                <a:t>   </a:t>
              </a:r>
              <a:r>
                <a:rPr lang="ru-RU" sz="3200" b="1">
                  <a:solidFill>
                    <a:srgbClr val="A50021"/>
                  </a:solidFill>
                </a:rPr>
                <a:t>х</a:t>
              </a:r>
              <a:r>
                <a:rPr lang="en-US" sz="3200" b="1">
                  <a:solidFill>
                    <a:srgbClr val="A50021"/>
                  </a:solidFill>
                  <a:latin typeface="Tahoma" pitchFamily="34" charset="0"/>
                  <a:cs typeface="Times New Roman" pitchFamily="18" charset="0"/>
                </a:rPr>
                <a:t>арактеризующиеся</a:t>
              </a:r>
              <a:r>
                <a:rPr lang="ru-RU" sz="3200" b="1">
                  <a:solidFill>
                    <a:srgbClr val="A50021"/>
                  </a:solidFill>
                </a:rPr>
                <a:t>  </a:t>
              </a:r>
              <a:r>
                <a:rPr lang="en-US" sz="3200" b="1">
                  <a:solidFill>
                    <a:srgbClr val="A50021"/>
                  </a:solidFill>
                  <a:latin typeface="Tahoma" pitchFamily="34" charset="0"/>
                  <a:cs typeface="Times New Roman" pitchFamily="18" charset="0"/>
                </a:rPr>
                <a:t> увеличением </a:t>
              </a:r>
              <a:endParaRPr lang="ru-RU" sz="3200" b="1">
                <a:solidFill>
                  <a:srgbClr val="A50021"/>
                </a:solidFill>
                <a:latin typeface="Tahoma" pitchFamily="34" charset="0"/>
              </a:endParaRPr>
            </a:p>
            <a:p>
              <a:pPr eaLnBrk="1" hangingPunct="1">
                <a:lnSpc>
                  <a:spcPct val="150000"/>
                </a:lnSpc>
              </a:pPr>
              <a:r>
                <a:rPr lang="ru-RU" sz="3200" b="1">
                  <a:solidFill>
                    <a:srgbClr val="A50021"/>
                  </a:solidFill>
                  <a:latin typeface="Tahoma" pitchFamily="34" charset="0"/>
                </a:rPr>
                <a:t>   </a:t>
              </a:r>
              <a:r>
                <a:rPr lang="en-US" sz="3200" b="1">
                  <a:solidFill>
                    <a:srgbClr val="A50021"/>
                  </a:solidFill>
                  <a:latin typeface="Tahoma" pitchFamily="34" charset="0"/>
                  <a:cs typeface="Times New Roman" pitchFamily="18" charset="0"/>
                </a:rPr>
                <a:t>общего </a:t>
              </a:r>
              <a:r>
                <a:rPr lang="ru-RU" sz="3200" b="1">
                  <a:solidFill>
                    <a:srgbClr val="A50021"/>
                  </a:solidFill>
                </a:rPr>
                <a:t>  </a:t>
              </a:r>
              <a:r>
                <a:rPr lang="en-US" sz="3200" b="1">
                  <a:solidFill>
                    <a:srgbClr val="A50021"/>
                  </a:solidFill>
                  <a:latin typeface="Tahoma" pitchFamily="34" charset="0"/>
                  <a:cs typeface="Times New Roman" pitchFamily="18" charset="0"/>
                </a:rPr>
                <a:t>содержания</a:t>
              </a:r>
              <a:r>
                <a:rPr lang="ru-RU" sz="3200" b="1">
                  <a:solidFill>
                    <a:srgbClr val="A50021"/>
                  </a:solidFill>
                </a:rPr>
                <a:t>  </a:t>
              </a:r>
              <a:r>
                <a:rPr lang="en-US" sz="3200" b="1">
                  <a:solidFill>
                    <a:srgbClr val="A50021"/>
                  </a:solidFill>
                  <a:latin typeface="Tahoma" pitchFamily="34" charset="0"/>
                  <a:cs typeface="Times New Roman" pitchFamily="18" charset="0"/>
                </a:rPr>
                <a:t> белк</a:t>
              </a:r>
              <a:r>
                <a:rPr lang="ru-RU" sz="3200" b="1">
                  <a:solidFill>
                    <a:srgbClr val="A50021"/>
                  </a:solidFill>
                </a:rPr>
                <a:t>а</a:t>
              </a:r>
              <a:r>
                <a:rPr lang="en-US" sz="3200" b="1">
                  <a:solidFill>
                    <a:srgbClr val="A50021"/>
                  </a:solidFill>
                  <a:latin typeface="Tahoma" pitchFamily="34" charset="0"/>
                  <a:cs typeface="Times New Roman" pitchFamily="18" charset="0"/>
                </a:rPr>
                <a:t> </a:t>
              </a:r>
              <a:r>
                <a:rPr lang="ru-RU" sz="3200" b="1">
                  <a:solidFill>
                    <a:srgbClr val="A50021"/>
                  </a:solidFill>
                </a:rPr>
                <a:t>  </a:t>
              </a:r>
              <a:r>
                <a:rPr lang="en-US" sz="3200" b="1">
                  <a:solidFill>
                    <a:srgbClr val="A50021"/>
                  </a:solidFill>
                  <a:latin typeface="Tahoma" pitchFamily="34" charset="0"/>
                  <a:cs typeface="Times New Roman" pitchFamily="18" charset="0"/>
                </a:rPr>
                <a:t>в </a:t>
              </a:r>
              <a:r>
                <a:rPr lang="ru-RU" sz="3200" b="1">
                  <a:solidFill>
                    <a:srgbClr val="A50021"/>
                  </a:solidFill>
                </a:rPr>
                <a:t>  </a:t>
              </a:r>
              <a:r>
                <a:rPr lang="en-US" sz="3200" b="1">
                  <a:solidFill>
                    <a:srgbClr val="A50021"/>
                  </a:solidFill>
                  <a:latin typeface="Tahoma" pitchFamily="34" charset="0"/>
                  <a:cs typeface="Times New Roman" pitchFamily="18" charset="0"/>
                </a:rPr>
                <a:t>плазме</a:t>
              </a:r>
              <a:r>
                <a:rPr lang="ru-RU" sz="3200" b="1">
                  <a:solidFill>
                    <a:srgbClr val="A50021"/>
                  </a:solidFill>
                </a:rPr>
                <a:t>  </a:t>
              </a:r>
              <a:r>
                <a:rPr lang="en-US" sz="3200" b="1">
                  <a:solidFill>
                    <a:srgbClr val="A50021"/>
                  </a:solidFill>
                  <a:latin typeface="Tahoma" pitchFamily="34" charset="0"/>
                  <a:cs typeface="Times New Roman" pitchFamily="18" charset="0"/>
                </a:rPr>
                <a:t> крови.</a:t>
              </a:r>
              <a:endParaRPr lang="ru-RU" sz="3200">
                <a:solidFill>
                  <a:srgbClr val="A50021"/>
                </a:solidFill>
                <a:latin typeface="Tahoma" pitchFamily="34" charset="0"/>
              </a:endParaRPr>
            </a:p>
          </p:txBody>
        </p:sp>
        <p:sp>
          <p:nvSpPr>
            <p:cNvPr id="13315" name="Text Box 3"/>
            <p:cNvSpPr txBox="1">
              <a:spLocks noChangeArrowheads="1"/>
            </p:cNvSpPr>
            <p:nvPr/>
          </p:nvSpPr>
          <p:spPr bwMode="auto">
            <a:xfrm>
              <a:off x="864" y="432"/>
              <a:ext cx="4752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US" sz="4000" b="1">
                  <a:solidFill>
                    <a:srgbClr val="000066"/>
                  </a:solidFill>
                  <a:latin typeface="Tahoma" pitchFamily="34" charset="0"/>
                  <a:cs typeface="Times New Roman" pitchFamily="18" charset="0"/>
                </a:rPr>
                <a:t>ГИПЕРПРОТЕИНЕМИИ</a:t>
              </a:r>
              <a:endParaRPr lang="ru-RU" sz="4000" b="1">
                <a:solidFill>
                  <a:srgbClr val="000066"/>
                </a:solidFill>
                <a:latin typeface="Tahoma" pitchFamily="34" charset="0"/>
                <a:cs typeface="Times New Roman" pitchFamily="18" charset="0"/>
              </a:endParaRPr>
            </a:p>
          </p:txBody>
        </p:sp>
        <p:grpSp>
          <p:nvGrpSpPr>
            <p:cNvPr id="13316" name="Group 4"/>
            <p:cNvGrpSpPr>
              <a:grpSpLocks/>
            </p:cNvGrpSpPr>
            <p:nvPr/>
          </p:nvGrpSpPr>
          <p:grpSpPr bwMode="auto">
            <a:xfrm>
              <a:off x="45" y="0"/>
              <a:ext cx="6432" cy="154"/>
              <a:chOff x="45" y="0"/>
              <a:chExt cx="6432" cy="154"/>
            </a:xfrm>
          </p:grpSpPr>
          <p:sp>
            <p:nvSpPr>
              <p:cNvPr id="13317" name="Text Box 5"/>
              <p:cNvSpPr txBox="1">
                <a:spLocks noChangeArrowheads="1"/>
              </p:cNvSpPr>
              <p:nvPr/>
            </p:nvSpPr>
            <p:spPr bwMode="auto">
              <a:xfrm>
                <a:off x="45" y="0"/>
                <a:ext cx="643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ru-RU" sz="1000">
                    <a:cs typeface="Times New Roman" pitchFamily="18" charset="0"/>
                  </a:rPr>
                  <a:t>©</a:t>
                </a:r>
                <a:r>
                  <a:rPr lang="ru-RU" sz="1000"/>
                  <a:t> П.Ф.Литвицкий, 2004                                                                                                                                                                                                                                   </a:t>
                </a:r>
                <a:r>
                  <a:rPr lang="ru-RU" sz="1000">
                    <a:cs typeface="Times New Roman" pitchFamily="18" charset="0"/>
                  </a:rPr>
                  <a:t>©</a:t>
                </a:r>
                <a:r>
                  <a:rPr lang="ru-RU" sz="1000"/>
                  <a:t> ГЭОТАР-МЕД, 2004</a:t>
                </a:r>
                <a:endParaRPr lang="en-US" sz="1000"/>
              </a:p>
            </p:txBody>
          </p:sp>
          <p:graphicFrame>
            <p:nvGraphicFramePr>
              <p:cNvPr id="13318" name="Object 6"/>
              <p:cNvGraphicFramePr>
                <a:graphicFrameLocks noChangeAspect="1"/>
              </p:cNvGraphicFramePr>
              <p:nvPr/>
            </p:nvGraphicFramePr>
            <p:xfrm>
              <a:off x="6288" y="7"/>
              <a:ext cx="144" cy="142"/>
            </p:xfrm>
            <a:graphic>
              <a:graphicData uri="http://schemas.openxmlformats.org/presentationml/2006/ole">
                <p:oleObj spid="_x0000_s13318" name="Image" r:id="rId3" imgW="672779" imgH="660317" progId="Photoshop.Image.6">
                  <p:embed/>
                </p:oleObj>
              </a:graphicData>
            </a:graphic>
          </p:graphicFrame>
        </p:grp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43" name="Group 7"/>
          <p:cNvGrpSpPr>
            <a:grpSpLocks/>
          </p:cNvGrpSpPr>
          <p:nvPr/>
        </p:nvGrpSpPr>
        <p:grpSpPr bwMode="auto">
          <a:xfrm>
            <a:off x="71438" y="0"/>
            <a:ext cx="10210800" cy="4349750"/>
            <a:chOff x="45" y="0"/>
            <a:chExt cx="6432" cy="2740"/>
          </a:xfrm>
        </p:grpSpPr>
        <p:sp>
          <p:nvSpPr>
            <p:cNvPr id="14338" name="Rectangle 2"/>
            <p:cNvSpPr>
              <a:spLocks noChangeArrowheads="1"/>
            </p:cNvSpPr>
            <p:nvPr/>
          </p:nvSpPr>
          <p:spPr bwMode="auto">
            <a:xfrm>
              <a:off x="324" y="1392"/>
              <a:ext cx="6048" cy="13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lnSpc>
                  <a:spcPct val="140000"/>
                </a:lnSpc>
              </a:pPr>
              <a:r>
                <a:rPr lang="ru-RU" sz="3200" b="1">
                  <a:solidFill>
                    <a:srgbClr val="A50021"/>
                  </a:solidFill>
                </a:rPr>
                <a:t>* </a:t>
              </a:r>
              <a:r>
                <a:rPr lang="en-US" sz="3200" b="1">
                  <a:solidFill>
                    <a:srgbClr val="A50021"/>
                  </a:solidFill>
                  <a:cs typeface="Times New Roman" pitchFamily="18" charset="0"/>
                </a:rPr>
                <a:t>состояния, </a:t>
              </a:r>
              <a:endParaRPr lang="ru-RU" sz="3200" b="1">
                <a:solidFill>
                  <a:srgbClr val="A50021"/>
                </a:solidFill>
              </a:endParaRPr>
            </a:p>
            <a:p>
              <a:pPr eaLnBrk="1" hangingPunct="1">
                <a:lnSpc>
                  <a:spcPct val="140000"/>
                </a:lnSpc>
              </a:pPr>
              <a:r>
                <a:rPr lang="ru-RU" sz="3200" b="1">
                  <a:solidFill>
                    <a:srgbClr val="A50021"/>
                  </a:solidFill>
                </a:rPr>
                <a:t>* </a:t>
              </a:r>
              <a:r>
                <a:rPr lang="en-US" sz="3200" b="1">
                  <a:solidFill>
                    <a:srgbClr val="A50021"/>
                  </a:solidFill>
                  <a:cs typeface="Times New Roman" pitchFamily="18" charset="0"/>
                </a:rPr>
                <a:t>сопровождающиеся </a:t>
              </a:r>
              <a:r>
                <a:rPr lang="ru-RU" sz="3200" b="1">
                  <a:solidFill>
                    <a:srgbClr val="A50021"/>
                  </a:solidFill>
                </a:rPr>
                <a:t>   </a:t>
              </a:r>
              <a:r>
                <a:rPr lang="en-US" sz="3200" b="1">
                  <a:solidFill>
                    <a:srgbClr val="A50021"/>
                  </a:solidFill>
                  <a:cs typeface="Times New Roman" pitchFamily="18" charset="0"/>
                </a:rPr>
                <a:t>уменьшением </a:t>
              </a:r>
              <a:endParaRPr lang="ru-RU" sz="3200" b="1">
                <a:solidFill>
                  <a:srgbClr val="A50021"/>
                </a:solidFill>
              </a:endParaRPr>
            </a:p>
            <a:p>
              <a:pPr eaLnBrk="1" hangingPunct="1">
                <a:lnSpc>
                  <a:spcPct val="140000"/>
                </a:lnSpc>
              </a:pPr>
              <a:r>
                <a:rPr lang="ru-RU" sz="3200" b="1">
                  <a:solidFill>
                    <a:srgbClr val="A50021"/>
                  </a:solidFill>
                </a:rPr>
                <a:t>   </a:t>
              </a:r>
              <a:r>
                <a:rPr lang="en-US" sz="3200" b="1">
                  <a:solidFill>
                    <a:srgbClr val="A50021"/>
                  </a:solidFill>
                  <a:cs typeface="Times New Roman" pitchFamily="18" charset="0"/>
                </a:rPr>
                <a:t>обще</a:t>
              </a:r>
              <a:r>
                <a:rPr lang="ru-RU" sz="3200" b="1">
                  <a:solidFill>
                    <a:srgbClr val="A50021"/>
                  </a:solidFill>
                </a:rPr>
                <a:t>го  </a:t>
              </a:r>
              <a:r>
                <a:rPr lang="en-US" sz="3200">
                  <a:solidFill>
                    <a:srgbClr val="A50021"/>
                  </a:solidFill>
                  <a:cs typeface="Times New Roman" pitchFamily="18" charset="0"/>
                </a:rPr>
                <a:t> </a:t>
              </a:r>
              <a:r>
                <a:rPr lang="ru-RU" sz="3200" b="1">
                  <a:solidFill>
                    <a:srgbClr val="A50021"/>
                  </a:solidFill>
                </a:rPr>
                <a:t>содержания  </a:t>
              </a:r>
              <a:r>
                <a:rPr lang="en-US" sz="3200" b="1">
                  <a:solidFill>
                    <a:srgbClr val="A50021"/>
                  </a:solidFill>
                  <a:cs typeface="Times New Roman" pitchFamily="18" charset="0"/>
                </a:rPr>
                <a:t> белк</a:t>
              </a:r>
              <a:r>
                <a:rPr lang="ru-RU" sz="3200" b="1">
                  <a:solidFill>
                    <a:srgbClr val="A50021"/>
                  </a:solidFill>
                </a:rPr>
                <a:t>а  </a:t>
              </a:r>
              <a:r>
                <a:rPr lang="en-US" sz="3200" b="1">
                  <a:solidFill>
                    <a:srgbClr val="A50021"/>
                  </a:solidFill>
                  <a:cs typeface="Times New Roman" pitchFamily="18" charset="0"/>
                </a:rPr>
                <a:t> в</a:t>
              </a:r>
              <a:r>
                <a:rPr lang="ru-RU" sz="3200" b="1">
                  <a:solidFill>
                    <a:srgbClr val="A50021"/>
                  </a:solidFill>
                </a:rPr>
                <a:t>  </a:t>
              </a:r>
              <a:r>
                <a:rPr lang="en-US" sz="3200" b="1">
                  <a:solidFill>
                    <a:srgbClr val="A50021"/>
                  </a:solidFill>
                  <a:cs typeface="Times New Roman" pitchFamily="18" charset="0"/>
                </a:rPr>
                <a:t> плазме </a:t>
              </a:r>
              <a:r>
                <a:rPr lang="ru-RU" sz="3200" b="1">
                  <a:solidFill>
                    <a:srgbClr val="A50021"/>
                  </a:solidFill>
                </a:rPr>
                <a:t>  </a:t>
              </a:r>
              <a:r>
                <a:rPr lang="en-US" sz="3200" b="1">
                  <a:solidFill>
                    <a:srgbClr val="A50021"/>
                  </a:solidFill>
                  <a:cs typeface="Times New Roman" pitchFamily="18" charset="0"/>
                </a:rPr>
                <a:t>крови.</a:t>
              </a:r>
              <a:r>
                <a:rPr lang="en-US" sz="3200">
                  <a:solidFill>
                    <a:srgbClr val="A50021"/>
                  </a:solidFill>
                  <a:cs typeface="Times New Roman" pitchFamily="18" charset="0"/>
                </a:rPr>
                <a:t> </a:t>
              </a:r>
              <a:endParaRPr lang="ru-RU" sz="3200">
                <a:solidFill>
                  <a:srgbClr val="A50021"/>
                </a:solidFill>
              </a:endParaRPr>
            </a:p>
          </p:txBody>
        </p:sp>
        <p:sp>
          <p:nvSpPr>
            <p:cNvPr id="14339" name="Text Box 3"/>
            <p:cNvSpPr txBox="1">
              <a:spLocks noChangeArrowheads="1"/>
            </p:cNvSpPr>
            <p:nvPr/>
          </p:nvSpPr>
          <p:spPr bwMode="auto">
            <a:xfrm>
              <a:off x="918" y="432"/>
              <a:ext cx="453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US" sz="4000" b="1">
                  <a:solidFill>
                    <a:srgbClr val="000066"/>
                  </a:solidFill>
                  <a:latin typeface="Tahoma" pitchFamily="34" charset="0"/>
                  <a:cs typeface="Times New Roman" pitchFamily="18" charset="0"/>
                </a:rPr>
                <a:t>ГИПОПРОТЕИНЕМИИ</a:t>
              </a:r>
              <a:endParaRPr lang="ru-RU" sz="4000" b="1">
                <a:solidFill>
                  <a:srgbClr val="000066"/>
                </a:solidFill>
                <a:latin typeface="Tahoma" pitchFamily="34" charset="0"/>
                <a:cs typeface="Times New Roman" pitchFamily="18" charset="0"/>
              </a:endParaRPr>
            </a:p>
          </p:txBody>
        </p:sp>
        <p:grpSp>
          <p:nvGrpSpPr>
            <p:cNvPr id="14340" name="Group 4"/>
            <p:cNvGrpSpPr>
              <a:grpSpLocks/>
            </p:cNvGrpSpPr>
            <p:nvPr/>
          </p:nvGrpSpPr>
          <p:grpSpPr bwMode="auto">
            <a:xfrm>
              <a:off x="45" y="0"/>
              <a:ext cx="6432" cy="154"/>
              <a:chOff x="45" y="0"/>
              <a:chExt cx="6432" cy="154"/>
            </a:xfrm>
          </p:grpSpPr>
          <p:sp>
            <p:nvSpPr>
              <p:cNvPr id="14341" name="Text Box 5"/>
              <p:cNvSpPr txBox="1">
                <a:spLocks noChangeArrowheads="1"/>
              </p:cNvSpPr>
              <p:nvPr/>
            </p:nvSpPr>
            <p:spPr bwMode="auto">
              <a:xfrm>
                <a:off x="45" y="0"/>
                <a:ext cx="643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ru-RU" sz="1000">
                    <a:cs typeface="Times New Roman" pitchFamily="18" charset="0"/>
                  </a:rPr>
                  <a:t>©</a:t>
                </a:r>
                <a:r>
                  <a:rPr lang="ru-RU" sz="1000"/>
                  <a:t> П.Ф.Литвицкий, 2004                                                                                                                                                                                                                                   </a:t>
                </a:r>
                <a:r>
                  <a:rPr lang="ru-RU" sz="1000">
                    <a:cs typeface="Times New Roman" pitchFamily="18" charset="0"/>
                  </a:rPr>
                  <a:t>©</a:t>
                </a:r>
                <a:r>
                  <a:rPr lang="ru-RU" sz="1000"/>
                  <a:t> ГЭОТАР-МЕД, 2004</a:t>
                </a:r>
                <a:endParaRPr lang="en-US" sz="1000"/>
              </a:p>
            </p:txBody>
          </p:sp>
          <p:graphicFrame>
            <p:nvGraphicFramePr>
              <p:cNvPr id="14342" name="Object 6"/>
              <p:cNvGraphicFramePr>
                <a:graphicFrameLocks noChangeAspect="1"/>
              </p:cNvGraphicFramePr>
              <p:nvPr/>
            </p:nvGraphicFramePr>
            <p:xfrm>
              <a:off x="6288" y="7"/>
              <a:ext cx="144" cy="142"/>
            </p:xfrm>
            <a:graphic>
              <a:graphicData uri="http://schemas.openxmlformats.org/presentationml/2006/ole">
                <p:oleObj spid="_x0000_s14342" name="Image" r:id="rId3" imgW="672779" imgH="660317" progId="Photoshop.Image.6">
                  <p:embed/>
                </p:oleObj>
              </a:graphicData>
            </a:graphic>
          </p:graphicFrame>
        </p:grp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7" name="Group 7"/>
          <p:cNvGrpSpPr>
            <a:grpSpLocks/>
          </p:cNvGrpSpPr>
          <p:nvPr/>
        </p:nvGrpSpPr>
        <p:grpSpPr bwMode="auto">
          <a:xfrm>
            <a:off x="71438" y="0"/>
            <a:ext cx="10210800" cy="5064125"/>
            <a:chOff x="45" y="0"/>
            <a:chExt cx="6432" cy="3190"/>
          </a:xfrm>
        </p:grpSpPr>
        <p:sp>
          <p:nvSpPr>
            <p:cNvPr id="15362" name="Rectangle 2"/>
            <p:cNvSpPr>
              <a:spLocks noChangeArrowheads="1"/>
            </p:cNvSpPr>
            <p:nvPr/>
          </p:nvSpPr>
          <p:spPr bwMode="auto">
            <a:xfrm>
              <a:off x="756" y="1536"/>
              <a:ext cx="5022" cy="16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lnSpc>
                  <a:spcPct val="130000"/>
                </a:lnSpc>
              </a:pPr>
              <a:r>
                <a:rPr lang="ru-RU" sz="3200" b="1">
                  <a:solidFill>
                    <a:srgbClr val="A50021"/>
                  </a:solidFill>
                </a:rPr>
                <a:t>* </a:t>
              </a:r>
              <a:r>
                <a:rPr lang="ru-RU" sz="3200" b="1">
                  <a:solidFill>
                    <a:srgbClr val="A50021"/>
                  </a:solidFill>
                  <a:cs typeface="Times New Roman" pitchFamily="18" charset="0"/>
                </a:rPr>
                <a:t>состояни</a:t>
              </a:r>
              <a:r>
                <a:rPr lang="ru-RU" sz="3200" b="1">
                  <a:solidFill>
                    <a:srgbClr val="A50021"/>
                  </a:solidFill>
                </a:rPr>
                <a:t>я</a:t>
              </a:r>
              <a:r>
                <a:rPr lang="ru-RU" sz="3200" b="1">
                  <a:solidFill>
                    <a:srgbClr val="A50021"/>
                  </a:solidFill>
                  <a:cs typeface="Times New Roman" pitchFamily="18" charset="0"/>
                </a:rPr>
                <a:t>, </a:t>
              </a:r>
              <a:endParaRPr lang="ru-RU" sz="3200" b="1">
                <a:solidFill>
                  <a:srgbClr val="A50021"/>
                </a:solidFill>
              </a:endParaRPr>
            </a:p>
            <a:p>
              <a:pPr eaLnBrk="1" hangingPunct="1">
                <a:lnSpc>
                  <a:spcPct val="130000"/>
                </a:lnSpc>
              </a:pPr>
              <a:r>
                <a:rPr lang="ru-RU" sz="3200" b="1">
                  <a:solidFill>
                    <a:srgbClr val="A50021"/>
                  </a:solidFill>
                </a:rPr>
                <a:t>* </a:t>
              </a:r>
              <a:r>
                <a:rPr lang="ru-RU" sz="3200" b="1">
                  <a:solidFill>
                    <a:srgbClr val="A50021"/>
                  </a:solidFill>
                  <a:cs typeface="Times New Roman" pitchFamily="18" charset="0"/>
                </a:rPr>
                <a:t>характеризующ</a:t>
              </a:r>
              <a:r>
                <a:rPr lang="ru-RU" sz="3200" b="1">
                  <a:solidFill>
                    <a:srgbClr val="A50021"/>
                  </a:solidFill>
                </a:rPr>
                <a:t>и</a:t>
              </a:r>
              <a:r>
                <a:rPr lang="ru-RU" sz="3200" b="1">
                  <a:solidFill>
                    <a:srgbClr val="A50021"/>
                  </a:solidFill>
                  <a:cs typeface="Times New Roman" pitchFamily="18" charset="0"/>
                </a:rPr>
                <a:t>еся  наличием </a:t>
              </a:r>
              <a:endParaRPr lang="ru-RU" sz="3200" b="1">
                <a:solidFill>
                  <a:srgbClr val="A50021"/>
                </a:solidFill>
              </a:endParaRPr>
            </a:p>
            <a:p>
              <a:pPr eaLnBrk="1" hangingPunct="1">
                <a:lnSpc>
                  <a:spcPct val="130000"/>
                </a:lnSpc>
              </a:pPr>
              <a:r>
                <a:rPr lang="ru-RU" sz="3200" b="1">
                  <a:solidFill>
                    <a:srgbClr val="A50021"/>
                  </a:solidFill>
                </a:rPr>
                <a:t>   </a:t>
              </a:r>
              <a:r>
                <a:rPr lang="ru-RU" sz="3200" b="1">
                  <a:solidFill>
                    <a:srgbClr val="A50021"/>
                  </a:solidFill>
                  <a:cs typeface="Times New Roman" pitchFamily="18" charset="0"/>
                </a:rPr>
                <a:t>в </a:t>
              </a:r>
              <a:r>
                <a:rPr lang="ru-RU" sz="3200" b="1">
                  <a:solidFill>
                    <a:srgbClr val="A50021"/>
                  </a:solidFill>
                </a:rPr>
                <a:t>  </a:t>
              </a:r>
              <a:r>
                <a:rPr lang="ru-RU" sz="3200" b="1">
                  <a:solidFill>
                    <a:srgbClr val="A50021"/>
                  </a:solidFill>
                  <a:cs typeface="Times New Roman" pitchFamily="18" charset="0"/>
                </a:rPr>
                <a:t>плазме</a:t>
              </a:r>
              <a:r>
                <a:rPr lang="ru-RU" sz="3200" b="1">
                  <a:solidFill>
                    <a:srgbClr val="A50021"/>
                  </a:solidFill>
                </a:rPr>
                <a:t>  </a:t>
              </a:r>
              <a:r>
                <a:rPr lang="ru-RU" sz="3200" b="1">
                  <a:solidFill>
                    <a:srgbClr val="A50021"/>
                  </a:solidFill>
                  <a:cs typeface="Times New Roman" pitchFamily="18" charset="0"/>
                </a:rPr>
                <a:t> крови</a:t>
              </a:r>
              <a:r>
                <a:rPr lang="ru-RU" sz="3200" b="1">
                  <a:solidFill>
                    <a:srgbClr val="A50021"/>
                  </a:solidFill>
                </a:rPr>
                <a:t>  </a:t>
              </a:r>
              <a:r>
                <a:rPr lang="ru-RU" sz="3200" b="1">
                  <a:solidFill>
                    <a:srgbClr val="A50021"/>
                  </a:solidFill>
                  <a:cs typeface="Times New Roman" pitchFamily="18" charset="0"/>
                </a:rPr>
                <a:t> белков, </a:t>
              </a:r>
              <a:endParaRPr lang="ru-RU" sz="3200" b="1">
                <a:solidFill>
                  <a:srgbClr val="A50021"/>
                </a:solidFill>
              </a:endParaRPr>
            </a:p>
            <a:p>
              <a:pPr eaLnBrk="1" hangingPunct="1">
                <a:lnSpc>
                  <a:spcPct val="130000"/>
                </a:lnSpc>
              </a:pPr>
              <a:r>
                <a:rPr lang="ru-RU" sz="3200" b="1">
                  <a:solidFill>
                    <a:srgbClr val="A50021"/>
                  </a:solidFill>
                </a:rPr>
                <a:t>   </a:t>
              </a:r>
              <a:r>
                <a:rPr lang="ru-RU" sz="3200" b="1">
                  <a:solidFill>
                    <a:srgbClr val="A50021"/>
                  </a:solidFill>
                  <a:cs typeface="Times New Roman" pitchFamily="18" charset="0"/>
                </a:rPr>
                <a:t>в</a:t>
              </a:r>
              <a:r>
                <a:rPr lang="ru-RU" sz="3200" b="1">
                  <a:solidFill>
                    <a:srgbClr val="A50021"/>
                  </a:solidFill>
                </a:rPr>
                <a:t>  </a:t>
              </a:r>
              <a:r>
                <a:rPr lang="ru-RU" sz="3200" b="1">
                  <a:solidFill>
                    <a:srgbClr val="A50021"/>
                  </a:solidFill>
                  <a:cs typeface="Times New Roman" pitchFamily="18" charset="0"/>
                </a:rPr>
                <a:t> норме</a:t>
              </a:r>
              <a:r>
                <a:rPr lang="ru-RU" sz="3200" b="1">
                  <a:solidFill>
                    <a:srgbClr val="A50021"/>
                  </a:solidFill>
                </a:rPr>
                <a:t>  </a:t>
              </a:r>
              <a:r>
                <a:rPr lang="ru-RU" sz="3200" b="1">
                  <a:solidFill>
                    <a:srgbClr val="A50021"/>
                  </a:solidFill>
                  <a:cs typeface="Times New Roman" pitchFamily="18" charset="0"/>
                </a:rPr>
                <a:t> в</a:t>
              </a:r>
              <a:r>
                <a:rPr lang="ru-RU" sz="3200" b="1">
                  <a:solidFill>
                    <a:srgbClr val="A50021"/>
                  </a:solidFill>
                </a:rPr>
                <a:t>  </a:t>
              </a:r>
              <a:r>
                <a:rPr lang="ru-RU" sz="3200" b="1">
                  <a:solidFill>
                    <a:srgbClr val="A50021"/>
                  </a:solidFill>
                  <a:cs typeface="Times New Roman" pitchFamily="18" charset="0"/>
                </a:rPr>
                <a:t> ней</a:t>
              </a:r>
              <a:r>
                <a:rPr lang="ru-RU" sz="3200" b="1">
                  <a:solidFill>
                    <a:srgbClr val="A50021"/>
                  </a:solidFill>
                </a:rPr>
                <a:t>  </a:t>
              </a:r>
              <a:r>
                <a:rPr lang="ru-RU" sz="3200" b="1">
                  <a:solidFill>
                    <a:srgbClr val="A50021"/>
                  </a:solidFill>
                  <a:cs typeface="Times New Roman" pitchFamily="18" charset="0"/>
                </a:rPr>
                <a:t> не</a:t>
              </a:r>
              <a:r>
                <a:rPr lang="ru-RU" sz="3200" b="1">
                  <a:solidFill>
                    <a:srgbClr val="A50021"/>
                  </a:solidFill>
                </a:rPr>
                <a:t>  </a:t>
              </a:r>
              <a:r>
                <a:rPr lang="ru-RU" sz="3200" b="1">
                  <a:solidFill>
                    <a:srgbClr val="A50021"/>
                  </a:solidFill>
                  <a:cs typeface="Times New Roman" pitchFamily="18" charset="0"/>
                </a:rPr>
                <a:t>встречающихся.</a:t>
              </a:r>
              <a:r>
                <a:rPr lang="ru-RU" sz="3200" b="1">
                  <a:solidFill>
                    <a:srgbClr val="A50021"/>
                  </a:solidFill>
                </a:rPr>
                <a:t> </a:t>
              </a:r>
              <a:endParaRPr lang="ru-RU" sz="3200">
                <a:solidFill>
                  <a:srgbClr val="A50021"/>
                </a:solidFill>
              </a:endParaRPr>
            </a:p>
          </p:txBody>
        </p:sp>
        <p:sp>
          <p:nvSpPr>
            <p:cNvPr id="15363" name="Text Box 3"/>
            <p:cNvSpPr txBox="1">
              <a:spLocks noChangeArrowheads="1"/>
            </p:cNvSpPr>
            <p:nvPr/>
          </p:nvSpPr>
          <p:spPr bwMode="auto">
            <a:xfrm>
              <a:off x="432" y="384"/>
              <a:ext cx="5616" cy="10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US" sz="4000" b="1">
                  <a:solidFill>
                    <a:srgbClr val="000066"/>
                  </a:solidFill>
                  <a:latin typeface="Tahoma" pitchFamily="34" charset="0"/>
                  <a:cs typeface="Times New Roman" pitchFamily="18" charset="0"/>
                </a:rPr>
                <a:t>ПАРАПРОТЕИНЕМИИ</a:t>
              </a:r>
              <a:r>
                <a:rPr lang="en-US" b="1">
                  <a:solidFill>
                    <a:srgbClr val="000066"/>
                  </a:solidFill>
                  <a:latin typeface="Tahoma" pitchFamily="34" charset="0"/>
                  <a:cs typeface="Times New Roman" pitchFamily="18" charset="0"/>
                </a:rPr>
                <a:t> </a:t>
              </a:r>
              <a:endParaRPr lang="ru-RU" b="1">
                <a:solidFill>
                  <a:srgbClr val="000066"/>
                </a:solidFill>
                <a:latin typeface="Tahoma" pitchFamily="34" charset="0"/>
              </a:endParaRPr>
            </a:p>
            <a:p>
              <a:pPr algn="ctr" eaLnBrk="1" hangingPunct="1">
                <a:spcBef>
                  <a:spcPct val="50000"/>
                </a:spcBef>
              </a:pPr>
              <a:r>
                <a:rPr lang="en-US" b="1">
                  <a:solidFill>
                    <a:srgbClr val="000066"/>
                  </a:solidFill>
                  <a:latin typeface="Tahoma" pitchFamily="34" charset="0"/>
                  <a:cs typeface="Times New Roman" pitchFamily="18" charset="0"/>
                </a:rPr>
                <a:t>(греч. para  </a:t>
              </a:r>
              <a:r>
                <a:rPr lang="ru-RU" b="1">
                  <a:solidFill>
                    <a:srgbClr val="000066"/>
                  </a:solidFill>
                  <a:latin typeface="Tahoma" pitchFamily="34" charset="0"/>
                  <a:cs typeface="Times New Roman" pitchFamily="18" charset="0"/>
                </a:rPr>
                <a:t>отклонение, несоответствие, </a:t>
              </a:r>
              <a:r>
                <a:rPr lang="en-US" b="1">
                  <a:solidFill>
                    <a:srgbClr val="000066"/>
                  </a:solidFill>
                  <a:latin typeface="Tahoma" pitchFamily="34" charset="0"/>
                  <a:cs typeface="Times New Roman" pitchFamily="18" charset="0"/>
                </a:rPr>
                <a:t>protein  </a:t>
              </a:r>
              <a:r>
                <a:rPr lang="ru-RU" b="1">
                  <a:solidFill>
                    <a:srgbClr val="000066"/>
                  </a:solidFill>
                  <a:latin typeface="Tahoma" pitchFamily="34" charset="0"/>
                  <a:cs typeface="Times New Roman" pitchFamily="18" charset="0"/>
                </a:rPr>
                <a:t>белок, </a:t>
              </a:r>
              <a:r>
                <a:rPr lang="en-US" b="1">
                  <a:solidFill>
                    <a:srgbClr val="000066"/>
                  </a:solidFill>
                  <a:latin typeface="Tahoma" pitchFamily="34" charset="0"/>
                  <a:cs typeface="Times New Roman" pitchFamily="18" charset="0"/>
                </a:rPr>
                <a:t>haima  </a:t>
              </a:r>
              <a:r>
                <a:rPr lang="ru-RU" b="1">
                  <a:solidFill>
                    <a:srgbClr val="000066"/>
                  </a:solidFill>
                  <a:latin typeface="Tahoma" pitchFamily="34" charset="0"/>
                  <a:cs typeface="Times New Roman" pitchFamily="18" charset="0"/>
                </a:rPr>
                <a:t>кровь)</a:t>
              </a:r>
            </a:p>
          </p:txBody>
        </p:sp>
        <p:grpSp>
          <p:nvGrpSpPr>
            <p:cNvPr id="15364" name="Group 4"/>
            <p:cNvGrpSpPr>
              <a:grpSpLocks/>
            </p:cNvGrpSpPr>
            <p:nvPr/>
          </p:nvGrpSpPr>
          <p:grpSpPr bwMode="auto">
            <a:xfrm>
              <a:off x="45" y="0"/>
              <a:ext cx="6432" cy="154"/>
              <a:chOff x="45" y="0"/>
              <a:chExt cx="6432" cy="154"/>
            </a:xfrm>
          </p:grpSpPr>
          <p:sp>
            <p:nvSpPr>
              <p:cNvPr id="15365" name="Text Box 5"/>
              <p:cNvSpPr txBox="1">
                <a:spLocks noChangeArrowheads="1"/>
              </p:cNvSpPr>
              <p:nvPr/>
            </p:nvSpPr>
            <p:spPr bwMode="auto">
              <a:xfrm>
                <a:off x="45" y="0"/>
                <a:ext cx="643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ru-RU" sz="1000">
                    <a:cs typeface="Times New Roman" pitchFamily="18" charset="0"/>
                  </a:rPr>
                  <a:t>©</a:t>
                </a:r>
                <a:r>
                  <a:rPr lang="ru-RU" sz="1000"/>
                  <a:t> П.Ф.Литвицкий, 2004                                                                                                                                                                                                                                   </a:t>
                </a:r>
                <a:r>
                  <a:rPr lang="ru-RU" sz="1000">
                    <a:cs typeface="Times New Roman" pitchFamily="18" charset="0"/>
                  </a:rPr>
                  <a:t>©</a:t>
                </a:r>
                <a:r>
                  <a:rPr lang="ru-RU" sz="1000"/>
                  <a:t> ГЭОТАР-МЕД, 2004</a:t>
                </a:r>
                <a:endParaRPr lang="en-US" sz="1000"/>
              </a:p>
            </p:txBody>
          </p:sp>
          <p:graphicFrame>
            <p:nvGraphicFramePr>
              <p:cNvPr id="15366" name="Object 6"/>
              <p:cNvGraphicFramePr>
                <a:graphicFrameLocks noChangeAspect="1"/>
              </p:cNvGraphicFramePr>
              <p:nvPr/>
            </p:nvGraphicFramePr>
            <p:xfrm>
              <a:off x="6288" y="7"/>
              <a:ext cx="144" cy="142"/>
            </p:xfrm>
            <a:graphic>
              <a:graphicData uri="http://schemas.openxmlformats.org/presentationml/2006/ole">
                <p:oleObj spid="_x0000_s15366" name="Image" r:id="rId3" imgW="672779" imgH="660317" progId="Photoshop.Image.6">
                  <p:embed/>
                </p:oleObj>
              </a:graphicData>
            </a:graphic>
          </p:graphicFrame>
        </p:grp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51" name="Group 19"/>
          <p:cNvGrpSpPr>
            <a:grpSpLocks/>
          </p:cNvGrpSpPr>
          <p:nvPr/>
        </p:nvGrpSpPr>
        <p:grpSpPr bwMode="auto">
          <a:xfrm>
            <a:off x="71438" y="0"/>
            <a:ext cx="10301287" cy="6515100"/>
            <a:chOff x="45" y="0"/>
            <a:chExt cx="6489" cy="4104"/>
          </a:xfrm>
        </p:grpSpPr>
        <p:grpSp>
          <p:nvGrpSpPr>
            <p:cNvPr id="18434" name="Group 2"/>
            <p:cNvGrpSpPr>
              <a:grpSpLocks/>
            </p:cNvGrpSpPr>
            <p:nvPr/>
          </p:nvGrpSpPr>
          <p:grpSpPr bwMode="auto">
            <a:xfrm>
              <a:off x="2322" y="960"/>
              <a:ext cx="1728" cy="1160"/>
              <a:chOff x="2064" y="960"/>
              <a:chExt cx="1536" cy="1160"/>
            </a:xfrm>
          </p:grpSpPr>
          <p:sp>
            <p:nvSpPr>
              <p:cNvPr id="18435" name="Rectangle 3"/>
              <p:cNvSpPr>
                <a:spLocks noChangeArrowheads="1"/>
              </p:cNvSpPr>
              <p:nvPr/>
            </p:nvSpPr>
            <p:spPr bwMode="auto">
              <a:xfrm>
                <a:off x="2064" y="1464"/>
                <a:ext cx="1536" cy="656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lnSpc>
                    <a:spcPct val="130000"/>
                  </a:lnSpc>
                </a:pPr>
                <a:r>
                  <a:rPr lang="ru-RU" sz="1400" b="1">
                    <a:solidFill>
                      <a:srgbClr val="003366"/>
                    </a:solidFill>
                  </a:rPr>
                  <a:t>ИЗБЫТОК</a:t>
                </a:r>
              </a:p>
              <a:p>
                <a:pPr algn="ctr">
                  <a:lnSpc>
                    <a:spcPct val="130000"/>
                  </a:lnSpc>
                </a:pPr>
                <a:r>
                  <a:rPr lang="ru-RU" sz="1400" b="1">
                    <a:solidFill>
                      <a:srgbClr val="003366"/>
                    </a:solidFill>
                  </a:rPr>
                  <a:t>ПОСТУПЛЕНИЯ</a:t>
                </a:r>
              </a:p>
              <a:p>
                <a:pPr algn="ctr">
                  <a:lnSpc>
                    <a:spcPct val="130000"/>
                  </a:lnSpc>
                </a:pPr>
                <a:r>
                  <a:rPr lang="ru-RU" sz="1400" b="1">
                    <a:solidFill>
                      <a:srgbClr val="003366"/>
                    </a:solidFill>
                  </a:rPr>
                  <a:t>БЕЛКА   В   ОРГАНИЗМ</a:t>
                </a:r>
              </a:p>
            </p:txBody>
          </p:sp>
          <p:sp>
            <p:nvSpPr>
              <p:cNvPr id="18436" name="Line 4"/>
              <p:cNvSpPr>
                <a:spLocks noChangeShapeType="1"/>
              </p:cNvSpPr>
              <p:nvPr/>
            </p:nvSpPr>
            <p:spPr bwMode="auto">
              <a:xfrm>
                <a:off x="2832" y="960"/>
                <a:ext cx="0" cy="504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8437" name="Rectangle 5"/>
            <p:cNvSpPr>
              <a:spLocks noChangeArrowheads="1"/>
            </p:cNvSpPr>
            <p:nvPr/>
          </p:nvSpPr>
          <p:spPr bwMode="auto">
            <a:xfrm>
              <a:off x="108" y="384"/>
              <a:ext cx="6264" cy="576"/>
            </a:xfrm>
            <a:prstGeom prst="rect">
              <a:avLst/>
            </a:prstGeom>
            <a:gradFill rotWithShape="0">
              <a:gsLst>
                <a:gs pos="0">
                  <a:srgbClr val="FFCCFF">
                    <a:gamma/>
                    <a:shade val="80000"/>
                    <a:invGamma/>
                  </a:srgbClr>
                </a:gs>
                <a:gs pos="50000">
                  <a:srgbClr val="FFCCFF"/>
                </a:gs>
                <a:gs pos="100000">
                  <a:srgbClr val="FFCCFF">
                    <a:gamma/>
                    <a:shade val="8000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/>
              </a:outerShdw>
            </a:effectLst>
          </p:spPr>
          <p:txBody>
            <a:bodyPr/>
            <a:lstStyle/>
            <a:p>
              <a:pPr algn="ctr"/>
              <a:r>
                <a:rPr lang="ru-RU" b="1">
                  <a:solidFill>
                    <a:srgbClr val="003366"/>
                  </a:solidFill>
                  <a:latin typeface="Tahoma" pitchFamily="34" charset="0"/>
                </a:rPr>
                <a:t>ВИДЫ   НЕСООТВЕТСТВИЯ    КОЛИЧЕСТВА    И    СОСТАВА</a:t>
              </a:r>
            </a:p>
            <a:p>
              <a:pPr algn="ctr"/>
              <a:r>
                <a:rPr lang="ru-RU" b="1">
                  <a:solidFill>
                    <a:srgbClr val="003366"/>
                  </a:solidFill>
                  <a:latin typeface="Tahoma" pitchFamily="34" charset="0"/>
                </a:rPr>
                <a:t>БЕЛКА    ПОТРЕБНОСТЯМ    ОРГАНИЗМА</a:t>
              </a:r>
            </a:p>
          </p:txBody>
        </p:sp>
        <p:sp>
          <p:nvSpPr>
            <p:cNvPr id="18438" name="Rectangle 6"/>
            <p:cNvSpPr>
              <a:spLocks noChangeArrowheads="1"/>
            </p:cNvSpPr>
            <p:nvPr/>
          </p:nvSpPr>
          <p:spPr bwMode="auto">
            <a:xfrm>
              <a:off x="1728" y="2304"/>
              <a:ext cx="2997" cy="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800" b="1" i="1" u="sng">
                  <a:solidFill>
                    <a:srgbClr val="99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ОСНОВНЫЕ    ПРОЯВЛЕНИЯ:</a:t>
              </a:r>
            </a:p>
          </p:txBody>
        </p:sp>
        <p:sp>
          <p:nvSpPr>
            <p:cNvPr id="18439" name="Rectangle 7"/>
            <p:cNvSpPr>
              <a:spLocks noChangeArrowheads="1"/>
            </p:cNvSpPr>
            <p:nvPr/>
          </p:nvSpPr>
          <p:spPr bwMode="auto">
            <a:xfrm>
              <a:off x="54" y="2640"/>
              <a:ext cx="2268" cy="1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*несбалансированная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  алиментарная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  недостаточность белка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  (квашиоркор)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*сбалансированная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  алиментарная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  недостаточность белка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  (алиментарная  дистрофия)</a:t>
              </a:r>
            </a:p>
          </p:txBody>
        </p:sp>
        <p:sp>
          <p:nvSpPr>
            <p:cNvPr id="18440" name="Rectangle 8"/>
            <p:cNvSpPr>
              <a:spLocks noChangeArrowheads="1"/>
            </p:cNvSpPr>
            <p:nvPr/>
          </p:nvSpPr>
          <p:spPr bwMode="auto">
            <a:xfrm>
              <a:off x="2430" y="2640"/>
              <a:ext cx="1850" cy="1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*положительный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  азотистый  баланс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*диспепсия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*дисбактериоз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*кишечная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  аутоинфекция,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  аутоинтоксикация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*отвращение  к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  белковой  пище</a:t>
              </a:r>
              <a:r>
                <a:rPr lang="ru-RU" sz="1800">
                  <a:solidFill>
                    <a:srgbClr val="660033"/>
                  </a:solidFill>
                </a:rPr>
                <a:t>  </a:t>
              </a:r>
            </a:p>
          </p:txBody>
        </p:sp>
        <p:sp>
          <p:nvSpPr>
            <p:cNvPr id="18441" name="Rectangle 9"/>
            <p:cNvSpPr>
              <a:spLocks noChangeArrowheads="1"/>
            </p:cNvSpPr>
            <p:nvPr/>
          </p:nvSpPr>
          <p:spPr bwMode="auto">
            <a:xfrm>
              <a:off x="4273" y="2640"/>
              <a:ext cx="2261" cy="14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*отрицательный азотистый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  баланс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*замедление роста  и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  развития  организма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*недостаточность процессов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  регенерации ткани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*уменьшение массы тела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*снижение аппетита и </a:t>
              </a:r>
            </a:p>
            <a:p>
              <a:pPr>
                <a:lnSpc>
                  <a:spcPct val="80000"/>
                </a:lnSpc>
              </a:pPr>
              <a:r>
                <a:rPr lang="ru-RU" sz="1800" b="1">
                  <a:solidFill>
                    <a:srgbClr val="660033"/>
                  </a:solidFill>
                </a:rPr>
                <a:t>  усвоения белка</a:t>
              </a:r>
            </a:p>
          </p:txBody>
        </p:sp>
        <p:grpSp>
          <p:nvGrpSpPr>
            <p:cNvPr id="18442" name="Group 10"/>
            <p:cNvGrpSpPr>
              <a:grpSpLocks/>
            </p:cNvGrpSpPr>
            <p:nvPr/>
          </p:nvGrpSpPr>
          <p:grpSpPr bwMode="auto">
            <a:xfrm>
              <a:off x="135" y="960"/>
              <a:ext cx="1701" cy="1160"/>
              <a:chOff x="120" y="960"/>
              <a:chExt cx="1512" cy="1160"/>
            </a:xfrm>
          </p:grpSpPr>
          <p:sp>
            <p:nvSpPr>
              <p:cNvPr id="18443" name="Rectangle 11"/>
              <p:cNvSpPr>
                <a:spLocks noChangeArrowheads="1"/>
              </p:cNvSpPr>
              <p:nvPr/>
            </p:nvSpPr>
            <p:spPr bwMode="auto">
              <a:xfrm>
                <a:off x="120" y="1464"/>
                <a:ext cx="1512" cy="656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lnSpc>
                    <a:spcPct val="130000"/>
                  </a:lnSpc>
                </a:pPr>
                <a:r>
                  <a:rPr lang="ru-RU" sz="1400" b="1">
                    <a:solidFill>
                      <a:srgbClr val="003366"/>
                    </a:solidFill>
                  </a:rPr>
                  <a:t>НЕДОСТАТОК</a:t>
                </a:r>
              </a:p>
              <a:p>
                <a:pPr algn="ctr">
                  <a:lnSpc>
                    <a:spcPct val="130000"/>
                  </a:lnSpc>
                </a:pPr>
                <a:r>
                  <a:rPr lang="ru-RU" sz="1400" b="1">
                    <a:solidFill>
                      <a:srgbClr val="003366"/>
                    </a:solidFill>
                  </a:rPr>
                  <a:t>ПОСТУПЛЕНИЯ</a:t>
                </a:r>
              </a:p>
              <a:p>
                <a:pPr algn="ctr">
                  <a:lnSpc>
                    <a:spcPct val="130000"/>
                  </a:lnSpc>
                </a:pPr>
                <a:r>
                  <a:rPr lang="ru-RU" sz="1400" b="1">
                    <a:solidFill>
                      <a:srgbClr val="003366"/>
                    </a:solidFill>
                  </a:rPr>
                  <a:t>БЕЛКА  В  ОРГАНИЗМ</a:t>
                </a:r>
              </a:p>
            </p:txBody>
          </p:sp>
          <p:sp>
            <p:nvSpPr>
              <p:cNvPr id="18444" name="Line 12"/>
              <p:cNvSpPr>
                <a:spLocks noChangeShapeType="1"/>
              </p:cNvSpPr>
              <p:nvPr/>
            </p:nvSpPr>
            <p:spPr bwMode="auto">
              <a:xfrm>
                <a:off x="912" y="960"/>
                <a:ext cx="0" cy="504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8445" name="Group 13"/>
            <p:cNvGrpSpPr>
              <a:grpSpLocks/>
            </p:cNvGrpSpPr>
            <p:nvPr/>
          </p:nvGrpSpPr>
          <p:grpSpPr bwMode="auto">
            <a:xfrm>
              <a:off x="4536" y="960"/>
              <a:ext cx="1836" cy="1160"/>
              <a:chOff x="4032" y="960"/>
              <a:chExt cx="1632" cy="1160"/>
            </a:xfrm>
          </p:grpSpPr>
          <p:sp>
            <p:nvSpPr>
              <p:cNvPr id="18446" name="Rectangle 14"/>
              <p:cNvSpPr>
                <a:spLocks noChangeArrowheads="1"/>
              </p:cNvSpPr>
              <p:nvPr/>
            </p:nvSpPr>
            <p:spPr bwMode="auto">
              <a:xfrm>
                <a:off x="4032" y="1464"/>
                <a:ext cx="1632" cy="656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sz="1400" b="1">
                    <a:solidFill>
                      <a:srgbClr val="003366"/>
                    </a:solidFill>
                  </a:rPr>
                  <a:t>НАРУШЕНИЕ</a:t>
                </a:r>
              </a:p>
              <a:p>
                <a:pPr algn="ctr"/>
                <a:r>
                  <a:rPr lang="ru-RU" sz="1400" b="1">
                    <a:solidFill>
                      <a:srgbClr val="003366"/>
                    </a:solidFill>
                  </a:rPr>
                  <a:t>АМИНОКИСЛОТНОГО</a:t>
                </a:r>
              </a:p>
              <a:p>
                <a:pPr algn="ctr"/>
                <a:r>
                  <a:rPr lang="ru-RU" sz="1400" b="1">
                    <a:solidFill>
                      <a:srgbClr val="003366"/>
                    </a:solidFill>
                  </a:rPr>
                  <a:t>СОСТАВА</a:t>
                </a:r>
              </a:p>
              <a:p>
                <a:pPr algn="ctr"/>
                <a:r>
                  <a:rPr lang="ru-RU" sz="1400" b="1">
                    <a:solidFill>
                      <a:srgbClr val="003366"/>
                    </a:solidFill>
                  </a:rPr>
                  <a:t>ПОТРЕБЛЯЕМОГО   БЕЛКА</a:t>
                </a:r>
              </a:p>
            </p:txBody>
          </p:sp>
          <p:sp>
            <p:nvSpPr>
              <p:cNvPr id="18447" name="Line 15"/>
              <p:cNvSpPr>
                <a:spLocks noChangeShapeType="1"/>
              </p:cNvSpPr>
              <p:nvPr/>
            </p:nvSpPr>
            <p:spPr bwMode="auto">
              <a:xfrm>
                <a:off x="4872" y="960"/>
                <a:ext cx="0" cy="504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8448" name="Group 16"/>
            <p:cNvGrpSpPr>
              <a:grpSpLocks/>
            </p:cNvGrpSpPr>
            <p:nvPr/>
          </p:nvGrpSpPr>
          <p:grpSpPr bwMode="auto">
            <a:xfrm>
              <a:off x="45" y="0"/>
              <a:ext cx="6432" cy="154"/>
              <a:chOff x="45" y="0"/>
              <a:chExt cx="6432" cy="154"/>
            </a:xfrm>
          </p:grpSpPr>
          <p:sp>
            <p:nvSpPr>
              <p:cNvPr id="18449" name="Text Box 17"/>
              <p:cNvSpPr txBox="1">
                <a:spLocks noChangeArrowheads="1"/>
              </p:cNvSpPr>
              <p:nvPr/>
            </p:nvSpPr>
            <p:spPr bwMode="auto">
              <a:xfrm>
                <a:off x="45" y="0"/>
                <a:ext cx="643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ru-RU" sz="1000">
                    <a:cs typeface="Times New Roman" pitchFamily="18" charset="0"/>
                  </a:rPr>
                  <a:t>©</a:t>
                </a:r>
                <a:r>
                  <a:rPr lang="ru-RU" sz="1000"/>
                  <a:t> П.Ф.Литвицкий, 2004                                                                                                                                                                                                                                   </a:t>
                </a:r>
                <a:r>
                  <a:rPr lang="ru-RU" sz="1000">
                    <a:cs typeface="Times New Roman" pitchFamily="18" charset="0"/>
                  </a:rPr>
                  <a:t>©</a:t>
                </a:r>
                <a:r>
                  <a:rPr lang="ru-RU" sz="1000"/>
                  <a:t> ГЭОТАР-МЕД, 2004</a:t>
                </a:r>
                <a:endParaRPr lang="en-US" sz="1000"/>
              </a:p>
            </p:txBody>
          </p:sp>
          <p:graphicFrame>
            <p:nvGraphicFramePr>
              <p:cNvPr id="18450" name="Object 18"/>
              <p:cNvGraphicFramePr>
                <a:graphicFrameLocks noChangeAspect="1"/>
              </p:cNvGraphicFramePr>
              <p:nvPr/>
            </p:nvGraphicFramePr>
            <p:xfrm>
              <a:off x="6288" y="7"/>
              <a:ext cx="144" cy="142"/>
            </p:xfrm>
            <a:graphic>
              <a:graphicData uri="http://schemas.openxmlformats.org/presentationml/2006/ole">
                <p:oleObj spid="_x0000_s18450" name="Image" r:id="rId3" imgW="672779" imgH="660317" progId="Photoshop.Image.6">
                  <p:embed/>
                </p:oleObj>
              </a:graphicData>
            </a:graphic>
          </p:graphicFrame>
        </p:grp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80" name="Group 24"/>
          <p:cNvGrpSpPr>
            <a:grpSpLocks/>
          </p:cNvGrpSpPr>
          <p:nvPr/>
        </p:nvGrpSpPr>
        <p:grpSpPr bwMode="auto">
          <a:xfrm>
            <a:off x="71438" y="0"/>
            <a:ext cx="10210800" cy="6019800"/>
            <a:chOff x="45" y="0"/>
            <a:chExt cx="6432" cy="3792"/>
          </a:xfrm>
        </p:grpSpPr>
        <p:sp>
          <p:nvSpPr>
            <p:cNvPr id="19458" name="Text Box 2"/>
            <p:cNvSpPr txBox="1">
              <a:spLocks noChangeArrowheads="1"/>
            </p:cNvSpPr>
            <p:nvPr/>
          </p:nvSpPr>
          <p:spPr bwMode="auto">
            <a:xfrm>
              <a:off x="108" y="576"/>
              <a:ext cx="6156" cy="432"/>
            </a:xfrm>
            <a:prstGeom prst="rect">
              <a:avLst/>
            </a:prstGeom>
            <a:gradFill rotWithShape="0">
              <a:gsLst>
                <a:gs pos="0">
                  <a:srgbClr val="FFCCFF">
                    <a:gamma/>
                    <a:shade val="82745"/>
                    <a:invGamma/>
                  </a:srgbClr>
                </a:gs>
                <a:gs pos="50000">
                  <a:srgbClr val="FFCCFF"/>
                </a:gs>
                <a:gs pos="100000">
                  <a:srgbClr val="FFCCFF">
                    <a:gamma/>
                    <a:shade val="82745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/>
              </a:outerShdw>
            </a:effectLst>
          </p:spPr>
          <p:txBody>
            <a:bodyPr/>
            <a:lstStyle/>
            <a:p>
              <a:pPr algn="ctr">
                <a:lnSpc>
                  <a:spcPct val="120000"/>
                </a:lnSpc>
              </a:pPr>
              <a:r>
                <a:rPr lang="ru-RU" b="1">
                  <a:solidFill>
                    <a:srgbClr val="003366"/>
                  </a:solidFill>
                  <a:latin typeface="Tahoma" pitchFamily="34" charset="0"/>
                </a:rPr>
                <a:t>ВИДЫ   НАРУШЕНИЙ   МЕТАБОЛИЗМА   АМИНОКИСЛОТ</a:t>
              </a:r>
            </a:p>
          </p:txBody>
        </p:sp>
        <p:grpSp>
          <p:nvGrpSpPr>
            <p:cNvPr id="19459" name="Group 3"/>
            <p:cNvGrpSpPr>
              <a:grpSpLocks/>
            </p:cNvGrpSpPr>
            <p:nvPr/>
          </p:nvGrpSpPr>
          <p:grpSpPr bwMode="auto">
            <a:xfrm>
              <a:off x="459" y="1008"/>
              <a:ext cx="2187" cy="1034"/>
              <a:chOff x="408" y="1008"/>
              <a:chExt cx="1944" cy="1034"/>
            </a:xfrm>
          </p:grpSpPr>
          <p:sp>
            <p:nvSpPr>
              <p:cNvPr id="19460" name="Text Box 4"/>
              <p:cNvSpPr txBox="1">
                <a:spLocks noChangeArrowheads="1"/>
              </p:cNvSpPr>
              <p:nvPr/>
            </p:nvSpPr>
            <p:spPr bwMode="auto">
              <a:xfrm>
                <a:off x="408" y="1512"/>
                <a:ext cx="1944" cy="530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0000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0000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endParaRPr lang="ru-RU" sz="1600" b="1">
                  <a:solidFill>
                    <a:srgbClr val="003366"/>
                  </a:solidFill>
                </a:endParaRPr>
              </a:p>
              <a:p>
                <a:pPr algn="ctr">
                  <a:lnSpc>
                    <a:spcPct val="70000"/>
                  </a:lnSpc>
                </a:pPr>
                <a:r>
                  <a:rPr lang="ru-RU" sz="1600" b="1">
                    <a:solidFill>
                      <a:srgbClr val="003366"/>
                    </a:solidFill>
                  </a:rPr>
                  <a:t>ПО  ПРОИСХОЖДЕНИЮ</a:t>
                </a:r>
              </a:p>
            </p:txBody>
          </p:sp>
          <p:sp>
            <p:nvSpPr>
              <p:cNvPr id="19461" name="Line 5"/>
              <p:cNvSpPr>
                <a:spLocks noChangeShapeType="1"/>
              </p:cNvSpPr>
              <p:nvPr/>
            </p:nvSpPr>
            <p:spPr bwMode="auto">
              <a:xfrm>
                <a:off x="1392" y="1008"/>
                <a:ext cx="0" cy="504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9462" name="Group 6"/>
            <p:cNvGrpSpPr>
              <a:grpSpLocks/>
            </p:cNvGrpSpPr>
            <p:nvPr/>
          </p:nvGrpSpPr>
          <p:grpSpPr bwMode="auto">
            <a:xfrm>
              <a:off x="3186" y="1008"/>
              <a:ext cx="3240" cy="1034"/>
              <a:chOff x="2832" y="1008"/>
              <a:chExt cx="2880" cy="1034"/>
            </a:xfrm>
          </p:grpSpPr>
          <p:sp>
            <p:nvSpPr>
              <p:cNvPr id="19463" name="Text Box 7"/>
              <p:cNvSpPr txBox="1">
                <a:spLocks noChangeArrowheads="1"/>
              </p:cNvSpPr>
              <p:nvPr/>
            </p:nvSpPr>
            <p:spPr bwMode="auto">
              <a:xfrm>
                <a:off x="2832" y="1516"/>
                <a:ext cx="2880" cy="526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0000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0000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sz="1600" b="1">
                    <a:solidFill>
                      <a:srgbClr val="003366"/>
                    </a:solidFill>
                  </a:rPr>
                  <a:t>ПО   ПРЕИМУЩЕСТВЕННО   НАРУШЕННОЙ РЕАКЦИИ   МЕТАБОЛИЗМА </a:t>
                </a:r>
              </a:p>
              <a:p>
                <a:pPr algn="ctr"/>
                <a:r>
                  <a:rPr lang="ru-RU" sz="1600" b="1">
                    <a:solidFill>
                      <a:srgbClr val="003366"/>
                    </a:solidFill>
                  </a:rPr>
                  <a:t>АМИНОКИСЛОТ</a:t>
                </a:r>
              </a:p>
            </p:txBody>
          </p:sp>
          <p:sp>
            <p:nvSpPr>
              <p:cNvPr id="19464" name="Line 8"/>
              <p:cNvSpPr>
                <a:spLocks noChangeShapeType="1"/>
              </p:cNvSpPr>
              <p:nvPr/>
            </p:nvSpPr>
            <p:spPr bwMode="auto">
              <a:xfrm>
                <a:off x="4320" y="1008"/>
                <a:ext cx="0" cy="504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9465" name="Text Box 9"/>
            <p:cNvSpPr txBox="1">
              <a:spLocks noChangeArrowheads="1"/>
            </p:cNvSpPr>
            <p:nvPr/>
          </p:nvSpPr>
          <p:spPr bwMode="auto">
            <a:xfrm>
              <a:off x="107" y="2736"/>
              <a:ext cx="1621" cy="10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buFont typeface="Symbol" pitchFamily="18" charset="2"/>
                <a:buChar char="*"/>
              </a:pPr>
              <a:r>
                <a:rPr lang="ru-RU" sz="1600" b="1">
                  <a:solidFill>
                    <a:srgbClr val="660033"/>
                  </a:solidFill>
                </a:rPr>
                <a:t> фенилкетонурия</a:t>
              </a:r>
            </a:p>
            <a:p>
              <a:pPr>
                <a:buFont typeface="Symbol" pitchFamily="18" charset="2"/>
                <a:buChar char="*"/>
              </a:pPr>
              <a:r>
                <a:rPr lang="ru-RU" sz="1600" b="1">
                  <a:solidFill>
                    <a:srgbClr val="660033"/>
                  </a:solidFill>
                </a:rPr>
                <a:t> “тирозинопатии”</a:t>
              </a:r>
            </a:p>
            <a:p>
              <a:pPr>
                <a:buFont typeface="Symbol" pitchFamily="18" charset="2"/>
                <a:buChar char="*"/>
              </a:pPr>
              <a:r>
                <a:rPr lang="ru-RU" sz="1600" b="1">
                  <a:solidFill>
                    <a:srgbClr val="660033"/>
                  </a:solidFill>
                </a:rPr>
                <a:t> алкаптонурии</a:t>
              </a:r>
            </a:p>
            <a:p>
              <a:pPr>
                <a:buFont typeface="Symbol" pitchFamily="18" charset="2"/>
                <a:buChar char="*"/>
              </a:pPr>
              <a:r>
                <a:rPr lang="ru-RU" sz="1600" b="1">
                  <a:solidFill>
                    <a:srgbClr val="660033"/>
                  </a:solidFill>
                </a:rPr>
                <a:t> лейциноз</a:t>
              </a:r>
            </a:p>
            <a:p>
              <a:pPr>
                <a:buFont typeface="Symbol" pitchFamily="18" charset="2"/>
                <a:buChar char="*"/>
              </a:pPr>
              <a:r>
                <a:rPr lang="ru-RU" sz="1600" b="1">
                  <a:solidFill>
                    <a:srgbClr val="660033"/>
                  </a:solidFill>
                </a:rPr>
                <a:t> гомоцистинурия</a:t>
              </a:r>
            </a:p>
            <a:p>
              <a:pPr>
                <a:buFont typeface="Symbol" pitchFamily="18" charset="2"/>
                <a:buChar char="*"/>
              </a:pPr>
              <a:r>
                <a:rPr lang="ru-RU" sz="1600" b="1">
                  <a:solidFill>
                    <a:srgbClr val="660033"/>
                  </a:solidFill>
                </a:rPr>
                <a:t> другие</a:t>
              </a:r>
              <a:endParaRPr lang="ru-RU" sz="1600">
                <a:solidFill>
                  <a:srgbClr val="660033"/>
                </a:solidFill>
              </a:endParaRPr>
            </a:p>
          </p:txBody>
        </p:sp>
        <p:sp>
          <p:nvSpPr>
            <p:cNvPr id="19466" name="Text Box 10"/>
            <p:cNvSpPr txBox="1">
              <a:spLocks noChangeArrowheads="1"/>
            </p:cNvSpPr>
            <p:nvPr/>
          </p:nvSpPr>
          <p:spPr bwMode="auto">
            <a:xfrm>
              <a:off x="1539" y="2736"/>
              <a:ext cx="1863" cy="9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100013" indent="-100013"/>
              <a:r>
                <a:rPr lang="ru-RU" sz="1600" b="1">
                  <a:solidFill>
                    <a:srgbClr val="660033"/>
                  </a:solidFill>
                </a:rPr>
                <a:t>Дисаминоацидемии при:</a:t>
              </a:r>
            </a:p>
            <a:p>
              <a:pPr marL="100013" indent="-100013">
                <a:buFont typeface="Symbol" pitchFamily="18" charset="2"/>
                <a:buChar char="*"/>
              </a:pPr>
              <a:r>
                <a:rPr lang="ru-RU" sz="1600" b="1">
                  <a:solidFill>
                    <a:srgbClr val="660033"/>
                  </a:solidFill>
                </a:rPr>
                <a:t> сахарном диабете</a:t>
              </a:r>
            </a:p>
            <a:p>
              <a:pPr marL="100013" indent="-100013">
                <a:buFont typeface="Symbol" pitchFamily="18" charset="2"/>
                <a:buChar char="*"/>
              </a:pPr>
              <a:r>
                <a:rPr lang="ru-RU" sz="1600" b="1">
                  <a:solidFill>
                    <a:srgbClr val="660033"/>
                  </a:solidFill>
                </a:rPr>
                <a:t> гипокортицизме</a:t>
              </a:r>
            </a:p>
            <a:p>
              <a:pPr marL="100013" indent="-100013">
                <a:buFont typeface="Symbol" pitchFamily="18" charset="2"/>
                <a:buChar char="*"/>
              </a:pPr>
              <a:r>
                <a:rPr lang="ru-RU" sz="1600" b="1">
                  <a:solidFill>
                    <a:srgbClr val="660033"/>
                  </a:solidFill>
                </a:rPr>
                <a:t> недостаточности  соматотропного гормона</a:t>
              </a:r>
              <a:endParaRPr lang="ru-RU" sz="1600">
                <a:solidFill>
                  <a:srgbClr val="660033"/>
                </a:solidFill>
              </a:endParaRPr>
            </a:p>
          </p:txBody>
        </p:sp>
        <p:sp>
          <p:nvSpPr>
            <p:cNvPr id="19467" name="Text Box 11"/>
            <p:cNvSpPr txBox="1">
              <a:spLocks noChangeArrowheads="1"/>
            </p:cNvSpPr>
            <p:nvPr/>
          </p:nvSpPr>
          <p:spPr bwMode="auto">
            <a:xfrm>
              <a:off x="4104" y="2736"/>
              <a:ext cx="1782" cy="10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buFont typeface="Symbol" pitchFamily="18" charset="2"/>
                <a:buChar char="*"/>
              </a:pPr>
              <a:r>
                <a:rPr lang="ru-RU" sz="1600" b="1">
                  <a:solidFill>
                    <a:srgbClr val="660033"/>
                  </a:solidFill>
                </a:rPr>
                <a:t> дезаминирования</a:t>
              </a:r>
              <a:endParaRPr lang="ru-RU" sz="1600">
                <a:solidFill>
                  <a:srgbClr val="660033"/>
                </a:solidFill>
              </a:endParaRPr>
            </a:p>
            <a:p>
              <a:pPr>
                <a:buFont typeface="Symbol" pitchFamily="18" charset="2"/>
                <a:buChar char="*"/>
              </a:pPr>
              <a:r>
                <a:rPr lang="ru-RU" sz="1600" b="1">
                  <a:solidFill>
                    <a:srgbClr val="660033"/>
                  </a:solidFill>
                </a:rPr>
                <a:t> переаминирования</a:t>
              </a:r>
            </a:p>
            <a:p>
              <a:pPr>
                <a:buFont typeface="Symbol" pitchFamily="18" charset="2"/>
                <a:buChar char="*"/>
              </a:pPr>
              <a:r>
                <a:rPr lang="ru-RU" sz="1600" b="1">
                  <a:solidFill>
                    <a:srgbClr val="660033"/>
                  </a:solidFill>
                </a:rPr>
                <a:t> декарбоксилирования</a:t>
              </a:r>
            </a:p>
            <a:p>
              <a:pPr>
                <a:buFont typeface="Symbol" pitchFamily="18" charset="2"/>
                <a:buChar char="*"/>
              </a:pPr>
              <a:r>
                <a:rPr lang="ru-RU" sz="1600" b="1">
                  <a:solidFill>
                    <a:srgbClr val="660033"/>
                  </a:solidFill>
                </a:rPr>
                <a:t> амидирования</a:t>
              </a:r>
            </a:p>
            <a:p>
              <a:pPr>
                <a:buFont typeface="Symbol" pitchFamily="18" charset="2"/>
                <a:buChar char="*"/>
              </a:pPr>
              <a:r>
                <a:rPr lang="ru-RU" sz="1600" b="1">
                  <a:solidFill>
                    <a:srgbClr val="660033"/>
                  </a:solidFill>
                </a:rPr>
                <a:t> переметилирования</a:t>
              </a:r>
            </a:p>
            <a:p>
              <a:pPr>
                <a:buFont typeface="Symbol" pitchFamily="18" charset="2"/>
                <a:buChar char="*"/>
              </a:pPr>
              <a:r>
                <a:rPr lang="ru-RU" sz="1600" b="1">
                  <a:solidFill>
                    <a:srgbClr val="660033"/>
                  </a:solidFill>
                </a:rPr>
                <a:t> пересульфатирования</a:t>
              </a:r>
            </a:p>
          </p:txBody>
        </p:sp>
        <p:grpSp>
          <p:nvGrpSpPr>
            <p:cNvPr id="19468" name="Group 12"/>
            <p:cNvGrpSpPr>
              <a:grpSpLocks/>
            </p:cNvGrpSpPr>
            <p:nvPr/>
          </p:nvGrpSpPr>
          <p:grpSpPr bwMode="auto">
            <a:xfrm>
              <a:off x="3996" y="2042"/>
              <a:ext cx="1701" cy="624"/>
              <a:chOff x="3552" y="2042"/>
              <a:chExt cx="1512" cy="624"/>
            </a:xfrm>
          </p:grpSpPr>
          <p:sp>
            <p:nvSpPr>
              <p:cNvPr id="19469" name="Text Box 13"/>
              <p:cNvSpPr txBox="1">
                <a:spLocks noChangeArrowheads="1"/>
              </p:cNvSpPr>
              <p:nvPr/>
            </p:nvSpPr>
            <p:spPr bwMode="auto">
              <a:xfrm>
                <a:off x="3552" y="2378"/>
                <a:ext cx="1512" cy="288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0000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0000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lnSpc>
                    <a:spcPct val="130000"/>
                  </a:lnSpc>
                </a:pPr>
                <a:r>
                  <a:rPr lang="ru-RU" sz="1400" b="1">
                    <a:solidFill>
                      <a:srgbClr val="003366"/>
                    </a:solidFill>
                  </a:rPr>
                  <a:t>РАССТРОЙСТВА</a:t>
                </a:r>
              </a:p>
            </p:txBody>
          </p:sp>
          <p:sp>
            <p:nvSpPr>
              <p:cNvPr id="19470" name="Line 14"/>
              <p:cNvSpPr>
                <a:spLocks noChangeShapeType="1"/>
              </p:cNvSpPr>
              <p:nvPr/>
            </p:nvSpPr>
            <p:spPr bwMode="auto">
              <a:xfrm>
                <a:off x="4320" y="2042"/>
                <a:ext cx="0" cy="336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9471" name="Group 15"/>
            <p:cNvGrpSpPr>
              <a:grpSpLocks/>
            </p:cNvGrpSpPr>
            <p:nvPr/>
          </p:nvGrpSpPr>
          <p:grpSpPr bwMode="auto">
            <a:xfrm>
              <a:off x="162" y="2042"/>
              <a:ext cx="1250" cy="624"/>
              <a:chOff x="144" y="2042"/>
              <a:chExt cx="1111" cy="624"/>
            </a:xfrm>
          </p:grpSpPr>
          <p:sp>
            <p:nvSpPr>
              <p:cNvPr id="19472" name="Text Box 16"/>
              <p:cNvSpPr txBox="1">
                <a:spLocks noChangeArrowheads="1"/>
              </p:cNvSpPr>
              <p:nvPr/>
            </p:nvSpPr>
            <p:spPr bwMode="auto">
              <a:xfrm>
                <a:off x="144" y="2378"/>
                <a:ext cx="1111" cy="288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0000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0000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lnSpc>
                    <a:spcPct val="130000"/>
                  </a:lnSpc>
                </a:pPr>
                <a:r>
                  <a:rPr lang="ru-RU" sz="1400" b="1">
                    <a:solidFill>
                      <a:srgbClr val="003366"/>
                    </a:solidFill>
                  </a:rPr>
                  <a:t>ПЕРВИЧНЫЕ</a:t>
                </a:r>
              </a:p>
            </p:txBody>
          </p:sp>
          <p:sp>
            <p:nvSpPr>
              <p:cNvPr id="19473" name="Line 17"/>
              <p:cNvSpPr>
                <a:spLocks noChangeShapeType="1"/>
              </p:cNvSpPr>
              <p:nvPr/>
            </p:nvSpPr>
            <p:spPr bwMode="auto">
              <a:xfrm>
                <a:off x="720" y="2042"/>
                <a:ext cx="0" cy="336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9474" name="Group 18"/>
            <p:cNvGrpSpPr>
              <a:grpSpLocks/>
            </p:cNvGrpSpPr>
            <p:nvPr/>
          </p:nvGrpSpPr>
          <p:grpSpPr bwMode="auto">
            <a:xfrm>
              <a:off x="1662" y="2042"/>
              <a:ext cx="1254" cy="624"/>
              <a:chOff x="1477" y="2042"/>
              <a:chExt cx="1115" cy="624"/>
            </a:xfrm>
          </p:grpSpPr>
          <p:sp>
            <p:nvSpPr>
              <p:cNvPr id="19475" name="Text Box 19"/>
              <p:cNvSpPr txBox="1">
                <a:spLocks noChangeArrowheads="1"/>
              </p:cNvSpPr>
              <p:nvPr/>
            </p:nvSpPr>
            <p:spPr bwMode="auto">
              <a:xfrm>
                <a:off x="1477" y="2378"/>
                <a:ext cx="1115" cy="288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0000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0000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lnSpc>
                    <a:spcPct val="120000"/>
                  </a:lnSpc>
                </a:pPr>
                <a:r>
                  <a:rPr lang="ru-RU" sz="1400" b="1">
                    <a:solidFill>
                      <a:srgbClr val="003366"/>
                    </a:solidFill>
                  </a:rPr>
                  <a:t>ВТОРИЧНЫЕ</a:t>
                </a:r>
              </a:p>
            </p:txBody>
          </p:sp>
          <p:sp>
            <p:nvSpPr>
              <p:cNvPr id="19476" name="Line 20"/>
              <p:cNvSpPr>
                <a:spLocks noChangeShapeType="1"/>
              </p:cNvSpPr>
              <p:nvPr/>
            </p:nvSpPr>
            <p:spPr bwMode="auto">
              <a:xfrm>
                <a:off x="2016" y="2042"/>
                <a:ext cx="0" cy="336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9477" name="Group 21"/>
            <p:cNvGrpSpPr>
              <a:grpSpLocks/>
            </p:cNvGrpSpPr>
            <p:nvPr/>
          </p:nvGrpSpPr>
          <p:grpSpPr bwMode="auto">
            <a:xfrm>
              <a:off x="45" y="0"/>
              <a:ext cx="6432" cy="154"/>
              <a:chOff x="45" y="0"/>
              <a:chExt cx="6432" cy="154"/>
            </a:xfrm>
          </p:grpSpPr>
          <p:sp>
            <p:nvSpPr>
              <p:cNvPr id="19478" name="Text Box 22"/>
              <p:cNvSpPr txBox="1">
                <a:spLocks noChangeArrowheads="1"/>
              </p:cNvSpPr>
              <p:nvPr/>
            </p:nvSpPr>
            <p:spPr bwMode="auto">
              <a:xfrm>
                <a:off x="45" y="0"/>
                <a:ext cx="643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ru-RU" sz="1000">
                    <a:cs typeface="Times New Roman" pitchFamily="18" charset="0"/>
                  </a:rPr>
                  <a:t>©</a:t>
                </a:r>
                <a:r>
                  <a:rPr lang="ru-RU" sz="1000"/>
                  <a:t> П.Ф.Литвицкий, 2004                                                                                                                                                                                                                                   </a:t>
                </a:r>
                <a:r>
                  <a:rPr lang="ru-RU" sz="1000">
                    <a:cs typeface="Times New Roman" pitchFamily="18" charset="0"/>
                  </a:rPr>
                  <a:t>©</a:t>
                </a:r>
                <a:r>
                  <a:rPr lang="ru-RU" sz="1000"/>
                  <a:t> ГЭОТАР-МЕД, 2004</a:t>
                </a:r>
                <a:endParaRPr lang="en-US" sz="1000"/>
              </a:p>
            </p:txBody>
          </p:sp>
          <p:graphicFrame>
            <p:nvGraphicFramePr>
              <p:cNvPr id="19479" name="Object 23"/>
              <p:cNvGraphicFramePr>
                <a:graphicFrameLocks noChangeAspect="1"/>
              </p:cNvGraphicFramePr>
              <p:nvPr/>
            </p:nvGraphicFramePr>
            <p:xfrm>
              <a:off x="6288" y="7"/>
              <a:ext cx="144" cy="142"/>
            </p:xfrm>
            <a:graphic>
              <a:graphicData uri="http://schemas.openxmlformats.org/presentationml/2006/ole">
                <p:oleObj spid="_x0000_s19479" name="Image" r:id="rId3" imgW="672779" imgH="660317" progId="Photoshop.Image.6">
                  <p:embed/>
                </p:oleObj>
              </a:graphicData>
            </a:graphic>
          </p:graphicFrame>
        </p:grp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19" name="Group 15"/>
          <p:cNvGrpSpPr>
            <a:grpSpLocks/>
          </p:cNvGrpSpPr>
          <p:nvPr/>
        </p:nvGrpSpPr>
        <p:grpSpPr bwMode="auto">
          <a:xfrm>
            <a:off x="71438" y="0"/>
            <a:ext cx="10210800" cy="5562600"/>
            <a:chOff x="45" y="0"/>
            <a:chExt cx="6432" cy="3504"/>
          </a:xfrm>
        </p:grpSpPr>
        <p:sp>
          <p:nvSpPr>
            <p:cNvPr id="21506" name="Text Box 2"/>
            <p:cNvSpPr txBox="1">
              <a:spLocks noChangeArrowheads="1"/>
            </p:cNvSpPr>
            <p:nvPr/>
          </p:nvSpPr>
          <p:spPr bwMode="auto">
            <a:xfrm>
              <a:off x="243" y="576"/>
              <a:ext cx="5967" cy="605"/>
            </a:xfrm>
            <a:prstGeom prst="rect">
              <a:avLst/>
            </a:prstGeom>
            <a:gradFill rotWithShape="0">
              <a:gsLst>
                <a:gs pos="0">
                  <a:srgbClr val="FFCCFF">
                    <a:gamma/>
                    <a:shade val="80000"/>
                    <a:invGamma/>
                  </a:srgbClr>
                </a:gs>
                <a:gs pos="50000">
                  <a:srgbClr val="FFCCFF"/>
                </a:gs>
                <a:gs pos="100000">
                  <a:srgbClr val="FFCCFF">
                    <a:gamma/>
                    <a:shade val="8000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/>
              </a:outerShdw>
            </a:effectLst>
          </p:spPr>
          <p:txBody>
            <a:bodyPr/>
            <a:lstStyle/>
            <a:p>
              <a:pPr algn="ctr">
                <a:lnSpc>
                  <a:spcPct val="110000"/>
                </a:lnSpc>
                <a:buFont typeface="Arial" charset="0"/>
                <a:buNone/>
              </a:pPr>
              <a:r>
                <a:rPr lang="ru-RU" b="1">
                  <a:solidFill>
                    <a:srgbClr val="003366"/>
                  </a:solidFill>
                  <a:latin typeface="Tahoma" pitchFamily="34" charset="0"/>
                </a:rPr>
                <a:t>ТИПОВЫЕ  НАРУШЕНИЯ  ОБМЕНА </a:t>
              </a:r>
            </a:p>
            <a:p>
              <a:pPr algn="ctr">
                <a:lnSpc>
                  <a:spcPct val="110000"/>
                </a:lnSpc>
                <a:buFont typeface="Arial" charset="0"/>
                <a:buNone/>
              </a:pPr>
              <a:r>
                <a:rPr lang="ru-RU" b="1">
                  <a:solidFill>
                    <a:srgbClr val="003366"/>
                  </a:solidFill>
                  <a:latin typeface="Tahoma" pitchFamily="34" charset="0"/>
                </a:rPr>
                <a:t>ПИРИМИДИНОВЫХ  И  ПУРИНОВЫХ  ОСНОВАНИЙ</a:t>
              </a:r>
            </a:p>
          </p:txBody>
        </p:sp>
        <p:sp>
          <p:nvSpPr>
            <p:cNvPr id="21507" name="Text Box 3"/>
            <p:cNvSpPr txBox="1">
              <a:spLocks noChangeArrowheads="1"/>
            </p:cNvSpPr>
            <p:nvPr/>
          </p:nvSpPr>
          <p:spPr bwMode="auto">
            <a:xfrm>
              <a:off x="1972" y="2592"/>
              <a:ext cx="2456" cy="2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800" b="1">
                  <a:solidFill>
                    <a:srgbClr val="993300"/>
                  </a:solidFill>
                </a:rPr>
                <a:t>ПРИМЕРЫ:</a:t>
              </a:r>
            </a:p>
          </p:txBody>
        </p:sp>
        <p:sp>
          <p:nvSpPr>
            <p:cNvPr id="21508" name="Text Box 4"/>
            <p:cNvSpPr txBox="1">
              <a:spLocks noChangeArrowheads="1"/>
            </p:cNvSpPr>
            <p:nvPr/>
          </p:nvSpPr>
          <p:spPr bwMode="auto">
            <a:xfrm>
              <a:off x="675" y="2856"/>
              <a:ext cx="2025" cy="6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120000"/>
                </a:lnSpc>
                <a:buFont typeface="Symbol" pitchFamily="18" charset="2"/>
                <a:buChar char="*"/>
              </a:pPr>
              <a:r>
                <a:rPr lang="ru-RU" sz="1800" b="1">
                  <a:solidFill>
                    <a:srgbClr val="660033"/>
                  </a:solidFill>
                </a:rPr>
                <a:t> оротацидурия</a:t>
              </a:r>
            </a:p>
            <a:p>
              <a:pPr>
                <a:lnSpc>
                  <a:spcPct val="120000"/>
                </a:lnSpc>
                <a:buFont typeface="Symbol" pitchFamily="18" charset="2"/>
                <a:buChar char="*"/>
              </a:pPr>
              <a:r>
                <a:rPr lang="ru-RU" sz="1800" b="1">
                  <a:solidFill>
                    <a:srgbClr val="660033"/>
                  </a:solidFill>
                </a:rPr>
                <a:t> гемолитическая анемия</a:t>
              </a:r>
            </a:p>
            <a:p>
              <a:pPr>
                <a:lnSpc>
                  <a:spcPct val="120000"/>
                </a:lnSpc>
                <a:buFont typeface="Symbol" pitchFamily="18" charset="2"/>
                <a:buChar char="*"/>
              </a:pPr>
              <a:r>
                <a:rPr lang="ru-RU" sz="1800" b="1">
                  <a:solidFill>
                    <a:srgbClr val="660033"/>
                  </a:solidFill>
                </a:rPr>
                <a:t> аминоизобутиратурия</a:t>
              </a:r>
              <a:endParaRPr lang="ru-RU" sz="1800">
                <a:solidFill>
                  <a:srgbClr val="660033"/>
                </a:solidFill>
              </a:endParaRPr>
            </a:p>
          </p:txBody>
        </p:sp>
        <p:sp>
          <p:nvSpPr>
            <p:cNvPr id="21509" name="Text Box 5"/>
            <p:cNvSpPr txBox="1">
              <a:spLocks noChangeArrowheads="1"/>
            </p:cNvSpPr>
            <p:nvPr/>
          </p:nvSpPr>
          <p:spPr bwMode="auto">
            <a:xfrm>
              <a:off x="4212" y="2878"/>
              <a:ext cx="1470" cy="5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120000"/>
                </a:lnSpc>
                <a:buFont typeface="Symbol" pitchFamily="18" charset="2"/>
                <a:buChar char="*"/>
              </a:pPr>
              <a:r>
                <a:rPr lang="ru-RU" sz="1800" b="1">
                  <a:solidFill>
                    <a:srgbClr val="660033"/>
                  </a:solidFill>
                </a:rPr>
                <a:t> подагра </a:t>
              </a:r>
              <a:endParaRPr lang="ru-RU" sz="1800">
                <a:solidFill>
                  <a:srgbClr val="660033"/>
                </a:solidFill>
              </a:endParaRPr>
            </a:p>
            <a:p>
              <a:pPr>
                <a:lnSpc>
                  <a:spcPct val="120000"/>
                </a:lnSpc>
                <a:buFont typeface="Symbol" pitchFamily="18" charset="2"/>
                <a:buChar char="*"/>
              </a:pPr>
              <a:r>
                <a:rPr lang="ru-RU" sz="1800" b="1">
                  <a:solidFill>
                    <a:srgbClr val="660033"/>
                  </a:solidFill>
                </a:rPr>
                <a:t> гиперурикемия</a:t>
              </a:r>
              <a:endParaRPr lang="ru-RU" sz="1800">
                <a:solidFill>
                  <a:srgbClr val="660033"/>
                </a:solidFill>
              </a:endParaRPr>
            </a:p>
            <a:p>
              <a:pPr>
                <a:lnSpc>
                  <a:spcPct val="120000"/>
                </a:lnSpc>
                <a:buFont typeface="Symbol" pitchFamily="18" charset="2"/>
                <a:buChar char="*"/>
              </a:pPr>
              <a:r>
                <a:rPr lang="ru-RU" sz="1800" b="1">
                  <a:solidFill>
                    <a:srgbClr val="660033"/>
                  </a:solidFill>
                </a:rPr>
                <a:t> гипоурикемия</a:t>
              </a:r>
              <a:endParaRPr lang="ru-RU" sz="1800">
                <a:solidFill>
                  <a:srgbClr val="660033"/>
                </a:solidFill>
              </a:endParaRPr>
            </a:p>
          </p:txBody>
        </p:sp>
        <p:grpSp>
          <p:nvGrpSpPr>
            <p:cNvPr id="21510" name="Group 6"/>
            <p:cNvGrpSpPr>
              <a:grpSpLocks/>
            </p:cNvGrpSpPr>
            <p:nvPr/>
          </p:nvGrpSpPr>
          <p:grpSpPr bwMode="auto">
            <a:xfrm>
              <a:off x="621" y="1176"/>
              <a:ext cx="1863" cy="1224"/>
              <a:chOff x="552" y="1176"/>
              <a:chExt cx="1656" cy="1224"/>
            </a:xfrm>
          </p:grpSpPr>
          <p:sp>
            <p:nvSpPr>
              <p:cNvPr id="21511" name="Text Box 7"/>
              <p:cNvSpPr txBox="1">
                <a:spLocks noChangeArrowheads="1"/>
              </p:cNvSpPr>
              <p:nvPr/>
            </p:nvSpPr>
            <p:spPr bwMode="auto">
              <a:xfrm>
                <a:off x="552" y="1680"/>
                <a:ext cx="1656" cy="720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sz="1600" b="1">
                    <a:solidFill>
                      <a:srgbClr val="003366"/>
                    </a:solidFill>
                  </a:rPr>
                  <a:t>РАССТРОЙСТВА МЕТАБОЛИЗМА ПИРИМИДИНОВЫХ ОСНОВАНИЙ</a:t>
                </a:r>
              </a:p>
            </p:txBody>
          </p:sp>
          <p:sp>
            <p:nvSpPr>
              <p:cNvPr id="21512" name="Line 8"/>
              <p:cNvSpPr>
                <a:spLocks noChangeShapeType="1"/>
              </p:cNvSpPr>
              <p:nvPr/>
            </p:nvSpPr>
            <p:spPr bwMode="auto">
              <a:xfrm>
                <a:off x="1392" y="1176"/>
                <a:ext cx="0" cy="504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1513" name="Group 9"/>
            <p:cNvGrpSpPr>
              <a:grpSpLocks/>
            </p:cNvGrpSpPr>
            <p:nvPr/>
          </p:nvGrpSpPr>
          <p:grpSpPr bwMode="auto">
            <a:xfrm>
              <a:off x="3915" y="1176"/>
              <a:ext cx="1863" cy="1224"/>
              <a:chOff x="3480" y="1176"/>
              <a:chExt cx="1656" cy="1224"/>
            </a:xfrm>
          </p:grpSpPr>
          <p:sp>
            <p:nvSpPr>
              <p:cNvPr id="21514" name="Text Box 10"/>
              <p:cNvSpPr txBox="1">
                <a:spLocks noChangeArrowheads="1"/>
              </p:cNvSpPr>
              <p:nvPr/>
            </p:nvSpPr>
            <p:spPr bwMode="auto">
              <a:xfrm>
                <a:off x="3480" y="1680"/>
                <a:ext cx="1656" cy="720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sz="1600" b="1">
                    <a:solidFill>
                      <a:srgbClr val="003366"/>
                    </a:solidFill>
                  </a:rPr>
                  <a:t>РАССТРОЙСТВА</a:t>
                </a:r>
              </a:p>
              <a:p>
                <a:pPr algn="ctr"/>
                <a:r>
                  <a:rPr lang="ru-RU" sz="1600" b="1">
                    <a:solidFill>
                      <a:srgbClr val="003366"/>
                    </a:solidFill>
                  </a:rPr>
                  <a:t>МЕТАБОЛИЗМА</a:t>
                </a:r>
              </a:p>
              <a:p>
                <a:pPr algn="ctr"/>
                <a:r>
                  <a:rPr lang="ru-RU" sz="1600" b="1">
                    <a:solidFill>
                      <a:srgbClr val="003366"/>
                    </a:solidFill>
                  </a:rPr>
                  <a:t>ПУРИНОВЫХ ОСНОВАНИЙ</a:t>
                </a:r>
              </a:p>
            </p:txBody>
          </p:sp>
          <p:sp>
            <p:nvSpPr>
              <p:cNvPr id="21515" name="Line 11"/>
              <p:cNvSpPr>
                <a:spLocks noChangeShapeType="1"/>
              </p:cNvSpPr>
              <p:nvPr/>
            </p:nvSpPr>
            <p:spPr bwMode="auto">
              <a:xfrm>
                <a:off x="4320" y="1176"/>
                <a:ext cx="0" cy="504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1516" name="Group 12"/>
            <p:cNvGrpSpPr>
              <a:grpSpLocks/>
            </p:cNvGrpSpPr>
            <p:nvPr/>
          </p:nvGrpSpPr>
          <p:grpSpPr bwMode="auto">
            <a:xfrm>
              <a:off x="45" y="0"/>
              <a:ext cx="6432" cy="154"/>
              <a:chOff x="45" y="0"/>
              <a:chExt cx="6432" cy="154"/>
            </a:xfrm>
          </p:grpSpPr>
          <p:sp>
            <p:nvSpPr>
              <p:cNvPr id="21517" name="Text Box 13"/>
              <p:cNvSpPr txBox="1">
                <a:spLocks noChangeArrowheads="1"/>
              </p:cNvSpPr>
              <p:nvPr/>
            </p:nvSpPr>
            <p:spPr bwMode="auto">
              <a:xfrm>
                <a:off x="45" y="0"/>
                <a:ext cx="643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ru-RU" sz="1000">
                    <a:cs typeface="Times New Roman" pitchFamily="18" charset="0"/>
                  </a:rPr>
                  <a:t>©</a:t>
                </a:r>
                <a:r>
                  <a:rPr lang="ru-RU" sz="1000"/>
                  <a:t> П.Ф.Литвицкий, 2004                                                                                                                                                                                                                                   </a:t>
                </a:r>
                <a:r>
                  <a:rPr lang="ru-RU" sz="1000">
                    <a:cs typeface="Times New Roman" pitchFamily="18" charset="0"/>
                  </a:rPr>
                  <a:t>©</a:t>
                </a:r>
                <a:r>
                  <a:rPr lang="ru-RU" sz="1000"/>
                  <a:t> ГЭОТАР-МЕД, 2004</a:t>
                </a:r>
                <a:endParaRPr lang="en-US" sz="1000"/>
              </a:p>
            </p:txBody>
          </p:sp>
          <p:graphicFrame>
            <p:nvGraphicFramePr>
              <p:cNvPr id="21518" name="Object 14"/>
              <p:cNvGraphicFramePr>
                <a:graphicFrameLocks noChangeAspect="1"/>
              </p:cNvGraphicFramePr>
              <p:nvPr/>
            </p:nvGraphicFramePr>
            <p:xfrm>
              <a:off x="6288" y="7"/>
              <a:ext cx="144" cy="142"/>
            </p:xfrm>
            <a:graphic>
              <a:graphicData uri="http://schemas.openxmlformats.org/presentationml/2006/ole">
                <p:oleObj spid="_x0000_s21518" name="Image" r:id="rId3" imgW="672779" imgH="660317" progId="Photoshop.Image.6">
                  <p:embed/>
                </p:oleObj>
              </a:graphicData>
            </a:graphic>
          </p:graphicFrame>
        </p:grp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88" name="Group 60"/>
          <p:cNvGrpSpPr>
            <a:grpSpLocks/>
          </p:cNvGrpSpPr>
          <p:nvPr/>
        </p:nvGrpSpPr>
        <p:grpSpPr bwMode="auto">
          <a:xfrm>
            <a:off x="71438" y="0"/>
            <a:ext cx="10210800" cy="6781800"/>
            <a:chOff x="45" y="0"/>
            <a:chExt cx="6432" cy="4272"/>
          </a:xfrm>
        </p:grpSpPr>
        <p:sp>
          <p:nvSpPr>
            <p:cNvPr id="22530" name="Text Box 2"/>
            <p:cNvSpPr txBox="1">
              <a:spLocks noChangeArrowheads="1"/>
            </p:cNvSpPr>
            <p:nvPr/>
          </p:nvSpPr>
          <p:spPr bwMode="auto">
            <a:xfrm>
              <a:off x="405" y="192"/>
              <a:ext cx="5589" cy="528"/>
            </a:xfrm>
            <a:prstGeom prst="rect">
              <a:avLst/>
            </a:prstGeom>
            <a:gradFill rotWithShape="0">
              <a:gsLst>
                <a:gs pos="0">
                  <a:srgbClr val="FFCCFF">
                    <a:gamma/>
                    <a:shade val="77255"/>
                    <a:invGamma/>
                  </a:srgbClr>
                </a:gs>
                <a:gs pos="50000">
                  <a:srgbClr val="FFCCFF"/>
                </a:gs>
                <a:gs pos="100000">
                  <a:srgbClr val="FFCCFF">
                    <a:gamma/>
                    <a:shade val="77255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/>
              </a:outerShdw>
            </a:effectLst>
          </p:spPr>
          <p:txBody>
            <a:bodyPr/>
            <a:lstStyle/>
            <a:p>
              <a:pPr algn="ctr"/>
              <a:r>
                <a:rPr lang="ru-RU" b="1">
                  <a:solidFill>
                    <a:srgbClr val="003366"/>
                  </a:solidFill>
                  <a:latin typeface="Tahoma" pitchFamily="34" charset="0"/>
                </a:rPr>
                <a:t>ОСНОВНЫЕ    ЭТИОЛОГИЧЕСКИЕ    ФАКТОРЫ</a:t>
              </a:r>
            </a:p>
            <a:p>
              <a:pPr algn="ctr"/>
              <a:r>
                <a:rPr lang="ru-RU" b="1">
                  <a:solidFill>
                    <a:srgbClr val="003366"/>
                  </a:solidFill>
                  <a:latin typeface="Tahoma" pitchFamily="34" charset="0"/>
                </a:rPr>
                <a:t> ПОДАГРЫ</a:t>
              </a:r>
            </a:p>
          </p:txBody>
        </p:sp>
        <p:sp>
          <p:nvSpPr>
            <p:cNvPr id="22531" name="Text Box 3"/>
            <p:cNvSpPr txBox="1">
              <a:spLocks noChangeArrowheads="1"/>
            </p:cNvSpPr>
            <p:nvPr/>
          </p:nvSpPr>
          <p:spPr bwMode="auto">
            <a:xfrm>
              <a:off x="648" y="3456"/>
              <a:ext cx="5130" cy="288"/>
            </a:xfrm>
            <a:prstGeom prst="rect">
              <a:avLst/>
            </a:prstGeom>
            <a:gradFill rotWithShape="0">
              <a:gsLst>
                <a:gs pos="0">
                  <a:srgbClr val="FFCCFF">
                    <a:gamma/>
                    <a:shade val="80000"/>
                    <a:invGamma/>
                  </a:srgbClr>
                </a:gs>
                <a:gs pos="50000">
                  <a:srgbClr val="FFCCFF"/>
                </a:gs>
                <a:gs pos="100000">
                  <a:srgbClr val="FFCCFF">
                    <a:gamma/>
                    <a:shade val="80000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sz="1800" b="1">
                  <a:solidFill>
                    <a:srgbClr val="003366"/>
                  </a:solidFill>
                </a:rPr>
                <a:t>ХРОНИЧЕСКАЯ   СТОЙКАЯ   ГЕПЕРУРИКЕМИЯ</a:t>
              </a:r>
            </a:p>
          </p:txBody>
        </p:sp>
        <p:grpSp>
          <p:nvGrpSpPr>
            <p:cNvPr id="22532" name="Group 4"/>
            <p:cNvGrpSpPr>
              <a:grpSpLocks/>
            </p:cNvGrpSpPr>
            <p:nvPr/>
          </p:nvGrpSpPr>
          <p:grpSpPr bwMode="auto">
            <a:xfrm>
              <a:off x="3834" y="1344"/>
              <a:ext cx="1350" cy="624"/>
              <a:chOff x="3408" y="1344"/>
              <a:chExt cx="1200" cy="624"/>
            </a:xfrm>
          </p:grpSpPr>
          <p:sp>
            <p:nvSpPr>
              <p:cNvPr id="22533" name="Text Box 5"/>
              <p:cNvSpPr txBox="1">
                <a:spLocks noChangeArrowheads="1"/>
              </p:cNvSpPr>
              <p:nvPr/>
            </p:nvSpPr>
            <p:spPr bwMode="auto">
              <a:xfrm>
                <a:off x="3408" y="1584"/>
                <a:ext cx="1200" cy="384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lnSpc>
                    <a:spcPct val="90000"/>
                  </a:lnSpc>
                </a:pPr>
                <a:r>
                  <a:rPr lang="ru-RU" sz="1200" b="1">
                    <a:solidFill>
                      <a:srgbClr val="003366"/>
                    </a:solidFill>
                  </a:rPr>
                  <a:t>ПОВЫШЕННОЕ ОБРАЗОВАНИЕ МОЧЕВОЙ КИСЛОТЫ</a:t>
                </a:r>
              </a:p>
            </p:txBody>
          </p:sp>
          <p:sp>
            <p:nvSpPr>
              <p:cNvPr id="22534" name="Line 6"/>
              <p:cNvSpPr>
                <a:spLocks noChangeShapeType="1"/>
              </p:cNvSpPr>
              <p:nvPr/>
            </p:nvSpPr>
            <p:spPr bwMode="auto">
              <a:xfrm>
                <a:off x="4320" y="1344"/>
                <a:ext cx="0" cy="24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2535" name="Group 7"/>
            <p:cNvGrpSpPr>
              <a:grpSpLocks/>
            </p:cNvGrpSpPr>
            <p:nvPr/>
          </p:nvGrpSpPr>
          <p:grpSpPr bwMode="auto">
            <a:xfrm>
              <a:off x="4104" y="1344"/>
              <a:ext cx="1566" cy="1008"/>
              <a:chOff x="3648" y="1344"/>
              <a:chExt cx="1392" cy="1008"/>
            </a:xfrm>
          </p:grpSpPr>
          <p:sp>
            <p:nvSpPr>
              <p:cNvPr id="22536" name="Text Box 8"/>
              <p:cNvSpPr txBox="1">
                <a:spLocks noChangeArrowheads="1"/>
              </p:cNvSpPr>
              <p:nvPr/>
            </p:nvSpPr>
            <p:spPr bwMode="auto">
              <a:xfrm>
                <a:off x="3648" y="2064"/>
                <a:ext cx="1392" cy="288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sz="1200" b="1">
                    <a:solidFill>
                      <a:srgbClr val="003366"/>
                    </a:solidFill>
                  </a:rPr>
                  <a:t>УСИЛЕННЫЙ КАТАБОЛИЗМ ПУРИНОВ</a:t>
                </a:r>
              </a:p>
            </p:txBody>
          </p:sp>
          <p:sp>
            <p:nvSpPr>
              <p:cNvPr id="22537" name="Line 9"/>
              <p:cNvSpPr>
                <a:spLocks noChangeShapeType="1"/>
              </p:cNvSpPr>
              <p:nvPr/>
            </p:nvSpPr>
            <p:spPr bwMode="auto">
              <a:xfrm>
                <a:off x="4800" y="1344"/>
                <a:ext cx="0" cy="72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2538" name="Group 10"/>
            <p:cNvGrpSpPr>
              <a:grpSpLocks/>
            </p:cNvGrpSpPr>
            <p:nvPr/>
          </p:nvGrpSpPr>
          <p:grpSpPr bwMode="auto">
            <a:xfrm>
              <a:off x="3834" y="720"/>
              <a:ext cx="2376" cy="624"/>
              <a:chOff x="3408" y="720"/>
              <a:chExt cx="2112" cy="624"/>
            </a:xfrm>
          </p:grpSpPr>
          <p:sp>
            <p:nvSpPr>
              <p:cNvPr id="22539" name="Text Box 11"/>
              <p:cNvSpPr txBox="1">
                <a:spLocks noChangeArrowheads="1"/>
              </p:cNvSpPr>
              <p:nvPr/>
            </p:nvSpPr>
            <p:spPr bwMode="auto">
              <a:xfrm>
                <a:off x="3408" y="1056"/>
                <a:ext cx="2112" cy="288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lnSpc>
                    <a:spcPct val="110000"/>
                  </a:lnSpc>
                </a:pPr>
                <a:r>
                  <a:rPr lang="ru-RU" sz="1600" b="1">
                    <a:solidFill>
                      <a:srgbClr val="003366"/>
                    </a:solidFill>
                  </a:rPr>
                  <a:t>УСЛОВИЯ   (</a:t>
                </a:r>
                <a:r>
                  <a:rPr lang="ru-RU" sz="1400" b="1">
                    <a:solidFill>
                      <a:srgbClr val="003366"/>
                    </a:solidFill>
                  </a:rPr>
                  <a:t>ФАКТОРЫ РИСКА</a:t>
                </a:r>
                <a:r>
                  <a:rPr lang="ru-RU" sz="1600" b="1">
                    <a:solidFill>
                      <a:srgbClr val="003366"/>
                    </a:solidFill>
                  </a:rPr>
                  <a:t>)</a:t>
                </a:r>
              </a:p>
            </p:txBody>
          </p:sp>
          <p:sp>
            <p:nvSpPr>
              <p:cNvPr id="22540" name="Line 12"/>
              <p:cNvSpPr>
                <a:spLocks noChangeShapeType="1"/>
              </p:cNvSpPr>
              <p:nvPr/>
            </p:nvSpPr>
            <p:spPr bwMode="auto">
              <a:xfrm>
                <a:off x="4464" y="720"/>
                <a:ext cx="0" cy="336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2541" name="Group 13"/>
            <p:cNvGrpSpPr>
              <a:grpSpLocks/>
            </p:cNvGrpSpPr>
            <p:nvPr/>
          </p:nvGrpSpPr>
          <p:grpSpPr bwMode="auto">
            <a:xfrm>
              <a:off x="486" y="720"/>
              <a:ext cx="2646" cy="624"/>
              <a:chOff x="432" y="720"/>
              <a:chExt cx="2352" cy="624"/>
            </a:xfrm>
          </p:grpSpPr>
          <p:sp>
            <p:nvSpPr>
              <p:cNvPr id="22542" name="Text Box 14"/>
              <p:cNvSpPr txBox="1">
                <a:spLocks noChangeArrowheads="1"/>
              </p:cNvSpPr>
              <p:nvPr/>
            </p:nvSpPr>
            <p:spPr bwMode="auto">
              <a:xfrm>
                <a:off x="432" y="1056"/>
                <a:ext cx="2352" cy="288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lnSpc>
                    <a:spcPct val="110000"/>
                  </a:lnSpc>
                </a:pPr>
                <a:r>
                  <a:rPr lang="ru-RU" sz="1600" b="1">
                    <a:solidFill>
                      <a:srgbClr val="003366"/>
                    </a:solidFill>
                  </a:rPr>
                  <a:t>ПРИЧИНЫ</a:t>
                </a:r>
              </a:p>
            </p:txBody>
          </p:sp>
          <p:sp>
            <p:nvSpPr>
              <p:cNvPr id="22543" name="Line 15"/>
              <p:cNvSpPr>
                <a:spLocks noChangeShapeType="1"/>
              </p:cNvSpPr>
              <p:nvPr/>
            </p:nvSpPr>
            <p:spPr bwMode="auto">
              <a:xfrm>
                <a:off x="1632" y="720"/>
                <a:ext cx="0" cy="336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2544" name="Group 16"/>
            <p:cNvGrpSpPr>
              <a:grpSpLocks/>
            </p:cNvGrpSpPr>
            <p:nvPr/>
          </p:nvGrpSpPr>
          <p:grpSpPr bwMode="auto">
            <a:xfrm>
              <a:off x="4374" y="1344"/>
              <a:ext cx="1566" cy="1392"/>
              <a:chOff x="3888" y="1344"/>
              <a:chExt cx="1392" cy="1392"/>
            </a:xfrm>
          </p:grpSpPr>
          <p:sp>
            <p:nvSpPr>
              <p:cNvPr id="22545" name="Text Box 17"/>
              <p:cNvSpPr txBox="1">
                <a:spLocks noChangeArrowheads="1"/>
              </p:cNvSpPr>
              <p:nvPr/>
            </p:nvSpPr>
            <p:spPr bwMode="auto">
              <a:xfrm>
                <a:off x="3888" y="2448"/>
                <a:ext cx="1392" cy="288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sz="1200" b="1">
                    <a:solidFill>
                      <a:srgbClr val="003366"/>
                    </a:solidFill>
                  </a:rPr>
                  <a:t>ТОРМОЖЕНИЕ ЭКСКРЕЦИИ УРАТОВ</a:t>
                </a:r>
              </a:p>
            </p:txBody>
          </p:sp>
          <p:sp>
            <p:nvSpPr>
              <p:cNvPr id="22546" name="Line 18"/>
              <p:cNvSpPr>
                <a:spLocks noChangeShapeType="1"/>
              </p:cNvSpPr>
              <p:nvPr/>
            </p:nvSpPr>
            <p:spPr bwMode="auto">
              <a:xfrm>
                <a:off x="5136" y="1344"/>
                <a:ext cx="0" cy="1104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2547" name="Group 19"/>
            <p:cNvGrpSpPr>
              <a:grpSpLocks/>
            </p:cNvGrpSpPr>
            <p:nvPr/>
          </p:nvGrpSpPr>
          <p:grpSpPr bwMode="auto">
            <a:xfrm>
              <a:off x="4644" y="1344"/>
              <a:ext cx="1620" cy="1872"/>
              <a:chOff x="4128" y="1344"/>
              <a:chExt cx="1440" cy="1872"/>
            </a:xfrm>
          </p:grpSpPr>
          <p:sp>
            <p:nvSpPr>
              <p:cNvPr id="22548" name="Text Box 20"/>
              <p:cNvSpPr txBox="1">
                <a:spLocks noChangeArrowheads="1"/>
              </p:cNvSpPr>
              <p:nvPr/>
            </p:nvSpPr>
            <p:spPr bwMode="auto">
              <a:xfrm>
                <a:off x="4128" y="2832"/>
                <a:ext cx="1440" cy="384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lnSpc>
                    <a:spcPct val="90000"/>
                  </a:lnSpc>
                </a:pPr>
                <a:r>
                  <a:rPr lang="ru-RU" sz="1200" b="1">
                    <a:solidFill>
                      <a:srgbClr val="003366"/>
                    </a:solidFill>
                  </a:rPr>
                  <a:t>ПОВЫШЕННЫЙ СИНТЕЗ + СНИЖЕННАЯ ЭКСКРЕЦИЯ МОЧЕВОЙ КИСЛОТЫ</a:t>
                </a:r>
              </a:p>
            </p:txBody>
          </p:sp>
          <p:sp>
            <p:nvSpPr>
              <p:cNvPr id="22549" name="Line 21"/>
              <p:cNvSpPr>
                <a:spLocks noChangeShapeType="1"/>
              </p:cNvSpPr>
              <p:nvPr/>
            </p:nvSpPr>
            <p:spPr bwMode="auto">
              <a:xfrm>
                <a:off x="5424" y="1344"/>
                <a:ext cx="0" cy="1488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2550" name="Group 22"/>
            <p:cNvGrpSpPr>
              <a:grpSpLocks/>
            </p:cNvGrpSpPr>
            <p:nvPr/>
          </p:nvGrpSpPr>
          <p:grpSpPr bwMode="auto">
            <a:xfrm>
              <a:off x="3996" y="1968"/>
              <a:ext cx="918" cy="1488"/>
              <a:chOff x="3552" y="1968"/>
              <a:chExt cx="816" cy="1488"/>
            </a:xfrm>
          </p:grpSpPr>
          <p:sp>
            <p:nvSpPr>
              <p:cNvPr id="22551" name="Line 23"/>
              <p:cNvSpPr>
                <a:spLocks noChangeShapeType="1"/>
              </p:cNvSpPr>
              <p:nvPr/>
            </p:nvSpPr>
            <p:spPr bwMode="auto">
              <a:xfrm>
                <a:off x="3552" y="1968"/>
                <a:ext cx="0" cy="1488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552" name="Line 24"/>
              <p:cNvSpPr>
                <a:spLocks noChangeShapeType="1"/>
              </p:cNvSpPr>
              <p:nvPr/>
            </p:nvSpPr>
            <p:spPr bwMode="auto">
              <a:xfrm>
                <a:off x="3792" y="2352"/>
                <a:ext cx="0" cy="1104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553" name="Line 25"/>
              <p:cNvSpPr>
                <a:spLocks noChangeShapeType="1"/>
              </p:cNvSpPr>
              <p:nvPr/>
            </p:nvSpPr>
            <p:spPr bwMode="auto">
              <a:xfrm>
                <a:off x="4032" y="2736"/>
                <a:ext cx="0" cy="72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554" name="Line 26"/>
              <p:cNvSpPr>
                <a:spLocks noChangeShapeType="1"/>
              </p:cNvSpPr>
              <p:nvPr/>
            </p:nvSpPr>
            <p:spPr bwMode="auto">
              <a:xfrm>
                <a:off x="4368" y="3216"/>
                <a:ext cx="0" cy="24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2555" name="Group 27"/>
            <p:cNvGrpSpPr>
              <a:grpSpLocks/>
            </p:cNvGrpSpPr>
            <p:nvPr/>
          </p:nvGrpSpPr>
          <p:grpSpPr bwMode="auto">
            <a:xfrm>
              <a:off x="2268" y="3744"/>
              <a:ext cx="2045" cy="528"/>
              <a:chOff x="2016" y="3744"/>
              <a:chExt cx="1818" cy="528"/>
            </a:xfrm>
          </p:grpSpPr>
          <p:sp>
            <p:nvSpPr>
              <p:cNvPr id="22556" name="Text Box 28"/>
              <p:cNvSpPr txBox="1">
                <a:spLocks noChangeArrowheads="1"/>
              </p:cNvSpPr>
              <p:nvPr/>
            </p:nvSpPr>
            <p:spPr bwMode="auto">
              <a:xfrm>
                <a:off x="2016" y="3983"/>
                <a:ext cx="1818" cy="289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0000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0000"/>
                      <a:invGamma/>
                    </a:srgbClr>
                  </a:gs>
                </a:gsLst>
                <a:lin ang="5400000" scaled="1"/>
              </a:gradFill>
              <a:ln w="38100">
                <a:solidFill>
                  <a:srgbClr val="000000"/>
                </a:solidFill>
                <a:miter lim="800000"/>
                <a:headEnd/>
                <a:tailEnd/>
              </a:ln>
              <a:effectLst>
                <a:outerShdw dist="107763" dir="18900000" algn="ctr" rotWithShape="0">
                  <a:srgbClr val="808080"/>
                </a:outerShdw>
              </a:effectLst>
            </p:spPr>
            <p:txBody>
              <a:bodyPr/>
              <a:lstStyle/>
              <a:p>
                <a:pPr algn="ctr"/>
                <a:r>
                  <a:rPr lang="ru-RU" sz="1800" b="1">
                    <a:solidFill>
                      <a:srgbClr val="003366"/>
                    </a:solidFill>
                  </a:rPr>
                  <a:t>П О Д А Г Р А</a:t>
                </a:r>
              </a:p>
            </p:txBody>
          </p:sp>
          <p:sp>
            <p:nvSpPr>
              <p:cNvPr id="22557" name="Line 29"/>
              <p:cNvSpPr>
                <a:spLocks noChangeShapeType="1"/>
              </p:cNvSpPr>
              <p:nvPr/>
            </p:nvSpPr>
            <p:spPr bwMode="auto">
              <a:xfrm>
                <a:off x="2928" y="3744"/>
                <a:ext cx="0" cy="240"/>
              </a:xfrm>
              <a:prstGeom prst="line">
                <a:avLst/>
              </a:prstGeom>
              <a:noFill/>
              <a:ln w="5715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2558" name="Group 30"/>
            <p:cNvGrpSpPr>
              <a:grpSpLocks/>
            </p:cNvGrpSpPr>
            <p:nvPr/>
          </p:nvGrpSpPr>
          <p:grpSpPr bwMode="auto">
            <a:xfrm>
              <a:off x="162" y="1344"/>
              <a:ext cx="1234" cy="467"/>
              <a:chOff x="144" y="1344"/>
              <a:chExt cx="1097" cy="467"/>
            </a:xfrm>
          </p:grpSpPr>
          <p:sp>
            <p:nvSpPr>
              <p:cNvPr id="22559" name="Text Box 31"/>
              <p:cNvSpPr txBox="1">
                <a:spLocks noChangeArrowheads="1"/>
              </p:cNvSpPr>
              <p:nvPr/>
            </p:nvSpPr>
            <p:spPr bwMode="auto">
              <a:xfrm>
                <a:off x="144" y="1584"/>
                <a:ext cx="1097" cy="227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lnSpc>
                    <a:spcPct val="110000"/>
                  </a:lnSpc>
                </a:pPr>
                <a:r>
                  <a:rPr lang="ru-RU" sz="1200" b="1">
                    <a:solidFill>
                      <a:srgbClr val="003366"/>
                    </a:solidFill>
                  </a:rPr>
                  <a:t>ПЕРВИЧНЫЕ</a:t>
                </a:r>
              </a:p>
            </p:txBody>
          </p:sp>
          <p:sp>
            <p:nvSpPr>
              <p:cNvPr id="22560" name="Line 32"/>
              <p:cNvSpPr>
                <a:spLocks noChangeShapeType="1"/>
              </p:cNvSpPr>
              <p:nvPr/>
            </p:nvSpPr>
            <p:spPr bwMode="auto">
              <a:xfrm>
                <a:off x="720" y="1344"/>
                <a:ext cx="0" cy="24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2561" name="Group 33"/>
            <p:cNvGrpSpPr>
              <a:grpSpLocks/>
            </p:cNvGrpSpPr>
            <p:nvPr/>
          </p:nvGrpSpPr>
          <p:grpSpPr bwMode="auto">
            <a:xfrm>
              <a:off x="1782" y="1344"/>
              <a:ext cx="1782" cy="480"/>
              <a:chOff x="1584" y="1344"/>
              <a:chExt cx="1584" cy="480"/>
            </a:xfrm>
          </p:grpSpPr>
          <p:sp>
            <p:nvSpPr>
              <p:cNvPr id="22562" name="Text Box 34"/>
              <p:cNvSpPr txBox="1">
                <a:spLocks noChangeArrowheads="1"/>
              </p:cNvSpPr>
              <p:nvPr/>
            </p:nvSpPr>
            <p:spPr bwMode="auto">
              <a:xfrm>
                <a:off x="1584" y="1593"/>
                <a:ext cx="1584" cy="231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lnSpc>
                    <a:spcPct val="110000"/>
                  </a:lnSpc>
                </a:pPr>
                <a:r>
                  <a:rPr lang="ru-RU" sz="1200" b="1">
                    <a:solidFill>
                      <a:srgbClr val="003366"/>
                    </a:solidFill>
                  </a:rPr>
                  <a:t>ВТОРИЧНЫЕ</a:t>
                </a:r>
              </a:p>
            </p:txBody>
          </p:sp>
          <p:sp>
            <p:nvSpPr>
              <p:cNvPr id="22563" name="Line 35"/>
              <p:cNvSpPr>
                <a:spLocks noChangeShapeType="1"/>
              </p:cNvSpPr>
              <p:nvPr/>
            </p:nvSpPr>
            <p:spPr bwMode="auto">
              <a:xfrm>
                <a:off x="2400" y="1344"/>
                <a:ext cx="0" cy="24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2564" name="Group 36"/>
            <p:cNvGrpSpPr>
              <a:grpSpLocks/>
            </p:cNvGrpSpPr>
            <p:nvPr/>
          </p:nvGrpSpPr>
          <p:grpSpPr bwMode="auto">
            <a:xfrm>
              <a:off x="162" y="1824"/>
              <a:ext cx="1242" cy="720"/>
              <a:chOff x="144" y="1824"/>
              <a:chExt cx="1104" cy="720"/>
            </a:xfrm>
          </p:grpSpPr>
          <p:sp>
            <p:nvSpPr>
              <p:cNvPr id="22565" name="Text Box 37"/>
              <p:cNvSpPr txBox="1">
                <a:spLocks noChangeArrowheads="1"/>
              </p:cNvSpPr>
              <p:nvPr/>
            </p:nvSpPr>
            <p:spPr bwMode="auto">
              <a:xfrm>
                <a:off x="144" y="2016"/>
                <a:ext cx="1104" cy="528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lnSpc>
                    <a:spcPct val="110000"/>
                  </a:lnSpc>
                </a:pPr>
                <a:r>
                  <a:rPr lang="ru-RU" sz="1000" b="1">
                    <a:solidFill>
                      <a:srgbClr val="003366"/>
                    </a:solidFill>
                  </a:rPr>
                  <a:t>ГЕНЕТИЧЕСКИЙ ДЕФЕКТ ФЕРМЕНТОВ ОБМЕНА МОЧЕВОЙ КИСЛОТЫ</a:t>
                </a:r>
              </a:p>
            </p:txBody>
          </p:sp>
          <p:sp>
            <p:nvSpPr>
              <p:cNvPr id="22566" name="Line 38"/>
              <p:cNvSpPr>
                <a:spLocks noChangeShapeType="1"/>
              </p:cNvSpPr>
              <p:nvPr/>
            </p:nvSpPr>
            <p:spPr bwMode="auto">
              <a:xfrm>
                <a:off x="720" y="1824"/>
                <a:ext cx="0" cy="192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2567" name="Group 39"/>
            <p:cNvGrpSpPr>
              <a:grpSpLocks/>
            </p:cNvGrpSpPr>
            <p:nvPr/>
          </p:nvGrpSpPr>
          <p:grpSpPr bwMode="auto">
            <a:xfrm>
              <a:off x="1782" y="1824"/>
              <a:ext cx="810" cy="476"/>
              <a:chOff x="1584" y="1824"/>
              <a:chExt cx="720" cy="476"/>
            </a:xfrm>
          </p:grpSpPr>
          <p:sp>
            <p:nvSpPr>
              <p:cNvPr id="22568" name="Text Box 40"/>
              <p:cNvSpPr txBox="1">
                <a:spLocks noChangeArrowheads="1"/>
              </p:cNvSpPr>
              <p:nvPr/>
            </p:nvSpPr>
            <p:spPr bwMode="auto">
              <a:xfrm>
                <a:off x="1584" y="2016"/>
                <a:ext cx="720" cy="284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sz="1000" b="1">
                    <a:solidFill>
                      <a:srgbClr val="003366"/>
                    </a:solidFill>
                  </a:rPr>
                  <a:t>САХАРНЫЙ ДИАБЕТ</a:t>
                </a:r>
              </a:p>
            </p:txBody>
          </p:sp>
          <p:sp>
            <p:nvSpPr>
              <p:cNvPr id="22569" name="Line 41"/>
              <p:cNvSpPr>
                <a:spLocks noChangeShapeType="1"/>
              </p:cNvSpPr>
              <p:nvPr/>
            </p:nvSpPr>
            <p:spPr bwMode="auto">
              <a:xfrm>
                <a:off x="2064" y="1824"/>
                <a:ext cx="0" cy="192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2570" name="Group 42"/>
            <p:cNvGrpSpPr>
              <a:grpSpLocks/>
            </p:cNvGrpSpPr>
            <p:nvPr/>
          </p:nvGrpSpPr>
          <p:grpSpPr bwMode="auto">
            <a:xfrm>
              <a:off x="1998" y="1824"/>
              <a:ext cx="918" cy="816"/>
              <a:chOff x="1776" y="1824"/>
              <a:chExt cx="816" cy="816"/>
            </a:xfrm>
          </p:grpSpPr>
          <p:sp>
            <p:nvSpPr>
              <p:cNvPr id="22571" name="Text Box 43"/>
              <p:cNvSpPr txBox="1">
                <a:spLocks noChangeArrowheads="1"/>
              </p:cNvSpPr>
              <p:nvPr/>
            </p:nvSpPr>
            <p:spPr bwMode="auto">
              <a:xfrm>
                <a:off x="1776" y="2352"/>
                <a:ext cx="816" cy="288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sz="1000" b="1">
                    <a:solidFill>
                      <a:srgbClr val="003366"/>
                    </a:solidFill>
                  </a:rPr>
                  <a:t>ГИПЕРЛИПО-ПРОТЕИНЕМИИ</a:t>
                </a:r>
              </a:p>
            </p:txBody>
          </p:sp>
          <p:sp>
            <p:nvSpPr>
              <p:cNvPr id="22572" name="Line 44"/>
              <p:cNvSpPr>
                <a:spLocks noChangeShapeType="1"/>
              </p:cNvSpPr>
              <p:nvPr/>
            </p:nvSpPr>
            <p:spPr bwMode="auto">
              <a:xfrm>
                <a:off x="2400" y="1824"/>
                <a:ext cx="0" cy="528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2573" name="Group 45"/>
            <p:cNvGrpSpPr>
              <a:grpSpLocks/>
            </p:cNvGrpSpPr>
            <p:nvPr/>
          </p:nvGrpSpPr>
          <p:grpSpPr bwMode="auto">
            <a:xfrm>
              <a:off x="2268" y="1824"/>
              <a:ext cx="972" cy="1152"/>
              <a:chOff x="2016" y="1824"/>
              <a:chExt cx="864" cy="1152"/>
            </a:xfrm>
          </p:grpSpPr>
          <p:sp>
            <p:nvSpPr>
              <p:cNvPr id="22574" name="Text Box 46"/>
              <p:cNvSpPr txBox="1">
                <a:spLocks noChangeArrowheads="1"/>
              </p:cNvSpPr>
              <p:nvPr/>
            </p:nvSpPr>
            <p:spPr bwMode="auto">
              <a:xfrm>
                <a:off x="2016" y="2688"/>
                <a:ext cx="864" cy="288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sz="1000" b="1">
                    <a:solidFill>
                      <a:srgbClr val="003366"/>
                    </a:solidFill>
                  </a:rPr>
                  <a:t>АРТЕРИАЛЬНАЯ ГИПЕРТЕНЗИЯ</a:t>
                </a:r>
              </a:p>
            </p:txBody>
          </p:sp>
          <p:sp>
            <p:nvSpPr>
              <p:cNvPr id="22575" name="Line 47"/>
              <p:cNvSpPr>
                <a:spLocks noChangeShapeType="1"/>
              </p:cNvSpPr>
              <p:nvPr/>
            </p:nvSpPr>
            <p:spPr bwMode="auto">
              <a:xfrm>
                <a:off x="2688" y="1824"/>
                <a:ext cx="0" cy="864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2576" name="Group 48"/>
            <p:cNvGrpSpPr>
              <a:grpSpLocks/>
            </p:cNvGrpSpPr>
            <p:nvPr/>
          </p:nvGrpSpPr>
          <p:grpSpPr bwMode="auto">
            <a:xfrm>
              <a:off x="2538" y="1824"/>
              <a:ext cx="972" cy="1392"/>
              <a:chOff x="2256" y="1824"/>
              <a:chExt cx="864" cy="1392"/>
            </a:xfrm>
          </p:grpSpPr>
          <p:sp>
            <p:nvSpPr>
              <p:cNvPr id="22577" name="Text Box 49"/>
              <p:cNvSpPr txBox="1">
                <a:spLocks noChangeArrowheads="1"/>
              </p:cNvSpPr>
              <p:nvPr/>
            </p:nvSpPr>
            <p:spPr bwMode="auto">
              <a:xfrm>
                <a:off x="2256" y="3024"/>
                <a:ext cx="864" cy="192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sz="1000" b="1">
                    <a:solidFill>
                      <a:srgbClr val="003366"/>
                    </a:solidFill>
                  </a:rPr>
                  <a:t>ОЖИРЕНИЕ</a:t>
                </a:r>
              </a:p>
            </p:txBody>
          </p:sp>
          <p:sp>
            <p:nvSpPr>
              <p:cNvPr id="22578" name="Line 50"/>
              <p:cNvSpPr>
                <a:spLocks noChangeShapeType="1"/>
              </p:cNvSpPr>
              <p:nvPr/>
            </p:nvSpPr>
            <p:spPr bwMode="auto">
              <a:xfrm>
                <a:off x="2976" y="1824"/>
                <a:ext cx="0" cy="120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2579" name="Group 51"/>
            <p:cNvGrpSpPr>
              <a:grpSpLocks/>
            </p:cNvGrpSpPr>
            <p:nvPr/>
          </p:nvGrpSpPr>
          <p:grpSpPr bwMode="auto">
            <a:xfrm>
              <a:off x="810" y="2304"/>
              <a:ext cx="1890" cy="1152"/>
              <a:chOff x="720" y="2304"/>
              <a:chExt cx="1680" cy="1152"/>
            </a:xfrm>
          </p:grpSpPr>
          <p:sp>
            <p:nvSpPr>
              <p:cNvPr id="22580" name="Line 52"/>
              <p:cNvSpPr>
                <a:spLocks noChangeShapeType="1"/>
              </p:cNvSpPr>
              <p:nvPr/>
            </p:nvSpPr>
            <p:spPr bwMode="auto">
              <a:xfrm>
                <a:off x="2400" y="3216"/>
                <a:ext cx="0" cy="24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581" name="Line 53"/>
              <p:cNvSpPr>
                <a:spLocks noChangeShapeType="1"/>
              </p:cNvSpPr>
              <p:nvPr/>
            </p:nvSpPr>
            <p:spPr bwMode="auto">
              <a:xfrm>
                <a:off x="2160" y="2976"/>
                <a:ext cx="0" cy="48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582" name="Line 54"/>
              <p:cNvSpPr>
                <a:spLocks noChangeShapeType="1"/>
              </p:cNvSpPr>
              <p:nvPr/>
            </p:nvSpPr>
            <p:spPr bwMode="auto">
              <a:xfrm>
                <a:off x="1920" y="2640"/>
                <a:ext cx="0" cy="816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583" name="Line 55"/>
              <p:cNvSpPr>
                <a:spLocks noChangeShapeType="1"/>
              </p:cNvSpPr>
              <p:nvPr/>
            </p:nvSpPr>
            <p:spPr bwMode="auto">
              <a:xfrm>
                <a:off x="1680" y="2304"/>
                <a:ext cx="0" cy="1152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584" name="Line 56"/>
              <p:cNvSpPr>
                <a:spLocks noChangeShapeType="1"/>
              </p:cNvSpPr>
              <p:nvPr/>
            </p:nvSpPr>
            <p:spPr bwMode="auto">
              <a:xfrm>
                <a:off x="720" y="2544"/>
                <a:ext cx="0" cy="912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2585" name="Group 57"/>
            <p:cNvGrpSpPr>
              <a:grpSpLocks/>
            </p:cNvGrpSpPr>
            <p:nvPr/>
          </p:nvGrpSpPr>
          <p:grpSpPr bwMode="auto">
            <a:xfrm>
              <a:off x="45" y="0"/>
              <a:ext cx="6432" cy="154"/>
              <a:chOff x="45" y="0"/>
              <a:chExt cx="6432" cy="154"/>
            </a:xfrm>
          </p:grpSpPr>
          <p:sp>
            <p:nvSpPr>
              <p:cNvPr id="22586" name="Text Box 58"/>
              <p:cNvSpPr txBox="1">
                <a:spLocks noChangeArrowheads="1"/>
              </p:cNvSpPr>
              <p:nvPr/>
            </p:nvSpPr>
            <p:spPr bwMode="auto">
              <a:xfrm>
                <a:off x="45" y="0"/>
                <a:ext cx="643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ru-RU" sz="1000">
                    <a:cs typeface="Times New Roman" pitchFamily="18" charset="0"/>
                  </a:rPr>
                  <a:t>©</a:t>
                </a:r>
                <a:r>
                  <a:rPr lang="ru-RU" sz="1000"/>
                  <a:t> П.Ф.Литвицкий, 2004                                                                                                                                                                                                                                   </a:t>
                </a:r>
                <a:r>
                  <a:rPr lang="ru-RU" sz="1000">
                    <a:cs typeface="Times New Roman" pitchFamily="18" charset="0"/>
                  </a:rPr>
                  <a:t>©</a:t>
                </a:r>
                <a:r>
                  <a:rPr lang="ru-RU" sz="1000"/>
                  <a:t> ГЭОТАР-МЕД, 2004</a:t>
                </a:r>
                <a:endParaRPr lang="en-US" sz="1000"/>
              </a:p>
            </p:txBody>
          </p:sp>
          <p:graphicFrame>
            <p:nvGraphicFramePr>
              <p:cNvPr id="22587" name="Object 59"/>
              <p:cNvGraphicFramePr>
                <a:graphicFrameLocks noChangeAspect="1"/>
              </p:cNvGraphicFramePr>
              <p:nvPr/>
            </p:nvGraphicFramePr>
            <p:xfrm>
              <a:off x="6288" y="7"/>
              <a:ext cx="144" cy="142"/>
            </p:xfrm>
            <a:graphic>
              <a:graphicData uri="http://schemas.openxmlformats.org/presentationml/2006/ole">
                <p:oleObj spid="_x0000_s22587" name="Image" r:id="rId3" imgW="672779" imgH="660317" progId="Photoshop.Image.6">
                  <p:embed/>
                </p:oleObj>
              </a:graphicData>
            </a:graphic>
          </p:graphicFrame>
        </p:grp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616" name="Group 40"/>
          <p:cNvGrpSpPr>
            <a:grpSpLocks/>
          </p:cNvGrpSpPr>
          <p:nvPr/>
        </p:nvGrpSpPr>
        <p:grpSpPr bwMode="auto">
          <a:xfrm>
            <a:off x="71438" y="0"/>
            <a:ext cx="10210800" cy="6743700"/>
            <a:chOff x="45" y="0"/>
            <a:chExt cx="6432" cy="4248"/>
          </a:xfrm>
        </p:grpSpPr>
        <p:sp>
          <p:nvSpPr>
            <p:cNvPr id="24578" name="Text Box 2"/>
            <p:cNvSpPr txBox="1">
              <a:spLocks noChangeArrowheads="1"/>
            </p:cNvSpPr>
            <p:nvPr/>
          </p:nvSpPr>
          <p:spPr bwMode="auto">
            <a:xfrm>
              <a:off x="162" y="90"/>
              <a:ext cx="6156" cy="5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lnSpc>
                  <a:spcPct val="110000"/>
                </a:lnSpc>
              </a:pPr>
              <a:r>
                <a:rPr lang="ru-RU" sz="2800" b="1">
                  <a:solidFill>
                    <a:srgbClr val="000066"/>
                  </a:solidFill>
                  <a:latin typeface="Tahoma" pitchFamily="34" charset="0"/>
                </a:rPr>
                <a:t>ОСНОВНЫЕ  ЗВЕНЬЯ  ПАТОГЕНЕЗА  ПОДАГРЫ</a:t>
              </a:r>
            </a:p>
            <a:p>
              <a:pPr algn="ctr">
                <a:lnSpc>
                  <a:spcPct val="110000"/>
                </a:lnSpc>
              </a:pPr>
              <a:r>
                <a:rPr lang="ru-RU" sz="2000" b="1">
                  <a:solidFill>
                    <a:srgbClr val="000066"/>
                  </a:solidFill>
                  <a:latin typeface="Tahoma" pitchFamily="34" charset="0"/>
                </a:rPr>
                <a:t>ЭТИОЛОГИЧЕСКИЕ   ФАКТОРЫ</a:t>
              </a:r>
              <a:endParaRPr lang="ru-RU" sz="2000">
                <a:solidFill>
                  <a:srgbClr val="000066"/>
                </a:solidFill>
                <a:latin typeface="Tahoma" pitchFamily="34" charset="0"/>
              </a:endParaRPr>
            </a:p>
          </p:txBody>
        </p:sp>
        <p:grpSp>
          <p:nvGrpSpPr>
            <p:cNvPr id="24579" name="Group 3"/>
            <p:cNvGrpSpPr>
              <a:grpSpLocks/>
            </p:cNvGrpSpPr>
            <p:nvPr/>
          </p:nvGrpSpPr>
          <p:grpSpPr bwMode="auto">
            <a:xfrm>
              <a:off x="1728" y="624"/>
              <a:ext cx="3017" cy="186"/>
              <a:chOff x="1536" y="624"/>
              <a:chExt cx="2682" cy="186"/>
            </a:xfrm>
          </p:grpSpPr>
          <p:sp>
            <p:nvSpPr>
              <p:cNvPr id="24580" name="Line 4"/>
              <p:cNvSpPr>
                <a:spLocks noChangeShapeType="1"/>
              </p:cNvSpPr>
              <p:nvPr/>
            </p:nvSpPr>
            <p:spPr bwMode="auto">
              <a:xfrm>
                <a:off x="1536" y="624"/>
                <a:ext cx="1357" cy="186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581" name="Line 5"/>
              <p:cNvSpPr>
                <a:spLocks noChangeShapeType="1"/>
              </p:cNvSpPr>
              <p:nvPr/>
            </p:nvSpPr>
            <p:spPr bwMode="auto">
              <a:xfrm flipH="1">
                <a:off x="2904" y="624"/>
                <a:ext cx="1314" cy="186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4582" name="Text Box 6"/>
            <p:cNvSpPr txBox="1">
              <a:spLocks noChangeArrowheads="1"/>
            </p:cNvSpPr>
            <p:nvPr/>
          </p:nvSpPr>
          <p:spPr bwMode="auto">
            <a:xfrm>
              <a:off x="2160" y="912"/>
              <a:ext cx="2187" cy="294"/>
            </a:xfrm>
            <a:prstGeom prst="rect">
              <a:avLst/>
            </a:prstGeom>
            <a:gradFill rotWithShape="0">
              <a:gsLst>
                <a:gs pos="0">
                  <a:srgbClr val="FFCCFF">
                    <a:gamma/>
                    <a:shade val="82745"/>
                    <a:invGamma/>
                  </a:srgbClr>
                </a:gs>
                <a:gs pos="50000">
                  <a:srgbClr val="FFCCFF"/>
                </a:gs>
                <a:gs pos="100000">
                  <a:srgbClr val="FFCCFF">
                    <a:gamma/>
                    <a:shade val="82745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18900000" algn="ctr" rotWithShape="0">
                <a:srgbClr val="808080"/>
              </a:outerShdw>
            </a:effectLst>
          </p:spPr>
          <p:txBody>
            <a:bodyPr/>
            <a:lstStyle/>
            <a:p>
              <a:pPr algn="ctr"/>
              <a:r>
                <a:rPr lang="ru-RU" b="1">
                  <a:solidFill>
                    <a:srgbClr val="0033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itchFamily="34" charset="0"/>
                </a:rPr>
                <a:t>ГИПЕРУРИКЕМИЯ</a:t>
              </a:r>
            </a:p>
          </p:txBody>
        </p:sp>
        <p:grpSp>
          <p:nvGrpSpPr>
            <p:cNvPr id="24583" name="Group 7"/>
            <p:cNvGrpSpPr>
              <a:grpSpLocks/>
            </p:cNvGrpSpPr>
            <p:nvPr/>
          </p:nvGrpSpPr>
          <p:grpSpPr bwMode="auto">
            <a:xfrm>
              <a:off x="324" y="2064"/>
              <a:ext cx="5778" cy="528"/>
              <a:chOff x="288" y="2064"/>
              <a:chExt cx="5136" cy="528"/>
            </a:xfrm>
          </p:grpSpPr>
          <p:sp>
            <p:nvSpPr>
              <p:cNvPr id="24584" name="Line 8"/>
              <p:cNvSpPr>
                <a:spLocks noChangeShapeType="1"/>
              </p:cNvSpPr>
              <p:nvPr/>
            </p:nvSpPr>
            <p:spPr bwMode="auto">
              <a:xfrm>
                <a:off x="2880" y="2064"/>
                <a:ext cx="0" cy="24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585" name="Text Box 9"/>
              <p:cNvSpPr txBox="1">
                <a:spLocks noChangeArrowheads="1"/>
              </p:cNvSpPr>
              <p:nvPr/>
            </p:nvSpPr>
            <p:spPr bwMode="auto">
              <a:xfrm>
                <a:off x="288" y="2304"/>
                <a:ext cx="5136" cy="288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540000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sz="1200" b="1">
                    <a:solidFill>
                      <a:srgbClr val="003366"/>
                    </a:solidFill>
                  </a:rPr>
                  <a:t>МОБИЛИЗАЦИЯ  ЛЕЙКОЦИТОВ  (МИКРО-  И  МАКРОФАГОВ, ЛИМФОЦИТОВ)    В    МЕСТА    ОТЛОЖЕНИЯ  КРИСТАЛЛОВ    МОЧЕВОЙ   КИСЛОТЫ</a:t>
                </a:r>
              </a:p>
            </p:txBody>
          </p:sp>
        </p:grpSp>
        <p:sp>
          <p:nvSpPr>
            <p:cNvPr id="24586" name="Text Box 10"/>
            <p:cNvSpPr txBox="1">
              <a:spLocks noChangeArrowheads="1"/>
            </p:cNvSpPr>
            <p:nvPr/>
          </p:nvSpPr>
          <p:spPr bwMode="auto">
            <a:xfrm>
              <a:off x="324" y="3576"/>
              <a:ext cx="5778" cy="216"/>
            </a:xfrm>
            <a:prstGeom prst="rect">
              <a:avLst/>
            </a:prstGeom>
            <a:gradFill rotWithShape="0">
              <a:gsLst>
                <a:gs pos="0">
                  <a:srgbClr val="FFCCFF">
                    <a:gamma/>
                    <a:shade val="82745"/>
                    <a:invGamma/>
                  </a:srgbClr>
                </a:gs>
                <a:gs pos="50000">
                  <a:srgbClr val="FFCCFF"/>
                </a:gs>
                <a:gs pos="100000">
                  <a:srgbClr val="FFCCFF">
                    <a:gamma/>
                    <a:shade val="82745"/>
                    <a:invGamma/>
                  </a:srgbClr>
                </a:gs>
              </a:gsLst>
              <a:lin ang="5400000" scaled="1"/>
            </a:gra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lnSpc>
                  <a:spcPct val="110000"/>
                </a:lnSpc>
              </a:pPr>
              <a:r>
                <a:rPr lang="ru-RU" sz="1200" b="1">
                  <a:solidFill>
                    <a:srgbClr val="003366"/>
                  </a:solidFill>
                </a:rPr>
                <a:t>РАЗВИТИЕ    РЕАКЦИЙ    ХРОНИЧЕСКОГО    ВОСПАЛЕНИЯ,   АЛЛЕРГИИ,   ИММУННОЙ    АУТОАГРЕССИИ</a:t>
              </a:r>
            </a:p>
          </p:txBody>
        </p:sp>
        <p:grpSp>
          <p:nvGrpSpPr>
            <p:cNvPr id="24587" name="Group 11"/>
            <p:cNvGrpSpPr>
              <a:grpSpLocks/>
            </p:cNvGrpSpPr>
            <p:nvPr/>
          </p:nvGrpSpPr>
          <p:grpSpPr bwMode="auto">
            <a:xfrm>
              <a:off x="324" y="1200"/>
              <a:ext cx="5778" cy="432"/>
              <a:chOff x="288" y="1200"/>
              <a:chExt cx="5136" cy="432"/>
            </a:xfrm>
          </p:grpSpPr>
          <p:sp>
            <p:nvSpPr>
              <p:cNvPr id="24588" name="Text Box 12"/>
              <p:cNvSpPr txBox="1">
                <a:spLocks noChangeArrowheads="1"/>
              </p:cNvSpPr>
              <p:nvPr/>
            </p:nvSpPr>
            <p:spPr bwMode="auto">
              <a:xfrm>
                <a:off x="288" y="1416"/>
                <a:ext cx="5136" cy="216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540000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lnSpc>
                    <a:spcPct val="120000"/>
                  </a:lnSpc>
                </a:pPr>
                <a:r>
                  <a:rPr lang="ru-RU" sz="1200" b="1">
                    <a:solidFill>
                      <a:srgbClr val="003366"/>
                    </a:solidFill>
                  </a:rPr>
                  <a:t>АКТИВАЦИЯ    ПЛАЗМЕННЫХ    СИСТЕМ:    </a:t>
                </a:r>
                <a:r>
                  <a:rPr lang="ru-RU" sz="1200" b="1" i="1">
                    <a:solidFill>
                      <a:srgbClr val="003366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rPr>
                  <a:t>КИНИНОВ,   КОМПЛЕМЕНТА,    ГЕМОСТАЗА</a:t>
                </a:r>
                <a:endParaRPr lang="ru-RU" sz="1200" i="1">
                  <a:solidFill>
                    <a:srgbClr val="0033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24589" name="Line 13"/>
              <p:cNvSpPr>
                <a:spLocks noChangeShapeType="1"/>
              </p:cNvSpPr>
              <p:nvPr/>
            </p:nvSpPr>
            <p:spPr bwMode="auto">
              <a:xfrm>
                <a:off x="2880" y="1200"/>
                <a:ext cx="0" cy="24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4590" name="Group 14"/>
            <p:cNvGrpSpPr>
              <a:grpSpLocks/>
            </p:cNvGrpSpPr>
            <p:nvPr/>
          </p:nvGrpSpPr>
          <p:grpSpPr bwMode="auto">
            <a:xfrm>
              <a:off x="324" y="3792"/>
              <a:ext cx="5778" cy="456"/>
              <a:chOff x="288" y="3792"/>
              <a:chExt cx="5136" cy="456"/>
            </a:xfrm>
          </p:grpSpPr>
          <p:sp>
            <p:nvSpPr>
              <p:cNvPr id="24591" name="Text Box 15"/>
              <p:cNvSpPr txBox="1">
                <a:spLocks noChangeArrowheads="1"/>
              </p:cNvSpPr>
              <p:nvPr/>
            </p:nvSpPr>
            <p:spPr bwMode="auto">
              <a:xfrm>
                <a:off x="288" y="4032"/>
                <a:ext cx="5136" cy="216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540000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>
                  <a:lnSpc>
                    <a:spcPct val="110000"/>
                  </a:lnSpc>
                </a:pPr>
                <a:r>
                  <a:rPr lang="ru-RU" sz="1400" b="1">
                    <a:solidFill>
                      <a:srgbClr val="003366"/>
                    </a:solidFill>
                  </a:rPr>
                  <a:t>ФОРМИРОВАНИЕ ПОДАГРИЧЕСКИХ ГРАНУЛЁМ И “ШИШЕК” – TOPHI URICI</a:t>
                </a:r>
              </a:p>
            </p:txBody>
          </p:sp>
          <p:sp>
            <p:nvSpPr>
              <p:cNvPr id="24592" name="Line 16"/>
              <p:cNvSpPr>
                <a:spLocks noChangeShapeType="1"/>
              </p:cNvSpPr>
              <p:nvPr/>
            </p:nvSpPr>
            <p:spPr bwMode="auto">
              <a:xfrm>
                <a:off x="2880" y="3792"/>
                <a:ext cx="0" cy="24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4593" name="Group 17"/>
            <p:cNvGrpSpPr>
              <a:grpSpLocks/>
            </p:cNvGrpSpPr>
            <p:nvPr/>
          </p:nvGrpSpPr>
          <p:grpSpPr bwMode="auto">
            <a:xfrm>
              <a:off x="324" y="1632"/>
              <a:ext cx="5778" cy="457"/>
              <a:chOff x="288" y="1632"/>
              <a:chExt cx="5136" cy="457"/>
            </a:xfrm>
          </p:grpSpPr>
          <p:sp>
            <p:nvSpPr>
              <p:cNvPr id="24594" name="Text Box 18"/>
              <p:cNvSpPr txBox="1">
                <a:spLocks noChangeArrowheads="1"/>
              </p:cNvSpPr>
              <p:nvPr/>
            </p:nvSpPr>
            <p:spPr bwMode="auto">
              <a:xfrm>
                <a:off x="288" y="1872"/>
                <a:ext cx="5136" cy="217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540000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sz="1200" b="1">
                    <a:solidFill>
                      <a:srgbClr val="003366"/>
                    </a:solidFill>
                  </a:rPr>
                  <a:t>ОБРАЗОВАНИЕ    ХЕМОТАКСИНОВ   (С5а, С3а И ДР.)</a:t>
                </a:r>
              </a:p>
            </p:txBody>
          </p:sp>
          <p:sp>
            <p:nvSpPr>
              <p:cNvPr id="24595" name="Line 19"/>
              <p:cNvSpPr>
                <a:spLocks noChangeShapeType="1"/>
              </p:cNvSpPr>
              <p:nvPr/>
            </p:nvSpPr>
            <p:spPr bwMode="auto">
              <a:xfrm>
                <a:off x="2880" y="1632"/>
                <a:ext cx="0" cy="240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4596" name="Group 20"/>
            <p:cNvGrpSpPr>
              <a:grpSpLocks/>
            </p:cNvGrpSpPr>
            <p:nvPr/>
          </p:nvGrpSpPr>
          <p:grpSpPr bwMode="auto">
            <a:xfrm>
              <a:off x="324" y="2592"/>
              <a:ext cx="1944" cy="624"/>
              <a:chOff x="288" y="2592"/>
              <a:chExt cx="1728" cy="624"/>
            </a:xfrm>
          </p:grpSpPr>
          <p:sp>
            <p:nvSpPr>
              <p:cNvPr id="24597" name="Text Box 21"/>
              <p:cNvSpPr txBox="1">
                <a:spLocks noChangeArrowheads="1"/>
              </p:cNvSpPr>
              <p:nvPr/>
            </p:nvSpPr>
            <p:spPr bwMode="auto">
              <a:xfrm>
                <a:off x="288" y="2784"/>
                <a:ext cx="1728" cy="432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540000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sz="1200" b="1">
                    <a:solidFill>
                      <a:srgbClr val="003366"/>
                    </a:solidFill>
                  </a:rPr>
                  <a:t>СИНТЕЗ  И  СЕКРЕЦИЯ  ЛЕЙКОЦИТАМИ МЕДИАТОРОВ  ВОСПАЛЕНИЯ</a:t>
                </a:r>
              </a:p>
            </p:txBody>
          </p:sp>
          <p:sp>
            <p:nvSpPr>
              <p:cNvPr id="24598" name="Line 22"/>
              <p:cNvSpPr>
                <a:spLocks noChangeShapeType="1"/>
              </p:cNvSpPr>
              <p:nvPr/>
            </p:nvSpPr>
            <p:spPr bwMode="auto">
              <a:xfrm>
                <a:off x="1152" y="2592"/>
                <a:ext cx="0" cy="192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24600" name="Text Box 24"/>
            <p:cNvSpPr txBox="1">
              <a:spLocks noChangeArrowheads="1"/>
            </p:cNvSpPr>
            <p:nvPr/>
          </p:nvSpPr>
          <p:spPr bwMode="auto">
            <a:xfrm>
              <a:off x="4536" y="3192"/>
              <a:ext cx="1560" cy="216"/>
            </a:xfrm>
            <a:prstGeom prst="rect">
              <a:avLst/>
            </a:prstGeom>
            <a:gradFill rotWithShape="0">
              <a:gsLst>
                <a:gs pos="0">
                  <a:srgbClr val="FFCCFF">
                    <a:gamma/>
                    <a:shade val="82745"/>
                    <a:invGamma/>
                  </a:srgbClr>
                </a:gs>
                <a:gs pos="50000">
                  <a:srgbClr val="FFCCFF"/>
                </a:gs>
                <a:gs pos="100000">
                  <a:srgbClr val="FFCCFF">
                    <a:gamma/>
                    <a:shade val="82745"/>
                    <a:invGamma/>
                  </a:srgbClr>
                </a:gs>
              </a:gsLst>
              <a:lin ang="5400000" scaled="1"/>
            </a:gra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lnSpc>
                  <a:spcPct val="110000"/>
                </a:lnSpc>
              </a:pPr>
              <a:r>
                <a:rPr lang="ru-RU" sz="1200" b="1">
                  <a:solidFill>
                    <a:srgbClr val="003366"/>
                  </a:solidFill>
                </a:rPr>
                <a:t>ОБРАЗОВАНИЕ  АНТИГЕНОВ</a:t>
              </a:r>
            </a:p>
          </p:txBody>
        </p:sp>
        <p:sp>
          <p:nvSpPr>
            <p:cNvPr id="24601" name="Line 25"/>
            <p:cNvSpPr>
              <a:spLocks noChangeShapeType="1"/>
            </p:cNvSpPr>
            <p:nvPr/>
          </p:nvSpPr>
          <p:spPr bwMode="auto">
            <a:xfrm>
              <a:off x="5400" y="3024"/>
              <a:ext cx="0" cy="192"/>
            </a:xfrm>
            <a:prstGeom prst="line">
              <a:avLst/>
            </a:prstGeom>
            <a:noFill/>
            <a:ln w="38100">
              <a:solidFill>
                <a:srgbClr val="000066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4603" name="Text Box 27"/>
            <p:cNvSpPr txBox="1">
              <a:spLocks noChangeArrowheads="1"/>
            </p:cNvSpPr>
            <p:nvPr/>
          </p:nvSpPr>
          <p:spPr bwMode="auto">
            <a:xfrm>
              <a:off x="4536" y="2784"/>
              <a:ext cx="1560" cy="240"/>
            </a:xfrm>
            <a:prstGeom prst="rect">
              <a:avLst/>
            </a:prstGeom>
            <a:gradFill rotWithShape="0">
              <a:gsLst>
                <a:gs pos="0">
                  <a:srgbClr val="FFCCFF">
                    <a:gamma/>
                    <a:shade val="82745"/>
                    <a:invGamma/>
                  </a:srgbClr>
                </a:gs>
                <a:gs pos="50000">
                  <a:srgbClr val="FFCCFF"/>
                </a:gs>
                <a:gs pos="100000">
                  <a:srgbClr val="FFCCFF">
                    <a:gamma/>
                    <a:shade val="82745"/>
                    <a:invGamma/>
                  </a:srgbClr>
                </a:gs>
              </a:gsLst>
              <a:lin ang="5400000" scaled="1"/>
            </a:gra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>
                <a:lnSpc>
                  <a:spcPct val="120000"/>
                </a:lnSpc>
              </a:pPr>
              <a:r>
                <a:rPr lang="ru-RU" sz="1200" b="1">
                  <a:solidFill>
                    <a:srgbClr val="003366"/>
                  </a:solidFill>
                </a:rPr>
                <a:t>ПОВРЕЖДЕНИЕ ТКАНЕЙ</a:t>
              </a:r>
            </a:p>
          </p:txBody>
        </p:sp>
        <p:sp>
          <p:nvSpPr>
            <p:cNvPr id="24604" name="Line 28"/>
            <p:cNvSpPr>
              <a:spLocks noChangeShapeType="1"/>
            </p:cNvSpPr>
            <p:nvPr/>
          </p:nvSpPr>
          <p:spPr bwMode="auto">
            <a:xfrm>
              <a:off x="5400" y="2592"/>
              <a:ext cx="0" cy="192"/>
            </a:xfrm>
            <a:prstGeom prst="line">
              <a:avLst/>
            </a:prstGeom>
            <a:noFill/>
            <a:ln w="38100">
              <a:solidFill>
                <a:srgbClr val="000066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grpSp>
          <p:nvGrpSpPr>
            <p:cNvPr id="24605" name="Group 29"/>
            <p:cNvGrpSpPr>
              <a:grpSpLocks/>
            </p:cNvGrpSpPr>
            <p:nvPr/>
          </p:nvGrpSpPr>
          <p:grpSpPr bwMode="auto">
            <a:xfrm>
              <a:off x="2457" y="2592"/>
              <a:ext cx="1863" cy="624"/>
              <a:chOff x="2184" y="2592"/>
              <a:chExt cx="1656" cy="624"/>
            </a:xfrm>
          </p:grpSpPr>
          <p:sp>
            <p:nvSpPr>
              <p:cNvPr id="24606" name="Text Box 30"/>
              <p:cNvSpPr txBox="1">
                <a:spLocks noChangeArrowheads="1"/>
              </p:cNvSpPr>
              <p:nvPr/>
            </p:nvSpPr>
            <p:spPr bwMode="auto">
              <a:xfrm>
                <a:off x="2184" y="2784"/>
                <a:ext cx="1656" cy="432"/>
              </a:xfrm>
              <a:prstGeom prst="rect">
                <a:avLst/>
              </a:prstGeom>
              <a:gradFill rotWithShape="0">
                <a:gsLst>
                  <a:gs pos="0">
                    <a:srgbClr val="FFCCFF">
                      <a:gamma/>
                      <a:shade val="82745"/>
                      <a:invGamma/>
                    </a:srgbClr>
                  </a:gs>
                  <a:gs pos="50000">
                    <a:srgbClr val="FFCCFF"/>
                  </a:gs>
                  <a:gs pos="100000">
                    <a:srgbClr val="FFCCFF">
                      <a:gamma/>
                      <a:shade val="82745"/>
                      <a:invGamma/>
                    </a:srgbClr>
                  </a:gs>
                </a:gsLst>
                <a:lin ang="5400000" scaled="1"/>
              </a:gradFill>
              <a:ln w="2857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r>
                  <a:rPr lang="ru-RU" sz="1200" b="1">
                    <a:solidFill>
                      <a:srgbClr val="003366"/>
                    </a:solidFill>
                  </a:rPr>
                  <a:t>ФАГОЦИТОЗ  ЛЕЙКОЦИТАМИ КРИСТАЛЛОВ  МОЧЕВОЙ  КИСЛОТЫ</a:t>
                </a:r>
              </a:p>
            </p:txBody>
          </p:sp>
          <p:sp>
            <p:nvSpPr>
              <p:cNvPr id="24607" name="Line 31"/>
              <p:cNvSpPr>
                <a:spLocks noChangeShapeType="1"/>
              </p:cNvSpPr>
              <p:nvPr/>
            </p:nvSpPr>
            <p:spPr bwMode="auto">
              <a:xfrm>
                <a:off x="2880" y="2592"/>
                <a:ext cx="0" cy="192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4608" name="Group 32"/>
            <p:cNvGrpSpPr>
              <a:grpSpLocks/>
            </p:cNvGrpSpPr>
            <p:nvPr/>
          </p:nvGrpSpPr>
          <p:grpSpPr bwMode="auto">
            <a:xfrm>
              <a:off x="1296" y="3216"/>
              <a:ext cx="4104" cy="384"/>
              <a:chOff x="1152" y="3216"/>
              <a:chExt cx="3648" cy="384"/>
            </a:xfrm>
          </p:grpSpPr>
          <p:sp>
            <p:nvSpPr>
              <p:cNvPr id="24609" name="Line 33"/>
              <p:cNvSpPr>
                <a:spLocks noChangeShapeType="1"/>
              </p:cNvSpPr>
              <p:nvPr/>
            </p:nvSpPr>
            <p:spPr bwMode="auto">
              <a:xfrm>
                <a:off x="4800" y="3408"/>
                <a:ext cx="0" cy="192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610" name="Line 34"/>
              <p:cNvSpPr>
                <a:spLocks noChangeShapeType="1"/>
              </p:cNvSpPr>
              <p:nvPr/>
            </p:nvSpPr>
            <p:spPr bwMode="auto">
              <a:xfrm>
                <a:off x="1152" y="3216"/>
                <a:ext cx="0" cy="384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611" name="Line 35"/>
              <p:cNvSpPr>
                <a:spLocks noChangeShapeType="1"/>
              </p:cNvSpPr>
              <p:nvPr/>
            </p:nvSpPr>
            <p:spPr bwMode="auto">
              <a:xfrm>
                <a:off x="2880" y="3216"/>
                <a:ext cx="0" cy="384"/>
              </a:xfrm>
              <a:prstGeom prst="line">
                <a:avLst/>
              </a:prstGeom>
              <a:noFill/>
              <a:ln w="38100">
                <a:solidFill>
                  <a:srgbClr val="000066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24612" name="Group 36"/>
            <p:cNvGrpSpPr>
              <a:grpSpLocks/>
            </p:cNvGrpSpPr>
            <p:nvPr/>
          </p:nvGrpSpPr>
          <p:grpSpPr bwMode="auto">
            <a:xfrm>
              <a:off x="45" y="0"/>
              <a:ext cx="6432" cy="154"/>
              <a:chOff x="45" y="0"/>
              <a:chExt cx="6432" cy="154"/>
            </a:xfrm>
          </p:grpSpPr>
          <p:sp>
            <p:nvSpPr>
              <p:cNvPr id="24613" name="Text Box 37"/>
              <p:cNvSpPr txBox="1">
                <a:spLocks noChangeArrowheads="1"/>
              </p:cNvSpPr>
              <p:nvPr/>
            </p:nvSpPr>
            <p:spPr bwMode="auto">
              <a:xfrm>
                <a:off x="45" y="0"/>
                <a:ext cx="6432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ru-RU" sz="1000">
                    <a:cs typeface="Times New Roman" pitchFamily="18" charset="0"/>
                  </a:rPr>
                  <a:t>©</a:t>
                </a:r>
                <a:r>
                  <a:rPr lang="ru-RU" sz="1000"/>
                  <a:t> П.Ф.Литвицкий, 2004                                                                                                                                                                                                                                   </a:t>
                </a:r>
                <a:r>
                  <a:rPr lang="ru-RU" sz="1000">
                    <a:cs typeface="Times New Roman" pitchFamily="18" charset="0"/>
                  </a:rPr>
                  <a:t>©</a:t>
                </a:r>
                <a:r>
                  <a:rPr lang="ru-RU" sz="1000"/>
                  <a:t> ГЭОТАР-МЕД, 2004</a:t>
                </a:r>
                <a:endParaRPr lang="en-US" sz="1000"/>
              </a:p>
            </p:txBody>
          </p:sp>
          <p:graphicFrame>
            <p:nvGraphicFramePr>
              <p:cNvPr id="24614" name="Object 38"/>
              <p:cNvGraphicFramePr>
                <a:graphicFrameLocks noChangeAspect="1"/>
              </p:cNvGraphicFramePr>
              <p:nvPr/>
            </p:nvGraphicFramePr>
            <p:xfrm>
              <a:off x="6288" y="7"/>
              <a:ext cx="144" cy="142"/>
            </p:xfrm>
            <a:graphic>
              <a:graphicData uri="http://schemas.openxmlformats.org/presentationml/2006/ole">
                <p:oleObj spid="_x0000_s24614" name="Image" r:id="rId3" imgW="672779" imgH="660317" progId="Photoshop.Image.6">
                  <p:embed/>
                </p:oleObj>
              </a:graphicData>
            </a:graphic>
          </p:graphicFrame>
        </p:grpSp>
      </p:grpSp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</TotalTime>
  <Words>517</Words>
  <Application>Microsoft Office PowerPoint</Application>
  <PresentationFormat>Слайд 35 мм</PresentationFormat>
  <Paragraphs>154</Paragraphs>
  <Slides>11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Times New Roman</vt:lpstr>
      <vt:lpstr>Tahoma</vt:lpstr>
      <vt:lpstr>Symbol</vt:lpstr>
      <vt:lpstr>Arial</vt:lpstr>
      <vt:lpstr>Оформление по умолчанию</vt:lpstr>
      <vt:lpstr>Adobe Photoshop Image</vt:lpstr>
      <vt:lpstr>Нарушения  обмена   белков  и   нуклеиновых кислот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 слайда отсутствует</dc:title>
  <dc:creator>e</dc:creator>
  <cp:lastModifiedBy>мой комп</cp:lastModifiedBy>
  <cp:revision>16</cp:revision>
  <cp:lastPrinted>2002-07-19T11:52:49Z</cp:lastPrinted>
  <dcterms:created xsi:type="dcterms:W3CDTF">2002-07-08T12:54:47Z</dcterms:created>
  <dcterms:modified xsi:type="dcterms:W3CDTF">2020-05-08T03:47:54Z</dcterms:modified>
</cp:coreProperties>
</file>