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5.xml" ContentType="application/vnd.openxmlformats-officedocument.theme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8" r:id="rId4"/>
    <p:sldMasterId id="2147483717" r:id="rId5"/>
    <p:sldMasterId id="2147483729" r:id="rId6"/>
  </p:sldMasterIdLst>
  <p:notesMasterIdLst>
    <p:notesMasterId r:id="rId32"/>
  </p:notesMasterIdLst>
  <p:sldIdLst>
    <p:sldId id="256" r:id="rId7"/>
    <p:sldId id="261" r:id="rId8"/>
    <p:sldId id="262" r:id="rId9"/>
    <p:sldId id="263" r:id="rId10"/>
    <p:sldId id="264" r:id="rId11"/>
    <p:sldId id="463" r:id="rId12"/>
    <p:sldId id="294" r:id="rId13"/>
    <p:sldId id="464" r:id="rId14"/>
    <p:sldId id="278" r:id="rId15"/>
    <p:sldId id="415" r:id="rId16"/>
    <p:sldId id="271" r:id="rId17"/>
    <p:sldId id="465" r:id="rId18"/>
    <p:sldId id="514" r:id="rId19"/>
    <p:sldId id="932" r:id="rId20"/>
    <p:sldId id="281" r:id="rId21"/>
    <p:sldId id="933" r:id="rId22"/>
    <p:sldId id="1369" r:id="rId23"/>
    <p:sldId id="440" r:id="rId24"/>
    <p:sldId id="1392" r:id="rId25"/>
    <p:sldId id="433" r:id="rId26"/>
    <p:sldId id="297" r:id="rId27"/>
    <p:sldId id="300" r:id="rId28"/>
    <p:sldId id="286" r:id="rId29"/>
    <p:sldId id="438" r:id="rId30"/>
    <p:sldId id="1390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5" autoAdjust="0"/>
    <p:restoredTop sz="94660"/>
  </p:normalViewPr>
  <p:slideViewPr>
    <p:cSldViewPr snapToGrid="0">
      <p:cViewPr varScale="1">
        <p:scale>
          <a:sx n="97" d="100"/>
          <a:sy n="97" d="100"/>
        </p:scale>
        <p:origin x="93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theme" Target="theme/theme1.xml"/><Relationship Id="rId8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IDF eur</c:v>
                </c:pt>
              </c:strCache>
            </c:strRef>
          </c:tx>
          <c:spPr>
            <a:solidFill>
              <a:schemeClr val="tx2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36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коренные ИБС+</c:v>
                </c:pt>
                <c:pt idx="1">
                  <c:v>некоренные ИБС+</c:v>
                </c:pt>
                <c:pt idx="2">
                  <c:v>коренные ИБС-</c:v>
                </c:pt>
                <c:pt idx="3">
                  <c:v>некоренные ИБС-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46.6</c:v>
                </c:pt>
                <c:pt idx="1">
                  <c:v>58</c:v>
                </c:pt>
                <c:pt idx="2">
                  <c:v>12</c:v>
                </c:pt>
                <c:pt idx="3">
                  <c:v>16.3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7D-45F4-9F00-88C85C9C22A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IDF asia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36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коренные ИБС+</c:v>
                </c:pt>
                <c:pt idx="1">
                  <c:v>некоренные ИБС+</c:v>
                </c:pt>
                <c:pt idx="2">
                  <c:v>коренные ИБС-</c:v>
                </c:pt>
                <c:pt idx="3">
                  <c:v>некоренные ИБС-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56.6</c:v>
                </c:pt>
                <c:pt idx="1">
                  <c:v>72</c:v>
                </c:pt>
                <c:pt idx="2">
                  <c:v>13</c:v>
                </c:pt>
                <c:pt idx="3">
                  <c:v>18.3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D7D-45F4-9F00-88C85C9C22A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IDF jap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36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коренные ИБС+</c:v>
                </c:pt>
                <c:pt idx="1">
                  <c:v>некоренные ИБС+</c:v>
                </c:pt>
                <c:pt idx="2">
                  <c:v>коренные ИБС-</c:v>
                </c:pt>
                <c:pt idx="3">
                  <c:v>некоренные ИБС-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70.400000000000006</c:v>
                </c:pt>
                <c:pt idx="1">
                  <c:v>74.400000000000006</c:v>
                </c:pt>
                <c:pt idx="2">
                  <c:v>13</c:v>
                </c:pt>
                <c:pt idx="3">
                  <c:v>21.2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D7D-45F4-9F00-88C85C9C22A6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IDF china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36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коренные ИБС+</c:v>
                </c:pt>
                <c:pt idx="1">
                  <c:v>некоренные ИБС+</c:v>
                </c:pt>
                <c:pt idx="2">
                  <c:v>коренные ИБС-</c:v>
                </c:pt>
                <c:pt idx="3">
                  <c:v>некоренные ИБС-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71.400000000000006</c:v>
                </c:pt>
                <c:pt idx="1">
                  <c:v>75.400000000000006</c:v>
                </c:pt>
                <c:pt idx="2">
                  <c:v>13</c:v>
                </c:pt>
                <c:pt idx="3">
                  <c:v>20.2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D7D-45F4-9F00-88C85C9C22A6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ATP III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tx1"/>
              </a:solidFill>
            </a:ln>
          </c:spPr>
          <c:invertIfNegative val="0"/>
          <c:dLbls>
            <c:numFmt formatCode="General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36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коренные ИБС+</c:v>
                </c:pt>
                <c:pt idx="1">
                  <c:v>некоренные ИБС+</c:v>
                </c:pt>
                <c:pt idx="2">
                  <c:v>коренные ИБС-</c:v>
                </c:pt>
                <c:pt idx="3">
                  <c:v>некоренные ИБС-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24.9</c:v>
                </c:pt>
                <c:pt idx="1">
                  <c:v>26.6</c:v>
                </c:pt>
                <c:pt idx="2">
                  <c:v>6.5</c:v>
                </c:pt>
                <c:pt idx="3">
                  <c:v>4.8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D7D-45F4-9F00-88C85C9C22A6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ВНОК</c:v>
                </c:pt>
              </c:strCache>
            </c:strRef>
          </c:tx>
          <c:spPr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36" b="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коренные ИБС+</c:v>
                </c:pt>
                <c:pt idx="1">
                  <c:v>некоренные ИБС+</c:v>
                </c:pt>
                <c:pt idx="2">
                  <c:v>коренные ИБС-</c:v>
                </c:pt>
                <c:pt idx="3">
                  <c:v>некоренные ИБС-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52.9</c:v>
                </c:pt>
                <c:pt idx="1">
                  <c:v>67.099999999999994</c:v>
                </c:pt>
                <c:pt idx="2">
                  <c:v>16.7</c:v>
                </c:pt>
                <c:pt idx="3">
                  <c:v>19.2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D7D-45F4-9F00-88C85C9C22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8905720"/>
        <c:axId val="1"/>
      </c:barChart>
      <c:catAx>
        <c:axId val="2389057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ru-RU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38905720"/>
        <c:crosses val="autoZero"/>
        <c:crossBetween val="between"/>
      </c:valAx>
      <c:spPr>
        <a:noFill/>
        <a:ln w="25979">
          <a:noFill/>
        </a:ln>
      </c:spPr>
    </c:plotArea>
    <c:legend>
      <c:legendPos val="r"/>
      <c:layout>
        <c:manualLayout>
          <c:xMode val="edge"/>
          <c:yMode val="edge"/>
          <c:x val="0.78828077885613135"/>
          <c:y val="1.689858600077225E-2"/>
          <c:w val="0.20861539400598184"/>
          <c:h val="0.38411335454576556"/>
        </c:manualLayout>
      </c:layout>
      <c:overlay val="0"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41">
          <a:solidFill>
            <a:schemeClr val="bg1"/>
          </a:solidFill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237182097927414E-2"/>
          <c:y val="5.5526809148856403E-2"/>
          <c:w val="0.94312390638670163"/>
          <c:h val="0.724693529987182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мужчины</c:v>
                </c:pt>
              </c:strCache>
            </c:strRef>
          </c:tx>
          <c:spPr>
            <a:solidFill>
              <a:schemeClr val="tx2"/>
            </a:solidFill>
            <a:ln w="25400" cap="rnd" cmpd="sng" algn="ctr">
              <a:solidFill>
                <a:schemeClr val="accent3">
                  <a:shade val="50000"/>
                </a:schemeClr>
              </a:solidFill>
              <a:prstDash val="solid"/>
            </a:ln>
            <a:effectLst/>
          </c:spPr>
          <c:invertIfNegative val="0"/>
          <c:dLbls>
            <c:dLbl>
              <c:idx val="0"/>
              <c:layout>
                <c:manualLayout>
                  <c:x val="-2.0508057244285508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0D8-426F-B7A0-DEC973AE679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АО</c:v>
                </c:pt>
                <c:pt idx="1">
                  <c:v>АД≥130/85</c:v>
                </c:pt>
                <c:pt idx="2">
                  <c:v>ГТГ</c:v>
                </c:pt>
                <c:pt idx="3">
                  <c:v>гипо-ЛВП</c:v>
                </c:pt>
                <c:pt idx="4">
                  <c:v>гипер-ЛНП</c:v>
                </c:pt>
                <c:pt idx="5">
                  <c:v>ГГл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43.3</c:v>
                </c:pt>
                <c:pt idx="1">
                  <c:v>51.3</c:v>
                </c:pt>
                <c:pt idx="2">
                  <c:v>26.4</c:v>
                </c:pt>
                <c:pt idx="3">
                  <c:v>20.3</c:v>
                </c:pt>
                <c:pt idx="4">
                  <c:v>63.2</c:v>
                </c:pt>
                <c:pt idx="5">
                  <c:v>36.300000000000004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0D8-426F-B7A0-DEC973AE679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женщины</c:v>
                </c:pt>
              </c:strCache>
            </c:strRef>
          </c:tx>
          <c:spPr>
            <a:solidFill>
              <a:srgbClr val="FFC000"/>
            </a:solidFill>
            <a:ln w="38100" cap="rnd" cmpd="sng" algn="ctr">
              <a:solidFill>
                <a:schemeClr val="tx2"/>
              </a:solidFill>
              <a:prstDash val="solid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АО</c:v>
                </c:pt>
                <c:pt idx="1">
                  <c:v>АД≥130/85</c:v>
                </c:pt>
                <c:pt idx="2">
                  <c:v>ГТГ</c:v>
                </c:pt>
                <c:pt idx="3">
                  <c:v>гипо-ЛВП</c:v>
                </c:pt>
                <c:pt idx="4">
                  <c:v>гипер-ЛНП</c:v>
                </c:pt>
                <c:pt idx="5">
                  <c:v>ГГл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43</c:v>
                </c:pt>
                <c:pt idx="1">
                  <c:v>21.6</c:v>
                </c:pt>
                <c:pt idx="2">
                  <c:v>9.7000000000000011</c:v>
                </c:pt>
                <c:pt idx="3">
                  <c:v>25.9</c:v>
                </c:pt>
                <c:pt idx="4">
                  <c:v>59</c:v>
                </c:pt>
                <c:pt idx="5">
                  <c:v>18.600000000000001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0D8-426F-B7A0-DEC973AE679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7078784"/>
        <c:axId val="107080320"/>
      </c:barChart>
      <c:catAx>
        <c:axId val="107078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07080320"/>
        <c:crosses val="autoZero"/>
        <c:auto val="1"/>
        <c:lblAlgn val="ctr"/>
        <c:lblOffset val="100"/>
        <c:noMultiLvlLbl val="0"/>
      </c:catAx>
      <c:valAx>
        <c:axId val="107080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07078784"/>
        <c:crosses val="autoZero"/>
        <c:crossBetween val="between"/>
      </c:valAx>
      <c:spPr>
        <a:noFill/>
      </c:spPr>
    </c:plotArea>
    <c:legend>
      <c:legendPos val="r"/>
      <c:layout>
        <c:manualLayout>
          <c:xMode val="edge"/>
          <c:yMode val="edge"/>
          <c:x val="0.46426398358838683"/>
          <c:y val="0.88682752155980504"/>
          <c:w val="0.53128060060510074"/>
          <c:h val="0.11317247844019512"/>
        </c:manualLayout>
      </c:layout>
      <c:overlay val="0"/>
      <c:txPr>
        <a:bodyPr/>
        <a:lstStyle/>
        <a:p>
          <a:pPr>
            <a:defRPr sz="140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CF02B4-4680-47E2-8D12-6A8EB36AC704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160D935-2C94-4F4C-A460-CF495E1D451A}">
      <dgm:prSet phldrT="[Текст]" custT="1"/>
      <dgm:spPr>
        <a:solidFill>
          <a:schemeClr val="tx2"/>
        </a:solidFill>
      </dgm:spPr>
      <dgm:t>
        <a:bodyPr/>
        <a:lstStyle/>
        <a:p>
          <a:r>
            <a:rPr lang="ru-RU" sz="2000" b="1" dirty="0"/>
            <a:t>Снижение СКФ</a:t>
          </a:r>
        </a:p>
      </dgm:t>
    </dgm:pt>
    <dgm:pt modelId="{D193D616-15AC-419D-9387-237F24C0AB51}" type="parTrans" cxnId="{E2F9D744-B251-4602-AA3D-96F4A6E405C0}">
      <dgm:prSet/>
      <dgm:spPr/>
      <dgm:t>
        <a:bodyPr/>
        <a:lstStyle/>
        <a:p>
          <a:endParaRPr lang="ru-RU"/>
        </a:p>
      </dgm:t>
    </dgm:pt>
    <dgm:pt modelId="{DCB11D47-DFD1-42D4-977E-DEC66C6C755B}" type="sibTrans" cxnId="{E2F9D744-B251-4602-AA3D-96F4A6E405C0}">
      <dgm:prSet/>
      <dgm:spPr/>
      <dgm:t>
        <a:bodyPr/>
        <a:lstStyle/>
        <a:p>
          <a:endParaRPr lang="ru-RU"/>
        </a:p>
      </dgm:t>
    </dgm:pt>
    <dgm:pt modelId="{E94BE9A0-FEA4-4162-ACBC-246130F71B3F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2000" b="1" dirty="0"/>
            <a:t>Повышение ХС-ЛНП, ТГ</a:t>
          </a:r>
        </a:p>
      </dgm:t>
    </dgm:pt>
    <dgm:pt modelId="{1353E592-E072-4DD2-A22F-FC13C5C5E223}" type="parTrans" cxnId="{05F7B0B7-1D48-4681-8B7B-6A38DB7CD303}">
      <dgm:prSet/>
      <dgm:spPr/>
      <dgm:t>
        <a:bodyPr/>
        <a:lstStyle/>
        <a:p>
          <a:endParaRPr lang="ru-RU"/>
        </a:p>
      </dgm:t>
    </dgm:pt>
    <dgm:pt modelId="{4E61A435-5618-4C93-85FD-2EE8CE545211}" type="sibTrans" cxnId="{05F7B0B7-1D48-4681-8B7B-6A38DB7CD303}">
      <dgm:prSet/>
      <dgm:spPr/>
      <dgm:t>
        <a:bodyPr/>
        <a:lstStyle/>
        <a:p>
          <a:endParaRPr lang="ru-RU"/>
        </a:p>
      </dgm:t>
    </dgm:pt>
    <dgm:pt modelId="{A7BDF4CA-33F0-4CAA-90F5-685A7D62C55B}" type="pres">
      <dgm:prSet presAssocID="{77CF02B4-4680-47E2-8D12-6A8EB36AC704}" presName="diagram" presStyleCnt="0">
        <dgm:presLayoutVars>
          <dgm:dir/>
          <dgm:resizeHandles val="exact"/>
        </dgm:presLayoutVars>
      </dgm:prSet>
      <dgm:spPr/>
    </dgm:pt>
    <dgm:pt modelId="{325B91D1-5E83-440A-9BB7-F6705CAEA628}" type="pres">
      <dgm:prSet presAssocID="{7160D935-2C94-4F4C-A460-CF495E1D451A}" presName="arrow" presStyleLbl="node1" presStyleIdx="0" presStyleCnt="2" custAng="0" custScaleY="100704">
        <dgm:presLayoutVars>
          <dgm:bulletEnabled val="1"/>
        </dgm:presLayoutVars>
      </dgm:prSet>
      <dgm:spPr/>
    </dgm:pt>
    <dgm:pt modelId="{FD17BFF5-89B7-4930-B47E-F1E0655F6094}" type="pres">
      <dgm:prSet presAssocID="{E94BE9A0-FEA4-4162-ACBC-246130F71B3F}" presName="arrow" presStyleLbl="node1" presStyleIdx="1" presStyleCnt="2" custScaleY="100719" custRadScaleRad="211379" custRadScaleInc="-23977">
        <dgm:presLayoutVars>
          <dgm:bulletEnabled val="1"/>
        </dgm:presLayoutVars>
      </dgm:prSet>
      <dgm:spPr/>
    </dgm:pt>
  </dgm:ptLst>
  <dgm:cxnLst>
    <dgm:cxn modelId="{54D6C721-65C0-4E55-80D4-64ACF17BB59A}" type="presOf" srcId="{77CF02B4-4680-47E2-8D12-6A8EB36AC704}" destId="{A7BDF4CA-33F0-4CAA-90F5-685A7D62C55B}" srcOrd="0" destOrd="0" presId="urn:microsoft.com/office/officeart/2005/8/layout/arrow5"/>
    <dgm:cxn modelId="{E2F9D744-B251-4602-AA3D-96F4A6E405C0}" srcId="{77CF02B4-4680-47E2-8D12-6A8EB36AC704}" destId="{7160D935-2C94-4F4C-A460-CF495E1D451A}" srcOrd="0" destOrd="0" parTransId="{D193D616-15AC-419D-9387-237F24C0AB51}" sibTransId="{DCB11D47-DFD1-42D4-977E-DEC66C6C755B}"/>
    <dgm:cxn modelId="{F132AD55-10F5-4374-8D13-E44080595550}" type="presOf" srcId="{7160D935-2C94-4F4C-A460-CF495E1D451A}" destId="{325B91D1-5E83-440A-9BB7-F6705CAEA628}" srcOrd="0" destOrd="0" presId="urn:microsoft.com/office/officeart/2005/8/layout/arrow5"/>
    <dgm:cxn modelId="{05F7B0B7-1D48-4681-8B7B-6A38DB7CD303}" srcId="{77CF02B4-4680-47E2-8D12-6A8EB36AC704}" destId="{E94BE9A0-FEA4-4162-ACBC-246130F71B3F}" srcOrd="1" destOrd="0" parTransId="{1353E592-E072-4DD2-A22F-FC13C5C5E223}" sibTransId="{4E61A435-5618-4C93-85FD-2EE8CE545211}"/>
    <dgm:cxn modelId="{B7188FE9-29BB-42C1-989C-EBD5FE87D6E2}" type="presOf" srcId="{E94BE9A0-FEA4-4162-ACBC-246130F71B3F}" destId="{FD17BFF5-89B7-4930-B47E-F1E0655F6094}" srcOrd="0" destOrd="0" presId="urn:microsoft.com/office/officeart/2005/8/layout/arrow5"/>
    <dgm:cxn modelId="{46A17624-FD35-422A-81BF-156959B20294}" type="presParOf" srcId="{A7BDF4CA-33F0-4CAA-90F5-685A7D62C55B}" destId="{325B91D1-5E83-440A-9BB7-F6705CAEA628}" srcOrd="0" destOrd="0" presId="urn:microsoft.com/office/officeart/2005/8/layout/arrow5"/>
    <dgm:cxn modelId="{8BC68BB1-3175-470D-AD8A-DD913343E44F}" type="presParOf" srcId="{A7BDF4CA-33F0-4CAA-90F5-685A7D62C55B}" destId="{FD17BFF5-89B7-4930-B47E-F1E0655F6094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5B91D1-5E83-440A-9BB7-F6705CAEA628}">
      <dsp:nvSpPr>
        <dsp:cNvPr id="0" name=""/>
        <dsp:cNvSpPr/>
      </dsp:nvSpPr>
      <dsp:spPr>
        <a:xfrm rot="16200000">
          <a:off x="227" y="453"/>
          <a:ext cx="2001228" cy="2015316"/>
        </a:xfrm>
        <a:prstGeom prst="downArrow">
          <a:avLst>
            <a:gd name="adj1" fmla="val 50000"/>
            <a:gd name="adj2" fmla="val 35000"/>
          </a:avLst>
        </a:prstGeom>
        <a:solidFill>
          <a:schemeClr val="tx2"/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Снижение СКФ</a:t>
          </a:r>
        </a:p>
      </dsp:txBody>
      <dsp:txXfrm rot="5400000">
        <a:off x="-6816" y="507804"/>
        <a:ext cx="1665101" cy="1000614"/>
      </dsp:txXfrm>
    </dsp:sp>
    <dsp:sp modelId="{FD17BFF5-89B7-4930-B47E-F1E0655F6094}">
      <dsp:nvSpPr>
        <dsp:cNvPr id="0" name=""/>
        <dsp:cNvSpPr/>
      </dsp:nvSpPr>
      <dsp:spPr>
        <a:xfrm rot="5400000">
          <a:off x="2130112" y="-7194"/>
          <a:ext cx="2001228" cy="2015617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Повышение ХС-ЛНП, ТГ</a:t>
          </a:r>
        </a:p>
      </dsp:txBody>
      <dsp:txXfrm rot="-5400000">
        <a:off x="2473133" y="500307"/>
        <a:ext cx="1665402" cy="10006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0.60345</cdr:x>
      <cdr:y>0.35714</cdr:y>
    </cdr:from>
    <cdr:to>
      <cdr:x>0.70345</cdr:x>
      <cdr:y>0.53297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334000" y="1905000"/>
          <a:ext cx="883920" cy="9378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0.57875</cdr:x>
      <cdr:y>0.33536</cdr:y>
    </cdr:from>
    <cdr:to>
      <cdr:x>0.67875</cdr:x>
      <cdr:y>0.51119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5292080" y="174396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0.563</cdr:x>
      <cdr:y>0.26612</cdr:y>
    </cdr:from>
    <cdr:to>
      <cdr:x>0.663</cdr:x>
      <cdr:y>0.44196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5148064" y="138392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0.9</cdr:x>
      <cdr:y>0.25228</cdr:y>
    </cdr:from>
    <cdr:to>
      <cdr:x>1</cdr:x>
      <cdr:y>0.42811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8244408" y="13119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0.21779</cdr:x>
      <cdr:y>0.08311</cdr:y>
    </cdr:from>
    <cdr:to>
      <cdr:x>0.3457</cdr:x>
      <cdr:y>0.96116</cdr:y>
    </cdr:to>
    <cdr:sp macro="" textlink="">
      <cdr:nvSpPr>
        <cdr:cNvPr id="11" name="Овал 10"/>
        <cdr:cNvSpPr/>
      </cdr:nvSpPr>
      <cdr:spPr>
        <a:xfrm xmlns:a="http://schemas.openxmlformats.org/drawingml/2006/main">
          <a:off x="1348680" y="245368"/>
          <a:ext cx="792106" cy="259229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38100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0.39535</cdr:x>
      <cdr:y>0.31707</cdr:y>
    </cdr:from>
    <cdr:to>
      <cdr:x>0.51163</cdr:x>
      <cdr:y>0.90244</cdr:y>
    </cdr:to>
    <cdr:sp macro="" textlink="">
      <cdr:nvSpPr>
        <cdr:cNvPr id="12" name="Овал 11"/>
        <cdr:cNvSpPr/>
      </cdr:nvSpPr>
      <cdr:spPr>
        <a:xfrm xmlns:a="http://schemas.openxmlformats.org/drawingml/2006/main">
          <a:off x="2448272" y="936104"/>
          <a:ext cx="720080" cy="172819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38100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7518A-4795-4EE4-A1CA-244EB57B02E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D9D88B-26EE-43D3-8B7B-E8A234F853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313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93980F-98E3-4CAD-B8E7-304FD2CE3D0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0107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1888" y="712788"/>
            <a:ext cx="4605337" cy="3452812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20713" y="4366541"/>
            <a:ext cx="5031267" cy="4065300"/>
          </a:xfrm>
          <a:prstGeom prst="rect">
            <a:avLst/>
          </a:prstGeom>
          <a:noFill/>
          <a:ln w="12700">
            <a:miter lim="800000"/>
            <a:headEnd type="none" w="sm" len="sm"/>
            <a:tailEnd type="none" w="sm" len="sm"/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ru-RU"/>
              <a:t>Стандартизованная по возрасту частота инсульта заметно увеличивается в Сибири по направлению с запада на восток и с юга на север, одновременно в структуре инсульта увеличивается доля кровоизлияний в мозг, что согласуется с динамикой распространенности в этих регионах артериальной гипертензии, в основном за счет вклада пришлого населения.</a:t>
            </a:r>
          </a:p>
        </p:txBody>
      </p:sp>
    </p:spTree>
    <p:extLst>
      <p:ext uri="{BB962C8B-B14F-4D97-AF65-F5344CB8AC3E}">
        <p14:creationId xmlns:p14="http://schemas.microsoft.com/office/powerpoint/2010/main" val="781965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ags" Target="../tags/tag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emf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85FF6F-68F3-458A-4F28-B21540F1D7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549C4C6-4019-CEE4-D570-595D4B7C93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76D631-8859-80D6-976B-CE04F24C9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68CB36-4EDE-1FD9-FC32-CD4678DF4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04017E-DDB6-A809-AE36-3005B3D62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309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5B99D2-4BE4-003E-F506-4D03EEA55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3528EC-4630-FE1A-38E9-D434E0E6B1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4FD3C5-A9C0-F82A-B902-36F58B139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03BC4D-B57E-7278-B47F-7701EF328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E7BF23-F622-32BF-30B3-A04701A14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500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EB0A7E-06DB-B0A1-B01E-2FD70BDE8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F1837F5-7217-06A9-17DA-D04BCFBBEE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A56879-4889-6C6A-E9CF-2552EDE53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425366-818B-5FBD-9B90-D3925D619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F2EDA9-2F9A-1B3D-9DA1-3E259D738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812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7EE4D0-D2B8-F2C5-0987-C557C1BD8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6B1F50-CF72-53A2-0A92-AAC18F5A36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BDEB7E7-48CB-4E70-5029-91B453AEA9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822E7D9-F74B-B49C-A028-D6AAEC09F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FB41532-8D35-31E6-55AE-1664CA244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65A9F4-7AF2-DF64-2737-8C2C92E9D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752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EB2DBC-52A3-A153-461A-BB59887BF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682DD6-4D39-8009-E47D-8D77F289D8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0A5A2D-DB93-16B6-B9FF-107EFA183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7489C27-C0A3-7D34-229B-435352D781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BF69FDD-BFCB-19A9-108A-E5DE48E636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00F778C-7EE1-AEFC-AA7B-3B27EB7C0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ACAACFE-4165-1297-D715-2ECF92E2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A6D49B7-85F4-40EF-634A-A1CF7E039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065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B84F89-27D1-3C89-1256-2E4B2396A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2B044F0-ABAF-F8AA-E90D-7D34F425E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344F8C8-3477-1176-A2F7-4D3339B7F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3B76DC6-79B4-B56B-B640-D9C2633D4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387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008BCB8-7495-52CE-7C06-36323225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5F1296E-4A52-4105-08E4-8D45CC2B9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12D932-9E97-D83D-191C-4128F438F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777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17308-78CB-98CB-796D-7FB6A0DD2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577B18-EEFC-33E3-F596-784ABFDFD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9BD002F-FF3A-EBCE-9521-57B728F781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08CBA2-22A8-356E-502D-A78D8823B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DEEFA18-367C-40C2-DC66-412D4B474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D1EDD34-9162-B6AA-76BB-D6A6D7EE0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791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A8DD3E-0C21-4529-9167-5409CFAEF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48C5519-803B-A002-123A-E8CB7D108A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ACFB54A-E79E-DD25-1A78-9EE2A1C71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DCF802A-C67E-D8DF-EE7C-381BD895E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BB45FEE-32CE-5899-B998-EDC3333FB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4E433B6-88E8-F8FB-712B-BE9391350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903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DDAA0E-FCC7-6E14-BAE2-17375322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37ECF4F-AC30-BE6B-5EE7-7CB8F38A0C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425CAA-08AF-A4C4-A5E5-E1CEDF85B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696070-6BC6-B63B-8628-3171A688E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754B04-D1A2-8A24-AF0E-3FFE89011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671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3232C80-0292-0AB0-516D-606DA7B931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936C4A4-E6BE-2AF0-0AA5-784043CA17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318507-D219-C439-47FB-595E858F8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E1E44C-A84C-6EA9-D468-50B2BFE31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4990EA-0F7A-1FE9-3193-960B6616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793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200C79-1BC4-573A-D67C-D267F0AECF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3888837-5FBD-E207-C94A-067EB287F3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2E1838-49BC-E5FD-436C-603A98076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EADD64-AF1D-20E9-EE87-F33A31486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6847FF-1EEE-908A-5E83-E3AAB177C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32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8DC355-C846-0320-8175-C84AC1545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AB803E-4EB1-20DE-F281-E6E33931F6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C0E2C3-C14F-979A-E3F7-2085B6F79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FDB5D3-FBAC-9B3D-9BC7-73FFF08E9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4F4DD4-8741-64FE-A3E8-1C58070D9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4313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639C1-13A6-97A7-E8E9-3DCCC571E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588601-9F0D-96A8-1EF9-AACFD3B131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FFF2EA-233F-4677-0351-5932D5534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ED2304-6526-D2DD-2BB2-35DC6D178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7473F7-331A-6FBB-3F82-044F5A288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087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24DAC3-DAED-5D88-543A-68BDA45B0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BAB59F-95C4-FAF1-B75F-E45173872B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F81CDF-C4F4-97CE-A5FF-F282436247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F9E2000-E595-A89A-C068-2D814C921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6F9A5DA-136D-8A0F-E3E9-2988F140A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34578D-7E19-49A5-306D-DD6BA5336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37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65995D-7AAF-0C89-077D-D64F01924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14AA03C-8C70-798D-38F3-665FB2AAB7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6C2AC8E-66D5-A4AA-700E-51E29E18DA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B7DA916-0726-68D3-5109-DFDD7F305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2095393-AF77-3E28-B0DA-A67AD55C4A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ABC2B25-8AFD-29D5-1AD2-ADF109943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7758818-C93C-FF9B-BB07-1420BD304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22B85A3-D51F-88A9-F254-E09C88859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9817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9F4D74-C629-503D-001B-7DDE7E668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BB65099-0446-0038-F3AE-03FF263F0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A842B96-70C9-75CE-A01C-BAEE0AE29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942CDED-D8AC-0922-905F-98D9939A5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7054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0BDBBAC-B9F5-2D1B-D325-6906ABDD2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EBAEA15-73A2-2EFC-6D3F-5BFFCA49A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A01CA67-1676-25F8-80A5-726031ACD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9608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884823-7C34-780D-0D5C-DE52F32AF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BC5A21-FAAD-3C32-8F65-C429EA836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3051507-05C5-2762-E624-80E983F95D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AA3D961-F160-90AD-3BC6-C7933C39D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A2C75B1-ADE2-1CFB-3D18-FC11F81E7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481588-107E-5F9F-9F24-EA09EE3D5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5666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36AF87-325C-BCAD-BABF-D6A2E0A0F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5E5A3D2-1850-58C7-4BC6-810B31B290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93BA6E0-99CB-5C06-C5C4-8D7AA361DE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480E312-AF85-9FB6-887B-46509BC57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EBAC761-033C-0DA5-595B-E0EA7B219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269BA15-0584-FF19-0ED0-D7B58EF49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6647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F77A68-F5A5-5682-0079-5C5021D76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CECD6DF-7B75-128E-A35E-EE2DE9DAA3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D4B9FA-6308-80DF-636D-1534959E0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8B29BB-9A80-BCDA-3316-F2AA0F0AF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007565-D1D7-90BC-C7D5-399A0D030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7814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7DD3EF2-0E38-28E1-3FE6-CB40F64A38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55B8F06-84A6-4D89-A871-9A963F84C4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A386E9-E98B-841E-7C59-C69C2EB29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447BD0-4D10-D385-7619-23012F8A9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D2DD71-DE1C-CF29-D877-8468416D0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33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09601" y="274640"/>
            <a:ext cx="109728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2A5C4BC-4BED-0994-7067-1B48039505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FB4EC10-7A3D-D937-EFB0-2B117C4F5C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BFBC8E0-61BC-597E-12B2-4293EC43FB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6FA2BB-4551-48FA-8BA0-08231991B97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42094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1_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914400" y="2130429"/>
            <a:ext cx="103632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5952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1_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5437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1_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2870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1_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4014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1_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2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09602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1998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1_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6229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1_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5554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1_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4766734" y="273054"/>
            <a:ext cx="6815668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609603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0235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1_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2389717" y="5367341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8105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1_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1458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1_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206375"/>
            <a:ext cx="2743200" cy="4387851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206375"/>
            <a:ext cx="8026400" cy="4387851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C87500F-65A2-4680-8610-D97A2B8FBFC4}" type="datetimeFigureOut">
              <a:rPr lang="ru-RU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E7B42DE-F78E-460A-9B78-1DDFD87FC8AA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7724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1A33E5-1AFB-4E3E-B33A-CC607AB4F0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480" y="1121880"/>
            <a:ext cx="9143040" cy="2387771"/>
          </a:xfrm>
        </p:spPr>
        <p:txBody>
          <a:bodyPr anchor="b"/>
          <a:lstStyle>
            <a:lvl1pPr algn="ctr">
              <a:defRPr sz="544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F57AA69-281E-4E87-9689-02D841D909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480" y="3601819"/>
            <a:ext cx="9143040" cy="1656174"/>
          </a:xfrm>
        </p:spPr>
        <p:txBody>
          <a:bodyPr/>
          <a:lstStyle>
            <a:lvl1pPr marL="0" indent="0" algn="ctr">
              <a:buNone/>
              <a:defRPr sz="2177"/>
            </a:lvl1pPr>
            <a:lvl2pPr marL="414726" indent="0" algn="ctr">
              <a:buNone/>
              <a:defRPr sz="1814"/>
            </a:lvl2pPr>
            <a:lvl3pPr marL="829452" indent="0" algn="ctr">
              <a:buNone/>
              <a:defRPr sz="1633"/>
            </a:lvl3pPr>
            <a:lvl4pPr marL="1244178" indent="0" algn="ctr">
              <a:buNone/>
              <a:defRPr sz="1451"/>
            </a:lvl4pPr>
            <a:lvl5pPr marL="1658904" indent="0" algn="ctr">
              <a:buNone/>
              <a:defRPr sz="1451"/>
            </a:lvl5pPr>
            <a:lvl6pPr marL="2073631" indent="0" algn="ctr">
              <a:buNone/>
              <a:defRPr sz="1451"/>
            </a:lvl6pPr>
            <a:lvl7pPr marL="2488357" indent="0" algn="ctr">
              <a:buNone/>
              <a:defRPr sz="1451"/>
            </a:lvl7pPr>
            <a:lvl8pPr marL="2903083" indent="0" algn="ctr">
              <a:buNone/>
              <a:defRPr sz="1451"/>
            </a:lvl8pPr>
            <a:lvl9pPr marL="3317809" indent="0" algn="ctr">
              <a:buNone/>
              <a:defRPr sz="1451"/>
            </a:lvl9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9033033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F310B6-B85B-4BE7-A021-290520BDB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7A1F5E-4D0D-4AA9-B47F-BD7C95CC1B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558993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DF3A6-83FA-4433-B39E-ED50611A5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361" y="1709461"/>
            <a:ext cx="10515840" cy="2852939"/>
          </a:xfrm>
        </p:spPr>
        <p:txBody>
          <a:bodyPr anchor="b"/>
          <a:lstStyle>
            <a:lvl1pPr>
              <a:defRPr sz="544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9153CE4-8026-47ED-8984-91D5B12E5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361" y="4589764"/>
            <a:ext cx="10515840" cy="1499197"/>
          </a:xfrm>
        </p:spPr>
        <p:txBody>
          <a:bodyPr/>
          <a:lstStyle>
            <a:lvl1pPr marL="0" indent="0">
              <a:buNone/>
              <a:defRPr sz="2177"/>
            </a:lvl1pPr>
            <a:lvl2pPr marL="414726" indent="0">
              <a:buNone/>
              <a:defRPr sz="1814"/>
            </a:lvl2pPr>
            <a:lvl3pPr marL="829452" indent="0">
              <a:buNone/>
              <a:defRPr sz="1633"/>
            </a:lvl3pPr>
            <a:lvl4pPr marL="1244178" indent="0">
              <a:buNone/>
              <a:defRPr sz="1451"/>
            </a:lvl4pPr>
            <a:lvl5pPr marL="1658904" indent="0">
              <a:buNone/>
              <a:defRPr sz="1451"/>
            </a:lvl5pPr>
            <a:lvl6pPr marL="2073631" indent="0">
              <a:buNone/>
              <a:defRPr sz="1451"/>
            </a:lvl6pPr>
            <a:lvl7pPr marL="2488357" indent="0">
              <a:buNone/>
              <a:defRPr sz="1451"/>
            </a:lvl7pPr>
            <a:lvl8pPr marL="2903083" indent="0">
              <a:buNone/>
              <a:defRPr sz="1451"/>
            </a:lvl8pPr>
            <a:lvl9pPr marL="3317809" indent="0">
              <a:buNone/>
              <a:defRPr sz="145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6658860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474470-AFEE-427F-AAE8-6077D9EFA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8A9F35D-9F2B-45F8-B6F1-80935E665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4720" y="1906761"/>
            <a:ext cx="5111040" cy="43190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CD51BA-6849-4137-92C7-CFE1D3B9BA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0081" y="1906761"/>
            <a:ext cx="5112960" cy="43190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260952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24AA8C-4821-41C8-8397-402CE5A88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041" y="365799"/>
            <a:ext cx="10515840" cy="132493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4D36CE-C4EE-4059-9123-CE739A5677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040" y="1680657"/>
            <a:ext cx="5159040" cy="823766"/>
          </a:xfrm>
        </p:spPr>
        <p:txBody>
          <a:bodyPr anchor="b"/>
          <a:lstStyle>
            <a:lvl1pPr marL="0" indent="0">
              <a:buNone/>
              <a:defRPr sz="2177" b="1"/>
            </a:lvl1pPr>
            <a:lvl2pPr marL="414726" indent="0">
              <a:buNone/>
              <a:defRPr sz="1814" b="1"/>
            </a:lvl2pPr>
            <a:lvl3pPr marL="829452" indent="0">
              <a:buNone/>
              <a:defRPr sz="1633" b="1"/>
            </a:lvl3pPr>
            <a:lvl4pPr marL="1244178" indent="0">
              <a:buNone/>
              <a:defRPr sz="1451" b="1"/>
            </a:lvl4pPr>
            <a:lvl5pPr marL="1658904" indent="0">
              <a:buNone/>
              <a:defRPr sz="1451" b="1"/>
            </a:lvl5pPr>
            <a:lvl6pPr marL="2073631" indent="0">
              <a:buNone/>
              <a:defRPr sz="1451" b="1"/>
            </a:lvl6pPr>
            <a:lvl7pPr marL="2488357" indent="0">
              <a:buNone/>
              <a:defRPr sz="1451" b="1"/>
            </a:lvl7pPr>
            <a:lvl8pPr marL="2903083" indent="0">
              <a:buNone/>
              <a:defRPr sz="1451" b="1"/>
            </a:lvl8pPr>
            <a:lvl9pPr marL="3317809" indent="0">
              <a:buNone/>
              <a:defRPr sz="1451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8C1D3B5-BE29-45A0-A046-61F8F16843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040" y="2504424"/>
            <a:ext cx="5159040" cy="368534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8B4449E-6402-4D2F-BD53-4DF36D12FE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800" y="1680657"/>
            <a:ext cx="5182080" cy="823766"/>
          </a:xfrm>
        </p:spPr>
        <p:txBody>
          <a:bodyPr anchor="b"/>
          <a:lstStyle>
            <a:lvl1pPr marL="0" indent="0">
              <a:buNone/>
              <a:defRPr sz="2177" b="1"/>
            </a:lvl1pPr>
            <a:lvl2pPr marL="414726" indent="0">
              <a:buNone/>
              <a:defRPr sz="1814" b="1"/>
            </a:lvl2pPr>
            <a:lvl3pPr marL="829452" indent="0">
              <a:buNone/>
              <a:defRPr sz="1633" b="1"/>
            </a:lvl3pPr>
            <a:lvl4pPr marL="1244178" indent="0">
              <a:buNone/>
              <a:defRPr sz="1451" b="1"/>
            </a:lvl4pPr>
            <a:lvl5pPr marL="1658904" indent="0">
              <a:buNone/>
              <a:defRPr sz="1451" b="1"/>
            </a:lvl5pPr>
            <a:lvl6pPr marL="2073631" indent="0">
              <a:buNone/>
              <a:defRPr sz="1451" b="1"/>
            </a:lvl6pPr>
            <a:lvl7pPr marL="2488357" indent="0">
              <a:buNone/>
              <a:defRPr sz="1451" b="1"/>
            </a:lvl7pPr>
            <a:lvl8pPr marL="2903083" indent="0">
              <a:buNone/>
              <a:defRPr sz="1451" b="1"/>
            </a:lvl8pPr>
            <a:lvl9pPr marL="3317809" indent="0">
              <a:buNone/>
              <a:defRPr sz="1451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8F5687-7A0B-4F0C-9858-3FF840C18E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800" y="2504424"/>
            <a:ext cx="5182080" cy="368534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602629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CBCCEA-C698-42C8-8B62-D9CAD1934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0022291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53288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AA1DC-65FE-4736-8D79-8F7634299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040" y="456528"/>
            <a:ext cx="3932160" cy="1601448"/>
          </a:xfrm>
        </p:spPr>
        <p:txBody>
          <a:bodyPr anchor="b"/>
          <a:lstStyle>
            <a:lvl1pPr>
              <a:defRPr sz="290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87106B-77F8-4D9A-865F-2E7BFA4A4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000" y="987944"/>
            <a:ext cx="6170880" cy="4873472"/>
          </a:xfrm>
        </p:spPr>
        <p:txBody>
          <a:bodyPr/>
          <a:lstStyle>
            <a:lvl1pPr>
              <a:defRPr sz="2903"/>
            </a:lvl1pPr>
            <a:lvl2pPr>
              <a:defRPr sz="2540"/>
            </a:lvl2pPr>
            <a:lvl3pPr>
              <a:defRPr sz="2177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A35A396-BF80-4621-A5CA-5B1857FE24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040" y="2057977"/>
            <a:ext cx="3932160" cy="3810640"/>
          </a:xfrm>
        </p:spPr>
        <p:txBody>
          <a:bodyPr/>
          <a:lstStyle>
            <a:lvl1pPr marL="0" indent="0">
              <a:buNone/>
              <a:defRPr sz="1451"/>
            </a:lvl1pPr>
            <a:lvl2pPr marL="414726" indent="0">
              <a:buNone/>
              <a:defRPr sz="1270"/>
            </a:lvl2pPr>
            <a:lvl3pPr marL="829452" indent="0">
              <a:buNone/>
              <a:defRPr sz="1089"/>
            </a:lvl3pPr>
            <a:lvl4pPr marL="1244178" indent="0">
              <a:buNone/>
              <a:defRPr sz="907"/>
            </a:lvl4pPr>
            <a:lvl5pPr marL="1658904" indent="0">
              <a:buNone/>
              <a:defRPr sz="907"/>
            </a:lvl5pPr>
            <a:lvl6pPr marL="2073631" indent="0">
              <a:buNone/>
              <a:defRPr sz="907"/>
            </a:lvl6pPr>
            <a:lvl7pPr marL="2488357" indent="0">
              <a:buNone/>
              <a:defRPr sz="907"/>
            </a:lvl7pPr>
            <a:lvl8pPr marL="2903083" indent="0">
              <a:buNone/>
              <a:defRPr sz="907"/>
            </a:lvl8pPr>
            <a:lvl9pPr marL="3317809" indent="0">
              <a:buNone/>
              <a:defRPr sz="90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58067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0ABF14-1830-4F36-A271-790891A4F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040" y="456528"/>
            <a:ext cx="3932160" cy="1601448"/>
          </a:xfrm>
        </p:spPr>
        <p:txBody>
          <a:bodyPr anchor="b"/>
          <a:lstStyle>
            <a:lvl1pPr>
              <a:defRPr sz="290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DFF0425-8489-48F3-8AE1-FD2606AFEF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4000" y="987944"/>
            <a:ext cx="6170880" cy="4873472"/>
          </a:xfrm>
        </p:spPr>
        <p:txBody>
          <a:bodyPr/>
          <a:lstStyle>
            <a:lvl1pPr marL="0" indent="0">
              <a:buNone/>
              <a:defRPr sz="2903"/>
            </a:lvl1pPr>
            <a:lvl2pPr marL="414726" indent="0">
              <a:buNone/>
              <a:defRPr sz="2540"/>
            </a:lvl2pPr>
            <a:lvl3pPr marL="829452" indent="0">
              <a:buNone/>
              <a:defRPr sz="2177"/>
            </a:lvl3pPr>
            <a:lvl4pPr marL="1244178" indent="0">
              <a:buNone/>
              <a:defRPr sz="1814"/>
            </a:lvl4pPr>
            <a:lvl5pPr marL="1658904" indent="0">
              <a:buNone/>
              <a:defRPr sz="1814"/>
            </a:lvl5pPr>
            <a:lvl6pPr marL="2073631" indent="0">
              <a:buNone/>
              <a:defRPr sz="1814"/>
            </a:lvl6pPr>
            <a:lvl7pPr marL="2488357" indent="0">
              <a:buNone/>
              <a:defRPr sz="1814"/>
            </a:lvl7pPr>
            <a:lvl8pPr marL="2903083" indent="0">
              <a:buNone/>
              <a:defRPr sz="1814"/>
            </a:lvl8pPr>
            <a:lvl9pPr marL="3317809" indent="0">
              <a:buNone/>
              <a:defRPr sz="1814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469B091-0AC9-4871-8C44-B4D0C10D1C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040" y="2057977"/>
            <a:ext cx="3932160" cy="3810640"/>
          </a:xfrm>
        </p:spPr>
        <p:txBody>
          <a:bodyPr/>
          <a:lstStyle>
            <a:lvl1pPr marL="0" indent="0">
              <a:buNone/>
              <a:defRPr sz="1451"/>
            </a:lvl1pPr>
            <a:lvl2pPr marL="414726" indent="0">
              <a:buNone/>
              <a:defRPr sz="1270"/>
            </a:lvl2pPr>
            <a:lvl3pPr marL="829452" indent="0">
              <a:buNone/>
              <a:defRPr sz="1089"/>
            </a:lvl3pPr>
            <a:lvl4pPr marL="1244178" indent="0">
              <a:buNone/>
              <a:defRPr sz="907"/>
            </a:lvl4pPr>
            <a:lvl5pPr marL="1658904" indent="0">
              <a:buNone/>
              <a:defRPr sz="907"/>
            </a:lvl5pPr>
            <a:lvl6pPr marL="2073631" indent="0">
              <a:buNone/>
              <a:defRPr sz="907"/>
            </a:lvl6pPr>
            <a:lvl7pPr marL="2488357" indent="0">
              <a:buNone/>
              <a:defRPr sz="907"/>
            </a:lvl7pPr>
            <a:lvl8pPr marL="2903083" indent="0">
              <a:buNone/>
              <a:defRPr sz="907"/>
            </a:lvl8pPr>
            <a:lvl9pPr marL="3317809" indent="0">
              <a:buNone/>
              <a:defRPr sz="90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5947330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008832-6242-4DEF-9913-60BAB53FF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94648F-1AC3-4829-AA9E-17C8315218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337751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75CEEE3-A4E3-4F5C-87C0-8B88B6F08C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01441" y="568860"/>
            <a:ext cx="2601600" cy="565691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99450B5-FD84-4AB3-BADD-73D1C0E794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94720" y="568860"/>
            <a:ext cx="7622400" cy="565691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797864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60370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C48FB83-9D40-43E3-A84A-97DC244DA8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8427D95-617F-4179-9599-7874CFAA44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F712C2E-39F8-4AC2-A035-BC8DCA46DB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B60628-1663-4AAE-967C-46324442BBC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54121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6888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969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8925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47935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32569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61479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22675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8366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6821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3837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7F08-B7BA-4FDC-A202-78041B39EC8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565AE-FA60-489E-952F-EF3252102C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71442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 userDrawn="1"/>
        </p:nvSpPr>
        <p:spPr>
          <a:xfrm flipH="1">
            <a:off x="6066972" y="5541848"/>
            <a:ext cx="6125029" cy="1316152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5B42B-BA37-554D-89D4-BE9F04A1D2D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1"/>
          </p:nvPr>
        </p:nvSpPr>
        <p:spPr>
          <a:xfrm>
            <a:off x="838200" y="1662548"/>
            <a:ext cx="10956925" cy="4535055"/>
          </a:xfrm>
          <a:prstGeom prst="rect">
            <a:avLst/>
          </a:prstGeom>
        </p:spPr>
        <p:txBody>
          <a:bodyPr/>
          <a:lstStyle>
            <a:lvl1pPr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defRPr/>
            </a:lvl1pPr>
            <a:lvl2pPr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defRPr/>
            </a:lvl2pPr>
            <a:lvl3pPr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defRPr/>
            </a:lvl3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</p:spTree>
    <p:extLst>
      <p:ext uri="{BB962C8B-B14F-4D97-AF65-F5344CB8AC3E}">
        <p14:creationId xmlns:p14="http://schemas.microsoft.com/office/powerpoint/2010/main" val="18368285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1295400"/>
            <a:ext cx="10972800" cy="4419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9601" y="6414184"/>
            <a:ext cx="377952" cy="219456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600">
                <a:solidFill>
                  <a:schemeClr val="tx1"/>
                </a:solidFill>
              </a:defRPr>
            </a:lvl1pPr>
          </a:lstStyle>
          <a:p>
            <a:fld id="{88B07781-9051-42E7-B3A7-296398EE0D6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56326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Op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ight Triangle 7"/>
          <p:cNvSpPr/>
          <p:nvPr userDrawn="1"/>
        </p:nvSpPr>
        <p:spPr>
          <a:xfrm flipH="1">
            <a:off x="6066972" y="5541848"/>
            <a:ext cx="6125029" cy="1316152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5B42B-BA37-554D-89D4-BE9F04A1D2D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5076092"/>
            <a:ext cx="2286000" cy="1781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rgbClr val="FFFFFF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1373213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848709"/>
            <a:ext cx="10515600" cy="3328254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/>
              <a:t>Third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85369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6401" y="546103"/>
            <a:ext cx="10094383" cy="6731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624467" y="6002419"/>
            <a:ext cx="10943167" cy="450999"/>
          </a:xfrm>
        </p:spPr>
        <p:txBody>
          <a:bodyPr lIns="0" tIns="0" rIns="0" bIns="0" anchor="b"/>
          <a:lstStyle>
            <a:lvl1pPr marL="0" indent="0">
              <a:spcBef>
                <a:spcPts val="0"/>
              </a:spcBef>
              <a:buNone/>
              <a:defRPr sz="1000"/>
            </a:lvl1pPr>
          </a:lstStyle>
          <a:p>
            <a:pPr lvl="0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6787512"/>
      </p:ext>
    </p:extLst>
  </p:cSld>
  <p:clrMapOvr>
    <a:masterClrMapping/>
  </p:clrMapOvr>
  <p:transition spd="med"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buClr>
                <a:schemeClr val="bg2"/>
              </a:buClr>
              <a:defRPr sz="1300"/>
            </a:lvl1pPr>
            <a:lvl2pPr>
              <a:defRPr sz="1100"/>
            </a:lvl2pPr>
            <a:lvl3pPr>
              <a:buClr>
                <a:schemeClr val="bg2"/>
              </a:buClr>
              <a:defRPr sz="1000"/>
            </a:lvl3pPr>
            <a:lvl4pPr>
              <a:defRPr sz="900"/>
            </a:lvl4pPr>
            <a:lvl5pPr>
              <a:buClr>
                <a:schemeClr val="bg2"/>
              </a:buCl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609600" y="1547815"/>
            <a:ext cx="10972800" cy="412751"/>
          </a:xfrm>
        </p:spPr>
        <p:txBody>
          <a:bodyPr>
            <a:noAutofit/>
          </a:bodyPr>
          <a:lstStyle>
            <a:lvl1pPr marL="0" indent="0">
              <a:buNone/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3340189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ChangeArrowheads="1"/>
          </p:cNvSpPr>
          <p:nvPr userDrawn="1"/>
        </p:nvSpPr>
        <p:spPr bwMode="auto">
          <a:xfrm flipV="1">
            <a:off x="0" y="0"/>
            <a:ext cx="12192000" cy="1066800"/>
          </a:xfrm>
          <a:prstGeom prst="rect">
            <a:avLst/>
          </a:prstGeom>
          <a:gradFill flip="none" rotWithShape="1">
            <a:gsLst>
              <a:gs pos="0">
                <a:srgbClr val="111D2D"/>
              </a:gs>
              <a:gs pos="100000">
                <a:srgbClr val="144481"/>
              </a:gs>
            </a:gsLst>
            <a:lin ang="16200000" scaled="0"/>
            <a:tileRect/>
          </a:gradFill>
          <a:ln w="3175">
            <a:noFill/>
            <a:miter lim="800000"/>
            <a:headEnd/>
            <a:tailEnd/>
          </a:ln>
          <a:effectLst>
            <a:outerShdw blurRad="63500" dist="381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latin typeface="Constantia" pitchFamily="18" charset="0"/>
              <a:ea typeface="MS PGothic" pitchFamily="34" charset="-128"/>
              <a:cs typeface="Arial" pitchFamily="34" charset="0"/>
            </a:endParaRPr>
          </a:p>
        </p:txBody>
      </p:sp>
      <p:pic>
        <p:nvPicPr>
          <p:cNvPr id="5" name="Picture 8" descr="bar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" t="20961" r="3174" b="8331"/>
          <a:stretch>
            <a:fillRect/>
          </a:stretch>
        </p:blipFill>
        <p:spPr bwMode="auto">
          <a:xfrm>
            <a:off x="0" y="1054103"/>
            <a:ext cx="12192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91BE59"/>
              </a:buClr>
              <a:defRPr/>
            </a:lvl1pPr>
            <a:lvl2pPr>
              <a:buClr>
                <a:srgbClr val="91BE59"/>
              </a:buClr>
              <a:defRPr/>
            </a:lvl2pPr>
            <a:lvl3pPr>
              <a:buClr>
                <a:srgbClr val="91BE59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83167" y="213134"/>
            <a:ext cx="11425767" cy="802939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BFBFBF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</a:lstStyle>
          <a:p>
            <a:pPr>
              <a:defRPr/>
            </a:pPr>
            <a:fld id="{0302D6DD-D98F-4E5C-AB4A-B34C89C5661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93172" y="6135917"/>
            <a:ext cx="5602881" cy="355600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18"/>
          <p:cNvSpPr>
            <a:spLocks noGrp="1"/>
          </p:cNvSpPr>
          <p:nvPr>
            <p:ph type="body" sz="quarter" idx="12"/>
          </p:nvPr>
        </p:nvSpPr>
        <p:spPr>
          <a:xfrm>
            <a:off x="6096068" y="6135917"/>
            <a:ext cx="5602881" cy="355600"/>
          </a:xfrm>
        </p:spPr>
        <p:txBody>
          <a:bodyPr anchor="b"/>
          <a:lstStyle>
            <a:lvl1pPr marL="0" indent="0" algn="r">
              <a:spcAft>
                <a:spcPts val="0"/>
              </a:spcAft>
              <a:buNone/>
              <a:defRPr sz="1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6214070"/>
      </p:ext>
    </p:extLst>
  </p:cSld>
  <p:clrMapOvr>
    <a:masterClrMapping/>
  </p:clrMapOvr>
  <p:transition spd="slow">
    <p:wip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erior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Repatha_Icon_PMS437_45%.png">
            <a:extLst>
              <a:ext uri="{FF2B5EF4-FFF2-40B4-BE49-F238E27FC236}">
                <a16:creationId xmlns:a16="http://schemas.microsoft.com/office/drawing/2014/main" id="{102B5C28-289D-4C26-A90F-88C26ADB45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60" t="37697"/>
          <a:stretch>
            <a:fillRect/>
          </a:stretch>
        </p:blipFill>
        <p:spPr bwMode="auto">
          <a:xfrm>
            <a:off x="0" y="0"/>
            <a:ext cx="1610784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9">
            <a:extLst>
              <a:ext uri="{FF2B5EF4-FFF2-40B4-BE49-F238E27FC236}">
                <a16:creationId xmlns:a16="http://schemas.microsoft.com/office/drawing/2014/main" id="{6F45AEC2-21BF-4540-9C11-49F76B961601}"/>
              </a:ext>
            </a:extLst>
          </p:cNvPr>
          <p:cNvCxnSpPr/>
          <p:nvPr userDrawn="1"/>
        </p:nvCxnSpPr>
        <p:spPr>
          <a:xfrm>
            <a:off x="11326284" y="6461126"/>
            <a:ext cx="0" cy="220663"/>
          </a:xfrm>
          <a:prstGeom prst="line">
            <a:avLst/>
          </a:prstGeom>
          <a:ln w="9525" cmpd="sng">
            <a:solidFill>
              <a:srgbClr val="001E6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10" descr="AmgenLogo.png">
            <a:extLst>
              <a:ext uri="{FF2B5EF4-FFF2-40B4-BE49-F238E27FC236}">
                <a16:creationId xmlns:a16="http://schemas.microsoft.com/office/drawing/2014/main" id="{A73BA7FD-803B-4849-A519-2BDC4BBB517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34" y="6424613"/>
            <a:ext cx="1502833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11">
            <a:extLst>
              <a:ext uri="{FF2B5EF4-FFF2-40B4-BE49-F238E27FC236}">
                <a16:creationId xmlns:a16="http://schemas.microsoft.com/office/drawing/2014/main" id="{F5E7571A-9CE6-4647-AD51-696A4F27FACB}"/>
              </a:ext>
            </a:extLst>
          </p:cNvPr>
          <p:cNvCxnSpPr/>
          <p:nvPr userDrawn="1"/>
        </p:nvCxnSpPr>
        <p:spPr>
          <a:xfrm>
            <a:off x="0" y="1141413"/>
            <a:ext cx="12192000" cy="0"/>
          </a:xfrm>
          <a:prstGeom prst="line">
            <a:avLst/>
          </a:prstGeom>
          <a:ln w="76200" cmpd="sng">
            <a:solidFill>
              <a:srgbClr val="DC272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Rectangle 12">
            <a:extLst>
              <a:ext uri="{FF2B5EF4-FFF2-40B4-BE49-F238E27FC236}">
                <a16:creationId xmlns:a16="http://schemas.microsoft.com/office/drawing/2014/main" id="{8D2F143A-D969-45AF-A499-9F3EBFFA125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334751" y="6480176"/>
            <a:ext cx="338518" cy="2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2" rIns="91422" bIns="45712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eaLnBrk="1" hangingPunct="1">
              <a:defRPr/>
            </a:pPr>
            <a:fld id="{EBC56192-D303-4830-A8D6-32F53C2F187A}" type="slidenum">
              <a:rPr lang="en-US" altLang="ru-RU" sz="1200" smtClean="0">
                <a:solidFill>
                  <a:srgbClr val="E63C2F"/>
                </a:solidFill>
                <a:ea typeface="Arial Narrow" panose="020B0606020202030204" pitchFamily="34" charset="0"/>
                <a:cs typeface="Arial Narrow" panose="020B0606020202030204" pitchFamily="34" charset="0"/>
              </a:rPr>
              <a:pPr eaLnBrk="1" hangingPunct="1">
                <a:defRPr/>
              </a:pPr>
              <a:t>‹#›</a:t>
            </a:fld>
            <a:endParaRPr lang="en-US" altLang="ru-RU" sz="1200">
              <a:solidFill>
                <a:srgbClr val="E63C2F"/>
              </a:solidFill>
              <a:ea typeface="Arial Narrow" panose="020B0606020202030204" pitchFamily="34" charset="0"/>
              <a:cs typeface="Arial Narrow" panose="020B0606020202030204" pitchFamily="34" charset="0"/>
            </a:endParaRPr>
          </a:p>
        </p:txBody>
      </p:sp>
      <p:pic>
        <p:nvPicPr>
          <p:cNvPr id="9" name="Picture 13">
            <a:extLst>
              <a:ext uri="{FF2B5EF4-FFF2-40B4-BE49-F238E27FC236}">
                <a16:creationId xmlns:a16="http://schemas.microsoft.com/office/drawing/2014/main" id="{F938C8E7-0FEC-49FB-82A2-56E1603ED0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7867" y="6213476"/>
            <a:ext cx="1619251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1670758" y="186267"/>
            <a:ext cx="10476089" cy="905344"/>
          </a:xfrm>
        </p:spPr>
        <p:txBody>
          <a:bodyPr>
            <a:normAutofit/>
          </a:bodyPr>
          <a:lstStyle>
            <a:lvl1pPr>
              <a:defRPr sz="2400" b="1" i="0" cap="all" baseline="0">
                <a:solidFill>
                  <a:srgbClr val="001E61"/>
                </a:solidFill>
                <a:latin typeface="Arial Narrow"/>
                <a:cs typeface="Arial Narrow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502107" y="1582462"/>
            <a:ext cx="11176437" cy="3494690"/>
          </a:xfrm>
        </p:spPr>
        <p:txBody>
          <a:bodyPr/>
          <a:lstStyle>
            <a:lvl1pPr>
              <a:defRPr>
                <a:solidFill>
                  <a:srgbClr val="001E61"/>
                </a:solidFill>
              </a:defRPr>
            </a:lvl1pPr>
            <a:lvl2pPr>
              <a:spcBef>
                <a:spcPts val="1200"/>
              </a:spcBef>
              <a:buClr>
                <a:srgbClr val="001E61"/>
              </a:buClr>
              <a:defRPr>
                <a:solidFill>
                  <a:srgbClr val="001E61"/>
                </a:solidFill>
              </a:defRPr>
            </a:lvl2pPr>
            <a:lvl3pPr>
              <a:spcBef>
                <a:spcPts val="1200"/>
              </a:spcBef>
              <a:buClr>
                <a:srgbClr val="001E61"/>
              </a:buClr>
              <a:defRPr sz="1800">
                <a:solidFill>
                  <a:srgbClr val="001E61"/>
                </a:solidFill>
              </a:defRPr>
            </a:lvl3pPr>
            <a:lvl4pPr marL="1599906" indent="-228558">
              <a:spcBef>
                <a:spcPts val="1200"/>
              </a:spcBef>
              <a:buClr>
                <a:srgbClr val="001E61"/>
              </a:buClr>
              <a:buFont typeface="Wingdings" charset="2"/>
              <a:buChar char="§"/>
              <a:defRPr sz="1600">
                <a:solidFill>
                  <a:srgbClr val="001E61"/>
                </a:solidFill>
              </a:defRPr>
            </a:lvl4pPr>
            <a:lvl5pPr>
              <a:spcBef>
                <a:spcPts val="1200"/>
              </a:spcBef>
              <a:buClr>
                <a:srgbClr val="001E61"/>
              </a:buClr>
              <a:defRPr sz="1400">
                <a:solidFill>
                  <a:srgbClr val="001E61"/>
                </a:solidFill>
              </a:defRPr>
            </a:lvl5pPr>
            <a:lvl6pPr marL="2514137" indent="-228558">
              <a:spcBef>
                <a:spcPts val="1200"/>
              </a:spcBef>
              <a:buClr>
                <a:srgbClr val="001E61"/>
              </a:buClr>
              <a:buSzPct val="55000"/>
              <a:buFont typeface="Wingdings" charset="2"/>
              <a:buChar char="u"/>
              <a:defRPr sz="1200">
                <a:solidFill>
                  <a:srgbClr val="001E61"/>
                </a:solidFill>
              </a:defRPr>
            </a:lvl6pPr>
            <a:lvl7pPr marL="2971254" indent="-228558">
              <a:spcBef>
                <a:spcPts val="1200"/>
              </a:spcBef>
              <a:buClr>
                <a:srgbClr val="001E61"/>
              </a:buClr>
              <a:buSzPct val="100000"/>
              <a:buFont typeface="Courier New"/>
              <a:buChar char="o"/>
              <a:defRPr sz="1000">
                <a:solidFill>
                  <a:srgbClr val="001E61"/>
                </a:solidFill>
              </a:defRPr>
            </a:lvl7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07955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6" indent="0" algn="ctr">
              <a:buNone/>
              <a:defRPr sz="1200"/>
            </a:lvl4pPr>
            <a:lvl5pPr marL="1371568" indent="0" algn="ctr">
              <a:buNone/>
              <a:defRPr sz="1200"/>
            </a:lvl5pPr>
            <a:lvl6pPr marL="1714459" indent="0" algn="ctr">
              <a:buNone/>
              <a:defRPr sz="1200"/>
            </a:lvl6pPr>
            <a:lvl7pPr marL="2057351" indent="0" algn="ctr">
              <a:buNone/>
              <a:defRPr sz="1200"/>
            </a:lvl7pPr>
            <a:lvl8pPr marL="2400243" indent="0" algn="ctr">
              <a:buNone/>
              <a:defRPr sz="1200"/>
            </a:lvl8pPr>
            <a:lvl9pPr marL="2743135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97960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66841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90373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3620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6" indent="0">
              <a:buNone/>
              <a:defRPr sz="1200" b="1"/>
            </a:lvl4pPr>
            <a:lvl5pPr marL="1371568" indent="0">
              <a:buNone/>
              <a:defRPr sz="1200" b="1"/>
            </a:lvl5pPr>
            <a:lvl6pPr marL="1714459" indent="0">
              <a:buNone/>
              <a:defRPr sz="1200" b="1"/>
            </a:lvl6pPr>
            <a:lvl7pPr marL="2057351" indent="0">
              <a:buNone/>
              <a:defRPr sz="1200" b="1"/>
            </a:lvl7pPr>
            <a:lvl8pPr marL="2400243" indent="0">
              <a:buNone/>
              <a:defRPr sz="1200" b="1"/>
            </a:lvl8pPr>
            <a:lvl9pPr marL="2743135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6" indent="0">
              <a:buNone/>
              <a:defRPr sz="1200" b="1"/>
            </a:lvl4pPr>
            <a:lvl5pPr marL="1371568" indent="0">
              <a:buNone/>
              <a:defRPr sz="1200" b="1"/>
            </a:lvl5pPr>
            <a:lvl6pPr marL="1714459" indent="0">
              <a:buNone/>
              <a:defRPr sz="1200" b="1"/>
            </a:lvl6pPr>
            <a:lvl7pPr marL="2057351" indent="0">
              <a:buNone/>
              <a:defRPr sz="1200" b="1"/>
            </a:lvl7pPr>
            <a:lvl8pPr marL="2400243" indent="0">
              <a:buNone/>
              <a:defRPr sz="1200" b="1"/>
            </a:lvl8pPr>
            <a:lvl9pPr marL="2743135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74909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16628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15342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9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6" indent="0">
              <a:buNone/>
              <a:defRPr sz="750"/>
            </a:lvl4pPr>
            <a:lvl5pPr marL="1371568" indent="0">
              <a:buNone/>
              <a:defRPr sz="750"/>
            </a:lvl5pPr>
            <a:lvl6pPr marL="1714459" indent="0">
              <a:buNone/>
              <a:defRPr sz="750"/>
            </a:lvl6pPr>
            <a:lvl7pPr marL="2057351" indent="0">
              <a:buNone/>
              <a:defRPr sz="750"/>
            </a:lvl7pPr>
            <a:lvl8pPr marL="2400243" indent="0">
              <a:buNone/>
              <a:defRPr sz="750"/>
            </a:lvl8pPr>
            <a:lvl9pPr marL="2743135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40576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9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6" indent="0">
              <a:buNone/>
              <a:defRPr sz="1500"/>
            </a:lvl4pPr>
            <a:lvl5pPr marL="1371568" indent="0">
              <a:buNone/>
              <a:defRPr sz="1500"/>
            </a:lvl5pPr>
            <a:lvl6pPr marL="1714459" indent="0">
              <a:buNone/>
              <a:defRPr sz="1500"/>
            </a:lvl6pPr>
            <a:lvl7pPr marL="2057351" indent="0">
              <a:buNone/>
              <a:defRPr sz="1500"/>
            </a:lvl7pPr>
            <a:lvl8pPr marL="2400243" indent="0">
              <a:buNone/>
              <a:defRPr sz="1500"/>
            </a:lvl8pPr>
            <a:lvl9pPr marL="2743135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6" indent="0">
              <a:buNone/>
              <a:defRPr sz="750"/>
            </a:lvl4pPr>
            <a:lvl5pPr marL="1371568" indent="0">
              <a:buNone/>
              <a:defRPr sz="750"/>
            </a:lvl5pPr>
            <a:lvl6pPr marL="1714459" indent="0">
              <a:buNone/>
              <a:defRPr sz="750"/>
            </a:lvl6pPr>
            <a:lvl7pPr marL="2057351" indent="0">
              <a:buNone/>
              <a:defRPr sz="750"/>
            </a:lvl7pPr>
            <a:lvl8pPr marL="2400243" indent="0">
              <a:buNone/>
              <a:defRPr sz="750"/>
            </a:lvl8pPr>
            <a:lvl9pPr marL="2743135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96445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75691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87AD-754D-44D0-BFAB-E3FBFE3DCE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AEB2E-3A81-4659-927B-AAE8A75EC6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42584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83624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46762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7194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87696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7476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43696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04024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74978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95693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85842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13577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09600" y="277813"/>
            <a:ext cx="10972800" cy="58531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A0941-5E18-42B3-9494-F16F12E369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29203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5" name="Текст 9"/>
          <p:cNvSpPr>
            <a:spLocks noGrp="1"/>
          </p:cNvSpPr>
          <p:nvPr>
            <p:ph type="body" sz="quarter" idx="10"/>
          </p:nvPr>
        </p:nvSpPr>
        <p:spPr>
          <a:xfrm>
            <a:off x="2402005" y="5991368"/>
            <a:ext cx="9792000" cy="720000"/>
          </a:xfrm>
        </p:spPr>
        <p:txBody>
          <a:bodyPr anchor="b"/>
          <a:lstStyle>
            <a:lvl1pPr marL="0" indent="0" algn="l" defTabSz="685800" rtl="0" eaLnBrk="1" latinLnBrk="0" hangingPunct="1">
              <a:buNone/>
              <a:defRPr lang="ru-RU" sz="75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0" algn="l" defTabSz="685800" rtl="0" eaLnBrk="1" latinLnBrk="0" hangingPunct="1">
              <a:defRPr lang="ru-RU" sz="75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2pPr>
            <a:lvl3pPr marL="0" algn="l" defTabSz="685800" rtl="0" eaLnBrk="1" latinLnBrk="0" hangingPunct="1">
              <a:defRPr lang="ru-RU" sz="75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3pPr>
            <a:lvl4pPr marL="0" algn="l" defTabSz="685800" rtl="0" eaLnBrk="1" latinLnBrk="0" hangingPunct="1">
              <a:defRPr lang="ru-RU" sz="75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4pPr>
            <a:lvl5pPr marL="0" algn="l" defTabSz="685800" rtl="0" eaLnBrk="1" latinLnBrk="0" hangingPunct="1">
              <a:defRPr lang="ru-RU" sz="75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191999" y="1152007"/>
            <a:ext cx="5856000" cy="2412835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1" name="Объект 2"/>
          <p:cNvSpPr>
            <a:spLocks noGrp="1"/>
          </p:cNvSpPr>
          <p:nvPr>
            <p:ph idx="11"/>
          </p:nvPr>
        </p:nvSpPr>
        <p:spPr>
          <a:xfrm>
            <a:off x="6047999" y="1152007"/>
            <a:ext cx="5856000" cy="2412835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2"/>
          </p:nvPr>
        </p:nvSpPr>
        <p:spPr>
          <a:xfrm>
            <a:off x="191999" y="3605037"/>
            <a:ext cx="5856000" cy="2376000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Объект 2"/>
          <p:cNvSpPr>
            <a:spLocks noGrp="1"/>
          </p:cNvSpPr>
          <p:nvPr>
            <p:ph idx="13"/>
          </p:nvPr>
        </p:nvSpPr>
        <p:spPr>
          <a:xfrm>
            <a:off x="6047999" y="3604763"/>
            <a:ext cx="5856000" cy="2376000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3127667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10363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609600" y="6264276"/>
            <a:ext cx="28448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165600" y="6264276"/>
            <a:ext cx="38608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737600" y="6267451"/>
            <a:ext cx="28448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80033-62DF-4A73-B64B-EF5724364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28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1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17" Type="http://schemas.openxmlformats.org/officeDocument/2006/relationships/slideLayout" Target="../slideLayouts/slideLayout64.xml"/><Relationship Id="rId2" Type="http://schemas.openxmlformats.org/officeDocument/2006/relationships/slideLayout" Target="../slideLayouts/slideLayout49.xml"/><Relationship Id="rId16" Type="http://schemas.openxmlformats.org/officeDocument/2006/relationships/slideLayout" Target="../slideLayouts/slideLayout63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57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slideLayout" Target="../slideLayouts/slideLayout89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8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Relationship Id="rId14" Type="http://schemas.openxmlformats.org/officeDocument/2006/relationships/slideLayout" Target="../slideLayouts/slideLayout9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0B864-72F1-C326-0DF0-903868F22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42BD675-47BE-1B6A-7A01-5E0641AA85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8C883D-3438-BA8D-15D4-6B41B1C5CB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D87391-0042-4756-9767-B5EDE8AD9E1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CD12DC-8A31-CFE7-2A1B-5C0BA0A1B1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CA1D67-DCEB-4734-4301-E3B93CCE76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1DF908-EFF9-446F-84DB-6CCB3AB7F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891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9BA557-08AD-08D6-BE9B-093C43756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01F455-4CC3-B3D2-532F-FA7E8A789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5AB24F-EF49-708B-2916-70E81F623E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C87500F-65A2-4680-8610-D97A2B8FBFC4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363798-4C96-8E16-C346-2C9B9DFBB8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D32BB3-8189-EC44-CCAD-552DB0CB27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E7B42DE-F78E-460A-9B78-1DDFD87FC8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14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26249058-68E6-4A83-B8D2-5B9BDEFCF6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94720" y="568861"/>
            <a:ext cx="10408320" cy="114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Click to edit the title text format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8765A072-3B38-4AAB-9504-B03E0C239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4720" y="1906761"/>
            <a:ext cx="10408320" cy="4319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Click to edit the outline text format</a:t>
            </a:r>
          </a:p>
          <a:p>
            <a:pPr lvl="1"/>
            <a:r>
              <a:rPr lang="en-GB" altLang="ru-RU"/>
              <a:t>Second Outline Level</a:t>
            </a:r>
          </a:p>
          <a:p>
            <a:pPr lvl="2"/>
            <a:r>
              <a:rPr lang="en-GB" altLang="ru-RU"/>
              <a:t>Third Outline Level</a:t>
            </a:r>
          </a:p>
          <a:p>
            <a:pPr lvl="3"/>
            <a:r>
              <a:rPr lang="en-GB" altLang="ru-RU"/>
              <a:t>Fourth Outline Level</a:t>
            </a:r>
          </a:p>
          <a:p>
            <a:pPr lvl="4"/>
            <a:r>
              <a:rPr lang="en-GB" altLang="ru-RU"/>
              <a:t>Fifth Outline Level</a:t>
            </a:r>
          </a:p>
          <a:p>
            <a:pPr lvl="4"/>
            <a:r>
              <a:rPr lang="en-GB" altLang="ru-RU"/>
              <a:t>Sixth Outline Level</a:t>
            </a:r>
          </a:p>
          <a:p>
            <a:pPr lvl="4"/>
            <a:r>
              <a:rPr lang="en-GB" altLang="ru-RU"/>
              <a:t>Seventh Outline Level</a:t>
            </a:r>
          </a:p>
          <a:p>
            <a:pPr lvl="4"/>
            <a:r>
              <a:rPr lang="en-GB" altLang="ru-RU"/>
              <a:t>Eighth Outline Level</a:t>
            </a:r>
          </a:p>
          <a:p>
            <a:pPr lvl="4"/>
            <a:r>
              <a:rPr lang="en-GB" altLang="ru-RU"/>
              <a:t>Ninth Outline Level</a:t>
            </a:r>
          </a:p>
        </p:txBody>
      </p:sp>
    </p:spTree>
    <p:extLst>
      <p:ext uri="{BB962C8B-B14F-4D97-AF65-F5344CB8AC3E}">
        <p14:creationId xmlns:p14="http://schemas.microsoft.com/office/powerpoint/2010/main" val="347807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xStyles>
    <p:titleStyle>
      <a:lvl1pPr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 kern="1200">
          <a:solidFill>
            <a:srgbClr val="000000"/>
          </a:solidFill>
          <a:latin typeface="+mj-lt"/>
          <a:ea typeface="+mj-ea"/>
          <a:cs typeface="+mj-cs"/>
        </a:defRPr>
      </a:lvl1pPr>
      <a:lvl2pPr marL="391686" indent="-195843"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>
          <a:solidFill>
            <a:srgbClr val="000000"/>
          </a:solidFill>
          <a:latin typeface="Times New Roman" panose="02020603050405020304" pitchFamily="18" charset="0"/>
          <a:cs typeface="msgothic" charset="0"/>
        </a:defRPr>
      </a:lvl2pPr>
      <a:lvl3pPr marL="587529" indent="-195843"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>
          <a:solidFill>
            <a:srgbClr val="000000"/>
          </a:solidFill>
          <a:latin typeface="Times New Roman" panose="02020603050405020304" pitchFamily="18" charset="0"/>
          <a:cs typeface="msgothic" charset="0"/>
        </a:defRPr>
      </a:lvl3pPr>
      <a:lvl4pPr marL="783372" indent="-195843"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>
          <a:solidFill>
            <a:srgbClr val="000000"/>
          </a:solidFill>
          <a:latin typeface="Times New Roman" panose="02020603050405020304" pitchFamily="18" charset="0"/>
          <a:cs typeface="msgothic" charset="0"/>
        </a:defRPr>
      </a:lvl4pPr>
      <a:lvl5pPr marL="979214" indent="-195843"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>
          <a:solidFill>
            <a:srgbClr val="000000"/>
          </a:solidFill>
          <a:latin typeface="Times New Roman" panose="02020603050405020304" pitchFamily="18" charset="0"/>
          <a:cs typeface="msgothic" charset="0"/>
        </a:defRPr>
      </a:lvl5pPr>
      <a:lvl6pPr marL="1393941" indent="-195843"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>
          <a:solidFill>
            <a:srgbClr val="000000"/>
          </a:solidFill>
          <a:latin typeface="Times New Roman" panose="02020603050405020304" pitchFamily="18" charset="0"/>
          <a:cs typeface="msgothic" charset="0"/>
        </a:defRPr>
      </a:lvl6pPr>
      <a:lvl7pPr marL="1808667" indent="-195843"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>
          <a:solidFill>
            <a:srgbClr val="000000"/>
          </a:solidFill>
          <a:latin typeface="Times New Roman" panose="02020603050405020304" pitchFamily="18" charset="0"/>
          <a:cs typeface="msgothic" charset="0"/>
        </a:defRPr>
      </a:lvl7pPr>
      <a:lvl8pPr marL="2223393" indent="-195843"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>
          <a:solidFill>
            <a:srgbClr val="000000"/>
          </a:solidFill>
          <a:latin typeface="Times New Roman" panose="02020603050405020304" pitchFamily="18" charset="0"/>
          <a:cs typeface="msgothic" charset="0"/>
        </a:defRPr>
      </a:lvl8pPr>
      <a:lvl9pPr marL="2638119" indent="-195843" algn="ctr" defTabSz="414726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2540" b="1">
          <a:solidFill>
            <a:srgbClr val="000000"/>
          </a:solidFill>
          <a:latin typeface="Times New Roman" panose="02020603050405020304" pitchFamily="18" charset="0"/>
          <a:cs typeface="msgothic" charset="0"/>
        </a:defRPr>
      </a:lvl9pPr>
    </p:titleStyle>
    <p:bodyStyle>
      <a:lvl1pPr marL="391686" indent="-293764" algn="l" defTabSz="414726" rtl="0" fontAlgn="base" hangingPunct="0">
        <a:lnSpc>
          <a:spcPct val="93000"/>
        </a:lnSpc>
        <a:spcBef>
          <a:spcPct val="0"/>
        </a:spcBef>
        <a:spcAft>
          <a:spcPts val="806"/>
        </a:spcAft>
        <a:buClr>
          <a:srgbClr val="000000"/>
        </a:buClr>
        <a:buSzPct val="100000"/>
        <a:buFont typeface="Arial" panose="020B0604020202020204" pitchFamily="34" charset="0"/>
        <a:buChar char="•"/>
        <a:defRPr sz="1814" kern="1200">
          <a:solidFill>
            <a:srgbClr val="000000"/>
          </a:solidFill>
          <a:latin typeface="+mn-lt"/>
          <a:ea typeface="+mn-ea"/>
          <a:cs typeface="+mn-cs"/>
        </a:defRPr>
      </a:lvl1pPr>
      <a:lvl2pPr marL="783372" indent="-260644" algn="l" defTabSz="414726" rtl="0" fontAlgn="base" hangingPunct="0">
        <a:lnSpc>
          <a:spcPct val="93000"/>
        </a:lnSpc>
        <a:spcBef>
          <a:spcPct val="0"/>
        </a:spcBef>
        <a:spcAft>
          <a:spcPts val="1032"/>
        </a:spcAft>
        <a:buClr>
          <a:srgbClr val="000000"/>
        </a:buClr>
        <a:buSzPct val="75000"/>
        <a:buFont typeface="Symbol" panose="05050102010706020507" pitchFamily="18" charset="2"/>
        <a:buChar char=""/>
        <a:defRPr sz="2358" kern="1200">
          <a:solidFill>
            <a:srgbClr val="000000"/>
          </a:solidFill>
          <a:latin typeface="+mn-lt"/>
          <a:ea typeface="+mn-ea"/>
          <a:cs typeface="+mn-cs"/>
        </a:defRPr>
      </a:lvl2pPr>
      <a:lvl3pPr marL="1175057" indent="-195843" algn="l" defTabSz="414726" rtl="0" fontAlgn="base" hangingPunct="0">
        <a:lnSpc>
          <a:spcPct val="93000"/>
        </a:lnSpc>
        <a:spcBef>
          <a:spcPct val="0"/>
        </a:spcBef>
        <a:spcAft>
          <a:spcPts val="771"/>
        </a:spcAft>
        <a:buClr>
          <a:srgbClr val="000000"/>
        </a:buClr>
        <a:buSzPct val="45000"/>
        <a:buFont typeface="Wingdings" panose="05000000000000000000" pitchFamily="2" charset="2"/>
        <a:buChar char=""/>
        <a:defRPr sz="2177" kern="1200">
          <a:solidFill>
            <a:srgbClr val="000000"/>
          </a:solidFill>
          <a:latin typeface="+mn-lt"/>
          <a:ea typeface="+mn-ea"/>
          <a:cs typeface="+mn-cs"/>
        </a:defRPr>
      </a:lvl3pPr>
      <a:lvl4pPr marL="1566743" indent="-195843" algn="l" defTabSz="414726" rtl="0" fontAlgn="base" hangingPunct="0">
        <a:lnSpc>
          <a:spcPct val="93000"/>
        </a:lnSpc>
        <a:spcBef>
          <a:spcPct val="0"/>
        </a:spcBef>
        <a:spcAft>
          <a:spcPts val="522"/>
        </a:spcAft>
        <a:buClr>
          <a:srgbClr val="000000"/>
        </a:buClr>
        <a:buSzPct val="75000"/>
        <a:buFont typeface="Symbol" panose="05050102010706020507" pitchFamily="18" charset="2"/>
        <a:buChar char=""/>
        <a:defRPr sz="1814" kern="1200">
          <a:solidFill>
            <a:srgbClr val="000000"/>
          </a:solidFill>
          <a:latin typeface="+mn-lt"/>
          <a:ea typeface="+mn-ea"/>
          <a:cs typeface="+mn-cs"/>
        </a:defRPr>
      </a:lvl4pPr>
      <a:lvl5pPr marL="1958429" indent="-195843" algn="l" defTabSz="414726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45000"/>
        <a:buFont typeface="Wingdings" panose="05000000000000000000" pitchFamily="2" charset="2"/>
        <a:buChar char=""/>
        <a:defRPr sz="1814" kern="1200">
          <a:solidFill>
            <a:srgbClr val="000000"/>
          </a:solidFill>
          <a:latin typeface="+mn-lt"/>
          <a:ea typeface="+mn-ea"/>
          <a:cs typeface="+mn-cs"/>
        </a:defRPr>
      </a:lvl5pPr>
      <a:lvl6pPr marL="2280994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695720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3110446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525172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26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452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178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8904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631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357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083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7809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EAA94-9CC9-47DF-AF16-DEE24DEAC756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DA1C5-FBE4-48C3-8C75-649A9DCC03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679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53588-C418-6A46-AA28-50242F1B4E2A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496A9-31A9-0F4F-A1F8-E9074AA96B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902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2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8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30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4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6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7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9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81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9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51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3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2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6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ic.oup.com/eurheartj/article/41/1/111/5556353" TargetMode="External"/><Relationship Id="rId2" Type="http://schemas.openxmlformats.org/officeDocument/2006/relationships/hyperlink" Target="https://www.tctmd.com/conference/aha-2021" TargetMode="External"/><Relationship Id="rId1" Type="http://schemas.openxmlformats.org/officeDocument/2006/relationships/slideLayout" Target="../slideLayouts/slideLayout4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2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s://www.ncbi.nlm.nih.gov/pubmed/23390545" TargetMode="External"/><Relationship Id="rId7" Type="http://schemas.openxmlformats.org/officeDocument/2006/relationships/diagramColors" Target="../diagrams/colors1.xml"/><Relationship Id="rId2" Type="http://schemas.openxmlformats.org/officeDocument/2006/relationships/hyperlink" Target="https://www.ncbi.nlm.nih.gov/pubmed/?term=Chen%20SC%5bAuthor%5d&amp;cauthor=true&amp;cauthor_uid=23390545" TargetMode="External"/><Relationship Id="rId1" Type="http://schemas.openxmlformats.org/officeDocument/2006/relationships/slideLayout" Target="../slideLayouts/slideLayout7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ADB89E0-5957-8DA1-3ABB-523573258E5B}"/>
              </a:ext>
            </a:extLst>
          </p:cNvPr>
          <p:cNvSpPr txBox="1"/>
          <p:nvPr/>
        </p:nvSpPr>
        <p:spPr>
          <a:xfrm>
            <a:off x="1720645" y="776749"/>
            <a:ext cx="9822426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b="1" dirty="0"/>
              <a:t>Патология человека в Сибири: есть ли особенности?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algn="ctr"/>
            <a:r>
              <a:rPr lang="ru-RU" sz="2000" b="1" dirty="0"/>
              <a:t>Воевода Михаил Иванович — директор ФГБНУ ФИЦ ФТМ</a:t>
            </a:r>
          </a:p>
          <a:p>
            <a:pPr algn="ctr"/>
            <a:endParaRPr lang="ru-RU" sz="2000" b="1" dirty="0"/>
          </a:p>
          <a:p>
            <a:pPr algn="ctr"/>
            <a:r>
              <a:rPr lang="ru-RU" sz="2000" b="1" dirty="0"/>
              <a:t>Рагино Юлия Игоревна — руководитель НИИТПМ - филиал ИЦиГ СО РАН</a:t>
            </a:r>
          </a:p>
        </p:txBody>
      </p:sp>
    </p:spTree>
    <p:extLst>
      <p:ext uri="{BB962C8B-B14F-4D97-AF65-F5344CB8AC3E}">
        <p14:creationId xmlns:p14="http://schemas.microsoft.com/office/powerpoint/2010/main" val="1581803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519C44-12D0-486D-8AA7-AAF8CE0D069D}"/>
              </a:ext>
            </a:extLst>
          </p:cNvPr>
          <p:cNvSpPr txBox="1">
            <a:spLocks/>
          </p:cNvSpPr>
          <p:nvPr/>
        </p:nvSpPr>
        <p:spPr>
          <a:xfrm>
            <a:off x="1317260" y="567780"/>
            <a:ext cx="8215219" cy="1212315"/>
          </a:xfrm>
          <a:prstGeom prst="rect">
            <a:avLst/>
          </a:prstGeom>
        </p:spPr>
        <p:txBody>
          <a:bodyPr/>
          <a:lstStyle/>
          <a:p>
            <a:pPr defTabSz="1219170">
              <a:defRPr/>
            </a:pPr>
            <a:r>
              <a:rPr lang="ru-RU" altLang="ru-RU" sz="2663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  <a:t>ЧИСЛЕННОСТЬ  НАСЕЛЕНИЯ АРКТИЧЕСКОЙ ЗОНЫ РОССИИ</a:t>
            </a:r>
          </a:p>
        </p:txBody>
      </p:sp>
      <p:pic>
        <p:nvPicPr>
          <p:cNvPr id="4099" name="Изображение 2" descr="a36a20_5b56a2b362c54b2a8795094221e9fec8.jpg_srz_548_549_75_22_0.50_1.20_0.00_jpg_srz.jpg">
            <a:extLst>
              <a:ext uri="{FF2B5EF4-FFF2-40B4-BE49-F238E27FC236}">
                <a16:creationId xmlns:a16="http://schemas.microsoft.com/office/drawing/2014/main" id="{D5664A2A-81AD-4B29-AC0D-CBB2A3B741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0302" y="1074891"/>
            <a:ext cx="1825605" cy="182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Объект 2">
            <a:extLst>
              <a:ext uri="{FF2B5EF4-FFF2-40B4-BE49-F238E27FC236}">
                <a16:creationId xmlns:a16="http://schemas.microsoft.com/office/drawing/2014/main" id="{1E580346-7E53-4D73-9A1E-CD34CE5651A4}"/>
              </a:ext>
            </a:extLst>
          </p:cNvPr>
          <p:cNvSpPr txBox="1">
            <a:spLocks/>
          </p:cNvSpPr>
          <p:nvPr/>
        </p:nvSpPr>
        <p:spPr bwMode="auto">
          <a:xfrm>
            <a:off x="1245949" y="1574081"/>
            <a:ext cx="8367353" cy="4716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07988" indent="-407988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Мурманская область -  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796,1 тыс. чел</a:t>
            </a:r>
          </a:p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Архангельской область (мо, острова)  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661,8 тыс. чел</a:t>
            </a:r>
          </a:p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Ненецкий автономный округ - 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42,6 тыс. чел.</a:t>
            </a:r>
          </a:p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 Карелия (три мо на побережье Белого моря) - 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51,6 тыс. чел.</a:t>
            </a:r>
          </a:p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Республики Коми (Воркута) - 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95,8 тыс. чел</a:t>
            </a:r>
          </a:p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Ямало-Ненецкий автономный округ - 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522,8 тыс. чел.</a:t>
            </a:r>
          </a:p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Красноярский край: Таймырский автономный округ, Норильск, Игарка –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216,8 тыс. чел. </a:t>
            </a:r>
          </a:p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 </a:t>
            </a:r>
            <a:r>
              <a:rPr lang="en-US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аха (Якутия) – 11 улусов- 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939 тыс. чел. </a:t>
            </a:r>
          </a:p>
          <a:p>
            <a:pPr marL="543970" indent="-543970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9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Чукотский автономный округ </a:t>
            </a:r>
            <a:r>
              <a:rPr lang="ru-RU" altLang="ru-RU" sz="1997" b="1">
                <a:solidFill>
                  <a:srgbClr val="33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- 50,5 тыс. чел.</a:t>
            </a:r>
          </a:p>
          <a:p>
            <a:pPr marL="543970" indent="-543970" defTabSz="1219170">
              <a:spcBef>
                <a:spcPct val="20000"/>
              </a:spcBef>
            </a:pPr>
            <a:endParaRPr lang="ru-RU" altLang="ru-RU" sz="1997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3970" indent="-543970" defTabSz="1219170">
              <a:spcBef>
                <a:spcPct val="20000"/>
              </a:spcBef>
            </a:pPr>
            <a:r>
              <a:rPr lang="ru-RU" altLang="ru-RU" sz="1997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ИТОГО В РОССИЙСКОЙ АРКТИКЕ 2 502 ТЫС. ЧЕЛ.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94DD06BA-CD4E-4CB7-8FDB-196290435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888" y="493296"/>
            <a:ext cx="7844393" cy="1141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181" tIns="45595" rIns="91181" bIns="45595" anchor="ctr"/>
          <a:lstStyle/>
          <a:p>
            <a:pPr defTabSz="1219170">
              <a:defRPr/>
            </a:pPr>
            <a:endParaRPr lang="ru-RU" sz="3595">
              <a:solidFill>
                <a:srgbClr val="00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123" name="Text Box 19">
            <a:extLst>
              <a:ext uri="{FF2B5EF4-FFF2-40B4-BE49-F238E27FC236}">
                <a16:creationId xmlns:a16="http://schemas.microsoft.com/office/drawing/2014/main" id="{2A45BC91-3E93-49D0-A177-7F3B407845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259" y="6068363"/>
            <a:ext cx="5617853" cy="30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81" tIns="45595" rIns="91181" bIns="45595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219170"/>
            <a:r>
              <a:rPr lang="ru-RU" altLang="ru-RU" sz="13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данным переписи населения 1989 и</a:t>
            </a:r>
            <a:r>
              <a:rPr lang="en-US" altLang="ru-RU" sz="13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2002</a:t>
            </a:r>
            <a:r>
              <a:rPr lang="ru-RU" altLang="ru-RU" sz="13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гг.</a:t>
            </a:r>
            <a:r>
              <a:rPr lang="en-US" altLang="ru-RU" sz="1397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altLang="ru-RU" sz="1397" b="1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Text Box 21">
            <a:extLst>
              <a:ext uri="{FF2B5EF4-FFF2-40B4-BE49-F238E27FC236}">
                <a16:creationId xmlns:a16="http://schemas.microsoft.com/office/drawing/2014/main" id="{99505DFC-1BBA-47B3-909D-07631E4AE0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964" y="663931"/>
            <a:ext cx="7195293" cy="460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81" tIns="45595" rIns="91181" bIns="45595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219170"/>
            <a:r>
              <a:rPr lang="ru-RU" altLang="ru-RU" sz="2396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НАСЕЛЕНИЕ СИБИРИ И ДАЛЬНЕГО ВОСТОКА</a:t>
            </a:r>
          </a:p>
        </p:txBody>
      </p:sp>
      <p:pic>
        <p:nvPicPr>
          <p:cNvPr id="5125" name="Picture 4">
            <a:extLst>
              <a:ext uri="{FF2B5EF4-FFF2-40B4-BE49-F238E27FC236}">
                <a16:creationId xmlns:a16="http://schemas.microsoft.com/office/drawing/2014/main" id="{63E8D0F7-18E9-47BA-B384-FC0F6AF69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387" y="1251925"/>
            <a:ext cx="7275475" cy="4673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F492010B-27E5-8715-B1EC-80BFF19EA19A}"/>
              </a:ext>
            </a:extLst>
          </p:cNvPr>
          <p:cNvGrpSpPr/>
          <p:nvPr/>
        </p:nvGrpSpPr>
        <p:grpSpPr>
          <a:xfrm>
            <a:off x="1103445" y="644694"/>
            <a:ext cx="10879019" cy="5517872"/>
            <a:chOff x="264" y="-471516"/>
            <a:chExt cx="8986584" cy="5096522"/>
          </a:xfrm>
        </p:grpSpPr>
        <p:sp>
          <p:nvSpPr>
            <p:cNvPr id="6146" name="Line 18">
              <a:extLst>
                <a:ext uri="{FF2B5EF4-FFF2-40B4-BE49-F238E27FC236}">
                  <a16:creationId xmlns:a16="http://schemas.microsoft.com/office/drawing/2014/main" id="{75FE8AD7-D92A-49C9-BD8C-D0B50AD46B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63956" y="3955811"/>
              <a:ext cx="634683" cy="1141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1219170"/>
              <a:endParaRPr lang="ru-RU" sz="1797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47" name="Oval 4">
              <a:extLst>
                <a:ext uri="{FF2B5EF4-FFF2-40B4-BE49-F238E27FC236}">
                  <a16:creationId xmlns:a16="http://schemas.microsoft.com/office/drawing/2014/main" id="{695AABC6-897E-40E9-B9CD-BD0A69A801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678" y="1529992"/>
              <a:ext cx="2588649" cy="684601"/>
            </a:xfrm>
            <a:prstGeom prst="ellipse">
              <a:avLst/>
            </a:prstGeom>
            <a:solidFill>
              <a:srgbClr val="FF99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1219170"/>
              <a:r>
                <a:rPr lang="ru-RU" altLang="ru-RU" sz="1867" b="1" dirty="0" err="1">
                  <a:solidFill>
                    <a:srgbClr val="000000"/>
                  </a:solidFill>
                </a:rPr>
                <a:t>Климато</a:t>
              </a:r>
              <a:r>
                <a:rPr lang="ru-RU" altLang="ru-RU" sz="1867" b="1" dirty="0">
                  <a:solidFill>
                    <a:srgbClr val="000000"/>
                  </a:solidFill>
                </a:rPr>
                <a:t>-географические</a:t>
              </a:r>
            </a:p>
          </p:txBody>
        </p:sp>
        <p:sp>
          <p:nvSpPr>
            <p:cNvPr id="6148" name="Text Box 5">
              <a:extLst>
                <a:ext uri="{FF2B5EF4-FFF2-40B4-BE49-F238E27FC236}">
                  <a16:creationId xmlns:a16="http://schemas.microsoft.com/office/drawing/2014/main" id="{79EA54D1-CA89-4D09-8CA3-8328070C83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7777" y="1073590"/>
              <a:ext cx="5563577" cy="616046"/>
            </a:xfrm>
            <a:prstGeom prst="rect">
              <a:avLst/>
            </a:prstGeom>
            <a:solidFill>
              <a:srgbClr val="660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1219170"/>
              <a:r>
                <a:rPr lang="ru-RU" altLang="ru-RU" sz="1867" dirty="0">
                  <a:solidFill>
                    <a:srgbClr val="FFFFFF"/>
                  </a:solidFill>
                  <a:latin typeface="Arial" panose="020B0604020202020204" pitchFamily="34" charset="0"/>
                </a:rPr>
                <a:t>Геофизические (геомагнитные  возмущения, космическая радиация и др.)</a:t>
              </a:r>
            </a:p>
          </p:txBody>
        </p:sp>
        <p:sp>
          <p:nvSpPr>
            <p:cNvPr id="6149" name="Text Box 6">
              <a:extLst>
                <a:ext uri="{FF2B5EF4-FFF2-40B4-BE49-F238E27FC236}">
                  <a16:creationId xmlns:a16="http://schemas.microsoft.com/office/drawing/2014/main" id="{476B1B5A-F6B7-449D-9322-593D16E496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7777" y="1815242"/>
              <a:ext cx="5563577" cy="350665"/>
            </a:xfrm>
            <a:prstGeom prst="rect">
              <a:avLst/>
            </a:prstGeom>
            <a:solidFill>
              <a:srgbClr val="99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1219170"/>
              <a:r>
                <a:rPr lang="ru-RU" altLang="ru-RU" sz="1867" dirty="0">
                  <a:solidFill>
                    <a:srgbClr val="FFFFFF"/>
                  </a:solidFill>
                  <a:latin typeface="Arial" panose="020B0604020202020204" pitchFamily="34" charset="0"/>
                </a:rPr>
                <a:t>Нарушения фотопериодизма</a:t>
              </a:r>
            </a:p>
          </p:txBody>
        </p:sp>
        <p:sp>
          <p:nvSpPr>
            <p:cNvPr id="6150" name="Text Box 7">
              <a:extLst>
                <a:ext uri="{FF2B5EF4-FFF2-40B4-BE49-F238E27FC236}">
                  <a16:creationId xmlns:a16="http://schemas.microsoft.com/office/drawing/2014/main" id="{C7ED175F-2447-4060-8E13-E46B52B2B7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75893" y="2298981"/>
              <a:ext cx="5575462" cy="616046"/>
            </a:xfrm>
            <a:prstGeom prst="rect">
              <a:avLst/>
            </a:prstGeom>
            <a:solidFill>
              <a:srgbClr val="8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1219170"/>
              <a:r>
                <a:rPr lang="ru-RU" altLang="ru-RU" sz="1867" dirty="0">
                  <a:solidFill>
                    <a:srgbClr val="FFFFFF"/>
                  </a:solidFill>
                  <a:latin typeface="Arial" panose="020B0604020202020204" pitchFamily="34" charset="0"/>
                </a:rPr>
                <a:t>Метеофакторы (холод, резкие перепады температуры и давления, низкая влажность </a:t>
              </a:r>
              <a:r>
                <a:rPr lang="ru-RU" altLang="ru-RU" sz="1867" dirty="0">
                  <a:solidFill>
                    <a:prstClr val="white"/>
                  </a:solidFill>
                  <a:latin typeface="Arial" panose="020B0604020202020204" pitchFamily="34" charset="0"/>
                </a:rPr>
                <a:t>воздуха)</a:t>
              </a:r>
            </a:p>
          </p:txBody>
        </p:sp>
        <p:sp>
          <p:nvSpPr>
            <p:cNvPr id="6151" name="Text Box 11">
              <a:extLst>
                <a:ext uri="{FF2B5EF4-FFF2-40B4-BE49-F238E27FC236}">
                  <a16:creationId xmlns:a16="http://schemas.microsoft.com/office/drawing/2014/main" id="{505E1631-CD2E-4E28-9D95-3968456657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4294" y="3214160"/>
              <a:ext cx="5617060" cy="350665"/>
            </a:xfrm>
            <a:prstGeom prst="rect">
              <a:avLst/>
            </a:prstGeom>
            <a:solidFill>
              <a:srgbClr val="00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1219170"/>
              <a:r>
                <a:rPr lang="ru-RU" altLang="ru-RU" sz="1867" dirty="0">
                  <a:solidFill>
                    <a:srgbClr val="FFFFFF"/>
                  </a:solidFill>
                  <a:latin typeface="Arial" panose="020B0604020202020204" pitchFamily="34" charset="0"/>
                </a:rPr>
                <a:t>Конфликты на работе, переутомление</a:t>
              </a:r>
            </a:p>
          </p:txBody>
        </p:sp>
        <p:sp>
          <p:nvSpPr>
            <p:cNvPr id="6152" name="Text Box 12">
              <a:extLst>
                <a:ext uri="{FF2B5EF4-FFF2-40B4-BE49-F238E27FC236}">
                  <a16:creationId xmlns:a16="http://schemas.microsoft.com/office/drawing/2014/main" id="{AA2C17DB-9F16-44CA-A86C-EDBCCB82D8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4294" y="3556462"/>
              <a:ext cx="5617060" cy="350665"/>
            </a:xfrm>
            <a:prstGeom prst="rect">
              <a:avLst/>
            </a:prstGeom>
            <a:solidFill>
              <a:srgbClr val="33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1219170"/>
              <a:r>
                <a:rPr lang="ru-RU" altLang="ru-RU" sz="1867" dirty="0">
                  <a:solidFill>
                    <a:srgbClr val="FFFFFF"/>
                  </a:solidFill>
                  <a:latin typeface="Arial" panose="020B0604020202020204" pitchFamily="34" charset="0"/>
                </a:rPr>
                <a:t>Низкий уровень качества жизни, диета, витамины</a:t>
              </a:r>
            </a:p>
          </p:txBody>
        </p:sp>
        <p:sp>
          <p:nvSpPr>
            <p:cNvPr id="6153" name="Line 13">
              <a:extLst>
                <a:ext uri="{FF2B5EF4-FFF2-40B4-BE49-F238E27FC236}">
                  <a16:creationId xmlns:a16="http://schemas.microsoft.com/office/drawing/2014/main" id="{DF7E6762-4195-4DF5-B663-5977CCC9F8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60227" y="1301791"/>
              <a:ext cx="570501" cy="3423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1219170"/>
              <a:endParaRPr lang="ru-RU" sz="1797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54" name="Line 14">
              <a:extLst>
                <a:ext uri="{FF2B5EF4-FFF2-40B4-BE49-F238E27FC236}">
                  <a16:creationId xmlns:a16="http://schemas.microsoft.com/office/drawing/2014/main" id="{3FA81CD9-D6A4-4F41-B1D7-70E7D47752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74327" y="1872293"/>
              <a:ext cx="45640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1219170"/>
              <a:endParaRPr lang="ru-RU" sz="1797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55" name="Line 15">
              <a:extLst>
                <a:ext uri="{FF2B5EF4-FFF2-40B4-BE49-F238E27FC236}">
                  <a16:creationId xmlns:a16="http://schemas.microsoft.com/office/drawing/2014/main" id="{EF7267B5-2C68-4E75-89D5-FB2FF887EA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60227" y="2100493"/>
              <a:ext cx="570501" cy="2852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1219170"/>
              <a:endParaRPr lang="ru-RU" sz="1797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56" name="Line 17">
              <a:extLst>
                <a:ext uri="{FF2B5EF4-FFF2-40B4-BE49-F238E27FC236}">
                  <a16:creationId xmlns:a16="http://schemas.microsoft.com/office/drawing/2014/main" id="{B3D85EA8-3630-4018-B07F-9352010553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06905" y="3442359"/>
              <a:ext cx="725012" cy="228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1219170"/>
              <a:endParaRPr lang="ru-RU" sz="1797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57" name="Text Box 12">
              <a:extLst>
                <a:ext uri="{FF2B5EF4-FFF2-40B4-BE49-F238E27FC236}">
                  <a16:creationId xmlns:a16="http://schemas.microsoft.com/office/drawing/2014/main" id="{006A5F20-5E16-4882-A321-B5F89F1B36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4294" y="4274341"/>
              <a:ext cx="5617060" cy="350665"/>
            </a:xfrm>
            <a:prstGeom prst="rect">
              <a:avLst/>
            </a:prstGeom>
            <a:solidFill>
              <a:srgbClr val="33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1219170"/>
              <a:r>
                <a:rPr lang="ru-RU" altLang="ru-RU" sz="1867" dirty="0">
                  <a:solidFill>
                    <a:srgbClr val="FFFFFF"/>
                  </a:solidFill>
                  <a:latin typeface="Arial" panose="020B0604020202020204" pitchFamily="34" charset="0"/>
                </a:rPr>
                <a:t>Плохие жилищные условия, напряженность в семье и др.</a:t>
              </a:r>
            </a:p>
          </p:txBody>
        </p:sp>
        <p:sp>
          <p:nvSpPr>
            <p:cNvPr id="6158" name="Text Box 12">
              <a:extLst>
                <a:ext uri="{FF2B5EF4-FFF2-40B4-BE49-F238E27FC236}">
                  <a16:creationId xmlns:a16="http://schemas.microsoft.com/office/drawing/2014/main" id="{4AF588EE-2750-44E7-A854-346D409169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4294" y="3898760"/>
              <a:ext cx="5617060" cy="350665"/>
            </a:xfrm>
            <a:prstGeom prst="rect">
              <a:avLst/>
            </a:prstGeom>
            <a:solidFill>
              <a:srgbClr val="33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1219170"/>
              <a:r>
                <a:rPr lang="ru-RU" altLang="ru-RU" sz="1867" dirty="0">
                  <a:solidFill>
                    <a:srgbClr val="FFFFFF"/>
                  </a:solidFill>
                  <a:latin typeface="Arial" panose="020B0604020202020204" pitchFamily="34" charset="0"/>
                </a:rPr>
                <a:t>Коммуникационная изоляция, сенсорные депривации</a:t>
              </a:r>
            </a:p>
          </p:txBody>
        </p:sp>
        <p:sp>
          <p:nvSpPr>
            <p:cNvPr id="6159" name="Line 18">
              <a:extLst>
                <a:ext uri="{FF2B5EF4-FFF2-40B4-BE49-F238E27FC236}">
                  <a16:creationId xmlns:a16="http://schemas.microsoft.com/office/drawing/2014/main" id="{A01397C3-02AC-449B-BE28-B9508C5B42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92805" y="3955811"/>
              <a:ext cx="816530" cy="57050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1219170"/>
              <a:endParaRPr lang="ru-RU" sz="1797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60" name="Line 18">
              <a:extLst>
                <a:ext uri="{FF2B5EF4-FFF2-40B4-BE49-F238E27FC236}">
                  <a16:creationId xmlns:a16="http://schemas.microsoft.com/office/drawing/2014/main" id="{E131B551-1FA6-4761-8489-B5D7FF2036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21006" y="3727610"/>
              <a:ext cx="544353" cy="570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1219170"/>
              <a:endParaRPr lang="ru-RU" sz="1797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61" name="Oval 10">
              <a:extLst>
                <a:ext uri="{FF2B5EF4-FFF2-40B4-BE49-F238E27FC236}">
                  <a16:creationId xmlns:a16="http://schemas.microsoft.com/office/drawing/2014/main" id="{C8CFEED0-4BDF-40E5-81B7-9C4E86E2F2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849" y="3499410"/>
              <a:ext cx="2531600" cy="684601"/>
            </a:xfrm>
            <a:prstGeom prst="ellipse">
              <a:avLst/>
            </a:prstGeom>
            <a:solidFill>
              <a:srgbClr val="66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1219170"/>
              <a:r>
                <a:rPr lang="ru-RU" altLang="ru-RU" sz="1867" b="1" dirty="0">
                  <a:solidFill>
                    <a:srgbClr val="000000"/>
                  </a:solidFill>
                </a:rPr>
                <a:t>Социально-экономические</a:t>
              </a:r>
            </a:p>
          </p:txBody>
        </p:sp>
        <p:sp>
          <p:nvSpPr>
            <p:cNvPr id="18" name="Заголовок 1">
              <a:extLst>
                <a:ext uri="{FF2B5EF4-FFF2-40B4-BE49-F238E27FC236}">
                  <a16:creationId xmlns:a16="http://schemas.microsoft.com/office/drawing/2014/main" id="{08BC9767-6C36-492F-995F-4857FD94ACC6}"/>
                </a:ext>
              </a:extLst>
            </p:cNvPr>
            <p:cNvSpPr txBox="1">
              <a:spLocks/>
            </p:cNvSpPr>
            <p:nvPr/>
          </p:nvSpPr>
          <p:spPr>
            <a:xfrm>
              <a:off x="264" y="699199"/>
              <a:ext cx="8986584" cy="349432"/>
            </a:xfrm>
            <a:prstGeom prst="rect">
              <a:avLst/>
            </a:prstGeom>
          </p:spPr>
          <p:txBody>
            <a:bodyPr/>
            <a:lstStyle/>
            <a:p>
              <a:pPr algn="ctr" defTabSz="1219170">
                <a:defRPr/>
              </a:pPr>
              <a:r>
                <a:rPr lang="ru-RU" altLang="ru-RU" sz="2396" b="1" dirty="0">
                  <a:solidFill>
                    <a:prstClr val="black"/>
                  </a:solidFill>
                  <a:latin typeface="Calibri Light" panose="020F0302020204030204"/>
                  <a:cs typeface="Arial" panose="020B0604020202020204" pitchFamily="34" charset="0"/>
                </a:rPr>
                <a:t>ТРАДИЦИОННЫЕ ФАКТОРЫ</a:t>
              </a:r>
              <a:br>
                <a:rPr lang="ru-RU" altLang="ru-RU" sz="2396" b="1" dirty="0">
                  <a:solidFill>
                    <a:prstClr val="black"/>
                  </a:solidFill>
                  <a:latin typeface="Calibri Light" panose="020F0302020204030204"/>
                  <a:cs typeface="Arial" panose="020B0604020202020204" pitchFamily="34" charset="0"/>
                </a:rPr>
              </a:br>
              <a:br>
                <a:rPr lang="ru-RU" altLang="ru-RU" sz="2396" b="1" dirty="0">
                  <a:solidFill>
                    <a:srgbClr val="FFFF00"/>
                  </a:solidFill>
                  <a:latin typeface="Calibri Light" panose="020F0302020204030204"/>
                  <a:cs typeface="Arial" panose="020B0604020202020204" pitchFamily="34" charset="0"/>
                </a:rPr>
              </a:br>
              <a:r>
                <a:rPr lang="ru-RU" altLang="ru-RU" sz="2396" b="1" dirty="0">
                  <a:solidFill>
                    <a:srgbClr val="FF0000"/>
                  </a:solidFill>
                  <a:latin typeface="Calibri Light" panose="020F0302020204030204"/>
                  <a:cs typeface="Arial" panose="020B0604020202020204" pitchFamily="34" charset="0"/>
                </a:rPr>
                <a:t>	</a:t>
              </a: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FC4ACA16-FF84-4997-BFE6-0845C4EC19EB}"/>
                </a:ext>
              </a:extLst>
            </p:cNvPr>
            <p:cNvSpPr txBox="1"/>
            <p:nvPr/>
          </p:nvSpPr>
          <p:spPr>
            <a:xfrm>
              <a:off x="1049317" y="-471516"/>
              <a:ext cx="7189151" cy="8800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/>
              <a:r>
                <a:rPr lang="ru-RU" sz="2796" b="1" dirty="0">
                  <a:solidFill>
                    <a:prstClr val="black"/>
                  </a:solidFill>
                  <a:latin typeface="Calibri" panose="020F0502020204030204"/>
                </a:rPr>
                <a:t>СПЕЦИФИЧЕСКИЕ ВНЕШНИЕ ФАКТОРЫ АРКТИЧЕСКОГО РЕГИОНА И ЗДОРОВЬЕ ЧЕЛОВЕКА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ъект 2">
            <a:extLst>
              <a:ext uri="{FF2B5EF4-FFF2-40B4-BE49-F238E27FC236}">
                <a16:creationId xmlns:a16="http://schemas.microsoft.com/office/drawing/2014/main" id="{CB115C48-12C5-4F9C-BD58-31909F90DB38}"/>
              </a:ext>
            </a:extLst>
          </p:cNvPr>
          <p:cNvSpPr txBox="1">
            <a:spLocks/>
          </p:cNvSpPr>
          <p:nvPr/>
        </p:nvSpPr>
        <p:spPr bwMode="auto">
          <a:xfrm>
            <a:off x="391781" y="1065383"/>
            <a:ext cx="11338712" cy="532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1219170">
              <a:spcBef>
                <a:spcPct val="20000"/>
              </a:spcBef>
            </a:pPr>
            <a:endParaRPr lang="ru-RU" altLang="ru-RU" sz="1797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</a:pPr>
            <a:endParaRPr lang="ru-RU" altLang="ru-RU" sz="1797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</a:pPr>
            <a:endParaRPr lang="ru-RU" altLang="ru-RU" sz="1797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797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ГЛОБАЛЬНОЕ ПОТЕПЛЕНИЕ, ГЛОБАЛЬНОЕ ИЗМЕНЕНИЕ КЛИМАТА;</a:t>
            </a:r>
          </a:p>
          <a:p>
            <a:pPr algn="just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altLang="ru-RU" sz="1797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797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ИЗМЕНЕНИЕ ФЛОРЫ И ФАУНЫ;</a:t>
            </a:r>
          </a:p>
          <a:p>
            <a:pPr algn="just" defTabSz="1219170">
              <a:spcBef>
                <a:spcPct val="20000"/>
              </a:spcBef>
            </a:pPr>
            <a:endParaRPr lang="ru-RU" altLang="ru-RU" sz="1797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797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НАТУРАЛЬНАЯ ЭВОЛЮЦИЯ ИНФЕКЦИОННЫХ ПАТОГЕНОВ – КЛЕЩЕВОЙ ЭНЦЕФАЛИТ, БОРРЕЛИОЗ, </a:t>
            </a:r>
            <a:r>
              <a:rPr lang="en-US" altLang="ru-RU" sz="1797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HELICOBACTER PYLORI, </a:t>
            </a:r>
            <a:r>
              <a:rPr lang="ru-RU" altLang="ru-RU" sz="1797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ПТИЧИЙ ГРИПП</a:t>
            </a:r>
            <a:r>
              <a:rPr lang="en-US" altLang="ru-RU" sz="1797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;</a:t>
            </a:r>
            <a:r>
              <a:rPr lang="en-US" altLang="ru-RU" sz="1797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797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SARS-CoV-2?</a:t>
            </a:r>
            <a:endParaRPr lang="ru-RU" altLang="ru-RU" sz="1797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</a:pPr>
            <a:endParaRPr lang="en-US" altLang="ru-RU" sz="1797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797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РОСТ ГЕНОТОКСИЧНОСТИ - ПОВРЕЖДЕНИЕ ДНК В РЕЗУЛЬТАТЕ ДЕЙСТВИЯ ГЕОХИМИЧЕСКИХ ФАКТОРОВ (МАКРО- И МИКРОЭЛЕМЕНТНЫЙ СОСТАВ ПОЧВЫ), ТОКСИКАНТОВ И ПОЛЛЮТАНТОВ;</a:t>
            </a:r>
          </a:p>
          <a:p>
            <a:pPr algn="just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altLang="ru-RU" sz="1797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797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СОЦИО-КУЛЬТУРНЫЙ ПРЕССИНГ НА АБОРИГЕНОВ – </a:t>
            </a:r>
            <a:r>
              <a:rPr lang="ru-RU" altLang="ru-RU" sz="1797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НАРУШЕНИЕ ТРАДИЦИОННОГО ОБРАЗА ЖИЗНИ, УРБАНИЗАЦИЯ</a:t>
            </a:r>
          </a:p>
          <a:p>
            <a:pPr algn="just" defTabSz="121917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ru-RU" altLang="ru-RU" sz="1797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1219170">
              <a:spcBef>
                <a:spcPct val="20000"/>
              </a:spcBef>
            </a:pPr>
            <a:endParaRPr lang="en-US" altLang="ru-RU" sz="1797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786B328-B002-4C89-ACE3-8063E25A4273}"/>
              </a:ext>
            </a:extLst>
          </p:cNvPr>
          <p:cNvSpPr txBox="1">
            <a:spLocks/>
          </p:cNvSpPr>
          <p:nvPr/>
        </p:nvSpPr>
        <p:spPr>
          <a:xfrm>
            <a:off x="33633" y="228651"/>
            <a:ext cx="12340259" cy="608535"/>
          </a:xfrm>
          <a:prstGeom prst="rect">
            <a:avLst/>
          </a:prstGeom>
        </p:spPr>
        <p:txBody>
          <a:bodyPr/>
          <a:lstStyle/>
          <a:p>
            <a:pPr algn="ctr" defTabSz="1219170">
              <a:defRPr/>
            </a:pPr>
            <a:br>
              <a:rPr lang="ru-RU" altLang="ru-RU" sz="2396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</a:br>
            <a:br>
              <a:rPr lang="ru-RU" altLang="ru-RU" sz="2396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</a:br>
            <a:br>
              <a:rPr lang="ru-RU" altLang="ru-RU" sz="2396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</a:br>
            <a:r>
              <a:rPr lang="ru-RU" altLang="ru-RU" sz="2396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  <a:t>	</a:t>
            </a:r>
            <a:r>
              <a:rPr lang="ru-RU" altLang="ru-RU" sz="3200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  <a:t>НОВЫЕ ВЫЗОВЫ:</a:t>
            </a:r>
          </a:p>
          <a:p>
            <a:pPr algn="ctr" defTabSz="1219170">
              <a:defRPr/>
            </a:pPr>
            <a:r>
              <a:rPr lang="ru-RU" altLang="ru-RU" sz="2396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  <a:t> </a:t>
            </a:r>
            <a:br>
              <a:rPr lang="ru-RU" altLang="ru-RU" sz="2396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</a:br>
            <a:br>
              <a:rPr lang="ru-RU" altLang="ru-RU" sz="2396" b="1" dirty="0">
                <a:solidFill>
                  <a:srgbClr val="FF0000"/>
                </a:solidFill>
                <a:latin typeface="Calibri Light" panose="020F0302020204030204"/>
                <a:cs typeface="Arial" panose="020B0604020202020204" pitchFamily="34" charset="0"/>
              </a:rPr>
            </a:br>
            <a:endParaRPr lang="ru-RU" altLang="ru-RU" sz="2396" b="1" dirty="0">
              <a:solidFill>
                <a:srgbClr val="FF0000"/>
              </a:solidFill>
              <a:latin typeface="Calibri Light" panose="020F0302020204030204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A89D1E39-C464-EA52-09B8-F7B4F29B98FB}"/>
              </a:ext>
            </a:extLst>
          </p:cNvPr>
          <p:cNvGrpSpPr/>
          <p:nvPr/>
        </p:nvGrpSpPr>
        <p:grpSpPr>
          <a:xfrm>
            <a:off x="2447595" y="836713"/>
            <a:ext cx="7776864" cy="5568619"/>
            <a:chOff x="474185" y="-591476"/>
            <a:chExt cx="7764283" cy="6174637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9F32DE3D-1C6A-46F9-9072-15E8F27BF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4185" y="-591476"/>
              <a:ext cx="3661997" cy="3694810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71C5E63F-7A71-4A97-AB6F-A467A9D5F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34171" y="3078595"/>
              <a:ext cx="5104297" cy="2504566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0F09AF9-B7FB-933C-EDFC-DE8E9D701D57}"/>
              </a:ext>
            </a:extLst>
          </p:cNvPr>
          <p:cNvSpPr txBox="1"/>
          <p:nvPr/>
        </p:nvSpPr>
        <p:spPr>
          <a:xfrm>
            <a:off x="6672064" y="932723"/>
            <a:ext cx="4992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ru-RU" sz="2400" b="1" dirty="0">
                <a:solidFill>
                  <a:prstClr val="black"/>
                </a:solidFill>
                <a:latin typeface="Calibri" panose="020F0502020204030204"/>
              </a:rPr>
              <a:t>НИЗКИЕ ТЕМПЕРАТУРЫ – ВАЖНЕЙШАЯ ОСОБЕННОСТЬ ВНЕШНЕЙ ПРИРОДНОЙ СРЕДЫ</a:t>
            </a:r>
          </a:p>
        </p:txBody>
      </p:sp>
    </p:spTree>
    <p:extLst>
      <p:ext uri="{BB962C8B-B14F-4D97-AF65-F5344CB8AC3E}">
        <p14:creationId xmlns:p14="http://schemas.microsoft.com/office/powerpoint/2010/main" val="2784889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5F42A889-0F0F-6D94-B45C-F6B527899D09}"/>
              </a:ext>
            </a:extLst>
          </p:cNvPr>
          <p:cNvGrpSpPr/>
          <p:nvPr/>
        </p:nvGrpSpPr>
        <p:grpSpPr>
          <a:xfrm>
            <a:off x="1967541" y="644692"/>
            <a:ext cx="8219286" cy="5856651"/>
            <a:chOff x="-180254" y="-857052"/>
            <a:chExt cx="9572928" cy="6857604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-180254" y="-857052"/>
              <a:ext cx="9504507" cy="685760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36"/>
              <a:endParaRPr lang="ru-RU" sz="2400" dirty="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3277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37831" y="-123669"/>
              <a:ext cx="9181569" cy="6124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-180254" y="-857050"/>
              <a:ext cx="9504508" cy="780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36"/>
              <a:r>
                <a:rPr lang="ru-RU" sz="1867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Корреляция частоты мажорного </a:t>
              </a:r>
              <a:r>
                <a:rPr lang="ru-RU" sz="1867" b="1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аллеля</a:t>
              </a:r>
              <a:r>
                <a:rPr lang="ru-RU" sz="1867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67" b="1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SNP</a:t>
              </a:r>
              <a:r>
                <a:rPr lang="en-US" sz="1867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67" b="1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rs2885478</a:t>
              </a:r>
              <a:endParaRPr lang="ru-RU" sz="1867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  <a:p>
              <a:pPr algn="ctr" defTabSz="1219136"/>
              <a:r>
                <a:rPr lang="ru-RU" sz="1867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с рангом температуры для популяций внутри континентов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 rot="16200000">
              <a:off x="127796" y="2194897"/>
              <a:ext cx="1800095" cy="537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36"/>
              <a:r>
                <a:rPr lang="ru-RU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Африка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 rot="16200000">
              <a:off x="928910" y="2028577"/>
              <a:ext cx="2213978" cy="4898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36"/>
              <a:r>
                <a:rPr lang="ru-RU" sz="2133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Америка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 rot="16200000">
              <a:off x="1091139" y="1305165"/>
              <a:ext cx="3945119" cy="125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36"/>
              <a:r>
                <a:rPr lang="ru-RU" sz="2133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Южная и </a:t>
              </a:r>
            </a:p>
            <a:p>
              <a:pPr defTabSz="1219136"/>
              <a:r>
                <a:rPr lang="ru-RU" sz="2133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Центральная </a:t>
              </a:r>
            </a:p>
            <a:p>
              <a:pPr defTabSz="1219136"/>
              <a:r>
                <a:rPr lang="ru-RU" sz="2133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Азия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39978" y="2571752"/>
              <a:ext cx="2304122" cy="973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36"/>
              <a:r>
                <a:rPr lang="ru-RU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Восточная Азия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 rot="16200000">
              <a:off x="6522370" y="1908500"/>
              <a:ext cx="1796856" cy="537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36"/>
              <a:r>
                <a:rPr lang="ru-RU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Европа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16200000">
              <a:off x="6734224" y="1606556"/>
              <a:ext cx="3168652" cy="4898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36"/>
              <a:r>
                <a:rPr lang="ru-RU" sz="2133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Ближний Восток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6200000">
              <a:off x="8176840" y="1859943"/>
              <a:ext cx="1368073" cy="10635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36"/>
              <a:r>
                <a:rPr lang="ru-RU" sz="2667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Океания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9043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3592" y="932726"/>
            <a:ext cx="7344816" cy="550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9566" y="644694"/>
            <a:ext cx="6706460" cy="1162724"/>
          </a:xfrm>
        </p:spPr>
        <p:txBody>
          <a:bodyPr>
            <a:noAutofit/>
          </a:bodyPr>
          <a:lstStyle/>
          <a:p>
            <a:r>
              <a:rPr lang="ru-RU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Глобальное распределение частот</a:t>
            </a:r>
            <a:br>
              <a:rPr lang="ru-RU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аллелей</a:t>
            </a:r>
            <a:r>
              <a:rPr lang="en-US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SNP</a:t>
            </a:r>
            <a:r>
              <a:rPr lang="en-US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rs2885478</a:t>
            </a:r>
            <a:r>
              <a:rPr lang="en-US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Rho = </a:t>
            </a:r>
            <a:r>
              <a:rPr lang="ru-RU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0.683</a:t>
            </a:r>
            <a:r>
              <a:rPr lang="en-US" sz="2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br>
              <a:rPr lang="en-US" sz="2133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ru-RU" sz="2133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872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695161-8EA8-4ABA-896C-7D5C5EE0D17A}"/>
              </a:ext>
            </a:extLst>
          </p:cNvPr>
          <p:cNvSpPr txBox="1">
            <a:spLocks/>
          </p:cNvSpPr>
          <p:nvPr/>
        </p:nvSpPr>
        <p:spPr>
          <a:xfrm>
            <a:off x="352" y="932267"/>
            <a:ext cx="12191296" cy="784440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algn="ctr" defTabSz="1219170">
              <a:defRPr/>
            </a:pPr>
            <a:r>
              <a:rPr lang="ru-RU" sz="2396" b="1">
                <a:solidFill>
                  <a:prstClr val="black"/>
                </a:solidFill>
                <a:latin typeface="Calibri Light" panose="020F0302020204030204"/>
              </a:rPr>
              <a:t>СНИЖЕНИЕ  ЭФФЕКТИВНОСТИ </a:t>
            </a:r>
            <a:r>
              <a:rPr lang="en-US" sz="2396" b="1">
                <a:solidFill>
                  <a:prstClr val="black"/>
                </a:solidFill>
                <a:latin typeface="Calibri Light" panose="020F0302020204030204"/>
              </a:rPr>
              <a:t>(</a:t>
            </a:r>
            <a:r>
              <a:rPr lang="ru-RU" sz="2396" b="1">
                <a:solidFill>
                  <a:prstClr val="black"/>
                </a:solidFill>
                <a:latin typeface="Calibri Light" panose="020F0302020204030204"/>
              </a:rPr>
              <a:t>КПД) МЫШЕЧНОЙ  ДЕЯТЕЛЬНОСТИ  ПРИ  АДАПТАЦИИ  ОРГАНИЗМА  К  ХОЛОДУ  </a:t>
            </a:r>
            <a:endParaRPr lang="ru-RU" sz="2396" b="1" dirty="0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14339" name="Прямоугольник 2">
            <a:extLst>
              <a:ext uri="{FF2B5EF4-FFF2-40B4-BE49-F238E27FC236}">
                <a16:creationId xmlns:a16="http://schemas.microsoft.com/office/drawing/2014/main" id="{35AA45F8-BA5A-45C7-8510-517B6274B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259" y="1645392"/>
            <a:ext cx="11696860" cy="2304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619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482588" algn="just" defTabSz="1219170"/>
            <a:r>
              <a:rPr lang="ru-RU" altLang="ru-RU" sz="1797">
                <a:solidFill>
                  <a:srgbClr val="000000"/>
                </a:solidFill>
              </a:rPr>
              <a:t>Скелетная  мускулатура  является  важным теплообразующим органом </a:t>
            </a:r>
            <a:r>
              <a:rPr lang="en-US" altLang="ru-RU" sz="1797">
                <a:solidFill>
                  <a:srgbClr val="000000"/>
                </a:solidFill>
              </a:rPr>
              <a:t>в организме.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Она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отличается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 большой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массой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и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способностью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быстро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и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во много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раз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увеличивать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метаболизм</a:t>
            </a:r>
            <a:r>
              <a:rPr lang="ru-RU" altLang="ru-RU" sz="1797">
                <a:solidFill>
                  <a:srgbClr val="000000"/>
                </a:solidFill>
              </a:rPr>
              <a:t>.</a:t>
            </a:r>
          </a:p>
          <a:p>
            <a:pPr indent="482588" algn="just" defTabSz="1219170"/>
            <a:r>
              <a:rPr lang="ru-RU" altLang="ru-RU" sz="1797">
                <a:solidFill>
                  <a:srgbClr val="000000"/>
                </a:solidFill>
              </a:rPr>
              <a:t>На  холоде  с</a:t>
            </a:r>
            <a:r>
              <a:rPr lang="en-US" altLang="ru-RU" sz="1797">
                <a:solidFill>
                  <a:srgbClr val="000000"/>
                </a:solidFill>
              </a:rPr>
              <a:t>ократительная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активность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мышц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имеет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вид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терморегуляторного тонуса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и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холодовой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дрожи.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В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изучении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этих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функций </a:t>
            </a:r>
            <a:r>
              <a:rPr lang="ru-RU" altLang="ru-RU" sz="1797">
                <a:solidFill>
                  <a:srgbClr val="000000"/>
                </a:solidFill>
              </a:rPr>
              <a:t> </a:t>
            </a:r>
            <a:r>
              <a:rPr lang="en-US" altLang="ru-RU" sz="1797">
                <a:solidFill>
                  <a:srgbClr val="000000"/>
                </a:solidFill>
              </a:rPr>
              <a:t>принимали участие известные российские ученые К.П. Иванов (С-Петербург), Ю.И.Лупандин (Петрозаводск), Ю.И. Баженов (Иваново</a:t>
            </a:r>
            <a:r>
              <a:rPr lang="ru-RU" altLang="ru-RU" sz="1797">
                <a:solidFill>
                  <a:srgbClr val="000000"/>
                </a:solidFill>
              </a:rPr>
              <a:t>)</a:t>
            </a:r>
            <a:r>
              <a:rPr lang="en-US" altLang="ru-RU" sz="1797">
                <a:solidFill>
                  <a:srgbClr val="000000"/>
                </a:solidFill>
              </a:rPr>
              <a:t> и другие. </a:t>
            </a:r>
            <a:endParaRPr lang="ru-RU" altLang="ru-RU" sz="1797">
              <a:solidFill>
                <a:srgbClr val="000000"/>
              </a:solidFill>
            </a:endParaRPr>
          </a:p>
          <a:p>
            <a:pPr indent="482588" algn="just" defTabSz="1219170"/>
            <a:r>
              <a:rPr lang="ru-RU" altLang="ru-RU" sz="1797">
                <a:solidFill>
                  <a:srgbClr val="000000"/>
                </a:solidFill>
              </a:rPr>
              <a:t>Длительное  действие  холода  усиливает  разобщение  процессов  окисления-фосфорилирования  (В.П. Скулачев, В.В. Хаскин и др.) и активирует дополнительное использование  липидов  в  качестве  субстратов  окисления  (Л.Е.Панин и др.).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8DEF97EC-C561-4C9B-88F8-BEA7EBA17187}"/>
              </a:ext>
            </a:extLst>
          </p:cNvPr>
          <p:cNvSpPr txBox="1">
            <a:spLocks/>
          </p:cNvSpPr>
          <p:nvPr/>
        </p:nvSpPr>
        <p:spPr>
          <a:xfrm>
            <a:off x="7095173" y="4642113"/>
            <a:ext cx="4602044" cy="1488057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1219170">
              <a:defRPr/>
            </a:pPr>
            <a:r>
              <a:rPr lang="ru-RU" sz="1797" dirty="0">
                <a:solidFill>
                  <a:prstClr val="black"/>
                </a:solidFill>
                <a:latin typeface="Calibri" panose="020F0502020204030204"/>
              </a:rPr>
              <a:t>Работами  сотрудников  НИИ ФФМ  (М.А.Якименко, Е.Я.Ткаченко, </a:t>
            </a:r>
            <a:r>
              <a:rPr lang="ru-RU" sz="1797" dirty="0" err="1">
                <a:solidFill>
                  <a:prstClr val="black"/>
                </a:solidFill>
                <a:latin typeface="Calibri" panose="020F0502020204030204"/>
              </a:rPr>
              <a:t>В.Э.Диверт</a:t>
            </a:r>
            <a:r>
              <a:rPr lang="ru-RU" sz="1797" dirty="0">
                <a:solidFill>
                  <a:prstClr val="black"/>
                </a:solidFill>
                <a:latin typeface="Calibri" panose="020F0502020204030204"/>
              </a:rPr>
              <a:t>) экспериментально показано, что после адаптации организма к холоду   температурный  эффект  мышечного  сокращения  возрастает  на  40 – 70 %.</a:t>
            </a:r>
            <a:endParaRPr lang="ru-RU" sz="3195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14341" name="Picture 3">
            <a:extLst>
              <a:ext uri="{FF2B5EF4-FFF2-40B4-BE49-F238E27FC236}">
                <a16:creationId xmlns:a16="http://schemas.microsoft.com/office/drawing/2014/main" id="{0C8E5928-9B42-4914-A08C-06A57BB98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698" y="3875102"/>
            <a:ext cx="5849223" cy="2442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7501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9C059F-7285-4D51-963C-736F92CC50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24" y="2964131"/>
            <a:ext cx="7402777" cy="929743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4282775-DBB7-46FA-AE89-6FBE7CB9B8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7497" y="4719906"/>
            <a:ext cx="6096404" cy="11084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A18919-C033-46B7-8F81-B52568ED19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982" y="1444584"/>
            <a:ext cx="8304881" cy="43837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67E8-0DB2-497A-BA07-7BC2B42700E8}"/>
              </a:ext>
            </a:extLst>
          </p:cNvPr>
          <p:cNvSpPr txBox="1"/>
          <p:nvPr/>
        </p:nvSpPr>
        <p:spPr>
          <a:xfrm>
            <a:off x="2639619" y="546232"/>
            <a:ext cx="7964452" cy="954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1219170"/>
            <a:r>
              <a:rPr lang="ru-RU" sz="1867" b="1" dirty="0">
                <a:solidFill>
                  <a:prstClr val="black"/>
                </a:solidFill>
                <a:latin typeface="Calibri" panose="020F0502020204030204"/>
              </a:rPr>
              <a:t>ИЗМЕНЕНИЕ ОБЪЕМА МОЗГА ЗА 14 МЕСЯЦЕВ ПО СРАВНЕНИЮ С ИСХОДНЫМ ЗНАЧЕНИЕМ (ПУНКТИР) У КОНТРОЛЬНОЙ ГРУППЫ (СИНИЙ) И ПОЛЯРНИКОВ (КРАСНЫЙ) В РАЗНЫХ ОБЛАСТЯХ ГИППОКАМПА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250E8C-6C65-4CDF-A582-5A9490F7C37F}"/>
              </a:ext>
            </a:extLst>
          </p:cNvPr>
          <p:cNvSpPr txBox="1"/>
          <p:nvPr/>
        </p:nvSpPr>
        <p:spPr>
          <a:xfrm>
            <a:off x="996041" y="5974398"/>
            <a:ext cx="7267856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ru-RU" sz="1467" dirty="0" err="1">
                <a:solidFill>
                  <a:prstClr val="black"/>
                </a:solidFill>
                <a:latin typeface="Calibri" panose="020F0502020204030204"/>
              </a:rPr>
              <a:t>Stahn</a:t>
            </a:r>
            <a:r>
              <a:rPr lang="ru-RU" sz="1467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1467" dirty="0" err="1">
                <a:solidFill>
                  <a:prstClr val="black"/>
                </a:solidFill>
                <a:latin typeface="Calibri" panose="020F0502020204030204"/>
              </a:rPr>
              <a:t>et</a:t>
            </a:r>
            <a:r>
              <a:rPr lang="ru-RU" sz="1467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1467" dirty="0" err="1">
                <a:solidFill>
                  <a:prstClr val="black"/>
                </a:solidFill>
                <a:latin typeface="Calibri" panose="020F0502020204030204"/>
              </a:rPr>
              <a:t>al</a:t>
            </a:r>
            <a:r>
              <a:rPr lang="ru-RU" sz="1467" dirty="0">
                <a:solidFill>
                  <a:prstClr val="black"/>
                </a:solidFill>
                <a:latin typeface="Calibri" panose="020F0502020204030204"/>
              </a:rPr>
              <a:t>. / NEJM, 2019</a:t>
            </a:r>
          </a:p>
        </p:txBody>
      </p:sp>
    </p:spTree>
    <p:extLst>
      <p:ext uri="{BB962C8B-B14F-4D97-AF65-F5344CB8AC3E}">
        <p14:creationId xmlns:p14="http://schemas.microsoft.com/office/powerpoint/2010/main" val="31610330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4F5A529D-7990-B36F-EC69-480A4274A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7207" y="715836"/>
            <a:ext cx="10102852" cy="556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1219170" eaLnBrk="1" hangingPunct="1"/>
            <a:endParaRPr lang="ru-RU" altLang="ru-RU" sz="3200" b="1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4099" name="Rectangle 43">
            <a:extLst>
              <a:ext uri="{FF2B5EF4-FFF2-40B4-BE49-F238E27FC236}">
                <a16:creationId xmlns:a16="http://schemas.microsoft.com/office/drawing/2014/main" id="{FE1FEB0C-E838-70B2-0CFB-1461B22B7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942" y="454227"/>
            <a:ext cx="1847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 eaLnBrk="1" hangingPunct="1"/>
            <a:endParaRPr lang="ru-RU" altLang="ru-RU" sz="28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20" name="AutoShape 42">
            <a:extLst>
              <a:ext uri="{FF2B5EF4-FFF2-40B4-BE49-F238E27FC236}">
                <a16:creationId xmlns:a16="http://schemas.microsoft.com/office/drawing/2014/main" id="{4C3AE0A5-7F39-881B-9990-9505789952B1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994641" y="715841"/>
            <a:ext cx="9370084" cy="5209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1219170"/>
            <a:endParaRPr lang="ru-RU" sz="280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121" name="Text Box 41">
            <a:extLst>
              <a:ext uri="{FF2B5EF4-FFF2-40B4-BE49-F238E27FC236}">
                <a16:creationId xmlns:a16="http://schemas.microsoft.com/office/drawing/2014/main" id="{482DA9B8-5CDB-E6A7-E1BB-BB769D4F3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6409" y="838629"/>
            <a:ext cx="5244768" cy="26612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Комплекс факторов АЗРФ</a:t>
            </a:r>
            <a:endParaRPr lang="ru-RU" altLang="ru-RU" sz="28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22" name="Text Box 40">
            <a:extLst>
              <a:ext uri="{FF2B5EF4-FFF2-40B4-BE49-F238E27FC236}">
                <a16:creationId xmlns:a16="http://schemas.microsoft.com/office/drawing/2014/main" id="{8A855CF5-FC79-0BD2-9760-2DBE7816B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5695" y="1273377"/>
            <a:ext cx="4802335" cy="26225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Нейроэндокринная система</a:t>
            </a:r>
            <a:endParaRPr lang="ru-RU" altLang="ru-RU" sz="28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23" name="Text Box 39">
            <a:extLst>
              <a:ext uri="{FF2B5EF4-FFF2-40B4-BE49-F238E27FC236}">
                <a16:creationId xmlns:a16="http://schemas.microsoft.com/office/drawing/2014/main" id="{21B64A9E-4349-4122-3027-A136B703A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5592" y="1646973"/>
            <a:ext cx="1346744" cy="1965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Легкие</a:t>
            </a:r>
            <a:endParaRPr lang="ru-RU" altLang="ru-RU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24" name="Text Box 38">
            <a:extLst>
              <a:ext uri="{FF2B5EF4-FFF2-40B4-BE49-F238E27FC236}">
                <a16:creationId xmlns:a16="http://schemas.microsoft.com/office/drawing/2014/main" id="{C476568A-5C76-6217-A4A5-7F491B658C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1670" y="1678918"/>
            <a:ext cx="1098788" cy="1958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Сердце</a:t>
            </a:r>
            <a:endParaRPr lang="ru-RU" altLang="ru-RU" sz="28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25" name="Text Box 37">
            <a:extLst>
              <a:ext uri="{FF2B5EF4-FFF2-40B4-BE49-F238E27FC236}">
                <a16:creationId xmlns:a16="http://schemas.microsoft.com/office/drawing/2014/main" id="{DC54DD9B-A810-57EC-E8D7-4947C6A72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8913" y="1736660"/>
            <a:ext cx="1499895" cy="202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Кровь</a:t>
            </a:r>
            <a:endParaRPr lang="ru-RU" altLang="ru-RU" sz="28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26" name="Text Box 36">
            <a:extLst>
              <a:ext uri="{FF2B5EF4-FFF2-40B4-BE49-F238E27FC236}">
                <a16:creationId xmlns:a16="http://schemas.microsoft.com/office/drawing/2014/main" id="{D9A61F43-B585-FF74-37D2-3083F2A12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0881" y="1968306"/>
            <a:ext cx="3766752" cy="179971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indent="6302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840296" algn="just" defTabSz="1219170"/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indent="840296" algn="just" defTabSz="1219170"/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indent="840296" algn="just" defTabSz="1219170"/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indent="840296" algn="just" defTabSz="1219170"/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indent="840296" algn="just" defTabSz="1219170"/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indent="840296" algn="just" defTabSz="1219170"/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indent="840296" algn="just" defTabSz="1219170"/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indent="840296" algn="just" defTabSz="1219170">
              <a:buFont typeface="Symbol" panose="05050102010706020507" pitchFamily="18" charset="2"/>
              <a:buChar char="¯"/>
            </a:pPr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indent="840296" algn="just" defTabSz="1219170"/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27" name="Text Box 35">
            <a:extLst>
              <a:ext uri="{FF2B5EF4-FFF2-40B4-BE49-F238E27FC236}">
                <a16:creationId xmlns:a16="http://schemas.microsoft.com/office/drawing/2014/main" id="{3B52C61B-DAB4-8337-6C71-0F8239AD1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8074" y="2026050"/>
            <a:ext cx="1326081" cy="6765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Нарушение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/>
            <a:r>
              <a:rPr lang="ru-RU" altLang="ru-RU" sz="1600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диффузион-перфузион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. отношений</a:t>
            </a:r>
            <a:endParaRPr lang="ru-RU" altLang="ru-RU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28" name="Text Box 34">
            <a:extLst>
              <a:ext uri="{FF2B5EF4-FFF2-40B4-BE49-F238E27FC236}">
                <a16:creationId xmlns:a16="http://schemas.microsoft.com/office/drawing/2014/main" id="{8CD0B9F7-ABE2-FC77-1722-33A318A592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7858" y="2084455"/>
            <a:ext cx="1017351" cy="31638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1467">
                <a:solidFill>
                  <a:prstClr val="black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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СО,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ru-RU" altLang="ru-RU" sz="1467">
                <a:solidFill>
                  <a:prstClr val="black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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МОК</a:t>
            </a:r>
            <a:endParaRPr lang="ru-RU" altLang="ru-RU" sz="1467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</p:txBody>
      </p:sp>
      <p:sp>
        <p:nvSpPr>
          <p:cNvPr id="4129" name="Text Box 33">
            <a:extLst>
              <a:ext uri="{FF2B5EF4-FFF2-40B4-BE49-F238E27FC236}">
                <a16:creationId xmlns:a16="http://schemas.microsoft.com/office/drawing/2014/main" id="{FF660F9F-B44A-1537-15EA-71F5743F36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7858" y="2663231"/>
            <a:ext cx="1079340" cy="53997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467">
                <a:solidFill>
                  <a:prstClr val="black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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АД, 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467">
                <a:solidFill>
                  <a:prstClr val="black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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ПСС, 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467">
                <a:solidFill>
                  <a:prstClr val="black"/>
                </a:solidFill>
                <a:latin typeface="Calibri" panose="020F0502020204030204" pitchFamily="34" charset="0"/>
                <a:sym typeface="Symbol" panose="05050102010706020507" pitchFamily="18" charset="2"/>
              </a:rPr>
              <a:t>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ПК</a:t>
            </a:r>
            <a:endParaRPr lang="ru-RU" altLang="ru-RU" sz="1467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</p:txBody>
      </p:sp>
      <p:sp>
        <p:nvSpPr>
          <p:cNvPr id="4130" name="Text Box 32">
            <a:extLst>
              <a:ext uri="{FF2B5EF4-FFF2-40B4-BE49-F238E27FC236}">
                <a16:creationId xmlns:a16="http://schemas.microsoft.com/office/drawing/2014/main" id="{24398644-96E1-E834-501A-997DE547E2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3936" y="2142201"/>
            <a:ext cx="3287856" cy="15748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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Эритропоэз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</a:t>
            </a:r>
            <a:r>
              <a:rPr lang="ru-RU" altLang="ru-RU" sz="1600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Эритродиерез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600" dirty="0" err="1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СрПЖЭр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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    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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r>
              <a:rPr lang="en-US" altLang="ru-RU" sz="1600" dirty="0" err="1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MetHb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 </a:t>
            </a:r>
            <a:r>
              <a:rPr lang="en-US" altLang="ru-RU" sz="1600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FHb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</a:t>
            </a:r>
            <a:r>
              <a:rPr lang="ru-RU" altLang="ru-RU" sz="1600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СОЭр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       </a:t>
            </a:r>
            <a:r>
              <a:rPr lang="ru-RU" altLang="ru-RU" sz="1600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ТЭр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      </a:t>
            </a:r>
            <a:r>
              <a:rPr lang="en-US" altLang="ru-RU" sz="1600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Ht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Деформируемость Эр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algn="ctr"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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Нарушение микроциркуляции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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                            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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Адгезия               Агрегация Эр</a:t>
            </a:r>
            <a:endParaRPr lang="ru-RU" altLang="ru-RU" sz="1067" dirty="0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лейкоцитов</a:t>
            </a:r>
          </a:p>
        </p:txBody>
      </p:sp>
      <p:sp>
        <p:nvSpPr>
          <p:cNvPr id="4131" name="Text Box 31">
            <a:extLst>
              <a:ext uri="{FF2B5EF4-FFF2-40B4-BE49-F238E27FC236}">
                <a16:creationId xmlns:a16="http://schemas.microsoft.com/office/drawing/2014/main" id="{58E95B04-3A82-4D2E-D6B4-26570E4F77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5855" y="4053755"/>
            <a:ext cx="8308976" cy="5625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Нарушение сосудистой                               Снижение резервов ПК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проницаемости  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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                                           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           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algn="ctr"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Синдром капилляро-трофической недостаточности (СКТН)</a:t>
            </a:r>
          </a:p>
        </p:txBody>
      </p:sp>
      <p:sp>
        <p:nvSpPr>
          <p:cNvPr id="4132" name="Text Box 30">
            <a:extLst>
              <a:ext uri="{FF2B5EF4-FFF2-40B4-BE49-F238E27FC236}">
                <a16:creationId xmlns:a16="http://schemas.microsoft.com/office/drawing/2014/main" id="{36C381E7-5911-9CC9-89CA-78F30C3F53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7124" y="4807093"/>
            <a:ext cx="8000245" cy="41497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Гипоксия тканей, клеток, 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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рО</a:t>
            </a:r>
            <a:r>
              <a:rPr lang="ru-RU" altLang="ru-RU" sz="1600" baseline="-300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2</a:t>
            </a:r>
            <a:r>
              <a:rPr lang="en-US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, гиперкапния тканей, 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 (</a:t>
            </a:r>
            <a:r>
              <a:rPr lang="en-US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-</a:t>
            </a:r>
            <a:r>
              <a:rPr lang="en-US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c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)рСО</a:t>
            </a:r>
            <a:r>
              <a:rPr lang="ru-RU" altLang="ru-RU" sz="1600" baseline="-300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2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, 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[Н</a:t>
            </a:r>
            <a:r>
              <a:rPr lang="ru-RU" altLang="ru-RU" sz="1600" baseline="300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+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], </a:t>
            </a:r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рН</a:t>
            </a:r>
            <a:endParaRPr lang="ru-RU" altLang="ru-RU" sz="1600">
              <a:solidFill>
                <a:prstClr val="black"/>
              </a:solidFill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4133" name="Text Box 16">
            <a:extLst>
              <a:ext uri="{FF2B5EF4-FFF2-40B4-BE49-F238E27FC236}">
                <a16:creationId xmlns:a16="http://schemas.microsoft.com/office/drawing/2014/main" id="{D40DC6C9-F878-226E-E408-3072B7225D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3210" y="5385867"/>
            <a:ext cx="4771948" cy="29447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1219170"/>
            <a:r>
              <a:rPr lang="ru-RU" altLang="ru-RU" sz="1867" b="1" dirty="0">
                <a:solidFill>
                  <a:prstClr val="black"/>
                </a:solidFill>
                <a:latin typeface="Times New Roman" panose="02020603050405020304" pitchFamily="18" charset="0"/>
              </a:rPr>
              <a:t>Северная тканевая гипоксия </a:t>
            </a:r>
            <a:endParaRPr lang="ru-RU" altLang="ru-RU" sz="2800" b="1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34" name="Text Box 14">
            <a:extLst>
              <a:ext uri="{FF2B5EF4-FFF2-40B4-BE49-F238E27FC236}">
                <a16:creationId xmlns:a16="http://schemas.microsoft.com/office/drawing/2014/main" id="{5138AB1B-F25B-F595-EEBC-0DA4976B3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0881" y="2026047"/>
            <a:ext cx="2024979" cy="7977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гипервентиляция,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гиперволемия,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</a:rPr>
              <a:t>гипертензия МКК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/>
            <a:endParaRPr lang="ru-RU" altLang="ru-RU" sz="28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35" name="Text Box 12">
            <a:extLst>
              <a:ext uri="{FF2B5EF4-FFF2-40B4-BE49-F238E27FC236}">
                <a16:creationId xmlns:a16="http://schemas.microsoft.com/office/drawing/2014/main" id="{CF4A452C-0A94-A175-1763-E3B7EAD76C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0881" y="5733665"/>
            <a:ext cx="8751408" cy="3724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1219170"/>
            <a:r>
              <a:rPr lang="ru-RU" altLang="ru-RU" sz="2129" b="1" dirty="0">
                <a:solidFill>
                  <a:prstClr val="black"/>
                </a:solidFill>
                <a:latin typeface="Times New Roman" panose="02020603050405020304" pitchFamily="18" charset="0"/>
              </a:rPr>
              <a:t>МЕХАНИЗМЫ РАЗВИТИЯ СЕВЕРНОЙ ТКАНЕВОЙ ГИПОКСИИ </a:t>
            </a:r>
            <a:endParaRPr lang="ru-RU" altLang="ru-RU" sz="2129" b="1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/>
            <a:endParaRPr lang="ru-RU" altLang="ru-RU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01" name="Прямоугольник 43">
            <a:extLst>
              <a:ext uri="{FF2B5EF4-FFF2-40B4-BE49-F238E27FC236}">
                <a16:creationId xmlns:a16="http://schemas.microsoft.com/office/drawing/2014/main" id="{BF492B1F-210B-EE60-0F39-24AE2E4E1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2340" y="2953570"/>
            <a:ext cx="259558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 eaLnBrk="1" hangingPunct="1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Снижение резервов легких </a:t>
            </a:r>
          </a:p>
          <a:p>
            <a:pPr defTabSz="1219170" eaLnBrk="1" hangingPunct="1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                   </a:t>
            </a:r>
            <a:endParaRPr lang="ru-RU" altLang="ru-RU" sz="16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02" name="Прямоугольник 44">
            <a:extLst>
              <a:ext uri="{FF2B5EF4-FFF2-40B4-BE49-F238E27FC236}">
                <a16:creationId xmlns:a16="http://schemas.microsoft.com/office/drawing/2014/main" id="{D6668C65-7FDE-43A3-5FCC-D6524FD387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2336" y="3243504"/>
            <a:ext cx="23873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 eaLnBrk="1" hangingPunct="1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Альвеолярная гипоксия       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1219170" eaLnBrk="1" hangingPunct="1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endParaRPr lang="ru-RU" altLang="ru-RU" sz="1067">
              <a:solidFill>
                <a:prstClr val="black"/>
              </a:solidFill>
              <a:latin typeface="Calibri" panose="020F0502020204030204" pitchFamily="34" charset="0"/>
              <a:sym typeface="Symbol" panose="05050102010706020507" pitchFamily="18" charset="2"/>
            </a:endParaRPr>
          </a:p>
          <a:p>
            <a:pPr defTabSz="1219170" eaLnBrk="1" hangingPunct="1"/>
            <a:endParaRPr lang="ru-RU" altLang="ru-RU" sz="16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03" name="Прямоугольник 46">
            <a:extLst>
              <a:ext uri="{FF2B5EF4-FFF2-40B4-BE49-F238E27FC236}">
                <a16:creationId xmlns:a16="http://schemas.microsoft.com/office/drawing/2014/main" id="{D507DF7E-D34A-28A0-C4F7-8751ABE7EE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2339" y="3474685"/>
            <a:ext cx="321365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 eaLnBrk="1" hangingPunct="1"/>
            <a:r>
              <a:rPr lang="ru-RU" altLang="ru-RU" sz="1600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Образование АКМ, продуктов ПОЛ</a:t>
            </a:r>
          </a:p>
          <a:p>
            <a:pPr defTabSz="1219170" eaLnBrk="1" hangingPunct="1"/>
            <a:endParaRPr lang="ru-RU" altLang="ru-RU" sz="16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04" name="Прямоугольник 47">
            <a:extLst>
              <a:ext uri="{FF2B5EF4-FFF2-40B4-BE49-F238E27FC236}">
                <a16:creationId xmlns:a16="http://schemas.microsoft.com/office/drawing/2014/main" id="{91A62005-B1FA-13BC-732B-F97D6ED6C4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4813" y="3358456"/>
            <a:ext cx="354691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 eaLnBrk="1" hangingPunct="1"/>
            <a:r>
              <a:rPr lang="ru-RU" altLang="ru-RU" sz="1867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</a:t>
            </a:r>
            <a:endParaRPr lang="ru-RU" altLang="ru-RU" sz="1867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05" name="Прямоугольник 48">
            <a:extLst>
              <a:ext uri="{FF2B5EF4-FFF2-40B4-BE49-F238E27FC236}">
                <a16:creationId xmlns:a16="http://schemas.microsoft.com/office/drawing/2014/main" id="{0FB103A7-CEDB-092C-45A9-300A5CE01F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4817" y="2837341"/>
            <a:ext cx="385873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1219170" eaLnBrk="1" hangingPunct="1"/>
            <a:r>
              <a:rPr lang="ru-RU" altLang="ru-RU" sz="1867">
                <a:solidFill>
                  <a:prstClr val="blac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</a:t>
            </a:r>
            <a:endParaRPr lang="ru-RU" altLang="ru-RU" sz="1867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id="{BDF13AC2-B2CC-CAB3-37BA-714E639A4EAA}"/>
              </a:ext>
            </a:extLst>
          </p:cNvPr>
          <p:cNvCxnSpPr/>
          <p:nvPr/>
        </p:nvCxnSpPr>
        <p:spPr>
          <a:xfrm flipH="1">
            <a:off x="4292336" y="1562649"/>
            <a:ext cx="707432" cy="1737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id="{1F04EAA9-A703-9EC9-D251-FAB9A412B643}"/>
              </a:ext>
            </a:extLst>
          </p:cNvPr>
          <p:cNvCxnSpPr>
            <a:endCxn id="4124" idx="0"/>
          </p:cNvCxnSpPr>
          <p:nvPr/>
        </p:nvCxnSpPr>
        <p:spPr>
          <a:xfrm>
            <a:off x="6414637" y="1562653"/>
            <a:ext cx="106424" cy="1162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>
            <a:extLst>
              <a:ext uri="{FF2B5EF4-FFF2-40B4-BE49-F238E27FC236}">
                <a16:creationId xmlns:a16="http://schemas.microsoft.com/office/drawing/2014/main" id="{F387E91B-B621-50A1-7796-0878B55775B2}"/>
              </a:ext>
            </a:extLst>
          </p:cNvPr>
          <p:cNvCxnSpPr/>
          <p:nvPr/>
        </p:nvCxnSpPr>
        <p:spPr>
          <a:xfrm>
            <a:off x="7299415" y="1562653"/>
            <a:ext cx="530088" cy="2324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>
            <a:extLst>
              <a:ext uri="{FF2B5EF4-FFF2-40B4-BE49-F238E27FC236}">
                <a16:creationId xmlns:a16="http://schemas.microsoft.com/office/drawing/2014/main" id="{698FB086-27CD-1099-8161-BC6AD161D031}"/>
              </a:ext>
            </a:extLst>
          </p:cNvPr>
          <p:cNvCxnSpPr/>
          <p:nvPr/>
        </p:nvCxnSpPr>
        <p:spPr>
          <a:xfrm>
            <a:off x="3851895" y="3822096"/>
            <a:ext cx="0" cy="2324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>
            <a:extLst>
              <a:ext uri="{FF2B5EF4-FFF2-40B4-BE49-F238E27FC236}">
                <a16:creationId xmlns:a16="http://schemas.microsoft.com/office/drawing/2014/main" id="{D60AE2B4-3B9A-2439-C881-8A68257BDBCB}"/>
              </a:ext>
            </a:extLst>
          </p:cNvPr>
          <p:cNvCxnSpPr>
            <a:stCxn id="4129" idx="2"/>
          </p:cNvCxnSpPr>
          <p:nvPr/>
        </p:nvCxnSpPr>
        <p:spPr>
          <a:xfrm flipH="1">
            <a:off x="6767384" y="3203210"/>
            <a:ext cx="10145" cy="8513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>
            <a:extLst>
              <a:ext uri="{FF2B5EF4-FFF2-40B4-BE49-F238E27FC236}">
                <a16:creationId xmlns:a16="http://schemas.microsoft.com/office/drawing/2014/main" id="{06296ED8-8A35-FD55-CF8D-CFD6F83863BD}"/>
              </a:ext>
            </a:extLst>
          </p:cNvPr>
          <p:cNvCxnSpPr/>
          <p:nvPr/>
        </p:nvCxnSpPr>
        <p:spPr>
          <a:xfrm>
            <a:off x="9067024" y="3764616"/>
            <a:ext cx="0" cy="2311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>
            <a:extLst>
              <a:ext uri="{FF2B5EF4-FFF2-40B4-BE49-F238E27FC236}">
                <a16:creationId xmlns:a16="http://schemas.microsoft.com/office/drawing/2014/main" id="{82E70B9E-057C-1A00-BC7C-6F35F35DE77A}"/>
              </a:ext>
            </a:extLst>
          </p:cNvPr>
          <p:cNvCxnSpPr/>
          <p:nvPr/>
        </p:nvCxnSpPr>
        <p:spPr>
          <a:xfrm>
            <a:off x="6767377" y="4633141"/>
            <a:ext cx="0" cy="1737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>
            <a:extLst>
              <a:ext uri="{FF2B5EF4-FFF2-40B4-BE49-F238E27FC236}">
                <a16:creationId xmlns:a16="http://schemas.microsoft.com/office/drawing/2014/main" id="{B6C9E43C-C509-7488-EA8F-97EB9B75A947}"/>
              </a:ext>
            </a:extLst>
          </p:cNvPr>
          <p:cNvCxnSpPr/>
          <p:nvPr/>
        </p:nvCxnSpPr>
        <p:spPr>
          <a:xfrm>
            <a:off x="6767377" y="5213009"/>
            <a:ext cx="0" cy="1737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>
            <a:extLst>
              <a:ext uri="{FF2B5EF4-FFF2-40B4-BE49-F238E27FC236}">
                <a16:creationId xmlns:a16="http://schemas.microsoft.com/office/drawing/2014/main" id="{44051293-75BF-D37E-E75F-AD37B87D7E93}"/>
              </a:ext>
            </a:extLst>
          </p:cNvPr>
          <p:cNvCxnSpPr/>
          <p:nvPr/>
        </p:nvCxnSpPr>
        <p:spPr>
          <a:xfrm>
            <a:off x="8624633" y="1968812"/>
            <a:ext cx="0" cy="1737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>
            <a:extLst>
              <a:ext uri="{FF2B5EF4-FFF2-40B4-BE49-F238E27FC236}">
                <a16:creationId xmlns:a16="http://schemas.microsoft.com/office/drawing/2014/main" id="{8F8A7BA8-EEDE-483F-4CA3-1B4EDF33708E}"/>
              </a:ext>
            </a:extLst>
          </p:cNvPr>
          <p:cNvCxnSpPr>
            <a:stCxn id="4134" idx="3"/>
          </p:cNvCxnSpPr>
          <p:nvPr/>
        </p:nvCxnSpPr>
        <p:spPr>
          <a:xfrm>
            <a:off x="4195860" y="2424910"/>
            <a:ext cx="361520" cy="75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>
            <a:extLst>
              <a:ext uri="{FF2B5EF4-FFF2-40B4-BE49-F238E27FC236}">
                <a16:creationId xmlns:a16="http://schemas.microsoft.com/office/drawing/2014/main" id="{1AE8F9E7-8E90-569D-8C77-86C52180B315}"/>
              </a:ext>
            </a:extLst>
          </p:cNvPr>
          <p:cNvCxnSpPr/>
          <p:nvPr/>
        </p:nvCxnSpPr>
        <p:spPr>
          <a:xfrm>
            <a:off x="5972245" y="1157766"/>
            <a:ext cx="0" cy="1149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>
            <a:extLst>
              <a:ext uri="{FF2B5EF4-FFF2-40B4-BE49-F238E27FC236}">
                <a16:creationId xmlns:a16="http://schemas.microsoft.com/office/drawing/2014/main" id="{8AF1A763-3D82-4094-9C39-DAC7B7BB6044}"/>
              </a:ext>
            </a:extLst>
          </p:cNvPr>
          <p:cNvCxnSpPr/>
          <p:nvPr/>
        </p:nvCxnSpPr>
        <p:spPr>
          <a:xfrm>
            <a:off x="3497204" y="1910059"/>
            <a:ext cx="0" cy="1162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>
            <a:extLst>
              <a:ext uri="{FF2B5EF4-FFF2-40B4-BE49-F238E27FC236}">
                <a16:creationId xmlns:a16="http://schemas.microsoft.com/office/drawing/2014/main" id="{D1963A29-9E90-B5F2-C58A-8BB9BC0EB08B}"/>
              </a:ext>
            </a:extLst>
          </p:cNvPr>
          <p:cNvCxnSpPr>
            <a:endCxn id="4128" idx="0"/>
          </p:cNvCxnSpPr>
          <p:nvPr/>
        </p:nvCxnSpPr>
        <p:spPr>
          <a:xfrm>
            <a:off x="6679680" y="1910062"/>
            <a:ext cx="66851" cy="1743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>
            <a:extLst>
              <a:ext uri="{FF2B5EF4-FFF2-40B4-BE49-F238E27FC236}">
                <a16:creationId xmlns:a16="http://schemas.microsoft.com/office/drawing/2014/main" id="{C5885C2D-E25E-AB5F-FC4E-AE58FD52C09B}"/>
              </a:ext>
            </a:extLst>
          </p:cNvPr>
          <p:cNvCxnSpPr/>
          <p:nvPr/>
        </p:nvCxnSpPr>
        <p:spPr>
          <a:xfrm flipV="1">
            <a:off x="6944723" y="2432452"/>
            <a:ext cx="0" cy="2311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457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49A15AD9-B5CB-27F9-6F02-2123A36F38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70449" y="689586"/>
            <a:ext cx="7769987" cy="493809"/>
          </a:xfrm>
        </p:spPr>
        <p:txBody>
          <a:bodyPr rtlCol="0">
            <a:no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sz="2400" b="1" dirty="0">
                <a:solidFill>
                  <a:srgbClr val="7030A0"/>
                </a:solidFill>
                <a:latin typeface="+mn-lt"/>
                <a:cs typeface="Times New Roman" pitchFamily="18" charset="0"/>
              </a:rPr>
              <a:t>Взаимосвязь между параметрами центральной гемодинамики с показателями старения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75904AE7-7268-AF2F-1CD9-B1987490FA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45515" y="6068825"/>
            <a:ext cx="7620964" cy="199184"/>
          </a:xfrm>
        </p:spPr>
        <p:txBody>
          <a:bodyPr>
            <a:normAutofit fontScale="400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Примечание: Сплошная линия – положительная корреляция (</a:t>
            </a:r>
            <a:r>
              <a:rPr lang="en-US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r≥0</a:t>
            </a:r>
            <a:r>
              <a:rPr lang="ru-RU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50)</a:t>
            </a:r>
            <a:r>
              <a:rPr lang="ru-RU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пунктирная линия (</a:t>
            </a:r>
            <a:r>
              <a:rPr lang="en-US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r≥</a:t>
            </a:r>
            <a:r>
              <a:rPr lang="ru-RU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ru-RU" sz="2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altLang="ru-RU" sz="1867" dirty="0">
                <a:cs typeface="Arial" panose="020B0604020202020204" pitchFamily="34" charset="0"/>
              </a:rPr>
              <a:t>)</a:t>
            </a:r>
            <a:endParaRPr lang="ru-RU" altLang="ru-RU" sz="1867" dirty="0">
              <a:cs typeface="Arial" panose="020B0604020202020204" pitchFamily="34" charset="0"/>
            </a:endParaRPr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D8BA6892-DBB4-EE91-FFA7-2F73A2092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91" t="12796" r="22884" b="14764"/>
          <a:stretch>
            <a:fillRect/>
          </a:stretch>
        </p:blipFill>
        <p:spPr bwMode="auto">
          <a:xfrm>
            <a:off x="2645512" y="1258685"/>
            <a:ext cx="7219861" cy="466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9259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3016" y="4417839"/>
            <a:ext cx="917862" cy="5137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00314" y="734393"/>
            <a:ext cx="7395780" cy="115582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ctr" defTabSz="829544">
              <a:lnSpc>
                <a:spcPts val="2171"/>
              </a:lnSpc>
            </a:pPr>
            <a:r>
              <a:rPr lang="ru" sz="1859" b="1" dirty="0">
                <a:solidFill>
                  <a:srgbClr val="0067B2"/>
                </a:solidFill>
                <a:latin typeface="Tahoma"/>
              </a:rPr>
              <a:t>МОНИТОРИРОВАНИЕ СЕРДЕЧНО-СОСУДИСТОЙ ЗАБОЛЕВАЕМОСТИ, СМЕРТНОСТИ И ИХ ФАКТОРОВ РИСКА</a:t>
            </a:r>
          </a:p>
          <a:p>
            <a:pPr algn="ctr" defTabSz="829544">
              <a:lnSpc>
                <a:spcPts val="2171"/>
              </a:lnSpc>
              <a:spcAft>
                <a:spcPts val="6072"/>
              </a:spcAft>
            </a:pPr>
            <a:r>
              <a:rPr lang="ru" sz="1859" b="1" dirty="0">
                <a:solidFill>
                  <a:srgbClr val="0067B2"/>
                </a:solidFill>
                <a:latin typeface="Tahoma"/>
              </a:rPr>
              <a:t>В РАЗНЫХ РЕГИОНАХ МИРА (ПРОЕКТ ВОЗ </a:t>
            </a:r>
            <a:r>
              <a:rPr lang="en-US" sz="1859" b="1" dirty="0">
                <a:solidFill>
                  <a:srgbClr val="0067B2"/>
                </a:solidFill>
                <a:latin typeface="Tahoma"/>
              </a:rPr>
              <a:t>MONICA)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63440" y="1926463"/>
            <a:ext cx="1684636" cy="27195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algn="ctr" defTabSz="829544">
              <a:lnSpc>
                <a:spcPts val="2243"/>
              </a:lnSpc>
              <a:spcBef>
                <a:spcPts val="6072"/>
              </a:spcBef>
              <a:spcAft>
                <a:spcPts val="10150"/>
              </a:spcAft>
            </a:pPr>
            <a:r>
              <a:rPr lang="ru" sz="1859" b="1">
                <a:solidFill>
                  <a:srgbClr val="0067B2"/>
                </a:solidFill>
                <a:latin typeface="Tahoma"/>
              </a:rPr>
              <a:t>В двух томах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24899" y="2579739"/>
            <a:ext cx="3354164" cy="24929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algn="ctr" defTabSz="829544">
              <a:lnSpc>
                <a:spcPts val="1946"/>
              </a:lnSpc>
              <a:spcBef>
                <a:spcPts val="10150"/>
              </a:spcBef>
              <a:spcAft>
                <a:spcPts val="15528"/>
              </a:spcAft>
            </a:pPr>
            <a:r>
              <a:rPr lang="ru" sz="1611" b="1" dirty="0">
                <a:solidFill>
                  <a:srgbClr val="0067B2"/>
                </a:solidFill>
                <a:latin typeface="Tahoma"/>
              </a:rPr>
              <a:t>Под редакцией </a:t>
            </a:r>
            <a:r>
              <a:rPr lang="ru" sz="1611" b="1" i="1" dirty="0">
                <a:solidFill>
                  <a:srgbClr val="0067B2"/>
                </a:solidFill>
                <a:latin typeface="Tahoma"/>
              </a:rPr>
              <a:t>Ю.П. Никитина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25091" y="4278263"/>
            <a:ext cx="3898082" cy="676121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defTabSz="829544">
              <a:lnSpc>
                <a:spcPts val="1844"/>
              </a:lnSpc>
              <a:spcBef>
                <a:spcPts val="15528"/>
              </a:spcBef>
            </a:pPr>
            <a:r>
              <a:rPr lang="ru" sz="1611" b="1">
                <a:solidFill>
                  <a:srgbClr val="0067B2"/>
                </a:solidFill>
                <a:latin typeface="Tahoma"/>
              </a:rPr>
              <a:t>Новосибирск</a:t>
            </a:r>
          </a:p>
          <a:p>
            <a:pPr defTabSz="829544">
              <a:lnSpc>
                <a:spcPts val="1844"/>
              </a:lnSpc>
            </a:pPr>
            <a:r>
              <a:rPr lang="ru" sz="1611" b="1" dirty="0">
                <a:solidFill>
                  <a:srgbClr val="0067B2"/>
                </a:solidFill>
                <a:latin typeface="Tahoma"/>
              </a:rPr>
              <a:t>Академическое издательство «Гео» 2016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C2C2E-EA81-42DE-B3D1-32AA9A7E3AC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1741" y="152400"/>
            <a:ext cx="7543800" cy="685800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defRPr/>
            </a:pPr>
            <a:r>
              <a:rPr lang="en-US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СТАНДАРТИЗИРОВАННЫЕ ПО ВОЗРАСТУ ПОКАЗАТЕЛИ </a:t>
            </a:r>
            <a:r>
              <a:rPr lang="ru-RU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ЗАБОЛЕВАЕМОСТМИ </a:t>
            </a:r>
            <a:r>
              <a:rPr lang="en-US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ИШЕМИЧЕСКОЙ БОЛЕЗН</a:t>
            </a:r>
            <a:r>
              <a:rPr lang="ru-RU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ЬЮ</a:t>
            </a:r>
            <a:r>
              <a:rPr lang="en-US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 СЕРДЦА </a:t>
            </a:r>
            <a:r>
              <a:rPr lang="ru-RU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И ИНСУЛЬТОМ </a:t>
            </a:r>
            <a:r>
              <a:rPr lang="en-US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ПО СТРАНАМ</a:t>
            </a:r>
            <a:r>
              <a:rPr lang="ru-RU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 </a:t>
            </a:r>
            <a:r>
              <a:rPr lang="en-US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“</a:t>
            </a:r>
            <a:r>
              <a:rPr lang="ru-RU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ПРОЕКТ МОНИКА</a:t>
            </a:r>
            <a:r>
              <a:rPr lang="en-US" sz="1600" b="1" dirty="0">
                <a:latin typeface="Arial Black" panose="020B0A04020102020204" pitchFamily="34" charset="0"/>
                <a:cs typeface="Aharoni" panose="020B0604020202020204" pitchFamily="2" charset="-79"/>
              </a:rPr>
              <a:t>”</a:t>
            </a:r>
            <a:endParaRPr lang="ru-RU" sz="1600" b="1" dirty="0" err="1">
              <a:latin typeface="Arial Black" panose="020B0A04020102020204" pitchFamily="34" charset="0"/>
              <a:cs typeface="Aharoni" panose="020B0604020202020204" pitchFamily="2" charset="-79"/>
            </a:endParaRP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B3D58C33-CB67-4375-8DA9-B9C7362ED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576" y="1019176"/>
            <a:ext cx="4753931" cy="568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CCF3BE-8B8A-4B4E-B472-C085AB09A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1462" y="1019176"/>
            <a:ext cx="4441397" cy="56864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AA3C63-F857-4296-A2B4-163AE9C2D0CF}"/>
              </a:ext>
            </a:extLst>
          </p:cNvPr>
          <p:cNvSpPr txBox="1"/>
          <p:nvPr/>
        </p:nvSpPr>
        <p:spPr>
          <a:xfrm>
            <a:off x="4338226" y="1401172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 panose="020F0502020204030204"/>
              </a:rPr>
              <a:t>ИБС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B1B6ED-EAEC-4241-B7C3-530BEB19DCC5}"/>
              </a:ext>
            </a:extLst>
          </p:cNvPr>
          <p:cNvSpPr txBox="1"/>
          <p:nvPr/>
        </p:nvSpPr>
        <p:spPr>
          <a:xfrm>
            <a:off x="8192128" y="1412255"/>
            <a:ext cx="1241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 panose="020F0502020204030204"/>
              </a:rPr>
              <a:t>Инсульт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608409A4-2FFF-4D00-B7CF-4CAE775E0FD8}"/>
              </a:ext>
            </a:extLst>
          </p:cNvPr>
          <p:cNvCxnSpPr/>
          <p:nvPr/>
        </p:nvCxnSpPr>
        <p:spPr>
          <a:xfrm>
            <a:off x="2809337" y="1121434"/>
            <a:ext cx="3182125" cy="0"/>
          </a:xfrm>
          <a:prstGeom prst="line">
            <a:avLst/>
          </a:prstGeom>
          <a:ln w="32512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6D7F9E3-963D-4CF1-921B-98841BA474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4868" y="1101889"/>
            <a:ext cx="3206774" cy="3048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D80D833-24A2-4F0C-ACAD-C8A6A731D7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5965" y="3758816"/>
            <a:ext cx="3206774" cy="3048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264A489-3AA5-4DDD-8B6C-E7E3EA6FFA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9382" y="3758815"/>
            <a:ext cx="3206774" cy="3048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A905AA8-5F3A-411D-84E6-6F09EF756274}"/>
              </a:ext>
            </a:extLst>
          </p:cNvPr>
          <p:cNvSpPr txBox="1"/>
          <p:nvPr/>
        </p:nvSpPr>
        <p:spPr>
          <a:xfrm>
            <a:off x="6127759" y="3114329"/>
            <a:ext cx="1280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Calibri" panose="020F0502020204030204"/>
              </a:rPr>
              <a:t>МУЖЧИНЫ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6C9291-443D-443E-99D8-1D875C4DB92E}"/>
              </a:ext>
            </a:extLst>
          </p:cNvPr>
          <p:cNvSpPr txBox="1"/>
          <p:nvPr/>
        </p:nvSpPr>
        <p:spPr>
          <a:xfrm>
            <a:off x="6090381" y="5682119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Calibri" panose="020F0502020204030204"/>
              </a:rPr>
              <a:t>ЖЕНЩИНЫ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228257" y="864452"/>
            <a:ext cx="7671123" cy="1115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743755"/>
            <a:endParaRPr lang="ru-RU" sz="3514" b="1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76" name="Freeform 3"/>
          <p:cNvSpPr>
            <a:spLocks/>
          </p:cNvSpPr>
          <p:nvPr/>
        </p:nvSpPr>
        <p:spPr bwMode="auto">
          <a:xfrm>
            <a:off x="1943612" y="2796773"/>
            <a:ext cx="204544" cy="278924"/>
          </a:xfrm>
          <a:custGeom>
            <a:avLst/>
            <a:gdLst>
              <a:gd name="T0" fmla="*/ 123 w 158"/>
              <a:gd name="T1" fmla="*/ 0 h 211"/>
              <a:gd name="T2" fmla="*/ 112 w 158"/>
              <a:gd name="T3" fmla="*/ 24 h 211"/>
              <a:gd name="T4" fmla="*/ 101 w 158"/>
              <a:gd name="T5" fmla="*/ 60 h 211"/>
              <a:gd name="T6" fmla="*/ 90 w 158"/>
              <a:gd name="T7" fmla="*/ 96 h 211"/>
              <a:gd name="T8" fmla="*/ 77 w 158"/>
              <a:gd name="T9" fmla="*/ 115 h 211"/>
              <a:gd name="T10" fmla="*/ 59 w 158"/>
              <a:gd name="T11" fmla="*/ 131 h 211"/>
              <a:gd name="T12" fmla="*/ 31 w 158"/>
              <a:gd name="T13" fmla="*/ 147 h 211"/>
              <a:gd name="T14" fmla="*/ 10 w 158"/>
              <a:gd name="T15" fmla="*/ 163 h 211"/>
              <a:gd name="T16" fmla="*/ 0 w 158"/>
              <a:gd name="T17" fmla="*/ 179 h 211"/>
              <a:gd name="T18" fmla="*/ 20 w 158"/>
              <a:gd name="T19" fmla="*/ 190 h 211"/>
              <a:gd name="T20" fmla="*/ 34 w 158"/>
              <a:gd name="T21" fmla="*/ 192 h 211"/>
              <a:gd name="T22" fmla="*/ 51 w 158"/>
              <a:gd name="T23" fmla="*/ 189 h 211"/>
              <a:gd name="T24" fmla="*/ 68 w 158"/>
              <a:gd name="T25" fmla="*/ 189 h 211"/>
              <a:gd name="T26" fmla="*/ 79 w 158"/>
              <a:gd name="T27" fmla="*/ 197 h 211"/>
              <a:gd name="T28" fmla="*/ 87 w 158"/>
              <a:gd name="T29" fmla="*/ 208 h 211"/>
              <a:gd name="T30" fmla="*/ 99 w 158"/>
              <a:gd name="T31" fmla="*/ 210 h 211"/>
              <a:gd name="T32" fmla="*/ 107 w 158"/>
              <a:gd name="T33" fmla="*/ 200 h 211"/>
              <a:gd name="T34" fmla="*/ 117 w 158"/>
              <a:gd name="T35" fmla="*/ 157 h 211"/>
              <a:gd name="T36" fmla="*/ 125 w 158"/>
              <a:gd name="T37" fmla="*/ 144 h 211"/>
              <a:gd name="T38" fmla="*/ 136 w 158"/>
              <a:gd name="T39" fmla="*/ 136 h 211"/>
              <a:gd name="T40" fmla="*/ 150 w 158"/>
              <a:gd name="T41" fmla="*/ 115 h 211"/>
              <a:gd name="T42" fmla="*/ 157 w 158"/>
              <a:gd name="T43" fmla="*/ 71 h 211"/>
              <a:gd name="T44" fmla="*/ 152 w 158"/>
              <a:gd name="T45" fmla="*/ 34 h 211"/>
              <a:gd name="T46" fmla="*/ 136 w 158"/>
              <a:gd name="T47" fmla="*/ 13 h 211"/>
              <a:gd name="T48" fmla="*/ 123 w 158"/>
              <a:gd name="T49" fmla="*/ 0 h 211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58"/>
              <a:gd name="T76" fmla="*/ 0 h 211"/>
              <a:gd name="T77" fmla="*/ 158 w 158"/>
              <a:gd name="T78" fmla="*/ 211 h 211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58" h="211">
                <a:moveTo>
                  <a:pt x="123" y="0"/>
                </a:moveTo>
                <a:lnTo>
                  <a:pt x="112" y="24"/>
                </a:lnTo>
                <a:lnTo>
                  <a:pt x="101" y="60"/>
                </a:lnTo>
                <a:lnTo>
                  <a:pt x="90" y="96"/>
                </a:lnTo>
                <a:lnTo>
                  <a:pt x="77" y="115"/>
                </a:lnTo>
                <a:lnTo>
                  <a:pt x="59" y="131"/>
                </a:lnTo>
                <a:lnTo>
                  <a:pt x="31" y="147"/>
                </a:lnTo>
                <a:lnTo>
                  <a:pt x="10" y="163"/>
                </a:lnTo>
                <a:lnTo>
                  <a:pt x="0" y="179"/>
                </a:lnTo>
                <a:lnTo>
                  <a:pt x="20" y="190"/>
                </a:lnTo>
                <a:lnTo>
                  <a:pt x="34" y="192"/>
                </a:lnTo>
                <a:lnTo>
                  <a:pt x="51" y="189"/>
                </a:lnTo>
                <a:lnTo>
                  <a:pt x="68" y="189"/>
                </a:lnTo>
                <a:lnTo>
                  <a:pt x="79" y="197"/>
                </a:lnTo>
                <a:lnTo>
                  <a:pt x="87" y="208"/>
                </a:lnTo>
                <a:lnTo>
                  <a:pt x="99" y="210"/>
                </a:lnTo>
                <a:lnTo>
                  <a:pt x="107" y="200"/>
                </a:lnTo>
                <a:lnTo>
                  <a:pt x="117" y="157"/>
                </a:lnTo>
                <a:lnTo>
                  <a:pt x="125" y="144"/>
                </a:lnTo>
                <a:lnTo>
                  <a:pt x="136" y="136"/>
                </a:lnTo>
                <a:lnTo>
                  <a:pt x="150" y="115"/>
                </a:lnTo>
                <a:lnTo>
                  <a:pt x="157" y="71"/>
                </a:lnTo>
                <a:lnTo>
                  <a:pt x="152" y="34"/>
                </a:lnTo>
                <a:lnTo>
                  <a:pt x="136" y="13"/>
                </a:lnTo>
                <a:lnTo>
                  <a:pt x="123" y="0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77" name="Freeform 4"/>
          <p:cNvSpPr>
            <a:spLocks/>
          </p:cNvSpPr>
          <p:nvPr/>
        </p:nvSpPr>
        <p:spPr bwMode="auto">
          <a:xfrm>
            <a:off x="5028938" y="2254421"/>
            <a:ext cx="642240" cy="446278"/>
          </a:xfrm>
          <a:custGeom>
            <a:avLst/>
            <a:gdLst>
              <a:gd name="T0" fmla="*/ 83 w 500"/>
              <a:gd name="T1" fmla="*/ 330 h 338"/>
              <a:gd name="T2" fmla="*/ 86 w 500"/>
              <a:gd name="T3" fmla="*/ 314 h 338"/>
              <a:gd name="T4" fmla="*/ 83 w 500"/>
              <a:gd name="T5" fmla="*/ 277 h 338"/>
              <a:gd name="T6" fmla="*/ 95 w 500"/>
              <a:gd name="T7" fmla="*/ 241 h 338"/>
              <a:gd name="T8" fmla="*/ 117 w 500"/>
              <a:gd name="T9" fmla="*/ 206 h 338"/>
              <a:gd name="T10" fmla="*/ 151 w 500"/>
              <a:gd name="T11" fmla="*/ 182 h 338"/>
              <a:gd name="T12" fmla="*/ 208 w 500"/>
              <a:gd name="T13" fmla="*/ 154 h 338"/>
              <a:gd name="T14" fmla="*/ 241 w 500"/>
              <a:gd name="T15" fmla="*/ 133 h 338"/>
              <a:gd name="T16" fmla="*/ 272 w 500"/>
              <a:gd name="T17" fmla="*/ 106 h 338"/>
              <a:gd name="T18" fmla="*/ 317 w 500"/>
              <a:gd name="T19" fmla="*/ 92 h 338"/>
              <a:gd name="T20" fmla="*/ 376 w 500"/>
              <a:gd name="T21" fmla="*/ 85 h 338"/>
              <a:gd name="T22" fmla="*/ 431 w 500"/>
              <a:gd name="T23" fmla="*/ 73 h 338"/>
              <a:gd name="T24" fmla="*/ 459 w 500"/>
              <a:gd name="T25" fmla="*/ 63 h 338"/>
              <a:gd name="T26" fmla="*/ 486 w 500"/>
              <a:gd name="T27" fmla="*/ 47 h 338"/>
              <a:gd name="T28" fmla="*/ 498 w 500"/>
              <a:gd name="T29" fmla="*/ 28 h 338"/>
              <a:gd name="T30" fmla="*/ 499 w 500"/>
              <a:gd name="T31" fmla="*/ 15 h 338"/>
              <a:gd name="T32" fmla="*/ 489 w 500"/>
              <a:gd name="T33" fmla="*/ 4 h 338"/>
              <a:gd name="T34" fmla="*/ 476 w 500"/>
              <a:gd name="T35" fmla="*/ 1 h 338"/>
              <a:gd name="T36" fmla="*/ 461 w 500"/>
              <a:gd name="T37" fmla="*/ 0 h 338"/>
              <a:gd name="T38" fmla="*/ 421 w 500"/>
              <a:gd name="T39" fmla="*/ 14 h 338"/>
              <a:gd name="T40" fmla="*/ 375 w 500"/>
              <a:gd name="T41" fmla="*/ 13 h 338"/>
              <a:gd name="T42" fmla="*/ 339 w 500"/>
              <a:gd name="T43" fmla="*/ 15 h 338"/>
              <a:gd name="T44" fmla="*/ 300 w 500"/>
              <a:gd name="T45" fmla="*/ 13 h 338"/>
              <a:gd name="T46" fmla="*/ 272 w 500"/>
              <a:gd name="T47" fmla="*/ 15 h 338"/>
              <a:gd name="T48" fmla="*/ 241 w 500"/>
              <a:gd name="T49" fmla="*/ 26 h 338"/>
              <a:gd name="T50" fmla="*/ 223 w 500"/>
              <a:gd name="T51" fmla="*/ 23 h 338"/>
              <a:gd name="T52" fmla="*/ 210 w 500"/>
              <a:gd name="T53" fmla="*/ 22 h 338"/>
              <a:gd name="T54" fmla="*/ 193 w 500"/>
              <a:gd name="T55" fmla="*/ 28 h 338"/>
              <a:gd name="T56" fmla="*/ 185 w 500"/>
              <a:gd name="T57" fmla="*/ 37 h 338"/>
              <a:gd name="T58" fmla="*/ 173 w 500"/>
              <a:gd name="T59" fmla="*/ 73 h 338"/>
              <a:gd name="T60" fmla="*/ 167 w 500"/>
              <a:gd name="T61" fmla="*/ 83 h 338"/>
              <a:gd name="T62" fmla="*/ 151 w 500"/>
              <a:gd name="T63" fmla="*/ 96 h 338"/>
              <a:gd name="T64" fmla="*/ 128 w 500"/>
              <a:gd name="T65" fmla="*/ 109 h 338"/>
              <a:gd name="T66" fmla="*/ 128 w 500"/>
              <a:gd name="T67" fmla="*/ 121 h 338"/>
              <a:gd name="T68" fmla="*/ 121 w 500"/>
              <a:gd name="T69" fmla="*/ 133 h 338"/>
              <a:gd name="T70" fmla="*/ 106 w 500"/>
              <a:gd name="T71" fmla="*/ 142 h 338"/>
              <a:gd name="T72" fmla="*/ 80 w 500"/>
              <a:gd name="T73" fmla="*/ 145 h 338"/>
              <a:gd name="T74" fmla="*/ 62 w 500"/>
              <a:gd name="T75" fmla="*/ 145 h 338"/>
              <a:gd name="T76" fmla="*/ 58 w 500"/>
              <a:gd name="T77" fmla="*/ 148 h 338"/>
              <a:gd name="T78" fmla="*/ 54 w 500"/>
              <a:gd name="T79" fmla="*/ 169 h 338"/>
              <a:gd name="T80" fmla="*/ 50 w 500"/>
              <a:gd name="T81" fmla="*/ 179 h 338"/>
              <a:gd name="T82" fmla="*/ 45 w 500"/>
              <a:gd name="T83" fmla="*/ 186 h 338"/>
              <a:gd name="T84" fmla="*/ 37 w 500"/>
              <a:gd name="T85" fmla="*/ 187 h 338"/>
              <a:gd name="T86" fmla="*/ 25 w 500"/>
              <a:gd name="T87" fmla="*/ 179 h 338"/>
              <a:gd name="T88" fmla="*/ 14 w 500"/>
              <a:gd name="T89" fmla="*/ 182 h 338"/>
              <a:gd name="T90" fmla="*/ 5 w 500"/>
              <a:gd name="T91" fmla="*/ 192 h 338"/>
              <a:gd name="T92" fmla="*/ 0 w 500"/>
              <a:gd name="T93" fmla="*/ 208 h 338"/>
              <a:gd name="T94" fmla="*/ 5 w 500"/>
              <a:gd name="T95" fmla="*/ 229 h 338"/>
              <a:gd name="T96" fmla="*/ 18 w 500"/>
              <a:gd name="T97" fmla="*/ 254 h 338"/>
              <a:gd name="T98" fmla="*/ 14 w 500"/>
              <a:gd name="T99" fmla="*/ 268 h 338"/>
              <a:gd name="T100" fmla="*/ 14 w 500"/>
              <a:gd name="T101" fmla="*/ 280 h 338"/>
              <a:gd name="T102" fmla="*/ 19 w 500"/>
              <a:gd name="T103" fmla="*/ 294 h 338"/>
              <a:gd name="T104" fmla="*/ 37 w 500"/>
              <a:gd name="T105" fmla="*/ 307 h 338"/>
              <a:gd name="T106" fmla="*/ 50 w 500"/>
              <a:gd name="T107" fmla="*/ 322 h 338"/>
              <a:gd name="T108" fmla="*/ 60 w 500"/>
              <a:gd name="T109" fmla="*/ 335 h 338"/>
              <a:gd name="T110" fmla="*/ 75 w 500"/>
              <a:gd name="T111" fmla="*/ 337 h 338"/>
              <a:gd name="T112" fmla="*/ 83 w 500"/>
              <a:gd name="T113" fmla="*/ 330 h 338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500"/>
              <a:gd name="T172" fmla="*/ 0 h 338"/>
              <a:gd name="T173" fmla="*/ 500 w 500"/>
              <a:gd name="T174" fmla="*/ 338 h 338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500" h="338">
                <a:moveTo>
                  <a:pt x="83" y="330"/>
                </a:moveTo>
                <a:lnTo>
                  <a:pt x="86" y="314"/>
                </a:lnTo>
                <a:lnTo>
                  <a:pt x="83" y="277"/>
                </a:lnTo>
                <a:lnTo>
                  <a:pt x="95" y="241"/>
                </a:lnTo>
                <a:lnTo>
                  <a:pt x="117" y="206"/>
                </a:lnTo>
                <a:lnTo>
                  <a:pt x="151" y="182"/>
                </a:lnTo>
                <a:lnTo>
                  <a:pt x="208" y="154"/>
                </a:lnTo>
                <a:lnTo>
                  <a:pt x="241" y="133"/>
                </a:lnTo>
                <a:lnTo>
                  <a:pt x="272" y="106"/>
                </a:lnTo>
                <a:lnTo>
                  <a:pt x="317" y="92"/>
                </a:lnTo>
                <a:lnTo>
                  <a:pt x="376" y="85"/>
                </a:lnTo>
                <a:lnTo>
                  <a:pt x="431" y="73"/>
                </a:lnTo>
                <a:lnTo>
                  <a:pt x="459" y="63"/>
                </a:lnTo>
                <a:lnTo>
                  <a:pt x="486" y="47"/>
                </a:lnTo>
                <a:lnTo>
                  <a:pt x="498" y="28"/>
                </a:lnTo>
                <a:lnTo>
                  <a:pt x="499" y="15"/>
                </a:lnTo>
                <a:lnTo>
                  <a:pt x="489" y="4"/>
                </a:lnTo>
                <a:lnTo>
                  <a:pt x="476" y="1"/>
                </a:lnTo>
                <a:lnTo>
                  <a:pt x="461" y="0"/>
                </a:lnTo>
                <a:lnTo>
                  <a:pt x="421" y="14"/>
                </a:lnTo>
                <a:lnTo>
                  <a:pt x="375" y="13"/>
                </a:lnTo>
                <a:lnTo>
                  <a:pt x="339" y="15"/>
                </a:lnTo>
                <a:lnTo>
                  <a:pt x="300" y="13"/>
                </a:lnTo>
                <a:lnTo>
                  <a:pt x="272" y="15"/>
                </a:lnTo>
                <a:lnTo>
                  <a:pt x="241" y="26"/>
                </a:lnTo>
                <a:lnTo>
                  <a:pt x="223" y="23"/>
                </a:lnTo>
                <a:lnTo>
                  <a:pt x="210" y="22"/>
                </a:lnTo>
                <a:lnTo>
                  <a:pt x="193" y="28"/>
                </a:lnTo>
                <a:lnTo>
                  <a:pt x="185" y="37"/>
                </a:lnTo>
                <a:lnTo>
                  <a:pt x="173" y="73"/>
                </a:lnTo>
                <a:lnTo>
                  <a:pt x="167" y="83"/>
                </a:lnTo>
                <a:lnTo>
                  <a:pt x="151" y="96"/>
                </a:lnTo>
                <a:lnTo>
                  <a:pt x="128" y="109"/>
                </a:lnTo>
                <a:lnTo>
                  <a:pt x="128" y="121"/>
                </a:lnTo>
                <a:lnTo>
                  <a:pt x="121" y="133"/>
                </a:lnTo>
                <a:lnTo>
                  <a:pt x="106" y="142"/>
                </a:lnTo>
                <a:lnTo>
                  <a:pt x="80" y="145"/>
                </a:lnTo>
                <a:lnTo>
                  <a:pt x="62" y="145"/>
                </a:lnTo>
                <a:lnTo>
                  <a:pt x="58" y="148"/>
                </a:lnTo>
                <a:lnTo>
                  <a:pt x="54" y="169"/>
                </a:lnTo>
                <a:lnTo>
                  <a:pt x="50" y="179"/>
                </a:lnTo>
                <a:lnTo>
                  <a:pt x="45" y="186"/>
                </a:lnTo>
                <a:lnTo>
                  <a:pt x="37" y="187"/>
                </a:lnTo>
                <a:lnTo>
                  <a:pt x="25" y="179"/>
                </a:lnTo>
                <a:lnTo>
                  <a:pt x="14" y="182"/>
                </a:lnTo>
                <a:lnTo>
                  <a:pt x="5" y="192"/>
                </a:lnTo>
                <a:lnTo>
                  <a:pt x="0" y="208"/>
                </a:lnTo>
                <a:lnTo>
                  <a:pt x="5" y="229"/>
                </a:lnTo>
                <a:lnTo>
                  <a:pt x="18" y="254"/>
                </a:lnTo>
                <a:lnTo>
                  <a:pt x="14" y="268"/>
                </a:lnTo>
                <a:lnTo>
                  <a:pt x="14" y="280"/>
                </a:lnTo>
                <a:lnTo>
                  <a:pt x="19" y="294"/>
                </a:lnTo>
                <a:lnTo>
                  <a:pt x="37" y="307"/>
                </a:lnTo>
                <a:lnTo>
                  <a:pt x="50" y="322"/>
                </a:lnTo>
                <a:lnTo>
                  <a:pt x="60" y="335"/>
                </a:lnTo>
                <a:lnTo>
                  <a:pt x="75" y="337"/>
                </a:lnTo>
                <a:lnTo>
                  <a:pt x="83" y="330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78" name="Freeform 5"/>
          <p:cNvSpPr>
            <a:spLocks/>
          </p:cNvSpPr>
          <p:nvPr/>
        </p:nvSpPr>
        <p:spPr bwMode="auto">
          <a:xfrm>
            <a:off x="6393524" y="2152149"/>
            <a:ext cx="128734" cy="175103"/>
          </a:xfrm>
          <a:custGeom>
            <a:avLst/>
            <a:gdLst>
              <a:gd name="T0" fmla="*/ 9 w 99"/>
              <a:gd name="T1" fmla="*/ 132 h 133"/>
              <a:gd name="T2" fmla="*/ 4 w 99"/>
              <a:gd name="T3" fmla="*/ 127 h 133"/>
              <a:gd name="T4" fmla="*/ 0 w 99"/>
              <a:gd name="T5" fmla="*/ 96 h 133"/>
              <a:gd name="T6" fmla="*/ 4 w 99"/>
              <a:gd name="T7" fmla="*/ 83 h 133"/>
              <a:gd name="T8" fmla="*/ 19 w 99"/>
              <a:gd name="T9" fmla="*/ 59 h 133"/>
              <a:gd name="T10" fmla="*/ 21 w 99"/>
              <a:gd name="T11" fmla="*/ 46 h 133"/>
              <a:gd name="T12" fmla="*/ 23 w 99"/>
              <a:gd name="T13" fmla="*/ 30 h 133"/>
              <a:gd name="T14" fmla="*/ 31 w 99"/>
              <a:gd name="T15" fmla="*/ 12 h 133"/>
              <a:gd name="T16" fmla="*/ 42 w 99"/>
              <a:gd name="T17" fmla="*/ 0 h 133"/>
              <a:gd name="T18" fmla="*/ 52 w 99"/>
              <a:gd name="T19" fmla="*/ 1 h 133"/>
              <a:gd name="T20" fmla="*/ 64 w 99"/>
              <a:gd name="T21" fmla="*/ 25 h 133"/>
              <a:gd name="T22" fmla="*/ 77 w 99"/>
              <a:gd name="T23" fmla="*/ 33 h 133"/>
              <a:gd name="T24" fmla="*/ 87 w 99"/>
              <a:gd name="T25" fmla="*/ 43 h 133"/>
              <a:gd name="T26" fmla="*/ 97 w 99"/>
              <a:gd name="T27" fmla="*/ 56 h 133"/>
              <a:gd name="T28" fmla="*/ 98 w 99"/>
              <a:gd name="T29" fmla="*/ 72 h 133"/>
              <a:gd name="T30" fmla="*/ 88 w 99"/>
              <a:gd name="T31" fmla="*/ 86 h 133"/>
              <a:gd name="T32" fmla="*/ 71 w 99"/>
              <a:gd name="T33" fmla="*/ 94 h 133"/>
              <a:gd name="T34" fmla="*/ 52 w 99"/>
              <a:gd name="T35" fmla="*/ 96 h 133"/>
              <a:gd name="T36" fmla="*/ 37 w 99"/>
              <a:gd name="T37" fmla="*/ 96 h 133"/>
              <a:gd name="T38" fmla="*/ 23 w 99"/>
              <a:gd name="T39" fmla="*/ 104 h 133"/>
              <a:gd name="T40" fmla="*/ 9 w 99"/>
              <a:gd name="T41" fmla="*/ 132 h 13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99"/>
              <a:gd name="T64" fmla="*/ 0 h 133"/>
              <a:gd name="T65" fmla="*/ 99 w 99"/>
              <a:gd name="T66" fmla="*/ 133 h 13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99" h="133">
                <a:moveTo>
                  <a:pt x="9" y="132"/>
                </a:moveTo>
                <a:lnTo>
                  <a:pt x="4" y="127"/>
                </a:lnTo>
                <a:lnTo>
                  <a:pt x="0" y="96"/>
                </a:lnTo>
                <a:lnTo>
                  <a:pt x="4" y="83"/>
                </a:lnTo>
                <a:lnTo>
                  <a:pt x="19" y="59"/>
                </a:lnTo>
                <a:lnTo>
                  <a:pt x="21" y="46"/>
                </a:lnTo>
                <a:lnTo>
                  <a:pt x="23" y="30"/>
                </a:lnTo>
                <a:lnTo>
                  <a:pt x="31" y="12"/>
                </a:lnTo>
                <a:lnTo>
                  <a:pt x="42" y="0"/>
                </a:lnTo>
                <a:lnTo>
                  <a:pt x="52" y="1"/>
                </a:lnTo>
                <a:lnTo>
                  <a:pt x="64" y="25"/>
                </a:lnTo>
                <a:lnTo>
                  <a:pt x="77" y="33"/>
                </a:lnTo>
                <a:lnTo>
                  <a:pt x="87" y="43"/>
                </a:lnTo>
                <a:lnTo>
                  <a:pt x="97" y="56"/>
                </a:lnTo>
                <a:lnTo>
                  <a:pt x="98" y="72"/>
                </a:lnTo>
                <a:lnTo>
                  <a:pt x="88" y="86"/>
                </a:lnTo>
                <a:lnTo>
                  <a:pt x="71" y="94"/>
                </a:lnTo>
                <a:lnTo>
                  <a:pt x="52" y="96"/>
                </a:lnTo>
                <a:lnTo>
                  <a:pt x="37" y="96"/>
                </a:lnTo>
                <a:lnTo>
                  <a:pt x="23" y="104"/>
                </a:lnTo>
                <a:lnTo>
                  <a:pt x="9" y="132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79" name="Freeform 6"/>
          <p:cNvSpPr>
            <a:spLocks/>
          </p:cNvSpPr>
          <p:nvPr/>
        </p:nvSpPr>
        <p:spPr bwMode="auto">
          <a:xfrm>
            <a:off x="6219019" y="1984795"/>
            <a:ext cx="153051" cy="241734"/>
          </a:xfrm>
          <a:custGeom>
            <a:avLst/>
            <a:gdLst>
              <a:gd name="T0" fmla="*/ 68 w 119"/>
              <a:gd name="T1" fmla="*/ 0 h 183"/>
              <a:gd name="T2" fmla="*/ 56 w 119"/>
              <a:gd name="T3" fmla="*/ 3 h 183"/>
              <a:gd name="T4" fmla="*/ 35 w 119"/>
              <a:gd name="T5" fmla="*/ 30 h 183"/>
              <a:gd name="T6" fmla="*/ 24 w 119"/>
              <a:gd name="T7" fmla="*/ 48 h 183"/>
              <a:gd name="T8" fmla="*/ 13 w 119"/>
              <a:gd name="T9" fmla="*/ 47 h 183"/>
              <a:gd name="T10" fmla="*/ 5 w 119"/>
              <a:gd name="T11" fmla="*/ 49 h 183"/>
              <a:gd name="T12" fmla="*/ 4 w 119"/>
              <a:gd name="T13" fmla="*/ 59 h 183"/>
              <a:gd name="T14" fmla="*/ 9 w 119"/>
              <a:gd name="T15" fmla="*/ 68 h 183"/>
              <a:gd name="T16" fmla="*/ 23 w 119"/>
              <a:gd name="T17" fmla="*/ 77 h 183"/>
              <a:gd name="T18" fmla="*/ 23 w 119"/>
              <a:gd name="T19" fmla="*/ 81 h 183"/>
              <a:gd name="T20" fmla="*/ 17 w 119"/>
              <a:gd name="T21" fmla="*/ 84 h 183"/>
              <a:gd name="T22" fmla="*/ 2 w 119"/>
              <a:gd name="T23" fmla="*/ 87 h 183"/>
              <a:gd name="T24" fmla="*/ 0 w 119"/>
              <a:gd name="T25" fmla="*/ 98 h 183"/>
              <a:gd name="T26" fmla="*/ 4 w 119"/>
              <a:gd name="T27" fmla="*/ 115 h 183"/>
              <a:gd name="T28" fmla="*/ 13 w 119"/>
              <a:gd name="T29" fmla="*/ 120 h 183"/>
              <a:gd name="T30" fmla="*/ 26 w 119"/>
              <a:gd name="T31" fmla="*/ 116 h 183"/>
              <a:gd name="T32" fmla="*/ 35 w 119"/>
              <a:gd name="T33" fmla="*/ 133 h 183"/>
              <a:gd name="T34" fmla="*/ 48 w 119"/>
              <a:gd name="T35" fmla="*/ 164 h 183"/>
              <a:gd name="T36" fmla="*/ 60 w 119"/>
              <a:gd name="T37" fmla="*/ 175 h 183"/>
              <a:gd name="T38" fmla="*/ 77 w 119"/>
              <a:gd name="T39" fmla="*/ 182 h 183"/>
              <a:gd name="T40" fmla="*/ 91 w 119"/>
              <a:gd name="T41" fmla="*/ 181 h 183"/>
              <a:gd name="T42" fmla="*/ 106 w 119"/>
              <a:gd name="T43" fmla="*/ 170 h 183"/>
              <a:gd name="T44" fmla="*/ 113 w 119"/>
              <a:gd name="T45" fmla="*/ 156 h 183"/>
              <a:gd name="T46" fmla="*/ 118 w 119"/>
              <a:gd name="T47" fmla="*/ 132 h 183"/>
              <a:gd name="T48" fmla="*/ 113 w 119"/>
              <a:gd name="T49" fmla="*/ 108 h 183"/>
              <a:gd name="T50" fmla="*/ 102 w 119"/>
              <a:gd name="T51" fmla="*/ 85 h 183"/>
              <a:gd name="T52" fmla="*/ 89 w 119"/>
              <a:gd name="T53" fmla="*/ 71 h 183"/>
              <a:gd name="T54" fmla="*/ 80 w 119"/>
              <a:gd name="T55" fmla="*/ 48 h 183"/>
              <a:gd name="T56" fmla="*/ 80 w 119"/>
              <a:gd name="T57" fmla="*/ 24 h 183"/>
              <a:gd name="T58" fmla="*/ 76 w 119"/>
              <a:gd name="T59" fmla="*/ 5 h 183"/>
              <a:gd name="T60" fmla="*/ 68 w 119"/>
              <a:gd name="T61" fmla="*/ 0 h 183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119"/>
              <a:gd name="T94" fmla="*/ 0 h 183"/>
              <a:gd name="T95" fmla="*/ 119 w 119"/>
              <a:gd name="T96" fmla="*/ 183 h 183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119" h="183">
                <a:moveTo>
                  <a:pt x="68" y="0"/>
                </a:moveTo>
                <a:lnTo>
                  <a:pt x="56" y="3"/>
                </a:lnTo>
                <a:lnTo>
                  <a:pt x="35" y="30"/>
                </a:lnTo>
                <a:lnTo>
                  <a:pt x="24" y="48"/>
                </a:lnTo>
                <a:lnTo>
                  <a:pt x="13" y="47"/>
                </a:lnTo>
                <a:lnTo>
                  <a:pt x="5" y="49"/>
                </a:lnTo>
                <a:lnTo>
                  <a:pt x="4" y="59"/>
                </a:lnTo>
                <a:lnTo>
                  <a:pt x="9" y="68"/>
                </a:lnTo>
                <a:lnTo>
                  <a:pt x="23" y="77"/>
                </a:lnTo>
                <a:lnTo>
                  <a:pt x="23" y="81"/>
                </a:lnTo>
                <a:lnTo>
                  <a:pt x="17" y="84"/>
                </a:lnTo>
                <a:lnTo>
                  <a:pt x="2" y="87"/>
                </a:lnTo>
                <a:lnTo>
                  <a:pt x="0" y="98"/>
                </a:lnTo>
                <a:lnTo>
                  <a:pt x="4" y="115"/>
                </a:lnTo>
                <a:lnTo>
                  <a:pt x="13" y="120"/>
                </a:lnTo>
                <a:lnTo>
                  <a:pt x="26" y="116"/>
                </a:lnTo>
                <a:lnTo>
                  <a:pt x="35" y="133"/>
                </a:lnTo>
                <a:lnTo>
                  <a:pt x="48" y="164"/>
                </a:lnTo>
                <a:lnTo>
                  <a:pt x="60" y="175"/>
                </a:lnTo>
                <a:lnTo>
                  <a:pt x="77" y="182"/>
                </a:lnTo>
                <a:lnTo>
                  <a:pt x="91" y="181"/>
                </a:lnTo>
                <a:lnTo>
                  <a:pt x="106" y="170"/>
                </a:lnTo>
                <a:lnTo>
                  <a:pt x="113" y="156"/>
                </a:lnTo>
                <a:lnTo>
                  <a:pt x="118" y="132"/>
                </a:lnTo>
                <a:lnTo>
                  <a:pt x="113" y="108"/>
                </a:lnTo>
                <a:lnTo>
                  <a:pt x="102" y="85"/>
                </a:lnTo>
                <a:lnTo>
                  <a:pt x="89" y="71"/>
                </a:lnTo>
                <a:lnTo>
                  <a:pt x="80" y="48"/>
                </a:lnTo>
                <a:lnTo>
                  <a:pt x="80" y="24"/>
                </a:lnTo>
                <a:lnTo>
                  <a:pt x="76" y="5"/>
                </a:lnTo>
                <a:lnTo>
                  <a:pt x="68" y="0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80" name="Freeform 7"/>
          <p:cNvSpPr>
            <a:spLocks/>
          </p:cNvSpPr>
          <p:nvPr/>
        </p:nvSpPr>
        <p:spPr bwMode="auto">
          <a:xfrm>
            <a:off x="7230298" y="2097919"/>
            <a:ext cx="178798" cy="226239"/>
          </a:xfrm>
          <a:custGeom>
            <a:avLst/>
            <a:gdLst>
              <a:gd name="T0" fmla="*/ 70 w 139"/>
              <a:gd name="T1" fmla="*/ 159 h 171"/>
              <a:gd name="T2" fmla="*/ 76 w 139"/>
              <a:gd name="T3" fmla="*/ 141 h 171"/>
              <a:gd name="T4" fmla="*/ 86 w 139"/>
              <a:gd name="T5" fmla="*/ 115 h 171"/>
              <a:gd name="T6" fmla="*/ 98 w 139"/>
              <a:gd name="T7" fmla="*/ 91 h 171"/>
              <a:gd name="T8" fmla="*/ 102 w 139"/>
              <a:gd name="T9" fmla="*/ 84 h 171"/>
              <a:gd name="T10" fmla="*/ 100 w 139"/>
              <a:gd name="T11" fmla="*/ 71 h 171"/>
              <a:gd name="T12" fmla="*/ 104 w 139"/>
              <a:gd name="T13" fmla="*/ 64 h 171"/>
              <a:gd name="T14" fmla="*/ 114 w 139"/>
              <a:gd name="T15" fmla="*/ 63 h 171"/>
              <a:gd name="T16" fmla="*/ 127 w 139"/>
              <a:gd name="T17" fmla="*/ 65 h 171"/>
              <a:gd name="T18" fmla="*/ 136 w 139"/>
              <a:gd name="T19" fmla="*/ 54 h 171"/>
              <a:gd name="T20" fmla="*/ 138 w 139"/>
              <a:gd name="T21" fmla="*/ 36 h 171"/>
              <a:gd name="T22" fmla="*/ 135 w 139"/>
              <a:gd name="T23" fmla="*/ 19 h 171"/>
              <a:gd name="T24" fmla="*/ 125 w 139"/>
              <a:gd name="T25" fmla="*/ 4 h 171"/>
              <a:gd name="T26" fmla="*/ 113 w 139"/>
              <a:gd name="T27" fmla="*/ 0 h 171"/>
              <a:gd name="T28" fmla="*/ 93 w 139"/>
              <a:gd name="T29" fmla="*/ 3 h 171"/>
              <a:gd name="T30" fmla="*/ 79 w 139"/>
              <a:gd name="T31" fmla="*/ 0 h 171"/>
              <a:gd name="T32" fmla="*/ 63 w 139"/>
              <a:gd name="T33" fmla="*/ 3 h 171"/>
              <a:gd name="T34" fmla="*/ 55 w 139"/>
              <a:gd name="T35" fmla="*/ 10 h 171"/>
              <a:gd name="T36" fmla="*/ 46 w 139"/>
              <a:gd name="T37" fmla="*/ 24 h 171"/>
              <a:gd name="T38" fmla="*/ 48 w 139"/>
              <a:gd name="T39" fmla="*/ 43 h 171"/>
              <a:gd name="T40" fmla="*/ 46 w 139"/>
              <a:gd name="T41" fmla="*/ 53 h 171"/>
              <a:gd name="T42" fmla="*/ 37 w 139"/>
              <a:gd name="T43" fmla="*/ 54 h 171"/>
              <a:gd name="T44" fmla="*/ 26 w 139"/>
              <a:gd name="T45" fmla="*/ 45 h 171"/>
              <a:gd name="T46" fmla="*/ 11 w 139"/>
              <a:gd name="T47" fmla="*/ 48 h 171"/>
              <a:gd name="T48" fmla="*/ 1 w 139"/>
              <a:gd name="T49" fmla="*/ 69 h 171"/>
              <a:gd name="T50" fmla="*/ 0 w 139"/>
              <a:gd name="T51" fmla="*/ 92 h 171"/>
              <a:gd name="T52" fmla="*/ 7 w 139"/>
              <a:gd name="T53" fmla="*/ 114 h 171"/>
              <a:gd name="T54" fmla="*/ 22 w 139"/>
              <a:gd name="T55" fmla="*/ 134 h 171"/>
              <a:gd name="T56" fmla="*/ 34 w 139"/>
              <a:gd name="T57" fmla="*/ 152 h 171"/>
              <a:gd name="T58" fmla="*/ 43 w 139"/>
              <a:gd name="T59" fmla="*/ 165 h 171"/>
              <a:gd name="T60" fmla="*/ 57 w 139"/>
              <a:gd name="T61" fmla="*/ 170 h 171"/>
              <a:gd name="T62" fmla="*/ 63 w 139"/>
              <a:gd name="T63" fmla="*/ 166 h 171"/>
              <a:gd name="T64" fmla="*/ 70 w 139"/>
              <a:gd name="T65" fmla="*/ 159 h 17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39"/>
              <a:gd name="T100" fmla="*/ 0 h 171"/>
              <a:gd name="T101" fmla="*/ 139 w 139"/>
              <a:gd name="T102" fmla="*/ 171 h 171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39" h="171">
                <a:moveTo>
                  <a:pt x="70" y="159"/>
                </a:moveTo>
                <a:lnTo>
                  <a:pt x="76" y="141"/>
                </a:lnTo>
                <a:lnTo>
                  <a:pt x="86" y="115"/>
                </a:lnTo>
                <a:lnTo>
                  <a:pt x="98" y="91"/>
                </a:lnTo>
                <a:lnTo>
                  <a:pt x="102" y="84"/>
                </a:lnTo>
                <a:lnTo>
                  <a:pt x="100" y="71"/>
                </a:lnTo>
                <a:lnTo>
                  <a:pt x="104" y="64"/>
                </a:lnTo>
                <a:lnTo>
                  <a:pt x="114" y="63"/>
                </a:lnTo>
                <a:lnTo>
                  <a:pt x="127" y="65"/>
                </a:lnTo>
                <a:lnTo>
                  <a:pt x="136" y="54"/>
                </a:lnTo>
                <a:lnTo>
                  <a:pt x="138" y="36"/>
                </a:lnTo>
                <a:lnTo>
                  <a:pt x="135" y="19"/>
                </a:lnTo>
                <a:lnTo>
                  <a:pt x="125" y="4"/>
                </a:lnTo>
                <a:lnTo>
                  <a:pt x="113" y="0"/>
                </a:lnTo>
                <a:lnTo>
                  <a:pt x="93" y="3"/>
                </a:lnTo>
                <a:lnTo>
                  <a:pt x="79" y="0"/>
                </a:lnTo>
                <a:lnTo>
                  <a:pt x="63" y="3"/>
                </a:lnTo>
                <a:lnTo>
                  <a:pt x="55" y="10"/>
                </a:lnTo>
                <a:lnTo>
                  <a:pt x="46" y="24"/>
                </a:lnTo>
                <a:lnTo>
                  <a:pt x="48" y="43"/>
                </a:lnTo>
                <a:lnTo>
                  <a:pt x="46" y="53"/>
                </a:lnTo>
                <a:lnTo>
                  <a:pt x="37" y="54"/>
                </a:lnTo>
                <a:lnTo>
                  <a:pt x="26" y="45"/>
                </a:lnTo>
                <a:lnTo>
                  <a:pt x="11" y="48"/>
                </a:lnTo>
                <a:lnTo>
                  <a:pt x="1" y="69"/>
                </a:lnTo>
                <a:lnTo>
                  <a:pt x="0" y="92"/>
                </a:lnTo>
                <a:lnTo>
                  <a:pt x="7" y="114"/>
                </a:lnTo>
                <a:lnTo>
                  <a:pt x="22" y="134"/>
                </a:lnTo>
                <a:lnTo>
                  <a:pt x="34" y="152"/>
                </a:lnTo>
                <a:lnTo>
                  <a:pt x="43" y="165"/>
                </a:lnTo>
                <a:lnTo>
                  <a:pt x="57" y="170"/>
                </a:lnTo>
                <a:lnTo>
                  <a:pt x="63" y="166"/>
                </a:lnTo>
                <a:lnTo>
                  <a:pt x="70" y="159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81" name="Freeform 8"/>
          <p:cNvSpPr>
            <a:spLocks/>
          </p:cNvSpPr>
          <p:nvPr/>
        </p:nvSpPr>
        <p:spPr bwMode="auto">
          <a:xfrm>
            <a:off x="7444854" y="2034386"/>
            <a:ext cx="104418" cy="103822"/>
          </a:xfrm>
          <a:custGeom>
            <a:avLst/>
            <a:gdLst>
              <a:gd name="T0" fmla="*/ 11 w 83"/>
              <a:gd name="T1" fmla="*/ 78 h 79"/>
              <a:gd name="T2" fmla="*/ 7 w 83"/>
              <a:gd name="T3" fmla="*/ 66 h 79"/>
              <a:gd name="T4" fmla="*/ 0 w 83"/>
              <a:gd name="T5" fmla="*/ 48 h 79"/>
              <a:gd name="T6" fmla="*/ 0 w 83"/>
              <a:gd name="T7" fmla="*/ 34 h 79"/>
              <a:gd name="T8" fmla="*/ 8 w 83"/>
              <a:gd name="T9" fmla="*/ 20 h 79"/>
              <a:gd name="T10" fmla="*/ 22 w 83"/>
              <a:gd name="T11" fmla="*/ 7 h 79"/>
              <a:gd name="T12" fmla="*/ 48 w 83"/>
              <a:gd name="T13" fmla="*/ 0 h 79"/>
              <a:gd name="T14" fmla="*/ 70 w 83"/>
              <a:gd name="T15" fmla="*/ 7 h 79"/>
              <a:gd name="T16" fmla="*/ 81 w 83"/>
              <a:gd name="T17" fmla="*/ 18 h 79"/>
              <a:gd name="T18" fmla="*/ 82 w 83"/>
              <a:gd name="T19" fmla="*/ 36 h 79"/>
              <a:gd name="T20" fmla="*/ 76 w 83"/>
              <a:gd name="T21" fmla="*/ 52 h 79"/>
              <a:gd name="T22" fmla="*/ 61 w 83"/>
              <a:gd name="T23" fmla="*/ 68 h 79"/>
              <a:gd name="T24" fmla="*/ 35 w 83"/>
              <a:gd name="T25" fmla="*/ 71 h 79"/>
              <a:gd name="T26" fmla="*/ 20 w 83"/>
              <a:gd name="T27" fmla="*/ 78 h 79"/>
              <a:gd name="T28" fmla="*/ 11 w 83"/>
              <a:gd name="T29" fmla="*/ 78 h 7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3"/>
              <a:gd name="T46" fmla="*/ 0 h 79"/>
              <a:gd name="T47" fmla="*/ 83 w 83"/>
              <a:gd name="T48" fmla="*/ 79 h 7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3" h="79">
                <a:moveTo>
                  <a:pt x="11" y="78"/>
                </a:moveTo>
                <a:lnTo>
                  <a:pt x="7" y="66"/>
                </a:lnTo>
                <a:lnTo>
                  <a:pt x="0" y="48"/>
                </a:lnTo>
                <a:lnTo>
                  <a:pt x="0" y="34"/>
                </a:lnTo>
                <a:lnTo>
                  <a:pt x="8" y="20"/>
                </a:lnTo>
                <a:lnTo>
                  <a:pt x="22" y="7"/>
                </a:lnTo>
                <a:lnTo>
                  <a:pt x="48" y="0"/>
                </a:lnTo>
                <a:lnTo>
                  <a:pt x="70" y="7"/>
                </a:lnTo>
                <a:lnTo>
                  <a:pt x="81" y="18"/>
                </a:lnTo>
                <a:lnTo>
                  <a:pt x="82" y="36"/>
                </a:lnTo>
                <a:lnTo>
                  <a:pt x="76" y="52"/>
                </a:lnTo>
                <a:lnTo>
                  <a:pt x="61" y="68"/>
                </a:lnTo>
                <a:lnTo>
                  <a:pt x="35" y="71"/>
                </a:lnTo>
                <a:lnTo>
                  <a:pt x="20" y="78"/>
                </a:lnTo>
                <a:lnTo>
                  <a:pt x="11" y="78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82" name="Freeform 9"/>
          <p:cNvSpPr>
            <a:spLocks/>
          </p:cNvSpPr>
          <p:nvPr/>
        </p:nvSpPr>
        <p:spPr bwMode="auto">
          <a:xfrm>
            <a:off x="8212961" y="1461037"/>
            <a:ext cx="97266" cy="144112"/>
          </a:xfrm>
          <a:custGeom>
            <a:avLst/>
            <a:gdLst>
              <a:gd name="T0" fmla="*/ 59 w 76"/>
              <a:gd name="T1" fmla="*/ 56 h 109"/>
              <a:gd name="T2" fmla="*/ 73 w 76"/>
              <a:gd name="T3" fmla="*/ 38 h 109"/>
              <a:gd name="T4" fmla="*/ 75 w 76"/>
              <a:gd name="T5" fmla="*/ 25 h 109"/>
              <a:gd name="T6" fmla="*/ 69 w 76"/>
              <a:gd name="T7" fmla="*/ 10 h 109"/>
              <a:gd name="T8" fmla="*/ 54 w 76"/>
              <a:gd name="T9" fmla="*/ 2 h 109"/>
              <a:gd name="T10" fmla="*/ 35 w 76"/>
              <a:gd name="T11" fmla="*/ 0 h 109"/>
              <a:gd name="T12" fmla="*/ 20 w 76"/>
              <a:gd name="T13" fmla="*/ 7 h 109"/>
              <a:gd name="T14" fmla="*/ 10 w 76"/>
              <a:gd name="T15" fmla="*/ 17 h 109"/>
              <a:gd name="T16" fmla="*/ 1 w 76"/>
              <a:gd name="T17" fmla="*/ 35 h 109"/>
              <a:gd name="T18" fmla="*/ 0 w 76"/>
              <a:gd name="T19" fmla="*/ 64 h 109"/>
              <a:gd name="T20" fmla="*/ 1 w 76"/>
              <a:gd name="T21" fmla="*/ 85 h 109"/>
              <a:gd name="T22" fmla="*/ 12 w 76"/>
              <a:gd name="T23" fmla="*/ 101 h 109"/>
              <a:gd name="T24" fmla="*/ 28 w 76"/>
              <a:gd name="T25" fmla="*/ 108 h 109"/>
              <a:gd name="T26" fmla="*/ 47 w 76"/>
              <a:gd name="T27" fmla="*/ 108 h 109"/>
              <a:gd name="T28" fmla="*/ 56 w 76"/>
              <a:gd name="T29" fmla="*/ 98 h 109"/>
              <a:gd name="T30" fmla="*/ 54 w 76"/>
              <a:gd name="T31" fmla="*/ 85 h 109"/>
              <a:gd name="T32" fmla="*/ 48 w 76"/>
              <a:gd name="T33" fmla="*/ 74 h 109"/>
              <a:gd name="T34" fmla="*/ 48 w 76"/>
              <a:gd name="T35" fmla="*/ 64 h 109"/>
              <a:gd name="T36" fmla="*/ 59 w 76"/>
              <a:gd name="T37" fmla="*/ 56 h 10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76"/>
              <a:gd name="T58" fmla="*/ 0 h 109"/>
              <a:gd name="T59" fmla="*/ 76 w 76"/>
              <a:gd name="T60" fmla="*/ 109 h 109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76" h="109">
                <a:moveTo>
                  <a:pt x="59" y="56"/>
                </a:moveTo>
                <a:lnTo>
                  <a:pt x="73" y="38"/>
                </a:lnTo>
                <a:lnTo>
                  <a:pt x="75" y="25"/>
                </a:lnTo>
                <a:lnTo>
                  <a:pt x="69" y="10"/>
                </a:lnTo>
                <a:lnTo>
                  <a:pt x="54" y="2"/>
                </a:lnTo>
                <a:lnTo>
                  <a:pt x="35" y="0"/>
                </a:lnTo>
                <a:lnTo>
                  <a:pt x="20" y="7"/>
                </a:lnTo>
                <a:lnTo>
                  <a:pt x="10" y="17"/>
                </a:lnTo>
                <a:lnTo>
                  <a:pt x="1" y="35"/>
                </a:lnTo>
                <a:lnTo>
                  <a:pt x="0" y="64"/>
                </a:lnTo>
                <a:lnTo>
                  <a:pt x="1" y="85"/>
                </a:lnTo>
                <a:lnTo>
                  <a:pt x="12" y="101"/>
                </a:lnTo>
                <a:lnTo>
                  <a:pt x="28" y="108"/>
                </a:lnTo>
                <a:lnTo>
                  <a:pt x="47" y="108"/>
                </a:lnTo>
                <a:lnTo>
                  <a:pt x="56" y="98"/>
                </a:lnTo>
                <a:lnTo>
                  <a:pt x="54" y="85"/>
                </a:lnTo>
                <a:lnTo>
                  <a:pt x="48" y="74"/>
                </a:lnTo>
                <a:lnTo>
                  <a:pt x="48" y="64"/>
                </a:lnTo>
                <a:lnTo>
                  <a:pt x="59" y="56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83" name="Freeform 10"/>
          <p:cNvSpPr>
            <a:spLocks/>
          </p:cNvSpPr>
          <p:nvPr/>
        </p:nvSpPr>
        <p:spPr bwMode="auto">
          <a:xfrm>
            <a:off x="9471695" y="4834479"/>
            <a:ext cx="514936" cy="684913"/>
          </a:xfrm>
          <a:custGeom>
            <a:avLst/>
            <a:gdLst>
              <a:gd name="T0" fmla="*/ 398 w 401"/>
              <a:gd name="T1" fmla="*/ 478 h 519"/>
              <a:gd name="T2" fmla="*/ 400 w 401"/>
              <a:gd name="T3" fmla="*/ 464 h 519"/>
              <a:gd name="T4" fmla="*/ 397 w 401"/>
              <a:gd name="T5" fmla="*/ 448 h 519"/>
              <a:gd name="T6" fmla="*/ 376 w 401"/>
              <a:gd name="T7" fmla="*/ 428 h 519"/>
              <a:gd name="T8" fmla="*/ 363 w 401"/>
              <a:gd name="T9" fmla="*/ 424 h 519"/>
              <a:gd name="T10" fmla="*/ 331 w 401"/>
              <a:gd name="T11" fmla="*/ 422 h 519"/>
              <a:gd name="T12" fmla="*/ 307 w 401"/>
              <a:gd name="T13" fmla="*/ 410 h 519"/>
              <a:gd name="T14" fmla="*/ 284 w 401"/>
              <a:gd name="T15" fmla="*/ 386 h 519"/>
              <a:gd name="T16" fmla="*/ 262 w 401"/>
              <a:gd name="T17" fmla="*/ 350 h 519"/>
              <a:gd name="T18" fmla="*/ 251 w 401"/>
              <a:gd name="T19" fmla="*/ 314 h 519"/>
              <a:gd name="T20" fmla="*/ 252 w 401"/>
              <a:gd name="T21" fmla="*/ 297 h 519"/>
              <a:gd name="T22" fmla="*/ 262 w 401"/>
              <a:gd name="T23" fmla="*/ 290 h 519"/>
              <a:gd name="T24" fmla="*/ 280 w 401"/>
              <a:gd name="T25" fmla="*/ 287 h 519"/>
              <a:gd name="T26" fmla="*/ 307 w 401"/>
              <a:gd name="T27" fmla="*/ 291 h 519"/>
              <a:gd name="T28" fmla="*/ 318 w 401"/>
              <a:gd name="T29" fmla="*/ 290 h 519"/>
              <a:gd name="T30" fmla="*/ 320 w 401"/>
              <a:gd name="T31" fmla="*/ 277 h 519"/>
              <a:gd name="T32" fmla="*/ 312 w 401"/>
              <a:gd name="T33" fmla="*/ 266 h 519"/>
              <a:gd name="T34" fmla="*/ 293 w 401"/>
              <a:gd name="T35" fmla="*/ 259 h 519"/>
              <a:gd name="T36" fmla="*/ 226 w 401"/>
              <a:gd name="T37" fmla="*/ 218 h 519"/>
              <a:gd name="T38" fmla="*/ 165 w 401"/>
              <a:gd name="T39" fmla="*/ 169 h 519"/>
              <a:gd name="T40" fmla="*/ 136 w 401"/>
              <a:gd name="T41" fmla="*/ 145 h 519"/>
              <a:gd name="T42" fmla="*/ 108 w 401"/>
              <a:gd name="T43" fmla="*/ 117 h 519"/>
              <a:gd name="T44" fmla="*/ 82 w 401"/>
              <a:gd name="T45" fmla="*/ 88 h 519"/>
              <a:gd name="T46" fmla="*/ 60 w 401"/>
              <a:gd name="T47" fmla="*/ 62 h 519"/>
              <a:gd name="T48" fmla="*/ 37 w 401"/>
              <a:gd name="T49" fmla="*/ 25 h 519"/>
              <a:gd name="T50" fmla="*/ 29 w 401"/>
              <a:gd name="T51" fmla="*/ 4 h 519"/>
              <a:gd name="T52" fmla="*/ 18 w 401"/>
              <a:gd name="T53" fmla="*/ 0 h 519"/>
              <a:gd name="T54" fmla="*/ 9 w 401"/>
              <a:gd name="T55" fmla="*/ 5 h 519"/>
              <a:gd name="T56" fmla="*/ 4 w 401"/>
              <a:gd name="T57" fmla="*/ 13 h 519"/>
              <a:gd name="T58" fmla="*/ 0 w 401"/>
              <a:gd name="T59" fmla="*/ 38 h 519"/>
              <a:gd name="T60" fmla="*/ 4 w 401"/>
              <a:gd name="T61" fmla="*/ 49 h 519"/>
              <a:gd name="T62" fmla="*/ 26 w 401"/>
              <a:gd name="T63" fmla="*/ 62 h 519"/>
              <a:gd name="T64" fmla="*/ 37 w 401"/>
              <a:gd name="T65" fmla="*/ 73 h 519"/>
              <a:gd name="T66" fmla="*/ 37 w 401"/>
              <a:gd name="T67" fmla="*/ 85 h 519"/>
              <a:gd name="T68" fmla="*/ 26 w 401"/>
              <a:gd name="T69" fmla="*/ 97 h 519"/>
              <a:gd name="T70" fmla="*/ 26 w 401"/>
              <a:gd name="T71" fmla="*/ 109 h 519"/>
              <a:gd name="T72" fmla="*/ 43 w 401"/>
              <a:gd name="T73" fmla="*/ 134 h 519"/>
              <a:gd name="T74" fmla="*/ 64 w 401"/>
              <a:gd name="T75" fmla="*/ 163 h 519"/>
              <a:gd name="T76" fmla="*/ 90 w 401"/>
              <a:gd name="T77" fmla="*/ 193 h 519"/>
              <a:gd name="T78" fmla="*/ 116 w 401"/>
              <a:gd name="T79" fmla="*/ 217 h 519"/>
              <a:gd name="T80" fmla="*/ 139 w 401"/>
              <a:gd name="T81" fmla="*/ 230 h 519"/>
              <a:gd name="T82" fmla="*/ 161 w 401"/>
              <a:gd name="T83" fmla="*/ 265 h 519"/>
              <a:gd name="T84" fmla="*/ 189 w 401"/>
              <a:gd name="T85" fmla="*/ 303 h 519"/>
              <a:gd name="T86" fmla="*/ 218 w 401"/>
              <a:gd name="T87" fmla="*/ 343 h 519"/>
              <a:gd name="T88" fmla="*/ 253 w 401"/>
              <a:gd name="T89" fmla="*/ 405 h 519"/>
              <a:gd name="T90" fmla="*/ 284 w 401"/>
              <a:gd name="T91" fmla="*/ 470 h 519"/>
              <a:gd name="T92" fmla="*/ 302 w 401"/>
              <a:gd name="T93" fmla="*/ 496 h 519"/>
              <a:gd name="T94" fmla="*/ 329 w 401"/>
              <a:gd name="T95" fmla="*/ 518 h 519"/>
              <a:gd name="T96" fmla="*/ 344 w 401"/>
              <a:gd name="T97" fmla="*/ 518 h 519"/>
              <a:gd name="T98" fmla="*/ 352 w 401"/>
              <a:gd name="T99" fmla="*/ 510 h 519"/>
              <a:gd name="T100" fmla="*/ 351 w 401"/>
              <a:gd name="T101" fmla="*/ 496 h 519"/>
              <a:gd name="T102" fmla="*/ 344 w 401"/>
              <a:gd name="T103" fmla="*/ 482 h 519"/>
              <a:gd name="T104" fmla="*/ 334 w 401"/>
              <a:gd name="T105" fmla="*/ 475 h 519"/>
              <a:gd name="T106" fmla="*/ 332 w 401"/>
              <a:gd name="T107" fmla="*/ 467 h 519"/>
              <a:gd name="T108" fmla="*/ 340 w 401"/>
              <a:gd name="T109" fmla="*/ 459 h 519"/>
              <a:gd name="T110" fmla="*/ 352 w 401"/>
              <a:gd name="T111" fmla="*/ 456 h 519"/>
              <a:gd name="T112" fmla="*/ 363 w 401"/>
              <a:gd name="T113" fmla="*/ 459 h 519"/>
              <a:gd name="T114" fmla="*/ 379 w 401"/>
              <a:gd name="T115" fmla="*/ 475 h 519"/>
              <a:gd name="T116" fmla="*/ 389 w 401"/>
              <a:gd name="T117" fmla="*/ 480 h 519"/>
              <a:gd name="T118" fmla="*/ 398 w 401"/>
              <a:gd name="T119" fmla="*/ 478 h 51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401"/>
              <a:gd name="T181" fmla="*/ 0 h 519"/>
              <a:gd name="T182" fmla="*/ 401 w 401"/>
              <a:gd name="T183" fmla="*/ 519 h 519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401" h="519">
                <a:moveTo>
                  <a:pt x="398" y="478"/>
                </a:moveTo>
                <a:lnTo>
                  <a:pt x="400" y="464"/>
                </a:lnTo>
                <a:lnTo>
                  <a:pt x="397" y="448"/>
                </a:lnTo>
                <a:lnTo>
                  <a:pt x="376" y="428"/>
                </a:lnTo>
                <a:lnTo>
                  <a:pt x="363" y="424"/>
                </a:lnTo>
                <a:lnTo>
                  <a:pt x="331" y="422"/>
                </a:lnTo>
                <a:lnTo>
                  <a:pt x="307" y="410"/>
                </a:lnTo>
                <a:lnTo>
                  <a:pt x="284" y="386"/>
                </a:lnTo>
                <a:lnTo>
                  <a:pt x="262" y="350"/>
                </a:lnTo>
                <a:lnTo>
                  <a:pt x="251" y="314"/>
                </a:lnTo>
                <a:lnTo>
                  <a:pt x="252" y="297"/>
                </a:lnTo>
                <a:lnTo>
                  <a:pt x="262" y="290"/>
                </a:lnTo>
                <a:lnTo>
                  <a:pt x="280" y="287"/>
                </a:lnTo>
                <a:lnTo>
                  <a:pt x="307" y="291"/>
                </a:lnTo>
                <a:lnTo>
                  <a:pt x="318" y="290"/>
                </a:lnTo>
                <a:lnTo>
                  <a:pt x="320" y="277"/>
                </a:lnTo>
                <a:lnTo>
                  <a:pt x="312" y="266"/>
                </a:lnTo>
                <a:lnTo>
                  <a:pt x="293" y="259"/>
                </a:lnTo>
                <a:lnTo>
                  <a:pt x="226" y="218"/>
                </a:lnTo>
                <a:lnTo>
                  <a:pt x="165" y="169"/>
                </a:lnTo>
                <a:lnTo>
                  <a:pt x="136" y="145"/>
                </a:lnTo>
                <a:lnTo>
                  <a:pt x="108" y="117"/>
                </a:lnTo>
                <a:lnTo>
                  <a:pt x="82" y="88"/>
                </a:lnTo>
                <a:lnTo>
                  <a:pt x="60" y="62"/>
                </a:lnTo>
                <a:lnTo>
                  <a:pt x="37" y="25"/>
                </a:lnTo>
                <a:lnTo>
                  <a:pt x="29" y="4"/>
                </a:lnTo>
                <a:lnTo>
                  <a:pt x="18" y="0"/>
                </a:lnTo>
                <a:lnTo>
                  <a:pt x="9" y="5"/>
                </a:lnTo>
                <a:lnTo>
                  <a:pt x="4" y="13"/>
                </a:lnTo>
                <a:lnTo>
                  <a:pt x="0" y="38"/>
                </a:lnTo>
                <a:lnTo>
                  <a:pt x="4" y="49"/>
                </a:lnTo>
                <a:lnTo>
                  <a:pt x="26" y="62"/>
                </a:lnTo>
                <a:lnTo>
                  <a:pt x="37" y="73"/>
                </a:lnTo>
                <a:lnTo>
                  <a:pt x="37" y="85"/>
                </a:lnTo>
                <a:lnTo>
                  <a:pt x="26" y="97"/>
                </a:lnTo>
                <a:lnTo>
                  <a:pt x="26" y="109"/>
                </a:lnTo>
                <a:lnTo>
                  <a:pt x="43" y="134"/>
                </a:lnTo>
                <a:lnTo>
                  <a:pt x="64" y="163"/>
                </a:lnTo>
                <a:lnTo>
                  <a:pt x="90" y="193"/>
                </a:lnTo>
                <a:lnTo>
                  <a:pt x="116" y="217"/>
                </a:lnTo>
                <a:lnTo>
                  <a:pt x="139" y="230"/>
                </a:lnTo>
                <a:lnTo>
                  <a:pt x="161" y="265"/>
                </a:lnTo>
                <a:lnTo>
                  <a:pt x="189" y="303"/>
                </a:lnTo>
                <a:lnTo>
                  <a:pt x="218" y="343"/>
                </a:lnTo>
                <a:lnTo>
                  <a:pt x="253" y="405"/>
                </a:lnTo>
                <a:lnTo>
                  <a:pt x="284" y="470"/>
                </a:lnTo>
                <a:lnTo>
                  <a:pt x="302" y="496"/>
                </a:lnTo>
                <a:lnTo>
                  <a:pt x="329" y="518"/>
                </a:lnTo>
                <a:lnTo>
                  <a:pt x="344" y="518"/>
                </a:lnTo>
                <a:lnTo>
                  <a:pt x="352" y="510"/>
                </a:lnTo>
                <a:lnTo>
                  <a:pt x="351" y="496"/>
                </a:lnTo>
                <a:lnTo>
                  <a:pt x="344" y="482"/>
                </a:lnTo>
                <a:lnTo>
                  <a:pt x="334" y="475"/>
                </a:lnTo>
                <a:lnTo>
                  <a:pt x="332" y="467"/>
                </a:lnTo>
                <a:lnTo>
                  <a:pt x="340" y="459"/>
                </a:lnTo>
                <a:lnTo>
                  <a:pt x="352" y="456"/>
                </a:lnTo>
                <a:lnTo>
                  <a:pt x="363" y="459"/>
                </a:lnTo>
                <a:lnTo>
                  <a:pt x="379" y="475"/>
                </a:lnTo>
                <a:lnTo>
                  <a:pt x="389" y="480"/>
                </a:lnTo>
                <a:lnTo>
                  <a:pt x="398" y="478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84" name="Freeform 11"/>
          <p:cNvSpPr>
            <a:spLocks/>
          </p:cNvSpPr>
          <p:nvPr/>
        </p:nvSpPr>
        <p:spPr bwMode="auto">
          <a:xfrm>
            <a:off x="1943611" y="968271"/>
            <a:ext cx="7964352" cy="5319700"/>
          </a:xfrm>
          <a:custGeom>
            <a:avLst/>
            <a:gdLst>
              <a:gd name="T0" fmla="*/ 3435 w 4962"/>
              <a:gd name="T1" fmla="*/ 977 h 2929"/>
              <a:gd name="T2" fmla="*/ 3657 w 4962"/>
              <a:gd name="T3" fmla="*/ 786 h 2929"/>
              <a:gd name="T4" fmla="*/ 3869 w 4962"/>
              <a:gd name="T5" fmla="*/ 658 h 2929"/>
              <a:gd name="T6" fmla="*/ 4152 w 4962"/>
              <a:gd name="T7" fmla="*/ 473 h 2929"/>
              <a:gd name="T8" fmla="*/ 4468 w 4962"/>
              <a:gd name="T9" fmla="*/ 107 h 2929"/>
              <a:gd name="T10" fmla="*/ 4633 w 4962"/>
              <a:gd name="T11" fmla="*/ 165 h 2929"/>
              <a:gd name="T12" fmla="*/ 4548 w 4962"/>
              <a:gd name="T13" fmla="*/ 285 h 2929"/>
              <a:gd name="T14" fmla="*/ 4691 w 4962"/>
              <a:gd name="T15" fmla="*/ 464 h 2929"/>
              <a:gd name="T16" fmla="*/ 4643 w 4962"/>
              <a:gd name="T17" fmla="*/ 926 h 2929"/>
              <a:gd name="T18" fmla="*/ 4806 w 4962"/>
              <a:gd name="T19" fmla="*/ 1129 h 2929"/>
              <a:gd name="T20" fmla="*/ 4897 w 4962"/>
              <a:gd name="T21" fmla="*/ 1452 h 2929"/>
              <a:gd name="T22" fmla="*/ 4602 w 4962"/>
              <a:gd name="T23" fmla="*/ 1229 h 2929"/>
              <a:gd name="T24" fmla="*/ 4502 w 4962"/>
              <a:gd name="T25" fmla="*/ 941 h 2929"/>
              <a:gd name="T26" fmla="*/ 4464 w 4962"/>
              <a:gd name="T27" fmla="*/ 1245 h 2929"/>
              <a:gd name="T28" fmla="*/ 4319 w 4962"/>
              <a:gd name="T29" fmla="*/ 1379 h 2929"/>
              <a:gd name="T30" fmla="*/ 4140 w 4962"/>
              <a:gd name="T31" fmla="*/ 2000 h 2929"/>
              <a:gd name="T32" fmla="*/ 4415 w 4962"/>
              <a:gd name="T33" fmla="*/ 2043 h 2929"/>
              <a:gd name="T34" fmla="*/ 4422 w 4962"/>
              <a:gd name="T35" fmla="*/ 2848 h 2929"/>
              <a:gd name="T36" fmla="*/ 4330 w 4962"/>
              <a:gd name="T37" fmla="*/ 2858 h 2929"/>
              <a:gd name="T38" fmla="*/ 4300 w 4962"/>
              <a:gd name="T39" fmla="*/ 2453 h 2929"/>
              <a:gd name="T40" fmla="*/ 3891 w 4962"/>
              <a:gd name="T41" fmla="*/ 2391 h 2929"/>
              <a:gd name="T42" fmla="*/ 3647 w 4962"/>
              <a:gd name="T43" fmla="*/ 2497 h 2929"/>
              <a:gd name="T44" fmla="*/ 3414 w 4962"/>
              <a:gd name="T45" fmla="*/ 2701 h 2929"/>
              <a:gd name="T46" fmla="*/ 2899 w 4962"/>
              <a:gd name="T47" fmla="*/ 2769 h 2929"/>
              <a:gd name="T48" fmla="*/ 2568 w 4962"/>
              <a:gd name="T49" fmla="*/ 2822 h 2929"/>
              <a:gd name="T50" fmla="*/ 2211 w 4962"/>
              <a:gd name="T51" fmla="*/ 2850 h 2929"/>
              <a:gd name="T52" fmla="*/ 1973 w 4962"/>
              <a:gd name="T53" fmla="*/ 2676 h 2929"/>
              <a:gd name="T54" fmla="*/ 1826 w 4962"/>
              <a:gd name="T55" fmla="*/ 2380 h 2929"/>
              <a:gd name="T56" fmla="*/ 1615 w 4962"/>
              <a:gd name="T57" fmla="*/ 2306 h 2929"/>
              <a:gd name="T58" fmla="*/ 1278 w 4962"/>
              <a:gd name="T59" fmla="*/ 2173 h 2929"/>
              <a:gd name="T60" fmla="*/ 1153 w 4962"/>
              <a:gd name="T61" fmla="*/ 2243 h 2929"/>
              <a:gd name="T62" fmla="*/ 980 w 4962"/>
              <a:gd name="T63" fmla="*/ 2233 h 2929"/>
              <a:gd name="T64" fmla="*/ 801 w 4962"/>
              <a:gd name="T65" fmla="*/ 2048 h 2929"/>
              <a:gd name="T66" fmla="*/ 594 w 4962"/>
              <a:gd name="T67" fmla="*/ 2040 h 2929"/>
              <a:gd name="T68" fmla="*/ 511 w 4962"/>
              <a:gd name="T69" fmla="*/ 2269 h 2929"/>
              <a:gd name="T70" fmla="*/ 281 w 4962"/>
              <a:gd name="T71" fmla="*/ 2556 h 2929"/>
              <a:gd name="T72" fmla="*/ 147 w 4962"/>
              <a:gd name="T73" fmla="*/ 2344 h 2929"/>
              <a:gd name="T74" fmla="*/ 6 w 4962"/>
              <a:gd name="T75" fmla="*/ 1936 h 2929"/>
              <a:gd name="T76" fmla="*/ 190 w 4962"/>
              <a:gd name="T77" fmla="*/ 1922 h 2929"/>
              <a:gd name="T78" fmla="*/ 313 w 4962"/>
              <a:gd name="T79" fmla="*/ 1829 h 2929"/>
              <a:gd name="T80" fmla="*/ 274 w 4962"/>
              <a:gd name="T81" fmla="*/ 1516 h 2929"/>
              <a:gd name="T82" fmla="*/ 325 w 4962"/>
              <a:gd name="T83" fmla="*/ 1403 h 2929"/>
              <a:gd name="T84" fmla="*/ 402 w 4962"/>
              <a:gd name="T85" fmla="*/ 1092 h 2929"/>
              <a:gd name="T86" fmla="*/ 573 w 4962"/>
              <a:gd name="T87" fmla="*/ 971 h 2929"/>
              <a:gd name="T88" fmla="*/ 833 w 4962"/>
              <a:gd name="T89" fmla="*/ 929 h 2929"/>
              <a:gd name="T90" fmla="*/ 1088 w 4962"/>
              <a:gd name="T91" fmla="*/ 633 h 2929"/>
              <a:gd name="T92" fmla="*/ 1256 w 4962"/>
              <a:gd name="T93" fmla="*/ 802 h 2929"/>
              <a:gd name="T94" fmla="*/ 1080 w 4962"/>
              <a:gd name="T95" fmla="*/ 790 h 2929"/>
              <a:gd name="T96" fmla="*/ 1077 w 4962"/>
              <a:gd name="T97" fmla="*/ 1043 h 2929"/>
              <a:gd name="T98" fmla="*/ 1256 w 4962"/>
              <a:gd name="T99" fmla="*/ 1055 h 2929"/>
              <a:gd name="T100" fmla="*/ 1391 w 4962"/>
              <a:gd name="T101" fmla="*/ 1019 h 2929"/>
              <a:gd name="T102" fmla="*/ 1581 w 4962"/>
              <a:gd name="T103" fmla="*/ 1079 h 2929"/>
              <a:gd name="T104" fmla="*/ 1709 w 4962"/>
              <a:gd name="T105" fmla="*/ 1194 h 2929"/>
              <a:gd name="T106" fmla="*/ 1888 w 4962"/>
              <a:gd name="T107" fmla="*/ 1297 h 2929"/>
              <a:gd name="T108" fmla="*/ 2070 w 4962"/>
              <a:gd name="T109" fmla="*/ 974 h 2929"/>
              <a:gd name="T110" fmla="*/ 1997 w 4962"/>
              <a:gd name="T111" fmla="*/ 1391 h 2929"/>
              <a:gd name="T112" fmla="*/ 2053 w 4962"/>
              <a:gd name="T113" fmla="*/ 1343 h 2929"/>
              <a:gd name="T114" fmla="*/ 2097 w 4962"/>
              <a:gd name="T115" fmla="*/ 1115 h 2929"/>
              <a:gd name="T116" fmla="*/ 2235 w 4962"/>
              <a:gd name="T117" fmla="*/ 1086 h 2929"/>
              <a:gd name="T118" fmla="*/ 2460 w 4962"/>
              <a:gd name="T119" fmla="*/ 956 h 2929"/>
              <a:gd name="T120" fmla="*/ 2804 w 4962"/>
              <a:gd name="T121" fmla="*/ 802 h 2929"/>
              <a:gd name="T122" fmla="*/ 2872 w 4962"/>
              <a:gd name="T123" fmla="*/ 1080 h 2929"/>
              <a:gd name="T124" fmla="*/ 3213 w 4962"/>
              <a:gd name="T125" fmla="*/ 1010 h 292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962"/>
              <a:gd name="T190" fmla="*/ 0 h 2929"/>
              <a:gd name="T191" fmla="*/ 4962 w 4962"/>
              <a:gd name="T192" fmla="*/ 2929 h 2929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962" h="2929">
                <a:moveTo>
                  <a:pt x="3284" y="935"/>
                </a:moveTo>
                <a:lnTo>
                  <a:pt x="3317" y="951"/>
                </a:lnTo>
                <a:lnTo>
                  <a:pt x="3330" y="968"/>
                </a:lnTo>
                <a:lnTo>
                  <a:pt x="3331" y="994"/>
                </a:lnTo>
                <a:lnTo>
                  <a:pt x="3334" y="1004"/>
                </a:lnTo>
                <a:lnTo>
                  <a:pt x="3339" y="1014"/>
                </a:lnTo>
                <a:lnTo>
                  <a:pt x="3357" y="1027"/>
                </a:lnTo>
                <a:lnTo>
                  <a:pt x="3398" y="1044"/>
                </a:lnTo>
                <a:lnTo>
                  <a:pt x="3411" y="1062"/>
                </a:lnTo>
                <a:lnTo>
                  <a:pt x="3421" y="1067"/>
                </a:lnTo>
                <a:lnTo>
                  <a:pt x="3433" y="1058"/>
                </a:lnTo>
                <a:lnTo>
                  <a:pt x="3432" y="1043"/>
                </a:lnTo>
                <a:lnTo>
                  <a:pt x="3421" y="994"/>
                </a:lnTo>
                <a:lnTo>
                  <a:pt x="3424" y="977"/>
                </a:lnTo>
                <a:lnTo>
                  <a:pt x="3435" y="977"/>
                </a:lnTo>
                <a:lnTo>
                  <a:pt x="3455" y="994"/>
                </a:lnTo>
                <a:lnTo>
                  <a:pt x="3472" y="993"/>
                </a:lnTo>
                <a:lnTo>
                  <a:pt x="3567" y="934"/>
                </a:lnTo>
                <a:lnTo>
                  <a:pt x="3579" y="914"/>
                </a:lnTo>
                <a:lnTo>
                  <a:pt x="3578" y="898"/>
                </a:lnTo>
                <a:lnTo>
                  <a:pt x="3567" y="886"/>
                </a:lnTo>
                <a:lnTo>
                  <a:pt x="3544" y="886"/>
                </a:lnTo>
                <a:lnTo>
                  <a:pt x="3531" y="867"/>
                </a:lnTo>
                <a:lnTo>
                  <a:pt x="3531" y="838"/>
                </a:lnTo>
                <a:lnTo>
                  <a:pt x="3544" y="814"/>
                </a:lnTo>
                <a:lnTo>
                  <a:pt x="3577" y="788"/>
                </a:lnTo>
                <a:lnTo>
                  <a:pt x="3607" y="773"/>
                </a:lnTo>
                <a:lnTo>
                  <a:pt x="3634" y="766"/>
                </a:lnTo>
                <a:lnTo>
                  <a:pt x="3647" y="772"/>
                </a:lnTo>
                <a:lnTo>
                  <a:pt x="3657" y="786"/>
                </a:lnTo>
                <a:lnTo>
                  <a:pt x="3667" y="808"/>
                </a:lnTo>
                <a:lnTo>
                  <a:pt x="3677" y="794"/>
                </a:lnTo>
                <a:lnTo>
                  <a:pt x="3680" y="769"/>
                </a:lnTo>
                <a:lnTo>
                  <a:pt x="3680" y="746"/>
                </a:lnTo>
                <a:lnTo>
                  <a:pt x="3688" y="728"/>
                </a:lnTo>
                <a:lnTo>
                  <a:pt x="3702" y="718"/>
                </a:lnTo>
                <a:lnTo>
                  <a:pt x="3720" y="718"/>
                </a:lnTo>
                <a:lnTo>
                  <a:pt x="3740" y="725"/>
                </a:lnTo>
                <a:lnTo>
                  <a:pt x="3754" y="741"/>
                </a:lnTo>
                <a:lnTo>
                  <a:pt x="3771" y="758"/>
                </a:lnTo>
                <a:lnTo>
                  <a:pt x="3791" y="760"/>
                </a:lnTo>
                <a:lnTo>
                  <a:pt x="3814" y="748"/>
                </a:lnTo>
                <a:lnTo>
                  <a:pt x="3837" y="730"/>
                </a:lnTo>
                <a:lnTo>
                  <a:pt x="3859" y="694"/>
                </a:lnTo>
                <a:lnTo>
                  <a:pt x="3869" y="658"/>
                </a:lnTo>
                <a:lnTo>
                  <a:pt x="3892" y="633"/>
                </a:lnTo>
                <a:lnTo>
                  <a:pt x="3918" y="618"/>
                </a:lnTo>
                <a:lnTo>
                  <a:pt x="3941" y="613"/>
                </a:lnTo>
                <a:lnTo>
                  <a:pt x="3958" y="620"/>
                </a:lnTo>
                <a:lnTo>
                  <a:pt x="3974" y="634"/>
                </a:lnTo>
                <a:lnTo>
                  <a:pt x="3992" y="640"/>
                </a:lnTo>
                <a:lnTo>
                  <a:pt x="4016" y="633"/>
                </a:lnTo>
                <a:lnTo>
                  <a:pt x="4038" y="609"/>
                </a:lnTo>
                <a:lnTo>
                  <a:pt x="4050" y="585"/>
                </a:lnTo>
                <a:lnTo>
                  <a:pt x="4076" y="548"/>
                </a:lnTo>
                <a:lnTo>
                  <a:pt x="4105" y="526"/>
                </a:lnTo>
                <a:lnTo>
                  <a:pt x="4117" y="507"/>
                </a:lnTo>
                <a:lnTo>
                  <a:pt x="4121" y="473"/>
                </a:lnTo>
                <a:lnTo>
                  <a:pt x="4135" y="468"/>
                </a:lnTo>
                <a:lnTo>
                  <a:pt x="4152" y="473"/>
                </a:lnTo>
                <a:lnTo>
                  <a:pt x="4200" y="468"/>
                </a:lnTo>
                <a:lnTo>
                  <a:pt x="4216" y="456"/>
                </a:lnTo>
                <a:lnTo>
                  <a:pt x="4219" y="441"/>
                </a:lnTo>
                <a:lnTo>
                  <a:pt x="4217" y="426"/>
                </a:lnTo>
                <a:lnTo>
                  <a:pt x="4211" y="418"/>
                </a:lnTo>
                <a:lnTo>
                  <a:pt x="4193" y="413"/>
                </a:lnTo>
                <a:lnTo>
                  <a:pt x="4154" y="412"/>
                </a:lnTo>
                <a:lnTo>
                  <a:pt x="4147" y="401"/>
                </a:lnTo>
                <a:lnTo>
                  <a:pt x="4150" y="381"/>
                </a:lnTo>
                <a:lnTo>
                  <a:pt x="4173" y="333"/>
                </a:lnTo>
                <a:lnTo>
                  <a:pt x="4206" y="285"/>
                </a:lnTo>
                <a:lnTo>
                  <a:pt x="4317" y="189"/>
                </a:lnTo>
                <a:lnTo>
                  <a:pt x="4365" y="160"/>
                </a:lnTo>
                <a:lnTo>
                  <a:pt x="4434" y="131"/>
                </a:lnTo>
                <a:lnTo>
                  <a:pt x="4468" y="107"/>
                </a:lnTo>
                <a:lnTo>
                  <a:pt x="4475" y="92"/>
                </a:lnTo>
                <a:lnTo>
                  <a:pt x="4480" y="61"/>
                </a:lnTo>
                <a:lnTo>
                  <a:pt x="4490" y="35"/>
                </a:lnTo>
                <a:lnTo>
                  <a:pt x="4502" y="17"/>
                </a:lnTo>
                <a:lnTo>
                  <a:pt x="4523" y="3"/>
                </a:lnTo>
                <a:lnTo>
                  <a:pt x="4548" y="0"/>
                </a:lnTo>
                <a:lnTo>
                  <a:pt x="4573" y="7"/>
                </a:lnTo>
                <a:lnTo>
                  <a:pt x="4593" y="23"/>
                </a:lnTo>
                <a:lnTo>
                  <a:pt x="4622" y="69"/>
                </a:lnTo>
                <a:lnTo>
                  <a:pt x="4644" y="81"/>
                </a:lnTo>
                <a:lnTo>
                  <a:pt x="4661" y="95"/>
                </a:lnTo>
                <a:lnTo>
                  <a:pt x="4666" y="111"/>
                </a:lnTo>
                <a:lnTo>
                  <a:pt x="4662" y="125"/>
                </a:lnTo>
                <a:lnTo>
                  <a:pt x="4644" y="141"/>
                </a:lnTo>
                <a:lnTo>
                  <a:pt x="4633" y="165"/>
                </a:lnTo>
                <a:lnTo>
                  <a:pt x="4633" y="189"/>
                </a:lnTo>
                <a:lnTo>
                  <a:pt x="4626" y="199"/>
                </a:lnTo>
                <a:lnTo>
                  <a:pt x="4610" y="196"/>
                </a:lnTo>
                <a:lnTo>
                  <a:pt x="4594" y="179"/>
                </a:lnTo>
                <a:lnTo>
                  <a:pt x="4577" y="173"/>
                </a:lnTo>
                <a:lnTo>
                  <a:pt x="4559" y="181"/>
                </a:lnTo>
                <a:lnTo>
                  <a:pt x="4557" y="224"/>
                </a:lnTo>
                <a:lnTo>
                  <a:pt x="4555" y="241"/>
                </a:lnTo>
                <a:lnTo>
                  <a:pt x="4540" y="245"/>
                </a:lnTo>
                <a:lnTo>
                  <a:pt x="4500" y="235"/>
                </a:lnTo>
                <a:lnTo>
                  <a:pt x="4488" y="246"/>
                </a:lnTo>
                <a:lnTo>
                  <a:pt x="4486" y="261"/>
                </a:lnTo>
                <a:lnTo>
                  <a:pt x="4493" y="273"/>
                </a:lnTo>
                <a:lnTo>
                  <a:pt x="4511" y="281"/>
                </a:lnTo>
                <a:lnTo>
                  <a:pt x="4548" y="285"/>
                </a:lnTo>
                <a:lnTo>
                  <a:pt x="4566" y="345"/>
                </a:lnTo>
                <a:lnTo>
                  <a:pt x="4564" y="367"/>
                </a:lnTo>
                <a:lnTo>
                  <a:pt x="4533" y="401"/>
                </a:lnTo>
                <a:lnTo>
                  <a:pt x="4533" y="417"/>
                </a:lnTo>
                <a:lnTo>
                  <a:pt x="4543" y="430"/>
                </a:lnTo>
                <a:lnTo>
                  <a:pt x="4577" y="405"/>
                </a:lnTo>
                <a:lnTo>
                  <a:pt x="4594" y="382"/>
                </a:lnTo>
                <a:lnTo>
                  <a:pt x="4615" y="371"/>
                </a:lnTo>
                <a:lnTo>
                  <a:pt x="4658" y="378"/>
                </a:lnTo>
                <a:lnTo>
                  <a:pt x="4699" y="380"/>
                </a:lnTo>
                <a:lnTo>
                  <a:pt x="4715" y="388"/>
                </a:lnTo>
                <a:lnTo>
                  <a:pt x="4727" y="402"/>
                </a:lnTo>
                <a:lnTo>
                  <a:pt x="4722" y="415"/>
                </a:lnTo>
                <a:lnTo>
                  <a:pt x="4701" y="439"/>
                </a:lnTo>
                <a:lnTo>
                  <a:pt x="4691" y="464"/>
                </a:lnTo>
                <a:lnTo>
                  <a:pt x="4684" y="539"/>
                </a:lnTo>
                <a:lnTo>
                  <a:pt x="4689" y="609"/>
                </a:lnTo>
                <a:lnTo>
                  <a:pt x="4699" y="652"/>
                </a:lnTo>
                <a:lnTo>
                  <a:pt x="4701" y="686"/>
                </a:lnTo>
                <a:lnTo>
                  <a:pt x="4701" y="716"/>
                </a:lnTo>
                <a:lnTo>
                  <a:pt x="4730" y="749"/>
                </a:lnTo>
                <a:lnTo>
                  <a:pt x="4733" y="764"/>
                </a:lnTo>
                <a:lnTo>
                  <a:pt x="4722" y="777"/>
                </a:lnTo>
                <a:lnTo>
                  <a:pt x="4712" y="777"/>
                </a:lnTo>
                <a:lnTo>
                  <a:pt x="4701" y="766"/>
                </a:lnTo>
                <a:lnTo>
                  <a:pt x="4689" y="766"/>
                </a:lnTo>
                <a:lnTo>
                  <a:pt x="4671" y="798"/>
                </a:lnTo>
                <a:lnTo>
                  <a:pt x="4662" y="837"/>
                </a:lnTo>
                <a:lnTo>
                  <a:pt x="4649" y="865"/>
                </a:lnTo>
                <a:lnTo>
                  <a:pt x="4643" y="926"/>
                </a:lnTo>
                <a:lnTo>
                  <a:pt x="4630" y="960"/>
                </a:lnTo>
                <a:lnTo>
                  <a:pt x="4633" y="983"/>
                </a:lnTo>
                <a:lnTo>
                  <a:pt x="4658" y="1013"/>
                </a:lnTo>
                <a:lnTo>
                  <a:pt x="4671" y="1040"/>
                </a:lnTo>
                <a:lnTo>
                  <a:pt x="4677" y="1079"/>
                </a:lnTo>
                <a:lnTo>
                  <a:pt x="4689" y="1100"/>
                </a:lnTo>
                <a:lnTo>
                  <a:pt x="4707" y="1110"/>
                </a:lnTo>
                <a:lnTo>
                  <a:pt x="4712" y="1103"/>
                </a:lnTo>
                <a:lnTo>
                  <a:pt x="4714" y="1079"/>
                </a:lnTo>
                <a:lnTo>
                  <a:pt x="4727" y="1064"/>
                </a:lnTo>
                <a:lnTo>
                  <a:pt x="4741" y="1064"/>
                </a:lnTo>
                <a:lnTo>
                  <a:pt x="4753" y="1079"/>
                </a:lnTo>
                <a:lnTo>
                  <a:pt x="4766" y="1105"/>
                </a:lnTo>
                <a:lnTo>
                  <a:pt x="4780" y="1120"/>
                </a:lnTo>
                <a:lnTo>
                  <a:pt x="4806" y="1129"/>
                </a:lnTo>
                <a:lnTo>
                  <a:pt x="4825" y="1142"/>
                </a:lnTo>
                <a:lnTo>
                  <a:pt x="4830" y="1156"/>
                </a:lnTo>
                <a:lnTo>
                  <a:pt x="4823" y="1158"/>
                </a:lnTo>
                <a:lnTo>
                  <a:pt x="4815" y="1152"/>
                </a:lnTo>
                <a:lnTo>
                  <a:pt x="4801" y="1148"/>
                </a:lnTo>
                <a:lnTo>
                  <a:pt x="4801" y="1175"/>
                </a:lnTo>
                <a:lnTo>
                  <a:pt x="4848" y="1236"/>
                </a:lnTo>
                <a:lnTo>
                  <a:pt x="4874" y="1240"/>
                </a:lnTo>
                <a:lnTo>
                  <a:pt x="4883" y="1265"/>
                </a:lnTo>
                <a:lnTo>
                  <a:pt x="4868" y="1295"/>
                </a:lnTo>
                <a:lnTo>
                  <a:pt x="4868" y="1331"/>
                </a:lnTo>
                <a:lnTo>
                  <a:pt x="4891" y="1368"/>
                </a:lnTo>
                <a:lnTo>
                  <a:pt x="4899" y="1399"/>
                </a:lnTo>
                <a:lnTo>
                  <a:pt x="4893" y="1441"/>
                </a:lnTo>
                <a:lnTo>
                  <a:pt x="4897" y="1452"/>
                </a:lnTo>
                <a:lnTo>
                  <a:pt x="4924" y="1476"/>
                </a:lnTo>
                <a:lnTo>
                  <a:pt x="4953" y="1554"/>
                </a:lnTo>
                <a:lnTo>
                  <a:pt x="4961" y="1618"/>
                </a:lnTo>
                <a:lnTo>
                  <a:pt x="4961" y="1674"/>
                </a:lnTo>
                <a:lnTo>
                  <a:pt x="4960" y="1695"/>
                </a:lnTo>
                <a:lnTo>
                  <a:pt x="4947" y="1704"/>
                </a:lnTo>
                <a:lnTo>
                  <a:pt x="4939" y="1699"/>
                </a:lnTo>
                <a:lnTo>
                  <a:pt x="4933" y="1674"/>
                </a:lnTo>
                <a:lnTo>
                  <a:pt x="4931" y="1608"/>
                </a:lnTo>
                <a:lnTo>
                  <a:pt x="4917" y="1592"/>
                </a:lnTo>
                <a:lnTo>
                  <a:pt x="4671" y="1435"/>
                </a:lnTo>
                <a:lnTo>
                  <a:pt x="4633" y="1379"/>
                </a:lnTo>
                <a:lnTo>
                  <a:pt x="4610" y="1317"/>
                </a:lnTo>
                <a:lnTo>
                  <a:pt x="4590" y="1285"/>
                </a:lnTo>
                <a:lnTo>
                  <a:pt x="4602" y="1229"/>
                </a:lnTo>
                <a:lnTo>
                  <a:pt x="4588" y="1126"/>
                </a:lnTo>
                <a:lnTo>
                  <a:pt x="4566" y="1029"/>
                </a:lnTo>
                <a:lnTo>
                  <a:pt x="4564" y="974"/>
                </a:lnTo>
                <a:lnTo>
                  <a:pt x="4554" y="934"/>
                </a:lnTo>
                <a:lnTo>
                  <a:pt x="4543" y="910"/>
                </a:lnTo>
                <a:lnTo>
                  <a:pt x="4525" y="893"/>
                </a:lnTo>
                <a:lnTo>
                  <a:pt x="4498" y="878"/>
                </a:lnTo>
                <a:lnTo>
                  <a:pt x="4490" y="868"/>
                </a:lnTo>
                <a:lnTo>
                  <a:pt x="4487" y="850"/>
                </a:lnTo>
                <a:lnTo>
                  <a:pt x="4498" y="814"/>
                </a:lnTo>
                <a:lnTo>
                  <a:pt x="4480" y="824"/>
                </a:lnTo>
                <a:lnTo>
                  <a:pt x="4468" y="842"/>
                </a:lnTo>
                <a:lnTo>
                  <a:pt x="4464" y="865"/>
                </a:lnTo>
                <a:lnTo>
                  <a:pt x="4468" y="882"/>
                </a:lnTo>
                <a:lnTo>
                  <a:pt x="4502" y="941"/>
                </a:lnTo>
                <a:lnTo>
                  <a:pt x="4521" y="1007"/>
                </a:lnTo>
                <a:lnTo>
                  <a:pt x="4521" y="1030"/>
                </a:lnTo>
                <a:lnTo>
                  <a:pt x="4509" y="1043"/>
                </a:lnTo>
                <a:lnTo>
                  <a:pt x="4490" y="1044"/>
                </a:lnTo>
                <a:lnTo>
                  <a:pt x="4457" y="1023"/>
                </a:lnTo>
                <a:lnTo>
                  <a:pt x="4441" y="1015"/>
                </a:lnTo>
                <a:lnTo>
                  <a:pt x="4423" y="1015"/>
                </a:lnTo>
                <a:lnTo>
                  <a:pt x="4411" y="1025"/>
                </a:lnTo>
                <a:lnTo>
                  <a:pt x="4402" y="1044"/>
                </a:lnTo>
                <a:lnTo>
                  <a:pt x="4398" y="1079"/>
                </a:lnTo>
                <a:lnTo>
                  <a:pt x="4405" y="1136"/>
                </a:lnTo>
                <a:lnTo>
                  <a:pt x="4425" y="1233"/>
                </a:lnTo>
                <a:lnTo>
                  <a:pt x="4431" y="1248"/>
                </a:lnTo>
                <a:lnTo>
                  <a:pt x="4444" y="1257"/>
                </a:lnTo>
                <a:lnTo>
                  <a:pt x="4464" y="1245"/>
                </a:lnTo>
                <a:lnTo>
                  <a:pt x="4475" y="1247"/>
                </a:lnTo>
                <a:lnTo>
                  <a:pt x="4478" y="1259"/>
                </a:lnTo>
                <a:lnTo>
                  <a:pt x="4437" y="1316"/>
                </a:lnTo>
                <a:lnTo>
                  <a:pt x="4416" y="1361"/>
                </a:lnTo>
                <a:lnTo>
                  <a:pt x="4403" y="1376"/>
                </a:lnTo>
                <a:lnTo>
                  <a:pt x="4390" y="1381"/>
                </a:lnTo>
                <a:lnTo>
                  <a:pt x="4385" y="1368"/>
                </a:lnTo>
                <a:lnTo>
                  <a:pt x="4398" y="1344"/>
                </a:lnTo>
                <a:lnTo>
                  <a:pt x="4395" y="1331"/>
                </a:lnTo>
                <a:lnTo>
                  <a:pt x="4380" y="1329"/>
                </a:lnTo>
                <a:lnTo>
                  <a:pt x="4367" y="1335"/>
                </a:lnTo>
                <a:lnTo>
                  <a:pt x="4357" y="1356"/>
                </a:lnTo>
                <a:lnTo>
                  <a:pt x="4344" y="1365"/>
                </a:lnTo>
                <a:lnTo>
                  <a:pt x="4330" y="1368"/>
                </a:lnTo>
                <a:lnTo>
                  <a:pt x="4319" y="1379"/>
                </a:lnTo>
                <a:lnTo>
                  <a:pt x="4316" y="1396"/>
                </a:lnTo>
                <a:lnTo>
                  <a:pt x="4319" y="1415"/>
                </a:lnTo>
                <a:lnTo>
                  <a:pt x="4315" y="1431"/>
                </a:lnTo>
                <a:lnTo>
                  <a:pt x="4273" y="1463"/>
                </a:lnTo>
                <a:lnTo>
                  <a:pt x="4239" y="1478"/>
                </a:lnTo>
                <a:lnTo>
                  <a:pt x="4203" y="1505"/>
                </a:lnTo>
                <a:lnTo>
                  <a:pt x="4150" y="1596"/>
                </a:lnTo>
                <a:lnTo>
                  <a:pt x="4139" y="1740"/>
                </a:lnTo>
                <a:lnTo>
                  <a:pt x="4130" y="1799"/>
                </a:lnTo>
                <a:lnTo>
                  <a:pt x="4128" y="1902"/>
                </a:lnTo>
                <a:lnTo>
                  <a:pt x="4105" y="1968"/>
                </a:lnTo>
                <a:lnTo>
                  <a:pt x="4095" y="1988"/>
                </a:lnTo>
                <a:lnTo>
                  <a:pt x="4095" y="2008"/>
                </a:lnTo>
                <a:lnTo>
                  <a:pt x="4105" y="2017"/>
                </a:lnTo>
                <a:lnTo>
                  <a:pt x="4140" y="2000"/>
                </a:lnTo>
                <a:lnTo>
                  <a:pt x="4160" y="2000"/>
                </a:lnTo>
                <a:lnTo>
                  <a:pt x="4170" y="2009"/>
                </a:lnTo>
                <a:lnTo>
                  <a:pt x="4175" y="2032"/>
                </a:lnTo>
                <a:lnTo>
                  <a:pt x="4185" y="2049"/>
                </a:lnTo>
                <a:lnTo>
                  <a:pt x="4200" y="2045"/>
                </a:lnTo>
                <a:lnTo>
                  <a:pt x="4206" y="2029"/>
                </a:lnTo>
                <a:lnTo>
                  <a:pt x="4223" y="2024"/>
                </a:lnTo>
                <a:lnTo>
                  <a:pt x="4229" y="2017"/>
                </a:lnTo>
                <a:lnTo>
                  <a:pt x="4246" y="1965"/>
                </a:lnTo>
                <a:lnTo>
                  <a:pt x="4259" y="1949"/>
                </a:lnTo>
                <a:lnTo>
                  <a:pt x="4285" y="1944"/>
                </a:lnTo>
                <a:lnTo>
                  <a:pt x="4352" y="1967"/>
                </a:lnTo>
                <a:lnTo>
                  <a:pt x="4367" y="1986"/>
                </a:lnTo>
                <a:lnTo>
                  <a:pt x="4405" y="2023"/>
                </a:lnTo>
                <a:lnTo>
                  <a:pt x="4415" y="2043"/>
                </a:lnTo>
                <a:lnTo>
                  <a:pt x="4415" y="2084"/>
                </a:lnTo>
                <a:lnTo>
                  <a:pt x="4420" y="2113"/>
                </a:lnTo>
                <a:lnTo>
                  <a:pt x="4487" y="2197"/>
                </a:lnTo>
                <a:lnTo>
                  <a:pt x="4501" y="2222"/>
                </a:lnTo>
                <a:lnTo>
                  <a:pt x="4509" y="2257"/>
                </a:lnTo>
                <a:lnTo>
                  <a:pt x="4508" y="2308"/>
                </a:lnTo>
                <a:lnTo>
                  <a:pt x="4510" y="2356"/>
                </a:lnTo>
                <a:lnTo>
                  <a:pt x="4519" y="2401"/>
                </a:lnTo>
                <a:lnTo>
                  <a:pt x="4524" y="2460"/>
                </a:lnTo>
                <a:lnTo>
                  <a:pt x="4521" y="2557"/>
                </a:lnTo>
                <a:lnTo>
                  <a:pt x="4503" y="2642"/>
                </a:lnTo>
                <a:lnTo>
                  <a:pt x="4497" y="2718"/>
                </a:lnTo>
                <a:lnTo>
                  <a:pt x="4487" y="2751"/>
                </a:lnTo>
                <a:lnTo>
                  <a:pt x="4438" y="2840"/>
                </a:lnTo>
                <a:lnTo>
                  <a:pt x="4422" y="2848"/>
                </a:lnTo>
                <a:lnTo>
                  <a:pt x="4404" y="2846"/>
                </a:lnTo>
                <a:lnTo>
                  <a:pt x="4392" y="2831"/>
                </a:lnTo>
                <a:lnTo>
                  <a:pt x="4385" y="2824"/>
                </a:lnTo>
                <a:lnTo>
                  <a:pt x="4376" y="2822"/>
                </a:lnTo>
                <a:lnTo>
                  <a:pt x="4370" y="2827"/>
                </a:lnTo>
                <a:lnTo>
                  <a:pt x="4364" y="2838"/>
                </a:lnTo>
                <a:lnTo>
                  <a:pt x="4355" y="2911"/>
                </a:lnTo>
                <a:lnTo>
                  <a:pt x="4354" y="2918"/>
                </a:lnTo>
                <a:lnTo>
                  <a:pt x="4351" y="2925"/>
                </a:lnTo>
                <a:lnTo>
                  <a:pt x="4339" y="2928"/>
                </a:lnTo>
                <a:lnTo>
                  <a:pt x="4327" y="2925"/>
                </a:lnTo>
                <a:lnTo>
                  <a:pt x="4321" y="2918"/>
                </a:lnTo>
                <a:lnTo>
                  <a:pt x="4318" y="2908"/>
                </a:lnTo>
                <a:lnTo>
                  <a:pt x="4324" y="2887"/>
                </a:lnTo>
                <a:lnTo>
                  <a:pt x="4330" y="2858"/>
                </a:lnTo>
                <a:lnTo>
                  <a:pt x="4330" y="2822"/>
                </a:lnTo>
                <a:lnTo>
                  <a:pt x="4319" y="2786"/>
                </a:lnTo>
                <a:lnTo>
                  <a:pt x="4285" y="2762"/>
                </a:lnTo>
                <a:lnTo>
                  <a:pt x="4285" y="2751"/>
                </a:lnTo>
                <a:lnTo>
                  <a:pt x="4296" y="2725"/>
                </a:lnTo>
                <a:lnTo>
                  <a:pt x="4301" y="2703"/>
                </a:lnTo>
                <a:lnTo>
                  <a:pt x="4309" y="2699"/>
                </a:lnTo>
                <a:lnTo>
                  <a:pt x="4342" y="2702"/>
                </a:lnTo>
                <a:lnTo>
                  <a:pt x="4352" y="2695"/>
                </a:lnTo>
                <a:lnTo>
                  <a:pt x="4348" y="2680"/>
                </a:lnTo>
                <a:lnTo>
                  <a:pt x="4352" y="2655"/>
                </a:lnTo>
                <a:lnTo>
                  <a:pt x="4323" y="2527"/>
                </a:lnTo>
                <a:lnTo>
                  <a:pt x="4334" y="2502"/>
                </a:lnTo>
                <a:lnTo>
                  <a:pt x="4310" y="2457"/>
                </a:lnTo>
                <a:lnTo>
                  <a:pt x="4300" y="2453"/>
                </a:lnTo>
                <a:lnTo>
                  <a:pt x="4290" y="2473"/>
                </a:lnTo>
                <a:lnTo>
                  <a:pt x="4252" y="2522"/>
                </a:lnTo>
                <a:lnTo>
                  <a:pt x="4247" y="2543"/>
                </a:lnTo>
                <a:lnTo>
                  <a:pt x="4223" y="2564"/>
                </a:lnTo>
                <a:lnTo>
                  <a:pt x="4179" y="2567"/>
                </a:lnTo>
                <a:lnTo>
                  <a:pt x="4171" y="2561"/>
                </a:lnTo>
                <a:lnTo>
                  <a:pt x="4138" y="2516"/>
                </a:lnTo>
                <a:lnTo>
                  <a:pt x="4110" y="2511"/>
                </a:lnTo>
                <a:lnTo>
                  <a:pt x="4095" y="2499"/>
                </a:lnTo>
                <a:lnTo>
                  <a:pt x="4068" y="2496"/>
                </a:lnTo>
                <a:lnTo>
                  <a:pt x="4042" y="2499"/>
                </a:lnTo>
                <a:lnTo>
                  <a:pt x="4016" y="2510"/>
                </a:lnTo>
                <a:lnTo>
                  <a:pt x="3989" y="2506"/>
                </a:lnTo>
                <a:lnTo>
                  <a:pt x="3970" y="2487"/>
                </a:lnTo>
                <a:lnTo>
                  <a:pt x="3891" y="2391"/>
                </a:lnTo>
                <a:lnTo>
                  <a:pt x="3848" y="2355"/>
                </a:lnTo>
                <a:lnTo>
                  <a:pt x="3820" y="2340"/>
                </a:lnTo>
                <a:lnTo>
                  <a:pt x="3808" y="2340"/>
                </a:lnTo>
                <a:lnTo>
                  <a:pt x="3793" y="2346"/>
                </a:lnTo>
                <a:lnTo>
                  <a:pt x="3767" y="2348"/>
                </a:lnTo>
                <a:lnTo>
                  <a:pt x="3735" y="2341"/>
                </a:lnTo>
                <a:lnTo>
                  <a:pt x="3713" y="2341"/>
                </a:lnTo>
                <a:lnTo>
                  <a:pt x="3675" y="2357"/>
                </a:lnTo>
                <a:lnTo>
                  <a:pt x="3634" y="2389"/>
                </a:lnTo>
                <a:lnTo>
                  <a:pt x="3612" y="2426"/>
                </a:lnTo>
                <a:lnTo>
                  <a:pt x="3608" y="2443"/>
                </a:lnTo>
                <a:lnTo>
                  <a:pt x="3610" y="2452"/>
                </a:lnTo>
                <a:lnTo>
                  <a:pt x="3638" y="2468"/>
                </a:lnTo>
                <a:lnTo>
                  <a:pt x="3645" y="2478"/>
                </a:lnTo>
                <a:lnTo>
                  <a:pt x="3647" y="2497"/>
                </a:lnTo>
                <a:lnTo>
                  <a:pt x="3626" y="2569"/>
                </a:lnTo>
                <a:lnTo>
                  <a:pt x="3623" y="2606"/>
                </a:lnTo>
                <a:lnTo>
                  <a:pt x="3634" y="2629"/>
                </a:lnTo>
                <a:lnTo>
                  <a:pt x="3638" y="2642"/>
                </a:lnTo>
                <a:lnTo>
                  <a:pt x="3634" y="2655"/>
                </a:lnTo>
                <a:lnTo>
                  <a:pt x="3590" y="2702"/>
                </a:lnTo>
                <a:lnTo>
                  <a:pt x="3577" y="2702"/>
                </a:lnTo>
                <a:lnTo>
                  <a:pt x="3551" y="2694"/>
                </a:lnTo>
                <a:lnTo>
                  <a:pt x="3530" y="2697"/>
                </a:lnTo>
                <a:lnTo>
                  <a:pt x="3509" y="2710"/>
                </a:lnTo>
                <a:lnTo>
                  <a:pt x="3495" y="2722"/>
                </a:lnTo>
                <a:lnTo>
                  <a:pt x="3477" y="2720"/>
                </a:lnTo>
                <a:lnTo>
                  <a:pt x="3463" y="2707"/>
                </a:lnTo>
                <a:lnTo>
                  <a:pt x="3451" y="2701"/>
                </a:lnTo>
                <a:lnTo>
                  <a:pt x="3414" y="2701"/>
                </a:lnTo>
                <a:lnTo>
                  <a:pt x="3403" y="2711"/>
                </a:lnTo>
                <a:lnTo>
                  <a:pt x="3396" y="2725"/>
                </a:lnTo>
                <a:lnTo>
                  <a:pt x="3381" y="2755"/>
                </a:lnTo>
                <a:lnTo>
                  <a:pt x="3363" y="2779"/>
                </a:lnTo>
                <a:lnTo>
                  <a:pt x="3339" y="2796"/>
                </a:lnTo>
                <a:lnTo>
                  <a:pt x="3242" y="2820"/>
                </a:lnTo>
                <a:lnTo>
                  <a:pt x="3202" y="2820"/>
                </a:lnTo>
                <a:lnTo>
                  <a:pt x="3130" y="2788"/>
                </a:lnTo>
                <a:lnTo>
                  <a:pt x="3096" y="2786"/>
                </a:lnTo>
                <a:lnTo>
                  <a:pt x="3063" y="2774"/>
                </a:lnTo>
                <a:lnTo>
                  <a:pt x="3036" y="2773"/>
                </a:lnTo>
                <a:lnTo>
                  <a:pt x="2984" y="2798"/>
                </a:lnTo>
                <a:lnTo>
                  <a:pt x="2945" y="2799"/>
                </a:lnTo>
                <a:lnTo>
                  <a:pt x="2913" y="2791"/>
                </a:lnTo>
                <a:lnTo>
                  <a:pt x="2899" y="2769"/>
                </a:lnTo>
                <a:lnTo>
                  <a:pt x="2895" y="2740"/>
                </a:lnTo>
                <a:lnTo>
                  <a:pt x="2883" y="2727"/>
                </a:lnTo>
                <a:lnTo>
                  <a:pt x="2767" y="2688"/>
                </a:lnTo>
                <a:lnTo>
                  <a:pt x="2749" y="2690"/>
                </a:lnTo>
                <a:lnTo>
                  <a:pt x="2715" y="2739"/>
                </a:lnTo>
                <a:lnTo>
                  <a:pt x="2715" y="2751"/>
                </a:lnTo>
                <a:lnTo>
                  <a:pt x="2731" y="2788"/>
                </a:lnTo>
                <a:lnTo>
                  <a:pt x="2726" y="2810"/>
                </a:lnTo>
                <a:lnTo>
                  <a:pt x="2731" y="2827"/>
                </a:lnTo>
                <a:lnTo>
                  <a:pt x="2726" y="2848"/>
                </a:lnTo>
                <a:lnTo>
                  <a:pt x="2709" y="2857"/>
                </a:lnTo>
                <a:lnTo>
                  <a:pt x="2684" y="2857"/>
                </a:lnTo>
                <a:lnTo>
                  <a:pt x="2657" y="2848"/>
                </a:lnTo>
                <a:lnTo>
                  <a:pt x="2604" y="2844"/>
                </a:lnTo>
                <a:lnTo>
                  <a:pt x="2568" y="2822"/>
                </a:lnTo>
                <a:lnTo>
                  <a:pt x="2549" y="2799"/>
                </a:lnTo>
                <a:lnTo>
                  <a:pt x="2503" y="2791"/>
                </a:lnTo>
                <a:lnTo>
                  <a:pt x="2488" y="2778"/>
                </a:lnTo>
                <a:lnTo>
                  <a:pt x="2469" y="2775"/>
                </a:lnTo>
                <a:lnTo>
                  <a:pt x="2445" y="2803"/>
                </a:lnTo>
                <a:lnTo>
                  <a:pt x="2429" y="2818"/>
                </a:lnTo>
                <a:lnTo>
                  <a:pt x="2412" y="2820"/>
                </a:lnTo>
                <a:lnTo>
                  <a:pt x="2397" y="2814"/>
                </a:lnTo>
                <a:lnTo>
                  <a:pt x="2381" y="2791"/>
                </a:lnTo>
                <a:lnTo>
                  <a:pt x="2367" y="2778"/>
                </a:lnTo>
                <a:lnTo>
                  <a:pt x="2353" y="2775"/>
                </a:lnTo>
                <a:lnTo>
                  <a:pt x="2333" y="2786"/>
                </a:lnTo>
                <a:lnTo>
                  <a:pt x="2284" y="2829"/>
                </a:lnTo>
                <a:lnTo>
                  <a:pt x="2231" y="2840"/>
                </a:lnTo>
                <a:lnTo>
                  <a:pt x="2211" y="2850"/>
                </a:lnTo>
                <a:lnTo>
                  <a:pt x="2187" y="2858"/>
                </a:lnTo>
                <a:lnTo>
                  <a:pt x="2187" y="2829"/>
                </a:lnTo>
                <a:lnTo>
                  <a:pt x="2182" y="2810"/>
                </a:lnTo>
                <a:lnTo>
                  <a:pt x="2168" y="2799"/>
                </a:lnTo>
                <a:lnTo>
                  <a:pt x="2146" y="2799"/>
                </a:lnTo>
                <a:lnTo>
                  <a:pt x="2122" y="2808"/>
                </a:lnTo>
                <a:lnTo>
                  <a:pt x="2107" y="2803"/>
                </a:lnTo>
                <a:lnTo>
                  <a:pt x="2084" y="2776"/>
                </a:lnTo>
                <a:lnTo>
                  <a:pt x="2069" y="2745"/>
                </a:lnTo>
                <a:lnTo>
                  <a:pt x="2062" y="2714"/>
                </a:lnTo>
                <a:lnTo>
                  <a:pt x="2047" y="2697"/>
                </a:lnTo>
                <a:lnTo>
                  <a:pt x="2030" y="2682"/>
                </a:lnTo>
                <a:lnTo>
                  <a:pt x="2007" y="2678"/>
                </a:lnTo>
                <a:lnTo>
                  <a:pt x="1988" y="2681"/>
                </a:lnTo>
                <a:lnTo>
                  <a:pt x="1973" y="2676"/>
                </a:lnTo>
                <a:lnTo>
                  <a:pt x="1962" y="2662"/>
                </a:lnTo>
                <a:lnTo>
                  <a:pt x="1952" y="2642"/>
                </a:lnTo>
                <a:lnTo>
                  <a:pt x="1942" y="2635"/>
                </a:lnTo>
                <a:lnTo>
                  <a:pt x="1934" y="2637"/>
                </a:lnTo>
                <a:lnTo>
                  <a:pt x="1918" y="2649"/>
                </a:lnTo>
                <a:lnTo>
                  <a:pt x="1907" y="2652"/>
                </a:lnTo>
                <a:lnTo>
                  <a:pt x="1899" y="2647"/>
                </a:lnTo>
                <a:lnTo>
                  <a:pt x="1893" y="2629"/>
                </a:lnTo>
                <a:lnTo>
                  <a:pt x="1874" y="2546"/>
                </a:lnTo>
                <a:lnTo>
                  <a:pt x="1860" y="2486"/>
                </a:lnTo>
                <a:lnTo>
                  <a:pt x="1838" y="2440"/>
                </a:lnTo>
                <a:lnTo>
                  <a:pt x="1816" y="2414"/>
                </a:lnTo>
                <a:lnTo>
                  <a:pt x="1813" y="2399"/>
                </a:lnTo>
                <a:lnTo>
                  <a:pt x="1816" y="2387"/>
                </a:lnTo>
                <a:lnTo>
                  <a:pt x="1826" y="2380"/>
                </a:lnTo>
                <a:lnTo>
                  <a:pt x="1832" y="2371"/>
                </a:lnTo>
                <a:lnTo>
                  <a:pt x="1826" y="2365"/>
                </a:lnTo>
                <a:lnTo>
                  <a:pt x="1801" y="2366"/>
                </a:lnTo>
                <a:lnTo>
                  <a:pt x="1774" y="2373"/>
                </a:lnTo>
                <a:lnTo>
                  <a:pt x="1728" y="2386"/>
                </a:lnTo>
                <a:lnTo>
                  <a:pt x="1705" y="2389"/>
                </a:lnTo>
                <a:lnTo>
                  <a:pt x="1685" y="2386"/>
                </a:lnTo>
                <a:lnTo>
                  <a:pt x="1682" y="2377"/>
                </a:lnTo>
                <a:lnTo>
                  <a:pt x="1694" y="2365"/>
                </a:lnTo>
                <a:lnTo>
                  <a:pt x="1693" y="2353"/>
                </a:lnTo>
                <a:lnTo>
                  <a:pt x="1660" y="2329"/>
                </a:lnTo>
                <a:lnTo>
                  <a:pt x="1640" y="2319"/>
                </a:lnTo>
                <a:lnTo>
                  <a:pt x="1627" y="2317"/>
                </a:lnTo>
                <a:lnTo>
                  <a:pt x="1617" y="2314"/>
                </a:lnTo>
                <a:lnTo>
                  <a:pt x="1615" y="2306"/>
                </a:lnTo>
                <a:lnTo>
                  <a:pt x="1627" y="2281"/>
                </a:lnTo>
                <a:lnTo>
                  <a:pt x="1627" y="2257"/>
                </a:lnTo>
                <a:lnTo>
                  <a:pt x="1615" y="2233"/>
                </a:lnTo>
                <a:lnTo>
                  <a:pt x="1593" y="2209"/>
                </a:lnTo>
                <a:lnTo>
                  <a:pt x="1575" y="2199"/>
                </a:lnTo>
                <a:lnTo>
                  <a:pt x="1553" y="2194"/>
                </a:lnTo>
                <a:lnTo>
                  <a:pt x="1527" y="2209"/>
                </a:lnTo>
                <a:lnTo>
                  <a:pt x="1499" y="2212"/>
                </a:lnTo>
                <a:lnTo>
                  <a:pt x="1469" y="2209"/>
                </a:lnTo>
                <a:lnTo>
                  <a:pt x="1436" y="2197"/>
                </a:lnTo>
                <a:lnTo>
                  <a:pt x="1414" y="2197"/>
                </a:lnTo>
                <a:lnTo>
                  <a:pt x="1380" y="2200"/>
                </a:lnTo>
                <a:lnTo>
                  <a:pt x="1341" y="2197"/>
                </a:lnTo>
                <a:lnTo>
                  <a:pt x="1302" y="2185"/>
                </a:lnTo>
                <a:lnTo>
                  <a:pt x="1278" y="2173"/>
                </a:lnTo>
                <a:lnTo>
                  <a:pt x="1263" y="2150"/>
                </a:lnTo>
                <a:lnTo>
                  <a:pt x="1245" y="2149"/>
                </a:lnTo>
                <a:lnTo>
                  <a:pt x="1233" y="2161"/>
                </a:lnTo>
                <a:lnTo>
                  <a:pt x="1235" y="2181"/>
                </a:lnTo>
                <a:lnTo>
                  <a:pt x="1243" y="2197"/>
                </a:lnTo>
                <a:lnTo>
                  <a:pt x="1256" y="2209"/>
                </a:lnTo>
                <a:lnTo>
                  <a:pt x="1256" y="2221"/>
                </a:lnTo>
                <a:lnTo>
                  <a:pt x="1245" y="2233"/>
                </a:lnTo>
                <a:lnTo>
                  <a:pt x="1224" y="2233"/>
                </a:lnTo>
                <a:lnTo>
                  <a:pt x="1203" y="2225"/>
                </a:lnTo>
                <a:lnTo>
                  <a:pt x="1189" y="2221"/>
                </a:lnTo>
                <a:lnTo>
                  <a:pt x="1180" y="2226"/>
                </a:lnTo>
                <a:lnTo>
                  <a:pt x="1178" y="2246"/>
                </a:lnTo>
                <a:lnTo>
                  <a:pt x="1167" y="2251"/>
                </a:lnTo>
                <a:lnTo>
                  <a:pt x="1153" y="2243"/>
                </a:lnTo>
                <a:lnTo>
                  <a:pt x="1141" y="2246"/>
                </a:lnTo>
                <a:lnTo>
                  <a:pt x="1138" y="2261"/>
                </a:lnTo>
                <a:lnTo>
                  <a:pt x="1144" y="2281"/>
                </a:lnTo>
                <a:lnTo>
                  <a:pt x="1155" y="2293"/>
                </a:lnTo>
                <a:lnTo>
                  <a:pt x="1167" y="2316"/>
                </a:lnTo>
                <a:lnTo>
                  <a:pt x="1165" y="2344"/>
                </a:lnTo>
                <a:lnTo>
                  <a:pt x="1157" y="2359"/>
                </a:lnTo>
                <a:lnTo>
                  <a:pt x="1144" y="2365"/>
                </a:lnTo>
                <a:lnTo>
                  <a:pt x="1130" y="2363"/>
                </a:lnTo>
                <a:lnTo>
                  <a:pt x="1078" y="2327"/>
                </a:lnTo>
                <a:lnTo>
                  <a:pt x="1045" y="2288"/>
                </a:lnTo>
                <a:lnTo>
                  <a:pt x="1023" y="2257"/>
                </a:lnTo>
                <a:lnTo>
                  <a:pt x="1010" y="2233"/>
                </a:lnTo>
                <a:lnTo>
                  <a:pt x="998" y="2229"/>
                </a:lnTo>
                <a:lnTo>
                  <a:pt x="980" y="2233"/>
                </a:lnTo>
                <a:lnTo>
                  <a:pt x="956" y="2235"/>
                </a:lnTo>
                <a:lnTo>
                  <a:pt x="939" y="2225"/>
                </a:lnTo>
                <a:lnTo>
                  <a:pt x="931" y="2221"/>
                </a:lnTo>
                <a:lnTo>
                  <a:pt x="914" y="2222"/>
                </a:lnTo>
                <a:lnTo>
                  <a:pt x="901" y="2219"/>
                </a:lnTo>
                <a:lnTo>
                  <a:pt x="896" y="2209"/>
                </a:lnTo>
                <a:lnTo>
                  <a:pt x="897" y="2185"/>
                </a:lnTo>
                <a:lnTo>
                  <a:pt x="897" y="2161"/>
                </a:lnTo>
                <a:lnTo>
                  <a:pt x="886" y="2125"/>
                </a:lnTo>
                <a:lnTo>
                  <a:pt x="875" y="2113"/>
                </a:lnTo>
                <a:lnTo>
                  <a:pt x="852" y="2101"/>
                </a:lnTo>
                <a:lnTo>
                  <a:pt x="841" y="2089"/>
                </a:lnTo>
                <a:lnTo>
                  <a:pt x="831" y="2062"/>
                </a:lnTo>
                <a:lnTo>
                  <a:pt x="818" y="2053"/>
                </a:lnTo>
                <a:lnTo>
                  <a:pt x="801" y="2048"/>
                </a:lnTo>
                <a:lnTo>
                  <a:pt x="776" y="2053"/>
                </a:lnTo>
                <a:lnTo>
                  <a:pt x="752" y="2053"/>
                </a:lnTo>
                <a:lnTo>
                  <a:pt x="730" y="2041"/>
                </a:lnTo>
                <a:lnTo>
                  <a:pt x="706" y="2038"/>
                </a:lnTo>
                <a:lnTo>
                  <a:pt x="684" y="2040"/>
                </a:lnTo>
                <a:lnTo>
                  <a:pt x="678" y="2047"/>
                </a:lnTo>
                <a:lnTo>
                  <a:pt x="672" y="2071"/>
                </a:lnTo>
                <a:lnTo>
                  <a:pt x="665" y="2084"/>
                </a:lnTo>
                <a:lnTo>
                  <a:pt x="655" y="2090"/>
                </a:lnTo>
                <a:lnTo>
                  <a:pt x="639" y="2089"/>
                </a:lnTo>
                <a:lnTo>
                  <a:pt x="628" y="2077"/>
                </a:lnTo>
                <a:lnTo>
                  <a:pt x="623" y="2060"/>
                </a:lnTo>
                <a:lnTo>
                  <a:pt x="617" y="2048"/>
                </a:lnTo>
                <a:lnTo>
                  <a:pt x="606" y="2042"/>
                </a:lnTo>
                <a:lnTo>
                  <a:pt x="594" y="2040"/>
                </a:lnTo>
                <a:lnTo>
                  <a:pt x="582" y="2042"/>
                </a:lnTo>
                <a:lnTo>
                  <a:pt x="572" y="2053"/>
                </a:lnTo>
                <a:lnTo>
                  <a:pt x="562" y="2072"/>
                </a:lnTo>
                <a:lnTo>
                  <a:pt x="550" y="2077"/>
                </a:lnTo>
                <a:lnTo>
                  <a:pt x="527" y="2077"/>
                </a:lnTo>
                <a:lnTo>
                  <a:pt x="514" y="2080"/>
                </a:lnTo>
                <a:lnTo>
                  <a:pt x="501" y="2090"/>
                </a:lnTo>
                <a:lnTo>
                  <a:pt x="497" y="2097"/>
                </a:lnTo>
                <a:lnTo>
                  <a:pt x="504" y="2136"/>
                </a:lnTo>
                <a:lnTo>
                  <a:pt x="516" y="2160"/>
                </a:lnTo>
                <a:lnTo>
                  <a:pt x="527" y="2197"/>
                </a:lnTo>
                <a:lnTo>
                  <a:pt x="531" y="2225"/>
                </a:lnTo>
                <a:lnTo>
                  <a:pt x="527" y="2246"/>
                </a:lnTo>
                <a:lnTo>
                  <a:pt x="519" y="2254"/>
                </a:lnTo>
                <a:lnTo>
                  <a:pt x="511" y="2269"/>
                </a:lnTo>
                <a:lnTo>
                  <a:pt x="507" y="2288"/>
                </a:lnTo>
                <a:lnTo>
                  <a:pt x="486" y="2296"/>
                </a:lnTo>
                <a:lnTo>
                  <a:pt x="463" y="2314"/>
                </a:lnTo>
                <a:lnTo>
                  <a:pt x="441" y="2316"/>
                </a:lnTo>
                <a:lnTo>
                  <a:pt x="419" y="2305"/>
                </a:lnTo>
                <a:lnTo>
                  <a:pt x="387" y="2299"/>
                </a:lnTo>
                <a:lnTo>
                  <a:pt x="354" y="2309"/>
                </a:lnTo>
                <a:lnTo>
                  <a:pt x="330" y="2333"/>
                </a:lnTo>
                <a:lnTo>
                  <a:pt x="322" y="2355"/>
                </a:lnTo>
                <a:lnTo>
                  <a:pt x="320" y="2382"/>
                </a:lnTo>
                <a:lnTo>
                  <a:pt x="328" y="2406"/>
                </a:lnTo>
                <a:lnTo>
                  <a:pt x="328" y="2428"/>
                </a:lnTo>
                <a:lnTo>
                  <a:pt x="294" y="2478"/>
                </a:lnTo>
                <a:lnTo>
                  <a:pt x="285" y="2509"/>
                </a:lnTo>
                <a:lnTo>
                  <a:pt x="281" y="2556"/>
                </a:lnTo>
                <a:lnTo>
                  <a:pt x="259" y="2554"/>
                </a:lnTo>
                <a:lnTo>
                  <a:pt x="235" y="2557"/>
                </a:lnTo>
                <a:lnTo>
                  <a:pt x="219" y="2551"/>
                </a:lnTo>
                <a:lnTo>
                  <a:pt x="213" y="2538"/>
                </a:lnTo>
                <a:lnTo>
                  <a:pt x="216" y="2512"/>
                </a:lnTo>
                <a:lnTo>
                  <a:pt x="213" y="2486"/>
                </a:lnTo>
                <a:lnTo>
                  <a:pt x="204" y="2468"/>
                </a:lnTo>
                <a:lnTo>
                  <a:pt x="190" y="2461"/>
                </a:lnTo>
                <a:lnTo>
                  <a:pt x="183" y="2441"/>
                </a:lnTo>
                <a:lnTo>
                  <a:pt x="184" y="2428"/>
                </a:lnTo>
                <a:lnTo>
                  <a:pt x="190" y="2414"/>
                </a:lnTo>
                <a:lnTo>
                  <a:pt x="193" y="2395"/>
                </a:lnTo>
                <a:lnTo>
                  <a:pt x="187" y="2379"/>
                </a:lnTo>
                <a:lnTo>
                  <a:pt x="171" y="2359"/>
                </a:lnTo>
                <a:lnTo>
                  <a:pt x="147" y="2344"/>
                </a:lnTo>
                <a:lnTo>
                  <a:pt x="134" y="2329"/>
                </a:lnTo>
                <a:lnTo>
                  <a:pt x="129" y="2293"/>
                </a:lnTo>
                <a:lnTo>
                  <a:pt x="111" y="2269"/>
                </a:lnTo>
                <a:lnTo>
                  <a:pt x="92" y="2250"/>
                </a:lnTo>
                <a:lnTo>
                  <a:pt x="80" y="2226"/>
                </a:lnTo>
                <a:lnTo>
                  <a:pt x="72" y="2182"/>
                </a:lnTo>
                <a:lnTo>
                  <a:pt x="59" y="2160"/>
                </a:lnTo>
                <a:lnTo>
                  <a:pt x="45" y="2149"/>
                </a:lnTo>
                <a:lnTo>
                  <a:pt x="35" y="2148"/>
                </a:lnTo>
                <a:lnTo>
                  <a:pt x="34" y="2137"/>
                </a:lnTo>
                <a:lnTo>
                  <a:pt x="37" y="2088"/>
                </a:lnTo>
                <a:lnTo>
                  <a:pt x="31" y="2054"/>
                </a:lnTo>
                <a:lnTo>
                  <a:pt x="16" y="2024"/>
                </a:lnTo>
                <a:lnTo>
                  <a:pt x="0" y="1957"/>
                </a:lnTo>
                <a:lnTo>
                  <a:pt x="6" y="1936"/>
                </a:lnTo>
                <a:lnTo>
                  <a:pt x="18" y="1931"/>
                </a:lnTo>
                <a:lnTo>
                  <a:pt x="29" y="1934"/>
                </a:lnTo>
                <a:lnTo>
                  <a:pt x="39" y="1944"/>
                </a:lnTo>
                <a:lnTo>
                  <a:pt x="62" y="1937"/>
                </a:lnTo>
                <a:lnTo>
                  <a:pt x="78" y="1940"/>
                </a:lnTo>
                <a:lnTo>
                  <a:pt x="100" y="1944"/>
                </a:lnTo>
                <a:lnTo>
                  <a:pt x="109" y="1940"/>
                </a:lnTo>
                <a:lnTo>
                  <a:pt x="110" y="1928"/>
                </a:lnTo>
                <a:lnTo>
                  <a:pt x="106" y="1914"/>
                </a:lnTo>
                <a:lnTo>
                  <a:pt x="108" y="1904"/>
                </a:lnTo>
                <a:lnTo>
                  <a:pt x="115" y="1897"/>
                </a:lnTo>
                <a:lnTo>
                  <a:pt x="128" y="1899"/>
                </a:lnTo>
                <a:lnTo>
                  <a:pt x="157" y="1920"/>
                </a:lnTo>
                <a:lnTo>
                  <a:pt x="177" y="1926"/>
                </a:lnTo>
                <a:lnTo>
                  <a:pt x="190" y="1922"/>
                </a:lnTo>
                <a:lnTo>
                  <a:pt x="198" y="1908"/>
                </a:lnTo>
                <a:lnTo>
                  <a:pt x="193" y="1897"/>
                </a:lnTo>
                <a:lnTo>
                  <a:pt x="168" y="1884"/>
                </a:lnTo>
                <a:lnTo>
                  <a:pt x="157" y="1872"/>
                </a:lnTo>
                <a:lnTo>
                  <a:pt x="176" y="1862"/>
                </a:lnTo>
                <a:lnTo>
                  <a:pt x="192" y="1859"/>
                </a:lnTo>
                <a:lnTo>
                  <a:pt x="203" y="1866"/>
                </a:lnTo>
                <a:lnTo>
                  <a:pt x="213" y="1884"/>
                </a:lnTo>
                <a:lnTo>
                  <a:pt x="224" y="1897"/>
                </a:lnTo>
                <a:lnTo>
                  <a:pt x="236" y="1899"/>
                </a:lnTo>
                <a:lnTo>
                  <a:pt x="252" y="1895"/>
                </a:lnTo>
                <a:lnTo>
                  <a:pt x="269" y="1882"/>
                </a:lnTo>
                <a:lnTo>
                  <a:pt x="280" y="1858"/>
                </a:lnTo>
                <a:lnTo>
                  <a:pt x="295" y="1841"/>
                </a:lnTo>
                <a:lnTo>
                  <a:pt x="313" y="1829"/>
                </a:lnTo>
                <a:lnTo>
                  <a:pt x="321" y="1818"/>
                </a:lnTo>
                <a:lnTo>
                  <a:pt x="321" y="1806"/>
                </a:lnTo>
                <a:lnTo>
                  <a:pt x="314" y="1781"/>
                </a:lnTo>
                <a:lnTo>
                  <a:pt x="311" y="1728"/>
                </a:lnTo>
                <a:lnTo>
                  <a:pt x="303" y="1699"/>
                </a:lnTo>
                <a:lnTo>
                  <a:pt x="292" y="1680"/>
                </a:lnTo>
                <a:lnTo>
                  <a:pt x="277" y="1663"/>
                </a:lnTo>
                <a:lnTo>
                  <a:pt x="257" y="1644"/>
                </a:lnTo>
                <a:lnTo>
                  <a:pt x="255" y="1626"/>
                </a:lnTo>
                <a:lnTo>
                  <a:pt x="257" y="1612"/>
                </a:lnTo>
                <a:lnTo>
                  <a:pt x="272" y="1601"/>
                </a:lnTo>
                <a:lnTo>
                  <a:pt x="275" y="1593"/>
                </a:lnTo>
                <a:lnTo>
                  <a:pt x="272" y="1571"/>
                </a:lnTo>
                <a:lnTo>
                  <a:pt x="269" y="1530"/>
                </a:lnTo>
                <a:lnTo>
                  <a:pt x="274" y="1516"/>
                </a:lnTo>
                <a:lnTo>
                  <a:pt x="288" y="1504"/>
                </a:lnTo>
                <a:lnTo>
                  <a:pt x="293" y="1491"/>
                </a:lnTo>
                <a:lnTo>
                  <a:pt x="292" y="1463"/>
                </a:lnTo>
                <a:lnTo>
                  <a:pt x="288" y="1441"/>
                </a:lnTo>
                <a:lnTo>
                  <a:pt x="275" y="1426"/>
                </a:lnTo>
                <a:lnTo>
                  <a:pt x="252" y="1411"/>
                </a:lnTo>
                <a:lnTo>
                  <a:pt x="254" y="1402"/>
                </a:lnTo>
                <a:lnTo>
                  <a:pt x="259" y="1393"/>
                </a:lnTo>
                <a:lnTo>
                  <a:pt x="274" y="1384"/>
                </a:lnTo>
                <a:lnTo>
                  <a:pt x="278" y="1380"/>
                </a:lnTo>
                <a:lnTo>
                  <a:pt x="282" y="1367"/>
                </a:lnTo>
                <a:lnTo>
                  <a:pt x="292" y="1360"/>
                </a:lnTo>
                <a:lnTo>
                  <a:pt x="303" y="1368"/>
                </a:lnTo>
                <a:lnTo>
                  <a:pt x="314" y="1391"/>
                </a:lnTo>
                <a:lnTo>
                  <a:pt x="325" y="1403"/>
                </a:lnTo>
                <a:lnTo>
                  <a:pt x="336" y="1403"/>
                </a:lnTo>
                <a:lnTo>
                  <a:pt x="346" y="1395"/>
                </a:lnTo>
                <a:lnTo>
                  <a:pt x="347" y="1379"/>
                </a:lnTo>
                <a:lnTo>
                  <a:pt x="346" y="1356"/>
                </a:lnTo>
                <a:lnTo>
                  <a:pt x="347" y="1331"/>
                </a:lnTo>
                <a:lnTo>
                  <a:pt x="361" y="1311"/>
                </a:lnTo>
                <a:lnTo>
                  <a:pt x="370" y="1295"/>
                </a:lnTo>
                <a:lnTo>
                  <a:pt x="376" y="1266"/>
                </a:lnTo>
                <a:lnTo>
                  <a:pt x="392" y="1241"/>
                </a:lnTo>
                <a:lnTo>
                  <a:pt x="408" y="1222"/>
                </a:lnTo>
                <a:lnTo>
                  <a:pt x="412" y="1199"/>
                </a:lnTo>
                <a:lnTo>
                  <a:pt x="406" y="1176"/>
                </a:lnTo>
                <a:lnTo>
                  <a:pt x="404" y="1151"/>
                </a:lnTo>
                <a:lnTo>
                  <a:pt x="392" y="1115"/>
                </a:lnTo>
                <a:lnTo>
                  <a:pt x="402" y="1092"/>
                </a:lnTo>
                <a:lnTo>
                  <a:pt x="415" y="1079"/>
                </a:lnTo>
                <a:lnTo>
                  <a:pt x="428" y="1071"/>
                </a:lnTo>
                <a:lnTo>
                  <a:pt x="438" y="1054"/>
                </a:lnTo>
                <a:lnTo>
                  <a:pt x="450" y="1050"/>
                </a:lnTo>
                <a:lnTo>
                  <a:pt x="459" y="1039"/>
                </a:lnTo>
                <a:lnTo>
                  <a:pt x="453" y="1031"/>
                </a:lnTo>
                <a:lnTo>
                  <a:pt x="437" y="1019"/>
                </a:lnTo>
                <a:lnTo>
                  <a:pt x="464" y="1007"/>
                </a:lnTo>
                <a:lnTo>
                  <a:pt x="486" y="1009"/>
                </a:lnTo>
                <a:lnTo>
                  <a:pt x="513" y="1003"/>
                </a:lnTo>
                <a:lnTo>
                  <a:pt x="530" y="988"/>
                </a:lnTo>
                <a:lnTo>
                  <a:pt x="543" y="985"/>
                </a:lnTo>
                <a:lnTo>
                  <a:pt x="555" y="988"/>
                </a:lnTo>
                <a:lnTo>
                  <a:pt x="569" y="985"/>
                </a:lnTo>
                <a:lnTo>
                  <a:pt x="573" y="971"/>
                </a:lnTo>
                <a:lnTo>
                  <a:pt x="572" y="970"/>
                </a:lnTo>
                <a:lnTo>
                  <a:pt x="583" y="974"/>
                </a:lnTo>
                <a:lnTo>
                  <a:pt x="596" y="974"/>
                </a:lnTo>
                <a:lnTo>
                  <a:pt x="622" y="994"/>
                </a:lnTo>
                <a:lnTo>
                  <a:pt x="643" y="996"/>
                </a:lnTo>
                <a:lnTo>
                  <a:pt x="658" y="988"/>
                </a:lnTo>
                <a:lnTo>
                  <a:pt x="662" y="970"/>
                </a:lnTo>
                <a:lnTo>
                  <a:pt x="650" y="934"/>
                </a:lnTo>
                <a:lnTo>
                  <a:pt x="652" y="926"/>
                </a:lnTo>
                <a:lnTo>
                  <a:pt x="662" y="922"/>
                </a:lnTo>
                <a:lnTo>
                  <a:pt x="678" y="932"/>
                </a:lnTo>
                <a:lnTo>
                  <a:pt x="705" y="936"/>
                </a:lnTo>
                <a:lnTo>
                  <a:pt x="731" y="931"/>
                </a:lnTo>
                <a:lnTo>
                  <a:pt x="815" y="935"/>
                </a:lnTo>
                <a:lnTo>
                  <a:pt x="833" y="929"/>
                </a:lnTo>
                <a:lnTo>
                  <a:pt x="842" y="916"/>
                </a:lnTo>
                <a:lnTo>
                  <a:pt x="852" y="874"/>
                </a:lnTo>
                <a:lnTo>
                  <a:pt x="861" y="859"/>
                </a:lnTo>
                <a:lnTo>
                  <a:pt x="875" y="850"/>
                </a:lnTo>
                <a:lnTo>
                  <a:pt x="898" y="846"/>
                </a:lnTo>
                <a:lnTo>
                  <a:pt x="913" y="808"/>
                </a:lnTo>
                <a:lnTo>
                  <a:pt x="936" y="784"/>
                </a:lnTo>
                <a:lnTo>
                  <a:pt x="954" y="777"/>
                </a:lnTo>
                <a:lnTo>
                  <a:pt x="973" y="763"/>
                </a:lnTo>
                <a:lnTo>
                  <a:pt x="997" y="714"/>
                </a:lnTo>
                <a:lnTo>
                  <a:pt x="1010" y="699"/>
                </a:lnTo>
                <a:lnTo>
                  <a:pt x="1028" y="688"/>
                </a:lnTo>
                <a:lnTo>
                  <a:pt x="1043" y="682"/>
                </a:lnTo>
                <a:lnTo>
                  <a:pt x="1054" y="670"/>
                </a:lnTo>
                <a:lnTo>
                  <a:pt x="1088" y="633"/>
                </a:lnTo>
                <a:lnTo>
                  <a:pt x="1118" y="605"/>
                </a:lnTo>
                <a:lnTo>
                  <a:pt x="1154" y="591"/>
                </a:lnTo>
                <a:lnTo>
                  <a:pt x="1178" y="597"/>
                </a:lnTo>
                <a:lnTo>
                  <a:pt x="1194" y="608"/>
                </a:lnTo>
                <a:lnTo>
                  <a:pt x="1201" y="621"/>
                </a:lnTo>
                <a:lnTo>
                  <a:pt x="1221" y="628"/>
                </a:lnTo>
                <a:lnTo>
                  <a:pt x="1237" y="626"/>
                </a:lnTo>
                <a:lnTo>
                  <a:pt x="1246" y="633"/>
                </a:lnTo>
                <a:lnTo>
                  <a:pt x="1243" y="654"/>
                </a:lnTo>
                <a:lnTo>
                  <a:pt x="1223" y="658"/>
                </a:lnTo>
                <a:lnTo>
                  <a:pt x="1223" y="670"/>
                </a:lnTo>
                <a:lnTo>
                  <a:pt x="1233" y="682"/>
                </a:lnTo>
                <a:lnTo>
                  <a:pt x="1257" y="717"/>
                </a:lnTo>
                <a:lnTo>
                  <a:pt x="1261" y="740"/>
                </a:lnTo>
                <a:lnTo>
                  <a:pt x="1256" y="802"/>
                </a:lnTo>
                <a:lnTo>
                  <a:pt x="1267" y="874"/>
                </a:lnTo>
                <a:lnTo>
                  <a:pt x="1266" y="900"/>
                </a:lnTo>
                <a:lnTo>
                  <a:pt x="1271" y="910"/>
                </a:lnTo>
                <a:lnTo>
                  <a:pt x="1269" y="928"/>
                </a:lnTo>
                <a:lnTo>
                  <a:pt x="1259" y="943"/>
                </a:lnTo>
                <a:lnTo>
                  <a:pt x="1233" y="950"/>
                </a:lnTo>
                <a:lnTo>
                  <a:pt x="1212" y="983"/>
                </a:lnTo>
                <a:lnTo>
                  <a:pt x="1187" y="983"/>
                </a:lnTo>
                <a:lnTo>
                  <a:pt x="1167" y="970"/>
                </a:lnTo>
                <a:lnTo>
                  <a:pt x="1155" y="946"/>
                </a:lnTo>
                <a:lnTo>
                  <a:pt x="1133" y="934"/>
                </a:lnTo>
                <a:lnTo>
                  <a:pt x="1121" y="922"/>
                </a:lnTo>
                <a:lnTo>
                  <a:pt x="1097" y="806"/>
                </a:lnTo>
                <a:lnTo>
                  <a:pt x="1093" y="794"/>
                </a:lnTo>
                <a:lnTo>
                  <a:pt x="1080" y="790"/>
                </a:lnTo>
                <a:lnTo>
                  <a:pt x="1069" y="798"/>
                </a:lnTo>
                <a:lnTo>
                  <a:pt x="1062" y="822"/>
                </a:lnTo>
                <a:lnTo>
                  <a:pt x="1062" y="859"/>
                </a:lnTo>
                <a:lnTo>
                  <a:pt x="1021" y="922"/>
                </a:lnTo>
                <a:lnTo>
                  <a:pt x="994" y="1015"/>
                </a:lnTo>
                <a:lnTo>
                  <a:pt x="999" y="1028"/>
                </a:lnTo>
                <a:lnTo>
                  <a:pt x="1013" y="1035"/>
                </a:lnTo>
                <a:lnTo>
                  <a:pt x="1027" y="1028"/>
                </a:lnTo>
                <a:lnTo>
                  <a:pt x="1032" y="1019"/>
                </a:lnTo>
                <a:lnTo>
                  <a:pt x="1034" y="972"/>
                </a:lnTo>
                <a:lnTo>
                  <a:pt x="1041" y="960"/>
                </a:lnTo>
                <a:lnTo>
                  <a:pt x="1054" y="958"/>
                </a:lnTo>
                <a:lnTo>
                  <a:pt x="1064" y="968"/>
                </a:lnTo>
                <a:lnTo>
                  <a:pt x="1069" y="985"/>
                </a:lnTo>
                <a:lnTo>
                  <a:pt x="1077" y="1043"/>
                </a:lnTo>
                <a:lnTo>
                  <a:pt x="1084" y="1056"/>
                </a:lnTo>
                <a:lnTo>
                  <a:pt x="1099" y="1067"/>
                </a:lnTo>
                <a:lnTo>
                  <a:pt x="1113" y="1063"/>
                </a:lnTo>
                <a:lnTo>
                  <a:pt x="1121" y="1055"/>
                </a:lnTo>
                <a:lnTo>
                  <a:pt x="1125" y="1017"/>
                </a:lnTo>
                <a:lnTo>
                  <a:pt x="1133" y="1007"/>
                </a:lnTo>
                <a:lnTo>
                  <a:pt x="1149" y="1003"/>
                </a:lnTo>
                <a:lnTo>
                  <a:pt x="1167" y="1007"/>
                </a:lnTo>
                <a:lnTo>
                  <a:pt x="1178" y="1019"/>
                </a:lnTo>
                <a:lnTo>
                  <a:pt x="1189" y="1019"/>
                </a:lnTo>
                <a:lnTo>
                  <a:pt x="1218" y="1009"/>
                </a:lnTo>
                <a:lnTo>
                  <a:pt x="1236" y="1015"/>
                </a:lnTo>
                <a:lnTo>
                  <a:pt x="1243" y="1028"/>
                </a:lnTo>
                <a:lnTo>
                  <a:pt x="1248" y="1048"/>
                </a:lnTo>
                <a:lnTo>
                  <a:pt x="1256" y="1055"/>
                </a:lnTo>
                <a:lnTo>
                  <a:pt x="1272" y="1050"/>
                </a:lnTo>
                <a:lnTo>
                  <a:pt x="1283" y="1040"/>
                </a:lnTo>
                <a:lnTo>
                  <a:pt x="1302" y="1030"/>
                </a:lnTo>
                <a:lnTo>
                  <a:pt x="1302" y="1007"/>
                </a:lnTo>
                <a:lnTo>
                  <a:pt x="1307" y="991"/>
                </a:lnTo>
                <a:lnTo>
                  <a:pt x="1318" y="982"/>
                </a:lnTo>
                <a:lnTo>
                  <a:pt x="1335" y="977"/>
                </a:lnTo>
                <a:lnTo>
                  <a:pt x="1346" y="970"/>
                </a:lnTo>
                <a:lnTo>
                  <a:pt x="1369" y="950"/>
                </a:lnTo>
                <a:lnTo>
                  <a:pt x="1391" y="946"/>
                </a:lnTo>
                <a:lnTo>
                  <a:pt x="1403" y="952"/>
                </a:lnTo>
                <a:lnTo>
                  <a:pt x="1415" y="973"/>
                </a:lnTo>
                <a:lnTo>
                  <a:pt x="1411" y="1009"/>
                </a:lnTo>
                <a:lnTo>
                  <a:pt x="1402" y="1019"/>
                </a:lnTo>
                <a:lnTo>
                  <a:pt x="1391" y="1019"/>
                </a:lnTo>
                <a:lnTo>
                  <a:pt x="1376" y="1007"/>
                </a:lnTo>
                <a:lnTo>
                  <a:pt x="1358" y="1003"/>
                </a:lnTo>
                <a:lnTo>
                  <a:pt x="1344" y="1009"/>
                </a:lnTo>
                <a:lnTo>
                  <a:pt x="1335" y="1030"/>
                </a:lnTo>
                <a:lnTo>
                  <a:pt x="1343" y="1067"/>
                </a:lnTo>
                <a:lnTo>
                  <a:pt x="1360" y="1077"/>
                </a:lnTo>
                <a:lnTo>
                  <a:pt x="1379" y="1077"/>
                </a:lnTo>
                <a:lnTo>
                  <a:pt x="1403" y="1056"/>
                </a:lnTo>
                <a:lnTo>
                  <a:pt x="1425" y="1055"/>
                </a:lnTo>
                <a:lnTo>
                  <a:pt x="1447" y="1067"/>
                </a:lnTo>
                <a:lnTo>
                  <a:pt x="1499" y="1057"/>
                </a:lnTo>
                <a:lnTo>
                  <a:pt x="1521" y="1057"/>
                </a:lnTo>
                <a:lnTo>
                  <a:pt x="1541" y="1064"/>
                </a:lnTo>
                <a:lnTo>
                  <a:pt x="1570" y="1067"/>
                </a:lnTo>
                <a:lnTo>
                  <a:pt x="1581" y="1079"/>
                </a:lnTo>
                <a:lnTo>
                  <a:pt x="1568" y="1089"/>
                </a:lnTo>
                <a:lnTo>
                  <a:pt x="1563" y="1108"/>
                </a:lnTo>
                <a:lnTo>
                  <a:pt x="1569" y="1121"/>
                </a:lnTo>
                <a:lnTo>
                  <a:pt x="1581" y="1126"/>
                </a:lnTo>
                <a:lnTo>
                  <a:pt x="1612" y="1123"/>
                </a:lnTo>
                <a:lnTo>
                  <a:pt x="1624" y="1127"/>
                </a:lnTo>
                <a:lnTo>
                  <a:pt x="1636" y="1144"/>
                </a:lnTo>
                <a:lnTo>
                  <a:pt x="1649" y="1151"/>
                </a:lnTo>
                <a:lnTo>
                  <a:pt x="1670" y="1132"/>
                </a:lnTo>
                <a:lnTo>
                  <a:pt x="1682" y="1139"/>
                </a:lnTo>
                <a:lnTo>
                  <a:pt x="1687" y="1156"/>
                </a:lnTo>
                <a:lnTo>
                  <a:pt x="1683" y="1173"/>
                </a:lnTo>
                <a:lnTo>
                  <a:pt x="1683" y="1188"/>
                </a:lnTo>
                <a:lnTo>
                  <a:pt x="1694" y="1196"/>
                </a:lnTo>
                <a:lnTo>
                  <a:pt x="1709" y="1194"/>
                </a:lnTo>
                <a:lnTo>
                  <a:pt x="1716" y="1186"/>
                </a:lnTo>
                <a:lnTo>
                  <a:pt x="1719" y="1173"/>
                </a:lnTo>
                <a:lnTo>
                  <a:pt x="1727" y="1158"/>
                </a:lnTo>
                <a:lnTo>
                  <a:pt x="1741" y="1148"/>
                </a:lnTo>
                <a:lnTo>
                  <a:pt x="1747" y="1125"/>
                </a:lnTo>
                <a:lnTo>
                  <a:pt x="1741" y="1103"/>
                </a:lnTo>
                <a:lnTo>
                  <a:pt x="1727" y="1079"/>
                </a:lnTo>
                <a:lnTo>
                  <a:pt x="1727" y="1061"/>
                </a:lnTo>
                <a:lnTo>
                  <a:pt x="1739" y="1055"/>
                </a:lnTo>
                <a:lnTo>
                  <a:pt x="1750" y="1067"/>
                </a:lnTo>
                <a:lnTo>
                  <a:pt x="1761" y="1091"/>
                </a:lnTo>
                <a:lnTo>
                  <a:pt x="1850" y="1199"/>
                </a:lnTo>
                <a:lnTo>
                  <a:pt x="1874" y="1247"/>
                </a:lnTo>
                <a:lnTo>
                  <a:pt x="1885" y="1283"/>
                </a:lnTo>
                <a:lnTo>
                  <a:pt x="1888" y="1297"/>
                </a:lnTo>
                <a:lnTo>
                  <a:pt x="1895" y="1308"/>
                </a:lnTo>
                <a:lnTo>
                  <a:pt x="1907" y="1308"/>
                </a:lnTo>
                <a:lnTo>
                  <a:pt x="1918" y="1295"/>
                </a:lnTo>
                <a:lnTo>
                  <a:pt x="1920" y="1271"/>
                </a:lnTo>
                <a:lnTo>
                  <a:pt x="1913" y="1202"/>
                </a:lnTo>
                <a:lnTo>
                  <a:pt x="1916" y="1167"/>
                </a:lnTo>
                <a:lnTo>
                  <a:pt x="1940" y="1123"/>
                </a:lnTo>
                <a:lnTo>
                  <a:pt x="1941" y="1091"/>
                </a:lnTo>
                <a:lnTo>
                  <a:pt x="1952" y="1067"/>
                </a:lnTo>
                <a:lnTo>
                  <a:pt x="1966" y="1053"/>
                </a:lnTo>
                <a:lnTo>
                  <a:pt x="2014" y="1039"/>
                </a:lnTo>
                <a:lnTo>
                  <a:pt x="2030" y="1030"/>
                </a:lnTo>
                <a:lnTo>
                  <a:pt x="2041" y="994"/>
                </a:lnTo>
                <a:lnTo>
                  <a:pt x="2054" y="978"/>
                </a:lnTo>
                <a:lnTo>
                  <a:pt x="2070" y="974"/>
                </a:lnTo>
                <a:lnTo>
                  <a:pt x="2086" y="983"/>
                </a:lnTo>
                <a:lnTo>
                  <a:pt x="2102" y="997"/>
                </a:lnTo>
                <a:lnTo>
                  <a:pt x="2109" y="1019"/>
                </a:lnTo>
                <a:lnTo>
                  <a:pt x="2111" y="1039"/>
                </a:lnTo>
                <a:lnTo>
                  <a:pt x="2109" y="1061"/>
                </a:lnTo>
                <a:lnTo>
                  <a:pt x="2097" y="1078"/>
                </a:lnTo>
                <a:lnTo>
                  <a:pt x="2070" y="1103"/>
                </a:lnTo>
                <a:lnTo>
                  <a:pt x="2051" y="1127"/>
                </a:lnTo>
                <a:lnTo>
                  <a:pt x="2041" y="1162"/>
                </a:lnTo>
                <a:lnTo>
                  <a:pt x="2043" y="1192"/>
                </a:lnTo>
                <a:lnTo>
                  <a:pt x="2037" y="1220"/>
                </a:lnTo>
                <a:lnTo>
                  <a:pt x="2016" y="1256"/>
                </a:lnTo>
                <a:lnTo>
                  <a:pt x="2007" y="1328"/>
                </a:lnTo>
                <a:lnTo>
                  <a:pt x="2012" y="1351"/>
                </a:lnTo>
                <a:lnTo>
                  <a:pt x="1997" y="1391"/>
                </a:lnTo>
                <a:lnTo>
                  <a:pt x="1957" y="1435"/>
                </a:lnTo>
                <a:lnTo>
                  <a:pt x="1920" y="1439"/>
                </a:lnTo>
                <a:lnTo>
                  <a:pt x="1907" y="1451"/>
                </a:lnTo>
                <a:lnTo>
                  <a:pt x="1903" y="1471"/>
                </a:lnTo>
                <a:lnTo>
                  <a:pt x="1913" y="1506"/>
                </a:lnTo>
                <a:lnTo>
                  <a:pt x="1920" y="1512"/>
                </a:lnTo>
                <a:lnTo>
                  <a:pt x="1933" y="1509"/>
                </a:lnTo>
                <a:lnTo>
                  <a:pt x="1957" y="1479"/>
                </a:lnTo>
                <a:lnTo>
                  <a:pt x="1970" y="1471"/>
                </a:lnTo>
                <a:lnTo>
                  <a:pt x="1985" y="1471"/>
                </a:lnTo>
                <a:lnTo>
                  <a:pt x="2003" y="1462"/>
                </a:lnTo>
                <a:lnTo>
                  <a:pt x="2019" y="1439"/>
                </a:lnTo>
                <a:lnTo>
                  <a:pt x="2019" y="1403"/>
                </a:lnTo>
                <a:lnTo>
                  <a:pt x="2040" y="1356"/>
                </a:lnTo>
                <a:lnTo>
                  <a:pt x="2053" y="1343"/>
                </a:lnTo>
                <a:lnTo>
                  <a:pt x="2064" y="1340"/>
                </a:lnTo>
                <a:lnTo>
                  <a:pt x="2075" y="1343"/>
                </a:lnTo>
                <a:lnTo>
                  <a:pt x="2097" y="1356"/>
                </a:lnTo>
                <a:lnTo>
                  <a:pt x="2114" y="1353"/>
                </a:lnTo>
                <a:lnTo>
                  <a:pt x="2120" y="1343"/>
                </a:lnTo>
                <a:lnTo>
                  <a:pt x="2120" y="1331"/>
                </a:lnTo>
                <a:lnTo>
                  <a:pt x="2109" y="1319"/>
                </a:lnTo>
                <a:lnTo>
                  <a:pt x="2064" y="1308"/>
                </a:lnTo>
                <a:lnTo>
                  <a:pt x="2053" y="1296"/>
                </a:lnTo>
                <a:lnTo>
                  <a:pt x="2053" y="1283"/>
                </a:lnTo>
                <a:lnTo>
                  <a:pt x="2060" y="1258"/>
                </a:lnTo>
                <a:lnTo>
                  <a:pt x="2082" y="1225"/>
                </a:lnTo>
                <a:lnTo>
                  <a:pt x="2089" y="1193"/>
                </a:lnTo>
                <a:lnTo>
                  <a:pt x="2089" y="1159"/>
                </a:lnTo>
                <a:lnTo>
                  <a:pt x="2097" y="1115"/>
                </a:lnTo>
                <a:lnTo>
                  <a:pt x="2109" y="1091"/>
                </a:lnTo>
                <a:lnTo>
                  <a:pt x="2120" y="1079"/>
                </a:lnTo>
                <a:lnTo>
                  <a:pt x="2137" y="1076"/>
                </a:lnTo>
                <a:lnTo>
                  <a:pt x="2143" y="1067"/>
                </a:lnTo>
                <a:lnTo>
                  <a:pt x="2148" y="1054"/>
                </a:lnTo>
                <a:lnTo>
                  <a:pt x="2156" y="1048"/>
                </a:lnTo>
                <a:lnTo>
                  <a:pt x="2164" y="1054"/>
                </a:lnTo>
                <a:lnTo>
                  <a:pt x="2153" y="1091"/>
                </a:lnTo>
                <a:lnTo>
                  <a:pt x="2155" y="1109"/>
                </a:lnTo>
                <a:lnTo>
                  <a:pt x="2158" y="1113"/>
                </a:lnTo>
                <a:lnTo>
                  <a:pt x="2187" y="1110"/>
                </a:lnTo>
                <a:lnTo>
                  <a:pt x="2196" y="1103"/>
                </a:lnTo>
                <a:lnTo>
                  <a:pt x="2210" y="1079"/>
                </a:lnTo>
                <a:lnTo>
                  <a:pt x="2223" y="1076"/>
                </a:lnTo>
                <a:lnTo>
                  <a:pt x="2235" y="1086"/>
                </a:lnTo>
                <a:lnTo>
                  <a:pt x="2255" y="1115"/>
                </a:lnTo>
                <a:lnTo>
                  <a:pt x="2268" y="1126"/>
                </a:lnTo>
                <a:lnTo>
                  <a:pt x="2283" y="1124"/>
                </a:lnTo>
                <a:lnTo>
                  <a:pt x="2289" y="1115"/>
                </a:lnTo>
                <a:lnTo>
                  <a:pt x="2289" y="1096"/>
                </a:lnTo>
                <a:lnTo>
                  <a:pt x="2276" y="1067"/>
                </a:lnTo>
                <a:lnTo>
                  <a:pt x="2276" y="1038"/>
                </a:lnTo>
                <a:lnTo>
                  <a:pt x="2284" y="1022"/>
                </a:lnTo>
                <a:lnTo>
                  <a:pt x="2304" y="1012"/>
                </a:lnTo>
                <a:lnTo>
                  <a:pt x="2329" y="1015"/>
                </a:lnTo>
                <a:lnTo>
                  <a:pt x="2365" y="1031"/>
                </a:lnTo>
                <a:lnTo>
                  <a:pt x="2429" y="1020"/>
                </a:lnTo>
                <a:lnTo>
                  <a:pt x="2449" y="1004"/>
                </a:lnTo>
                <a:lnTo>
                  <a:pt x="2457" y="983"/>
                </a:lnTo>
                <a:lnTo>
                  <a:pt x="2460" y="956"/>
                </a:lnTo>
                <a:lnTo>
                  <a:pt x="2470" y="936"/>
                </a:lnTo>
                <a:lnTo>
                  <a:pt x="2532" y="900"/>
                </a:lnTo>
                <a:lnTo>
                  <a:pt x="2582" y="867"/>
                </a:lnTo>
                <a:lnTo>
                  <a:pt x="2625" y="859"/>
                </a:lnTo>
                <a:lnTo>
                  <a:pt x="2632" y="871"/>
                </a:lnTo>
                <a:lnTo>
                  <a:pt x="2639" y="874"/>
                </a:lnTo>
                <a:lnTo>
                  <a:pt x="2703" y="850"/>
                </a:lnTo>
                <a:lnTo>
                  <a:pt x="2719" y="836"/>
                </a:lnTo>
                <a:lnTo>
                  <a:pt x="2730" y="777"/>
                </a:lnTo>
                <a:lnTo>
                  <a:pt x="2771" y="737"/>
                </a:lnTo>
                <a:lnTo>
                  <a:pt x="2789" y="735"/>
                </a:lnTo>
                <a:lnTo>
                  <a:pt x="2801" y="743"/>
                </a:lnTo>
                <a:lnTo>
                  <a:pt x="2805" y="758"/>
                </a:lnTo>
                <a:lnTo>
                  <a:pt x="2800" y="777"/>
                </a:lnTo>
                <a:lnTo>
                  <a:pt x="2804" y="802"/>
                </a:lnTo>
                <a:lnTo>
                  <a:pt x="2819" y="811"/>
                </a:lnTo>
                <a:lnTo>
                  <a:pt x="2838" y="814"/>
                </a:lnTo>
                <a:lnTo>
                  <a:pt x="2889" y="778"/>
                </a:lnTo>
                <a:lnTo>
                  <a:pt x="2905" y="777"/>
                </a:lnTo>
                <a:lnTo>
                  <a:pt x="2933" y="788"/>
                </a:lnTo>
                <a:lnTo>
                  <a:pt x="2950" y="814"/>
                </a:lnTo>
                <a:lnTo>
                  <a:pt x="2966" y="880"/>
                </a:lnTo>
                <a:lnTo>
                  <a:pt x="2960" y="905"/>
                </a:lnTo>
                <a:lnTo>
                  <a:pt x="2938" y="922"/>
                </a:lnTo>
                <a:lnTo>
                  <a:pt x="2907" y="961"/>
                </a:lnTo>
                <a:lnTo>
                  <a:pt x="2887" y="998"/>
                </a:lnTo>
                <a:lnTo>
                  <a:pt x="2883" y="1030"/>
                </a:lnTo>
                <a:lnTo>
                  <a:pt x="2869" y="1052"/>
                </a:lnTo>
                <a:lnTo>
                  <a:pt x="2866" y="1070"/>
                </a:lnTo>
                <a:lnTo>
                  <a:pt x="2872" y="1080"/>
                </a:lnTo>
                <a:lnTo>
                  <a:pt x="2887" y="1079"/>
                </a:lnTo>
                <a:lnTo>
                  <a:pt x="2905" y="1055"/>
                </a:lnTo>
                <a:lnTo>
                  <a:pt x="2941" y="1017"/>
                </a:lnTo>
                <a:lnTo>
                  <a:pt x="2982" y="994"/>
                </a:lnTo>
                <a:lnTo>
                  <a:pt x="3023" y="983"/>
                </a:lnTo>
                <a:lnTo>
                  <a:pt x="3058" y="983"/>
                </a:lnTo>
                <a:lnTo>
                  <a:pt x="3091" y="988"/>
                </a:lnTo>
                <a:lnTo>
                  <a:pt x="3109" y="988"/>
                </a:lnTo>
                <a:lnTo>
                  <a:pt x="3115" y="994"/>
                </a:lnTo>
                <a:lnTo>
                  <a:pt x="3118" y="1019"/>
                </a:lnTo>
                <a:lnTo>
                  <a:pt x="3128" y="1022"/>
                </a:lnTo>
                <a:lnTo>
                  <a:pt x="3163" y="1030"/>
                </a:lnTo>
                <a:lnTo>
                  <a:pt x="3198" y="1031"/>
                </a:lnTo>
                <a:lnTo>
                  <a:pt x="3209" y="1023"/>
                </a:lnTo>
                <a:lnTo>
                  <a:pt x="3213" y="1010"/>
                </a:lnTo>
                <a:lnTo>
                  <a:pt x="3209" y="996"/>
                </a:lnTo>
                <a:lnTo>
                  <a:pt x="3188" y="964"/>
                </a:lnTo>
                <a:lnTo>
                  <a:pt x="3186" y="946"/>
                </a:lnTo>
                <a:lnTo>
                  <a:pt x="3194" y="926"/>
                </a:lnTo>
                <a:lnTo>
                  <a:pt x="3213" y="920"/>
                </a:lnTo>
                <a:lnTo>
                  <a:pt x="3253" y="924"/>
                </a:lnTo>
                <a:lnTo>
                  <a:pt x="3284" y="935"/>
                </a:lnTo>
              </a:path>
            </a:pathLst>
          </a:custGeom>
          <a:solidFill>
            <a:srgbClr val="FFFF99"/>
          </a:solidFill>
          <a:ln w="12700" cap="rnd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085" name="Text Box 12"/>
          <p:cNvSpPr txBox="1">
            <a:spLocks noChangeArrowheads="1"/>
          </p:cNvSpPr>
          <p:nvPr/>
        </p:nvSpPr>
        <p:spPr bwMode="auto">
          <a:xfrm>
            <a:off x="2138148" y="6170203"/>
            <a:ext cx="3646036" cy="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829544"/>
            <a:r>
              <a:rPr lang="ru-RU" sz="1171" b="1">
                <a:solidFill>
                  <a:srgbClr val="002060"/>
                </a:solidFill>
                <a:latin typeface="Arial" pitchFamily="34" charset="0"/>
              </a:rPr>
              <a:t>Демографический ежегодник России, 2000</a:t>
            </a:r>
          </a:p>
          <a:p>
            <a:pPr defTabSz="829544"/>
            <a:r>
              <a:rPr lang="ru-RU" sz="1171" b="1">
                <a:solidFill>
                  <a:srgbClr val="002060"/>
                </a:solidFill>
                <a:latin typeface="Arial" pitchFamily="34" charset="0"/>
              </a:rPr>
              <a:t>Фейгин В.Л., Никитин Ю.П., 2001</a:t>
            </a:r>
          </a:p>
        </p:txBody>
      </p:sp>
      <p:sp>
        <p:nvSpPr>
          <p:cNvPr id="3086" name="Text Box 13"/>
          <p:cNvSpPr txBox="1">
            <a:spLocks noChangeArrowheads="1"/>
          </p:cNvSpPr>
          <p:nvPr/>
        </p:nvSpPr>
        <p:spPr bwMode="auto">
          <a:xfrm>
            <a:off x="4688381" y="4343263"/>
            <a:ext cx="1593706" cy="81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defTabSz="829544"/>
            <a:r>
              <a:rPr lang="ru-RU" sz="2342" b="1">
                <a:solidFill>
                  <a:srgbClr val="002060"/>
                </a:solidFill>
                <a:latin typeface="Arial" pitchFamily="34" charset="0"/>
              </a:rPr>
              <a:t>З.Сибирь</a:t>
            </a:r>
          </a:p>
          <a:p>
            <a:pPr algn="just" defTabSz="829544"/>
            <a:r>
              <a:rPr lang="ru-RU" sz="2342" b="1">
                <a:solidFill>
                  <a:srgbClr val="002060"/>
                </a:solidFill>
                <a:latin typeface="Arial" pitchFamily="34" charset="0"/>
              </a:rPr>
              <a:t>     216</a:t>
            </a:r>
          </a:p>
        </p:txBody>
      </p:sp>
      <p:sp>
        <p:nvSpPr>
          <p:cNvPr id="3087" name="Text Box 14"/>
          <p:cNvSpPr txBox="1">
            <a:spLocks noChangeArrowheads="1"/>
          </p:cNvSpPr>
          <p:nvPr/>
        </p:nvSpPr>
        <p:spPr bwMode="auto">
          <a:xfrm>
            <a:off x="6260495" y="3670737"/>
            <a:ext cx="1622560" cy="81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/>
            <a:r>
              <a:rPr lang="ru-RU" sz="2342" b="1">
                <a:solidFill>
                  <a:srgbClr val="002060"/>
                </a:solidFill>
                <a:latin typeface="Arial" pitchFamily="34" charset="0"/>
              </a:rPr>
              <a:t>В.Сибирь</a:t>
            </a:r>
          </a:p>
          <a:p>
            <a:pPr defTabSz="829544"/>
            <a:r>
              <a:rPr lang="ru-RU" sz="2342" b="1">
                <a:solidFill>
                  <a:srgbClr val="002060"/>
                </a:solidFill>
                <a:latin typeface="Arial" pitchFamily="34" charset="0"/>
              </a:rPr>
              <a:t>365</a:t>
            </a:r>
          </a:p>
        </p:txBody>
      </p:sp>
      <p:sp>
        <p:nvSpPr>
          <p:cNvPr id="3088" name="Text Box 15"/>
          <p:cNvSpPr txBox="1">
            <a:spLocks noChangeArrowheads="1"/>
          </p:cNvSpPr>
          <p:nvPr/>
        </p:nvSpPr>
        <p:spPr bwMode="auto">
          <a:xfrm>
            <a:off x="7653691" y="2725504"/>
            <a:ext cx="1520031" cy="81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/>
            <a:r>
              <a:rPr lang="ru-RU" sz="2342" b="1">
                <a:solidFill>
                  <a:srgbClr val="002060"/>
                </a:solidFill>
                <a:latin typeface="Arial" pitchFamily="34" charset="0"/>
              </a:rPr>
              <a:t>Д.Восток</a:t>
            </a:r>
          </a:p>
          <a:p>
            <a:pPr defTabSz="829544"/>
            <a:r>
              <a:rPr lang="ru-RU" sz="2342" b="1">
                <a:solidFill>
                  <a:srgbClr val="002060"/>
                </a:solidFill>
                <a:latin typeface="Arial" pitchFamily="34" charset="0"/>
              </a:rPr>
              <a:t>400</a:t>
            </a:r>
          </a:p>
        </p:txBody>
      </p:sp>
      <p:sp>
        <p:nvSpPr>
          <p:cNvPr id="3089" name="Rectangle 16"/>
          <p:cNvSpPr>
            <a:spLocks noChangeArrowheads="1"/>
          </p:cNvSpPr>
          <p:nvPr/>
        </p:nvSpPr>
        <p:spPr bwMode="auto">
          <a:xfrm>
            <a:off x="3076477" y="266313"/>
            <a:ext cx="6548909" cy="856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743755"/>
            <a:r>
              <a:rPr lang="ru-RU" sz="1854" b="1">
                <a:solidFill>
                  <a:srgbClr val="002060"/>
                </a:solidFill>
                <a:latin typeface="Arial" pitchFamily="34" charset="0"/>
              </a:rPr>
              <a:t>Заболеваемость инсультом в разных регионах Сибири</a:t>
            </a:r>
          </a:p>
          <a:p>
            <a:pPr defTabSz="743755"/>
            <a:r>
              <a:rPr lang="ru-RU" sz="1854" b="1">
                <a:solidFill>
                  <a:srgbClr val="002060"/>
                </a:solidFill>
                <a:latin typeface="Arial" pitchFamily="34" charset="0"/>
              </a:rPr>
              <a:t>(стандартизованные по возрасту и полу </a:t>
            </a:r>
          </a:p>
          <a:p>
            <a:pPr defTabSz="743755"/>
            <a:r>
              <a:rPr lang="ru-RU" sz="1854" b="1">
                <a:solidFill>
                  <a:srgbClr val="002060"/>
                </a:solidFill>
                <a:latin typeface="Arial" pitchFamily="34" charset="0"/>
              </a:rPr>
              <a:t>показатели на 100 000 человек)</a:t>
            </a:r>
          </a:p>
        </p:txBody>
      </p:sp>
      <p:sp>
        <p:nvSpPr>
          <p:cNvPr id="3090" name="Line 17"/>
          <p:cNvSpPr>
            <a:spLocks noChangeShapeType="1"/>
          </p:cNvSpPr>
          <p:nvPr/>
        </p:nvSpPr>
        <p:spPr bwMode="auto">
          <a:xfrm flipV="1">
            <a:off x="5277830" y="3652140"/>
            <a:ext cx="3308467" cy="1933872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pPr defTabSz="829544"/>
            <a:endParaRPr lang="ru-RU" sz="1757">
              <a:solidFill>
                <a:srgbClr val="002060"/>
              </a:solidFill>
              <a:latin typeface="Calibri"/>
            </a:endParaRP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2897684" y="3546772"/>
            <a:ext cx="824617" cy="630678"/>
            <a:chOff x="1108" y="2044"/>
            <a:chExt cx="532" cy="407"/>
          </a:xfrm>
        </p:grpSpPr>
        <p:graphicFrame>
          <p:nvGraphicFramePr>
            <p:cNvPr id="3074" name="Object 19"/>
            <p:cNvGraphicFramePr>
              <a:graphicFrameLocks/>
            </p:cNvGraphicFramePr>
            <p:nvPr/>
          </p:nvGraphicFramePr>
          <p:xfrm>
            <a:off x="1241" y="2044"/>
            <a:ext cx="133" cy="1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lip" r:id="rId3" imgW="2286000" imgH="2144520" progId="MS_ClipArt_Gallery.2">
                    <p:embed/>
                  </p:oleObj>
                </mc:Choice>
                <mc:Fallback>
                  <p:oleObj name="Clip" r:id="rId3" imgW="2286000" imgH="2144520" progId="MS_ClipArt_Gallery.2">
                    <p:embed/>
                    <p:pic>
                      <p:nvPicPr>
                        <p:cNvPr id="3074" name="Object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1" y="2044"/>
                          <a:ext cx="133" cy="159"/>
                        </a:xfrm>
                        <a:prstGeom prst="rect">
                          <a:avLst/>
                        </a:prstGeom>
                        <a:solidFill>
                          <a:srgbClr val="99FF99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99" name="Text Box 20"/>
            <p:cNvSpPr txBox="1">
              <a:spLocks noChangeArrowheads="1"/>
            </p:cNvSpPr>
            <p:nvPr/>
          </p:nvSpPr>
          <p:spPr bwMode="auto">
            <a:xfrm>
              <a:off x="1108" y="2256"/>
              <a:ext cx="532" cy="195"/>
            </a:xfrm>
            <a:prstGeom prst="rect">
              <a:avLst/>
            </a:prstGeom>
            <a:solidFill>
              <a:srgbClr val="99FF99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829544"/>
              <a:r>
                <a:rPr lang="ru-RU" sz="1366" b="1">
                  <a:solidFill>
                    <a:srgbClr val="002060"/>
                  </a:solidFill>
                  <a:latin typeface="Arial" pitchFamily="34" charset="0"/>
                </a:rPr>
                <a:t>Москва</a:t>
              </a:r>
            </a:p>
          </p:txBody>
        </p:sp>
      </p:grpSp>
      <p:sp>
        <p:nvSpPr>
          <p:cNvPr id="3092" name="Text Box 21"/>
          <p:cNvSpPr txBox="1">
            <a:spLocks noChangeArrowheads="1"/>
          </p:cNvSpPr>
          <p:nvPr/>
        </p:nvSpPr>
        <p:spPr bwMode="auto">
          <a:xfrm>
            <a:off x="5762727" y="5678987"/>
            <a:ext cx="510076" cy="362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/>
            <a:r>
              <a:rPr lang="ru-RU" sz="1757" b="1">
                <a:solidFill>
                  <a:srgbClr val="002060"/>
                </a:solidFill>
                <a:latin typeface="Arial" pitchFamily="34" charset="0"/>
              </a:rPr>
              <a:t>9:1</a:t>
            </a:r>
          </a:p>
        </p:txBody>
      </p:sp>
      <p:sp>
        <p:nvSpPr>
          <p:cNvPr id="3093" name="Text Box 22"/>
          <p:cNvSpPr txBox="1">
            <a:spLocks noChangeArrowheads="1"/>
          </p:cNvSpPr>
          <p:nvPr/>
        </p:nvSpPr>
        <p:spPr bwMode="auto">
          <a:xfrm>
            <a:off x="7062942" y="5065354"/>
            <a:ext cx="510076" cy="362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/>
            <a:r>
              <a:rPr lang="ru-RU" sz="1757" b="1">
                <a:solidFill>
                  <a:srgbClr val="002060"/>
                </a:solidFill>
                <a:latin typeface="Arial" pitchFamily="34" charset="0"/>
              </a:rPr>
              <a:t>7:1</a:t>
            </a:r>
          </a:p>
        </p:txBody>
      </p:sp>
      <p:sp>
        <p:nvSpPr>
          <p:cNvPr id="3094" name="Text Box 23"/>
          <p:cNvSpPr txBox="1">
            <a:spLocks noChangeArrowheads="1"/>
          </p:cNvSpPr>
          <p:nvPr/>
        </p:nvSpPr>
        <p:spPr bwMode="auto">
          <a:xfrm>
            <a:off x="8098536" y="4335503"/>
            <a:ext cx="510076" cy="362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/>
            <a:r>
              <a:rPr lang="ru-RU" sz="1757" b="1">
                <a:solidFill>
                  <a:srgbClr val="002060"/>
                </a:solidFill>
                <a:latin typeface="Arial" pitchFamily="34" charset="0"/>
              </a:rPr>
              <a:t>3:1</a:t>
            </a:r>
          </a:p>
        </p:txBody>
      </p:sp>
      <p:sp>
        <p:nvSpPr>
          <p:cNvPr id="3095" name="Text Box 24"/>
          <p:cNvSpPr txBox="1">
            <a:spLocks noChangeArrowheads="1"/>
          </p:cNvSpPr>
          <p:nvPr/>
        </p:nvSpPr>
        <p:spPr bwMode="auto">
          <a:xfrm>
            <a:off x="6354906" y="5369082"/>
            <a:ext cx="2763898" cy="242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/>
            <a:r>
              <a:rPr lang="ru-RU" sz="976" b="1">
                <a:solidFill>
                  <a:srgbClr val="002060"/>
                </a:solidFill>
                <a:latin typeface="Arial" pitchFamily="34" charset="0"/>
              </a:rPr>
              <a:t>Ишемический </a:t>
            </a:r>
            <a:r>
              <a:rPr lang="en-US" sz="976" b="1">
                <a:solidFill>
                  <a:srgbClr val="002060"/>
                </a:solidFill>
                <a:latin typeface="Arial" pitchFamily="34" charset="0"/>
              </a:rPr>
              <a:t>/</a:t>
            </a:r>
            <a:r>
              <a:rPr lang="ru-RU" sz="976" b="1">
                <a:solidFill>
                  <a:srgbClr val="002060"/>
                </a:solidFill>
                <a:latin typeface="Arial" pitchFamily="34" charset="0"/>
              </a:rPr>
              <a:t> геморрагический инсульт</a:t>
            </a:r>
          </a:p>
        </p:txBody>
      </p:sp>
      <p:pic>
        <p:nvPicPr>
          <p:cNvPr id="3096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17874" y="5206377"/>
            <a:ext cx="1297354" cy="54235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3097" name="Picture 2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0862" y="4482713"/>
            <a:ext cx="1363151" cy="57024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3098" name="Picture 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53684" y="3773007"/>
            <a:ext cx="1361721" cy="57024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88206471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2112039" y="4905749"/>
            <a:ext cx="3167855" cy="81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Исходная матрица рискометрии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фатальных сердечно-сосудистых исходов 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по шкале </a:t>
            </a:r>
            <a:r>
              <a:rPr lang="en-US" sz="1171" b="1">
                <a:solidFill>
                  <a:srgbClr val="002060"/>
                </a:solidFill>
                <a:latin typeface="Calibri" panose="020F0502020204030204"/>
              </a:rPr>
              <a:t>SCORE</a:t>
            </a: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 для европейских популяций 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высокого риска 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6709634" y="4975479"/>
            <a:ext cx="2784737" cy="632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Новая матрица оценки фатальных 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сердечно-сосудистых заболеваний для 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сибирской популяции 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729273" y="266313"/>
            <a:ext cx="2595454" cy="39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952" b="1">
                <a:solidFill>
                  <a:srgbClr val="002060"/>
                </a:solidFill>
                <a:latin typeface="Calibri" panose="020F0502020204030204"/>
              </a:rPr>
              <a:t>Сибирский рискометр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1949333" y="672663"/>
            <a:ext cx="6678593" cy="792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339250" tIns="71258" bIns="0" anchor="ctr">
            <a:spAutoFit/>
          </a:bodyPr>
          <a:lstStyle/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Впервые в России по результатам международного эпидемиологического исследования 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ВОЗ «</a:t>
            </a:r>
            <a:r>
              <a:rPr lang="en-US" sz="1171" b="1">
                <a:solidFill>
                  <a:srgbClr val="002060"/>
                </a:solidFill>
                <a:latin typeface="Calibri" panose="020F0502020204030204"/>
              </a:rPr>
              <a:t>MONICA</a:t>
            </a: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» и последующего 10-летнего когортного анализа получены валидизированные, 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скорректированные для сибирского региона данные с целью прогноза риска фатальных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1171" b="1">
                <a:solidFill>
                  <a:srgbClr val="002060"/>
                </a:solidFill>
                <a:latin typeface="Calibri" panose="020F0502020204030204"/>
              </a:rPr>
              <a:t>сердечно-сосудистых событий у мужчин и женщин 45-64 лет</a:t>
            </a: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2090343" y="5889731"/>
            <a:ext cx="5660524" cy="542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976">
                <a:solidFill>
                  <a:srgbClr val="002060"/>
                </a:solidFill>
                <a:latin typeface="Calibri" panose="020F0502020204030204"/>
              </a:rPr>
              <a:t>Разработчики: 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976">
                <a:solidFill>
                  <a:srgbClr val="002060"/>
                </a:solidFill>
                <a:latin typeface="Calibri" panose="020F0502020204030204"/>
              </a:rPr>
              <a:t>НИИ терапии СО РАМН: Симонова Г.И., Никитин Ю.П., Малютина С.К., Щербакова Л.В., Насонова Н.В., </a:t>
            </a:r>
          </a:p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r>
              <a:rPr lang="ru-RU" sz="976">
                <a:solidFill>
                  <a:srgbClr val="002060"/>
                </a:solidFill>
                <a:latin typeface="Calibri" panose="020F0502020204030204"/>
              </a:rPr>
              <a:t>Институт математики им С.Л. Соболева СО РАН: Лбов Г.С., Бериков В.Б. </a:t>
            </a:r>
          </a:p>
        </p:txBody>
      </p:sp>
      <p:grpSp>
        <p:nvGrpSpPr>
          <p:cNvPr id="50183" name="Group 9"/>
          <p:cNvGrpSpPr>
            <a:grpSpLocks/>
          </p:cNvGrpSpPr>
          <p:nvPr/>
        </p:nvGrpSpPr>
        <p:grpSpPr bwMode="auto">
          <a:xfrm>
            <a:off x="3804178" y="4412987"/>
            <a:ext cx="3742229" cy="522208"/>
            <a:chOff x="1195" y="2877"/>
            <a:chExt cx="2415" cy="337"/>
          </a:xfrm>
        </p:grpSpPr>
        <p:sp>
          <p:nvSpPr>
            <p:cNvPr id="50187" name="Rectangle 10"/>
            <p:cNvSpPr>
              <a:spLocks noChangeArrowheads="1"/>
            </p:cNvSpPr>
            <p:nvPr/>
          </p:nvSpPr>
          <p:spPr bwMode="auto">
            <a:xfrm>
              <a:off x="3424" y="3022"/>
              <a:ext cx="103" cy="67"/>
            </a:xfrm>
            <a:prstGeom prst="rect">
              <a:avLst/>
            </a:prstGeom>
            <a:solidFill>
              <a:srgbClr val="8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endParaRPr lang="ru-RU" sz="1757">
                <a:solidFill>
                  <a:srgbClr val="002060"/>
                </a:solidFill>
                <a:latin typeface="Calibri" panose="020F0502020204030204"/>
              </a:endParaRPr>
            </a:p>
          </p:txBody>
        </p:sp>
        <p:sp>
          <p:nvSpPr>
            <p:cNvPr id="50188" name="Rectangle 11"/>
            <p:cNvSpPr>
              <a:spLocks noChangeArrowheads="1"/>
            </p:cNvSpPr>
            <p:nvPr/>
          </p:nvSpPr>
          <p:spPr bwMode="auto">
            <a:xfrm>
              <a:off x="3140" y="3022"/>
              <a:ext cx="103" cy="68"/>
            </a:xfrm>
            <a:prstGeom prst="rect">
              <a:avLst/>
            </a:prstGeom>
            <a:solidFill>
              <a:srgbClr val="A5002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endParaRPr lang="ru-RU" sz="1757">
                <a:solidFill>
                  <a:srgbClr val="002060"/>
                </a:solidFill>
                <a:latin typeface="Calibri" panose="020F0502020204030204"/>
              </a:endParaRPr>
            </a:p>
          </p:txBody>
        </p:sp>
        <p:sp>
          <p:nvSpPr>
            <p:cNvPr id="50189" name="Rectangle 12"/>
            <p:cNvSpPr>
              <a:spLocks noChangeArrowheads="1"/>
            </p:cNvSpPr>
            <p:nvPr/>
          </p:nvSpPr>
          <p:spPr bwMode="auto">
            <a:xfrm>
              <a:off x="2880" y="3022"/>
              <a:ext cx="103" cy="68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endParaRPr lang="ru-RU" sz="1757">
                <a:solidFill>
                  <a:srgbClr val="002060"/>
                </a:solidFill>
                <a:latin typeface="Calibri" panose="020F0502020204030204"/>
              </a:endParaRPr>
            </a:p>
          </p:txBody>
        </p:sp>
        <p:sp>
          <p:nvSpPr>
            <p:cNvPr id="50190" name="Text Box 13"/>
            <p:cNvSpPr txBox="1">
              <a:spLocks noChangeArrowheads="1"/>
            </p:cNvSpPr>
            <p:nvPr/>
          </p:nvSpPr>
          <p:spPr bwMode="auto">
            <a:xfrm>
              <a:off x="3327" y="3059"/>
              <a:ext cx="283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878" b="1">
                  <a:solidFill>
                    <a:srgbClr val="002060"/>
                  </a:solidFill>
                  <a:latin typeface="Calibri" panose="020F0502020204030204"/>
                  <a:cs typeface="Arial" pitchFamily="34" charset="0"/>
                </a:rPr>
                <a:t>≥</a:t>
              </a:r>
              <a:r>
                <a:rPr lang="ru-RU" sz="878" b="1">
                  <a:solidFill>
                    <a:srgbClr val="002060"/>
                  </a:solidFill>
                  <a:latin typeface="Calibri" panose="020F0502020204030204"/>
                </a:rPr>
                <a:t>15%</a:t>
              </a:r>
            </a:p>
          </p:txBody>
        </p:sp>
        <p:sp>
          <p:nvSpPr>
            <p:cNvPr id="50191" name="Text Box 14"/>
            <p:cNvSpPr txBox="1">
              <a:spLocks noChangeArrowheads="1"/>
            </p:cNvSpPr>
            <p:nvPr/>
          </p:nvSpPr>
          <p:spPr bwMode="auto">
            <a:xfrm>
              <a:off x="3016" y="3067"/>
              <a:ext cx="344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878" b="1">
                  <a:solidFill>
                    <a:srgbClr val="002060"/>
                  </a:solidFill>
                  <a:latin typeface="Calibri" panose="020F0502020204030204"/>
                </a:rPr>
                <a:t>10-14%</a:t>
              </a:r>
            </a:p>
          </p:txBody>
        </p:sp>
        <p:sp>
          <p:nvSpPr>
            <p:cNvPr id="50192" name="Text Box 15"/>
            <p:cNvSpPr txBox="1">
              <a:spLocks noChangeArrowheads="1"/>
            </p:cNvSpPr>
            <p:nvPr/>
          </p:nvSpPr>
          <p:spPr bwMode="auto">
            <a:xfrm>
              <a:off x="2823" y="3067"/>
              <a:ext cx="269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878" b="1">
                  <a:solidFill>
                    <a:srgbClr val="002060"/>
                  </a:solidFill>
                  <a:latin typeface="Calibri" panose="020F0502020204030204"/>
                </a:rPr>
                <a:t>5-9%</a:t>
              </a:r>
            </a:p>
          </p:txBody>
        </p:sp>
        <p:grpSp>
          <p:nvGrpSpPr>
            <p:cNvPr id="50193" name="Group 16"/>
            <p:cNvGrpSpPr>
              <a:grpSpLocks/>
            </p:cNvGrpSpPr>
            <p:nvPr/>
          </p:nvGrpSpPr>
          <p:grpSpPr bwMode="auto">
            <a:xfrm>
              <a:off x="2369" y="3022"/>
              <a:ext cx="269" cy="192"/>
              <a:chOff x="2188" y="3022"/>
              <a:chExt cx="269" cy="192"/>
            </a:xfrm>
          </p:grpSpPr>
          <p:sp>
            <p:nvSpPr>
              <p:cNvPr id="50207" name="Rectangle 17"/>
              <p:cNvSpPr>
                <a:spLocks noChangeArrowheads="1"/>
              </p:cNvSpPr>
              <p:nvPr/>
            </p:nvSpPr>
            <p:spPr bwMode="auto">
              <a:xfrm>
                <a:off x="2245" y="3022"/>
                <a:ext cx="103" cy="68"/>
              </a:xfrm>
              <a:prstGeom prst="rect">
                <a:avLst/>
              </a:prstGeom>
              <a:solidFill>
                <a:srgbClr val="FF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defTabSz="829544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1757">
                  <a:solidFill>
                    <a:srgbClr val="002060"/>
                  </a:solidFill>
                  <a:latin typeface="Calibri" panose="020F0502020204030204"/>
                </a:endParaRPr>
              </a:p>
            </p:txBody>
          </p:sp>
          <p:sp>
            <p:nvSpPr>
              <p:cNvPr id="50208" name="Text Box 18"/>
              <p:cNvSpPr txBox="1">
                <a:spLocks noChangeArrowheads="1"/>
              </p:cNvSpPr>
              <p:nvPr/>
            </p:nvSpPr>
            <p:spPr bwMode="auto">
              <a:xfrm>
                <a:off x="2188" y="3067"/>
                <a:ext cx="269" cy="1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defTabSz="829544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878" b="1">
                    <a:solidFill>
                      <a:srgbClr val="002060"/>
                    </a:solidFill>
                    <a:latin typeface="Calibri" panose="020F0502020204030204"/>
                  </a:rPr>
                  <a:t>3-4%</a:t>
                </a:r>
              </a:p>
            </p:txBody>
          </p:sp>
        </p:grpSp>
        <p:grpSp>
          <p:nvGrpSpPr>
            <p:cNvPr id="50194" name="Group 19"/>
            <p:cNvGrpSpPr>
              <a:grpSpLocks/>
            </p:cNvGrpSpPr>
            <p:nvPr/>
          </p:nvGrpSpPr>
          <p:grpSpPr bwMode="auto">
            <a:xfrm>
              <a:off x="2186" y="3026"/>
              <a:ext cx="226" cy="181"/>
              <a:chOff x="2640" y="3026"/>
              <a:chExt cx="226" cy="181"/>
            </a:xfrm>
          </p:grpSpPr>
          <p:sp>
            <p:nvSpPr>
              <p:cNvPr id="50205" name="Rectangle 20"/>
              <p:cNvSpPr>
                <a:spLocks noChangeArrowheads="1"/>
              </p:cNvSpPr>
              <p:nvPr/>
            </p:nvSpPr>
            <p:spPr bwMode="auto">
              <a:xfrm>
                <a:off x="2686" y="3026"/>
                <a:ext cx="103" cy="68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defTabSz="829544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1757">
                  <a:solidFill>
                    <a:srgbClr val="002060"/>
                  </a:solidFill>
                  <a:latin typeface="Calibri" panose="020F0502020204030204"/>
                </a:endParaRPr>
              </a:p>
            </p:txBody>
          </p:sp>
          <p:sp>
            <p:nvSpPr>
              <p:cNvPr id="50206" name="Text Box 21"/>
              <p:cNvSpPr txBox="1">
                <a:spLocks noChangeArrowheads="1"/>
              </p:cNvSpPr>
              <p:nvPr/>
            </p:nvSpPr>
            <p:spPr bwMode="auto">
              <a:xfrm>
                <a:off x="2640" y="3060"/>
                <a:ext cx="226" cy="1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defTabSz="829544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878" b="1">
                    <a:solidFill>
                      <a:srgbClr val="002060"/>
                    </a:solidFill>
                    <a:latin typeface="Calibri" panose="020F0502020204030204"/>
                  </a:rPr>
                  <a:t>2% </a:t>
                </a:r>
              </a:p>
            </p:txBody>
          </p:sp>
        </p:grpSp>
        <p:grpSp>
          <p:nvGrpSpPr>
            <p:cNvPr id="50195" name="Group 22"/>
            <p:cNvGrpSpPr>
              <a:grpSpLocks/>
            </p:cNvGrpSpPr>
            <p:nvPr/>
          </p:nvGrpSpPr>
          <p:grpSpPr bwMode="auto">
            <a:xfrm>
              <a:off x="1882" y="3022"/>
              <a:ext cx="226" cy="184"/>
              <a:chOff x="1882" y="3022"/>
              <a:chExt cx="226" cy="184"/>
            </a:xfrm>
          </p:grpSpPr>
          <p:sp>
            <p:nvSpPr>
              <p:cNvPr id="50203" name="Rectangle 23"/>
              <p:cNvSpPr>
                <a:spLocks noChangeArrowheads="1"/>
              </p:cNvSpPr>
              <p:nvPr/>
            </p:nvSpPr>
            <p:spPr bwMode="auto">
              <a:xfrm>
                <a:off x="1915" y="3022"/>
                <a:ext cx="103" cy="67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defTabSz="829544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1757">
                  <a:solidFill>
                    <a:srgbClr val="002060"/>
                  </a:solidFill>
                  <a:latin typeface="Calibri" panose="020F0502020204030204"/>
                </a:endParaRPr>
              </a:p>
            </p:txBody>
          </p:sp>
          <p:sp>
            <p:nvSpPr>
              <p:cNvPr id="50204" name="Text Box 24"/>
              <p:cNvSpPr txBox="1">
                <a:spLocks noChangeArrowheads="1"/>
              </p:cNvSpPr>
              <p:nvPr/>
            </p:nvSpPr>
            <p:spPr bwMode="auto">
              <a:xfrm>
                <a:off x="1882" y="3059"/>
                <a:ext cx="226" cy="1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defTabSz="829544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878" b="1">
                    <a:solidFill>
                      <a:srgbClr val="002060"/>
                    </a:solidFill>
                    <a:latin typeface="Calibri" panose="020F0502020204030204"/>
                  </a:rPr>
                  <a:t>1% </a:t>
                </a:r>
              </a:p>
            </p:txBody>
          </p:sp>
        </p:grpSp>
        <p:grpSp>
          <p:nvGrpSpPr>
            <p:cNvPr id="50196" name="Group 25"/>
            <p:cNvGrpSpPr>
              <a:grpSpLocks/>
            </p:cNvGrpSpPr>
            <p:nvPr/>
          </p:nvGrpSpPr>
          <p:grpSpPr bwMode="auto">
            <a:xfrm>
              <a:off x="1655" y="3022"/>
              <a:ext cx="262" cy="192"/>
              <a:chOff x="1555" y="3022"/>
              <a:chExt cx="262" cy="192"/>
            </a:xfrm>
          </p:grpSpPr>
          <p:sp>
            <p:nvSpPr>
              <p:cNvPr id="50201" name="Rectangle 26"/>
              <p:cNvSpPr>
                <a:spLocks noChangeArrowheads="1"/>
              </p:cNvSpPr>
              <p:nvPr/>
            </p:nvSpPr>
            <p:spPr bwMode="auto">
              <a:xfrm>
                <a:off x="1610" y="3022"/>
                <a:ext cx="103" cy="68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defTabSz="829544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1757">
                  <a:solidFill>
                    <a:srgbClr val="002060"/>
                  </a:solidFill>
                  <a:latin typeface="Calibri" panose="020F0502020204030204"/>
                </a:endParaRPr>
              </a:p>
            </p:txBody>
          </p:sp>
          <p:sp>
            <p:nvSpPr>
              <p:cNvPr id="50202" name="Text Box 27"/>
              <p:cNvSpPr txBox="1">
                <a:spLocks noChangeArrowheads="1"/>
              </p:cNvSpPr>
              <p:nvPr/>
            </p:nvSpPr>
            <p:spPr bwMode="auto">
              <a:xfrm>
                <a:off x="1555" y="3067"/>
                <a:ext cx="262" cy="1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defTabSz="829544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878" b="1">
                    <a:solidFill>
                      <a:srgbClr val="002060"/>
                    </a:solidFill>
                    <a:latin typeface="Calibri" panose="020F0502020204030204"/>
                  </a:rPr>
                  <a:t>&lt;</a:t>
                </a:r>
                <a:r>
                  <a:rPr lang="ru-RU" sz="878" b="1">
                    <a:solidFill>
                      <a:srgbClr val="002060"/>
                    </a:solidFill>
                    <a:latin typeface="Calibri" panose="020F0502020204030204"/>
                  </a:rPr>
                  <a:t>1% </a:t>
                </a:r>
              </a:p>
            </p:txBody>
          </p:sp>
        </p:grpSp>
        <p:sp>
          <p:nvSpPr>
            <p:cNvPr id="50197" name="Text Box 28"/>
            <p:cNvSpPr txBox="1">
              <a:spLocks noChangeArrowheads="1"/>
            </p:cNvSpPr>
            <p:nvPr/>
          </p:nvSpPr>
          <p:spPr bwMode="auto">
            <a:xfrm>
              <a:off x="1655" y="2877"/>
              <a:ext cx="353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878" b="1">
                  <a:solidFill>
                    <a:srgbClr val="002060"/>
                  </a:solidFill>
                  <a:latin typeface="Calibri" panose="020F0502020204030204"/>
                </a:rPr>
                <a:t>Низкий</a:t>
              </a:r>
            </a:p>
          </p:txBody>
        </p:sp>
        <p:sp>
          <p:nvSpPr>
            <p:cNvPr id="50198" name="Text Box 29"/>
            <p:cNvSpPr txBox="1">
              <a:spLocks noChangeArrowheads="1"/>
            </p:cNvSpPr>
            <p:nvPr/>
          </p:nvSpPr>
          <p:spPr bwMode="auto">
            <a:xfrm>
              <a:off x="2154" y="2878"/>
              <a:ext cx="395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878" b="1">
                  <a:solidFill>
                    <a:srgbClr val="002060"/>
                  </a:solidFill>
                  <a:latin typeface="Calibri" panose="020F0502020204030204"/>
                </a:rPr>
                <a:t>Средний</a:t>
              </a:r>
            </a:p>
          </p:txBody>
        </p:sp>
        <p:sp>
          <p:nvSpPr>
            <p:cNvPr id="50199" name="Text Box 30"/>
            <p:cNvSpPr txBox="1">
              <a:spLocks noChangeArrowheads="1"/>
            </p:cNvSpPr>
            <p:nvPr/>
          </p:nvSpPr>
          <p:spPr bwMode="auto">
            <a:xfrm>
              <a:off x="2987" y="2878"/>
              <a:ext cx="397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878" b="1">
                  <a:solidFill>
                    <a:srgbClr val="002060"/>
                  </a:solidFill>
                  <a:latin typeface="Calibri" panose="020F0502020204030204"/>
                </a:rPr>
                <a:t>Высокий</a:t>
              </a:r>
            </a:p>
          </p:txBody>
        </p:sp>
        <p:sp>
          <p:nvSpPr>
            <p:cNvPr id="50200" name="Text Box 31"/>
            <p:cNvSpPr txBox="1">
              <a:spLocks noChangeArrowheads="1"/>
            </p:cNvSpPr>
            <p:nvPr/>
          </p:nvSpPr>
          <p:spPr bwMode="auto">
            <a:xfrm>
              <a:off x="1195" y="2921"/>
              <a:ext cx="377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829544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366" b="1">
                  <a:solidFill>
                    <a:srgbClr val="002060"/>
                  </a:solidFill>
                  <a:latin typeface="Calibri" panose="020F0502020204030204"/>
                </a:rPr>
                <a:t>Риск:</a:t>
              </a:r>
            </a:p>
          </p:txBody>
        </p:sp>
      </p:grpSp>
      <p:sp>
        <p:nvSpPr>
          <p:cNvPr id="50184" name="Rectangle 32"/>
          <p:cNvSpPr>
            <a:spLocks noChangeArrowheads="1"/>
          </p:cNvSpPr>
          <p:nvPr/>
        </p:nvSpPr>
        <p:spPr bwMode="auto">
          <a:xfrm>
            <a:off x="5040739" y="6239935"/>
            <a:ext cx="562496" cy="141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829544" fontAlgn="base">
              <a:spcBef>
                <a:spcPct val="0"/>
              </a:spcBef>
              <a:spcAft>
                <a:spcPct val="0"/>
              </a:spcAft>
            </a:pPr>
            <a:endParaRPr lang="ru-RU" sz="1757">
              <a:solidFill>
                <a:srgbClr val="002060"/>
              </a:solidFill>
              <a:latin typeface="Calibri" panose="020F0502020204030204"/>
            </a:endParaRPr>
          </a:p>
        </p:txBody>
      </p:sp>
      <p:pic>
        <p:nvPicPr>
          <p:cNvPr id="50185" name="Picture 33" descr="Рисунок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7310" y="1484282"/>
            <a:ext cx="4405449" cy="2876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6" name="Picture 34" descr="Рисунок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9246" y="1546266"/>
            <a:ext cx="4334167" cy="281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3524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6B242BCF-DDEF-4134-BBEA-AA7027C86B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03510" y="346946"/>
            <a:ext cx="7510464" cy="736600"/>
          </a:xfrm>
          <a:noFill/>
        </p:spPr>
        <p:txBody>
          <a:bodyPr vert="horz" wrap="square" lIns="18000" tIns="10800" rIns="18000" bIns="1080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ru-RU" altLang="ru-RU" sz="1600" dirty="0">
                <a:solidFill>
                  <a:schemeClr val="tx1"/>
                </a:solidFill>
                <a:latin typeface="Arial Black" panose="020B0A04020102020204" pitchFamily="34" charset="0"/>
                <a:cs typeface="Calibri Light" panose="020F0302020204030204" pitchFamily="34" charset="0"/>
              </a:rPr>
              <a:t>УРОВНИ ЛИПИДНО-ПРОТЕИНОВЫХ БИОМАРКЕРОВ В КРОВИ </a:t>
            </a:r>
            <a:br>
              <a:rPr lang="ru-RU" altLang="ru-RU" sz="1600" dirty="0">
                <a:solidFill>
                  <a:schemeClr val="tx1"/>
                </a:solidFill>
                <a:latin typeface="Arial Black" panose="020B0A04020102020204" pitchFamily="34" charset="0"/>
                <a:cs typeface="Calibri Light" panose="020F0302020204030204" pitchFamily="34" charset="0"/>
              </a:rPr>
            </a:br>
            <a:r>
              <a:rPr lang="ru-RU" altLang="ru-RU" sz="1600" dirty="0">
                <a:solidFill>
                  <a:schemeClr val="tx1"/>
                </a:solidFill>
                <a:latin typeface="Arial Black" panose="020B0A04020102020204" pitchFamily="34" charset="0"/>
                <a:cs typeface="Calibri Light" panose="020F0302020204030204" pitchFamily="34" charset="0"/>
              </a:rPr>
              <a:t>В ПОПУЛЯЦИИ МУЖЧИН НОВОСИБИРСКА </a:t>
            </a:r>
            <a:br>
              <a:rPr lang="en-US" altLang="ru-RU" sz="1600" dirty="0">
                <a:solidFill>
                  <a:schemeClr val="tx1"/>
                </a:solidFill>
                <a:latin typeface="Arial Black" panose="020B0A04020102020204" pitchFamily="34" charset="0"/>
                <a:cs typeface="Calibri Light" panose="020F0302020204030204" pitchFamily="34" charset="0"/>
              </a:rPr>
            </a:br>
            <a:r>
              <a:rPr lang="en" sz="1600" dirty="0"/>
              <a:t>Health, Alcohol and Psychosocial factors In Eastern Europe </a:t>
            </a:r>
            <a:br>
              <a:rPr lang="en" sz="1600" dirty="0"/>
            </a:br>
            <a:r>
              <a:rPr lang="en" sz="1600" dirty="0"/>
              <a:t>(HAPIEE Study ~ 10 000 participants) </a:t>
            </a:r>
            <a:br>
              <a:rPr lang="en" sz="1600" dirty="0"/>
            </a:br>
            <a:endParaRPr lang="ru-RU" altLang="ru-RU" sz="1600" i="1" dirty="0">
              <a:solidFill>
                <a:schemeClr val="tx1"/>
              </a:solidFill>
              <a:latin typeface="Arial Black" panose="020B0A0402010202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64515" name="Group 184">
            <a:extLst>
              <a:ext uri="{FF2B5EF4-FFF2-40B4-BE49-F238E27FC236}">
                <a16:creationId xmlns:a16="http://schemas.microsoft.com/office/drawing/2014/main" id="{322CF7BB-D571-4DD7-9ED0-D37CBBD853AA}"/>
              </a:ext>
            </a:extLst>
          </p:cNvPr>
          <p:cNvGrpSpPr>
            <a:grpSpLocks/>
          </p:cNvGrpSpPr>
          <p:nvPr/>
        </p:nvGrpSpPr>
        <p:grpSpPr bwMode="auto">
          <a:xfrm>
            <a:off x="2328864" y="5018089"/>
            <a:ext cx="1071563" cy="1031875"/>
            <a:chOff x="507" y="3161"/>
            <a:chExt cx="675" cy="650"/>
          </a:xfrm>
        </p:grpSpPr>
        <p:sp>
          <p:nvSpPr>
            <p:cNvPr id="64653" name="Rectangle 54">
              <a:extLst>
                <a:ext uri="{FF2B5EF4-FFF2-40B4-BE49-F238E27FC236}">
                  <a16:creationId xmlns:a16="http://schemas.microsoft.com/office/drawing/2014/main" id="{510E35C3-8D8C-4DA9-A429-AF6AB7057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" y="3200"/>
              <a:ext cx="96" cy="99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54" name="Rectangle 55">
              <a:extLst>
                <a:ext uri="{FF2B5EF4-FFF2-40B4-BE49-F238E27FC236}">
                  <a16:creationId xmlns:a16="http://schemas.microsoft.com/office/drawing/2014/main" id="{C8387C3B-F936-4289-979F-885963263A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" y="3161"/>
              <a:ext cx="45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b="1">
                  <a:solidFill>
                    <a:srgbClr val="000000"/>
                  </a:solidFill>
                </a:rPr>
                <a:t>ИБС(-)</a:t>
              </a:r>
              <a:endParaRPr lang="ru-RU" altLang="ru-RU" sz="1600">
                <a:solidFill>
                  <a:srgbClr val="000000"/>
                </a:solidFill>
              </a:endParaRPr>
            </a:p>
          </p:txBody>
        </p:sp>
        <p:sp>
          <p:nvSpPr>
            <p:cNvPr id="64655" name="Rectangle 56">
              <a:extLst>
                <a:ext uri="{FF2B5EF4-FFF2-40B4-BE49-F238E27FC236}">
                  <a16:creationId xmlns:a16="http://schemas.microsoft.com/office/drawing/2014/main" id="{FC5AD475-F096-4B6C-9BF4-C4DCBFAAAA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" y="3434"/>
              <a:ext cx="96" cy="99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56" name="Rectangle 57">
              <a:extLst>
                <a:ext uri="{FF2B5EF4-FFF2-40B4-BE49-F238E27FC236}">
                  <a16:creationId xmlns:a16="http://schemas.microsoft.com/office/drawing/2014/main" id="{F9B0BFA4-7E9D-413F-8847-9E0D3ADE9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7" y="3395"/>
              <a:ext cx="535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b="1" dirty="0">
                  <a:solidFill>
                    <a:srgbClr val="000000"/>
                  </a:solidFill>
                </a:rPr>
                <a:t>ИБС(+) </a:t>
              </a:r>
              <a:endParaRPr lang="ru-RU" alt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64657" name="Rectangle 58">
              <a:extLst>
                <a:ext uri="{FF2B5EF4-FFF2-40B4-BE49-F238E27FC236}">
                  <a16:creationId xmlns:a16="http://schemas.microsoft.com/office/drawing/2014/main" id="{97958A23-D9A2-4FFE-9064-C8D6FBED53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" y="3677"/>
              <a:ext cx="95" cy="99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58" name="Rectangle 59">
              <a:extLst>
                <a:ext uri="{FF2B5EF4-FFF2-40B4-BE49-F238E27FC236}">
                  <a16:creationId xmlns:a16="http://schemas.microsoft.com/office/drawing/2014/main" id="{16A0599F-2D23-4F2C-9D28-BFAFA5D657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" y="3638"/>
              <a:ext cx="40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b="1">
                  <a:solidFill>
                    <a:srgbClr val="000000"/>
                  </a:solidFill>
                </a:rPr>
                <a:t>ИМ(+)</a:t>
              </a:r>
              <a:endParaRPr lang="ru-RU" altLang="ru-RU" sz="1600">
                <a:solidFill>
                  <a:srgbClr val="000000"/>
                </a:solidFill>
              </a:endParaRPr>
            </a:p>
          </p:txBody>
        </p:sp>
      </p:grpSp>
      <p:grpSp>
        <p:nvGrpSpPr>
          <p:cNvPr id="64516" name="Group 182">
            <a:extLst>
              <a:ext uri="{FF2B5EF4-FFF2-40B4-BE49-F238E27FC236}">
                <a16:creationId xmlns:a16="http://schemas.microsoft.com/office/drawing/2014/main" id="{7F85D866-CBFC-4054-BE0E-35820EBD331F}"/>
              </a:ext>
            </a:extLst>
          </p:cNvPr>
          <p:cNvGrpSpPr>
            <a:grpSpLocks/>
          </p:cNvGrpSpPr>
          <p:nvPr/>
        </p:nvGrpSpPr>
        <p:grpSpPr bwMode="auto">
          <a:xfrm>
            <a:off x="1606550" y="1122363"/>
            <a:ext cx="8607424" cy="2638424"/>
            <a:chOff x="52" y="707"/>
            <a:chExt cx="5422" cy="1662"/>
          </a:xfrm>
        </p:grpSpPr>
        <p:sp>
          <p:nvSpPr>
            <p:cNvPr id="64579" name="Freeform 8">
              <a:extLst>
                <a:ext uri="{FF2B5EF4-FFF2-40B4-BE49-F238E27FC236}">
                  <a16:creationId xmlns:a16="http://schemas.microsoft.com/office/drawing/2014/main" id="{72FF313A-6F33-4A12-913C-41B3D34F96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" y="2072"/>
              <a:ext cx="5034" cy="83"/>
            </a:xfrm>
            <a:custGeom>
              <a:avLst/>
              <a:gdLst>
                <a:gd name="T0" fmla="*/ 0 w 4181"/>
                <a:gd name="T1" fmla="*/ 58 h 118"/>
                <a:gd name="T2" fmla="*/ 222 w 4181"/>
                <a:gd name="T3" fmla="*/ 0 h 118"/>
                <a:gd name="T4" fmla="*/ 6061 w 4181"/>
                <a:gd name="T5" fmla="*/ 0 h 118"/>
                <a:gd name="T6" fmla="*/ 5839 w 4181"/>
                <a:gd name="T7" fmla="*/ 58 h 118"/>
                <a:gd name="T8" fmla="*/ 0 w 4181"/>
                <a:gd name="T9" fmla="*/ 58 h 1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181" h="118">
                  <a:moveTo>
                    <a:pt x="0" y="118"/>
                  </a:moveTo>
                  <a:lnTo>
                    <a:pt x="153" y="0"/>
                  </a:lnTo>
                  <a:lnTo>
                    <a:pt x="4181" y="0"/>
                  </a:lnTo>
                  <a:lnTo>
                    <a:pt x="4028" y="118"/>
                  </a:lnTo>
                  <a:lnTo>
                    <a:pt x="0" y="11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808080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80" name="Freeform 9">
              <a:extLst>
                <a:ext uri="{FF2B5EF4-FFF2-40B4-BE49-F238E27FC236}">
                  <a16:creationId xmlns:a16="http://schemas.microsoft.com/office/drawing/2014/main" id="{80AC955F-B1C4-4212-8863-0BCD03F5D4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" y="707"/>
              <a:ext cx="113" cy="1448"/>
            </a:xfrm>
            <a:custGeom>
              <a:avLst/>
              <a:gdLst>
                <a:gd name="T0" fmla="*/ 0 w 153"/>
                <a:gd name="T1" fmla="*/ 1025 h 2045"/>
                <a:gd name="T2" fmla="*/ 0 w 153"/>
                <a:gd name="T3" fmla="*/ 59 h 2045"/>
                <a:gd name="T4" fmla="*/ 83 w 153"/>
                <a:gd name="T5" fmla="*/ 0 h 2045"/>
                <a:gd name="T6" fmla="*/ 83 w 153"/>
                <a:gd name="T7" fmla="*/ 966 h 2045"/>
                <a:gd name="T8" fmla="*/ 0 w 153"/>
                <a:gd name="T9" fmla="*/ 1025 h 20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045">
                  <a:moveTo>
                    <a:pt x="0" y="2045"/>
                  </a:moveTo>
                  <a:lnTo>
                    <a:pt x="0" y="118"/>
                  </a:lnTo>
                  <a:lnTo>
                    <a:pt x="153" y="0"/>
                  </a:lnTo>
                  <a:lnTo>
                    <a:pt x="153" y="1927"/>
                  </a:lnTo>
                  <a:lnTo>
                    <a:pt x="0" y="2045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81" name="Rectangle 10">
              <a:extLst>
                <a:ext uri="{FF2B5EF4-FFF2-40B4-BE49-F238E27FC236}">
                  <a16:creationId xmlns:a16="http://schemas.microsoft.com/office/drawing/2014/main" id="{627D62C9-81D0-4A09-A3A5-AB7EDC609D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3" y="707"/>
              <a:ext cx="2986" cy="1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82" name="Freeform 12">
              <a:extLst>
                <a:ext uri="{FF2B5EF4-FFF2-40B4-BE49-F238E27FC236}">
                  <a16:creationId xmlns:a16="http://schemas.microsoft.com/office/drawing/2014/main" id="{654B6EE6-A47D-4C52-BF61-05E1B69B9B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" y="707"/>
              <a:ext cx="113" cy="1448"/>
            </a:xfrm>
            <a:custGeom>
              <a:avLst/>
              <a:gdLst>
                <a:gd name="T0" fmla="*/ 0 w 153"/>
                <a:gd name="T1" fmla="*/ 1025 h 2045"/>
                <a:gd name="T2" fmla="*/ 0 w 153"/>
                <a:gd name="T3" fmla="*/ 59 h 2045"/>
                <a:gd name="T4" fmla="*/ 83 w 153"/>
                <a:gd name="T5" fmla="*/ 0 h 2045"/>
                <a:gd name="T6" fmla="*/ 83 w 153"/>
                <a:gd name="T7" fmla="*/ 966 h 2045"/>
                <a:gd name="T8" fmla="*/ 0 w 153"/>
                <a:gd name="T9" fmla="*/ 1025 h 20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045">
                  <a:moveTo>
                    <a:pt x="0" y="2045"/>
                  </a:moveTo>
                  <a:lnTo>
                    <a:pt x="0" y="118"/>
                  </a:lnTo>
                  <a:lnTo>
                    <a:pt x="153" y="0"/>
                  </a:lnTo>
                  <a:lnTo>
                    <a:pt x="153" y="1927"/>
                  </a:lnTo>
                  <a:lnTo>
                    <a:pt x="0" y="204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83" name="Rectangle 13">
              <a:extLst>
                <a:ext uri="{FF2B5EF4-FFF2-40B4-BE49-F238E27FC236}">
                  <a16:creationId xmlns:a16="http://schemas.microsoft.com/office/drawing/2014/main" id="{E8375F64-B8B2-487E-8DCA-AE415A98B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3" y="707"/>
              <a:ext cx="4916" cy="1365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84" name="Freeform 14">
              <a:extLst>
                <a:ext uri="{FF2B5EF4-FFF2-40B4-BE49-F238E27FC236}">
                  <a16:creationId xmlns:a16="http://schemas.microsoft.com/office/drawing/2014/main" id="{67876560-5EF4-48F7-91F8-43AD634DE4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" y="875"/>
              <a:ext cx="113" cy="1280"/>
            </a:xfrm>
            <a:custGeom>
              <a:avLst/>
              <a:gdLst>
                <a:gd name="T0" fmla="*/ 0 w 152"/>
                <a:gd name="T1" fmla="*/ 906 h 1808"/>
                <a:gd name="T2" fmla="*/ 0 w 152"/>
                <a:gd name="T3" fmla="*/ 59 h 1808"/>
                <a:gd name="T4" fmla="*/ 84 w 152"/>
                <a:gd name="T5" fmla="*/ 0 h 1808"/>
                <a:gd name="T6" fmla="*/ 84 w 152"/>
                <a:gd name="T7" fmla="*/ 847 h 1808"/>
                <a:gd name="T8" fmla="*/ 0 w 152"/>
                <a:gd name="T9" fmla="*/ 906 h 18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808">
                  <a:moveTo>
                    <a:pt x="0" y="1808"/>
                  </a:moveTo>
                  <a:lnTo>
                    <a:pt x="0" y="119"/>
                  </a:lnTo>
                  <a:lnTo>
                    <a:pt x="152" y="0"/>
                  </a:lnTo>
                  <a:lnTo>
                    <a:pt x="152" y="1690"/>
                  </a:lnTo>
                  <a:lnTo>
                    <a:pt x="0" y="1808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85" name="Rectangle 15">
              <a:extLst>
                <a:ext uri="{FF2B5EF4-FFF2-40B4-BE49-F238E27FC236}">
                  <a16:creationId xmlns:a16="http://schemas.microsoft.com/office/drawing/2014/main" id="{085DF772-72C2-426D-A25E-8E36EB5FB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" y="959"/>
              <a:ext cx="330" cy="1196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86" name="Freeform 16">
              <a:extLst>
                <a:ext uri="{FF2B5EF4-FFF2-40B4-BE49-F238E27FC236}">
                  <a16:creationId xmlns:a16="http://schemas.microsoft.com/office/drawing/2014/main" id="{E0A154DF-05E4-4E8F-A9AE-E4D81AD59A8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875"/>
              <a:ext cx="443" cy="84"/>
            </a:xfrm>
            <a:custGeom>
              <a:avLst/>
              <a:gdLst>
                <a:gd name="T0" fmla="*/ 245 w 597"/>
                <a:gd name="T1" fmla="*/ 59 h 119"/>
                <a:gd name="T2" fmla="*/ 329 w 597"/>
                <a:gd name="T3" fmla="*/ 0 h 119"/>
                <a:gd name="T4" fmla="*/ 85 w 597"/>
                <a:gd name="T5" fmla="*/ 0 h 119"/>
                <a:gd name="T6" fmla="*/ 0 w 597"/>
                <a:gd name="T7" fmla="*/ 59 h 119"/>
                <a:gd name="T8" fmla="*/ 245 w 597"/>
                <a:gd name="T9" fmla="*/ 59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19">
                  <a:moveTo>
                    <a:pt x="445" y="119"/>
                  </a:moveTo>
                  <a:lnTo>
                    <a:pt x="597" y="0"/>
                  </a:lnTo>
                  <a:lnTo>
                    <a:pt x="153" y="0"/>
                  </a:lnTo>
                  <a:lnTo>
                    <a:pt x="0" y="119"/>
                  </a:lnTo>
                  <a:lnTo>
                    <a:pt x="445" y="119"/>
                  </a:lnTo>
                  <a:close/>
                </a:path>
              </a:pathLst>
            </a:custGeom>
            <a:solidFill>
              <a:srgbClr val="00BF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87" name="Freeform 17">
              <a:extLst>
                <a:ext uri="{FF2B5EF4-FFF2-40B4-BE49-F238E27FC236}">
                  <a16:creationId xmlns:a16="http://schemas.microsoft.com/office/drawing/2014/main" id="{4B07D952-533C-40A6-8F9D-32FD6A4870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2" y="847"/>
              <a:ext cx="112" cy="1308"/>
            </a:xfrm>
            <a:custGeom>
              <a:avLst/>
              <a:gdLst>
                <a:gd name="T0" fmla="*/ 0 w 152"/>
                <a:gd name="T1" fmla="*/ 926 h 1847"/>
                <a:gd name="T2" fmla="*/ 0 w 152"/>
                <a:gd name="T3" fmla="*/ 63 h 1847"/>
                <a:gd name="T4" fmla="*/ 83 w 152"/>
                <a:gd name="T5" fmla="*/ 0 h 1847"/>
                <a:gd name="T6" fmla="*/ 83 w 152"/>
                <a:gd name="T7" fmla="*/ 867 h 1847"/>
                <a:gd name="T8" fmla="*/ 0 w 152"/>
                <a:gd name="T9" fmla="*/ 926 h 18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847">
                  <a:moveTo>
                    <a:pt x="0" y="1847"/>
                  </a:moveTo>
                  <a:lnTo>
                    <a:pt x="0" y="125"/>
                  </a:lnTo>
                  <a:lnTo>
                    <a:pt x="152" y="0"/>
                  </a:lnTo>
                  <a:lnTo>
                    <a:pt x="152" y="1729"/>
                  </a:lnTo>
                  <a:lnTo>
                    <a:pt x="0" y="1847"/>
                  </a:lnTo>
                  <a:close/>
                </a:path>
              </a:pathLst>
            </a:custGeom>
            <a:solidFill>
              <a:srgbClr val="804D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88" name="Rectangle 18">
              <a:extLst>
                <a:ext uri="{FF2B5EF4-FFF2-40B4-BE49-F238E27FC236}">
                  <a16:creationId xmlns:a16="http://schemas.microsoft.com/office/drawing/2014/main" id="{B5051C9D-242E-4C1F-B541-193B99B039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7" y="936"/>
              <a:ext cx="335" cy="1219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89" name="Freeform 19">
              <a:extLst>
                <a:ext uri="{FF2B5EF4-FFF2-40B4-BE49-F238E27FC236}">
                  <a16:creationId xmlns:a16="http://schemas.microsoft.com/office/drawing/2014/main" id="{9963D2FA-0B3B-45C2-91E7-661901F50CBE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" y="847"/>
              <a:ext cx="447" cy="89"/>
            </a:xfrm>
            <a:custGeom>
              <a:avLst/>
              <a:gdLst>
                <a:gd name="T0" fmla="*/ 248 w 603"/>
                <a:gd name="T1" fmla="*/ 63 h 125"/>
                <a:gd name="T2" fmla="*/ 331 w 603"/>
                <a:gd name="T3" fmla="*/ 0 h 125"/>
                <a:gd name="T4" fmla="*/ 84 w 603"/>
                <a:gd name="T5" fmla="*/ 0 h 125"/>
                <a:gd name="T6" fmla="*/ 0 w 603"/>
                <a:gd name="T7" fmla="*/ 63 h 125"/>
                <a:gd name="T8" fmla="*/ 248 w 603"/>
                <a:gd name="T9" fmla="*/ 63 h 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3" h="125">
                  <a:moveTo>
                    <a:pt x="451" y="125"/>
                  </a:moveTo>
                  <a:lnTo>
                    <a:pt x="603" y="0"/>
                  </a:lnTo>
                  <a:lnTo>
                    <a:pt x="152" y="0"/>
                  </a:lnTo>
                  <a:lnTo>
                    <a:pt x="0" y="125"/>
                  </a:lnTo>
                  <a:lnTo>
                    <a:pt x="451" y="125"/>
                  </a:lnTo>
                  <a:close/>
                </a:path>
              </a:pathLst>
            </a:custGeom>
            <a:solidFill>
              <a:srgbClr val="BF7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90" name="Freeform 20">
              <a:extLst>
                <a:ext uri="{FF2B5EF4-FFF2-40B4-BE49-F238E27FC236}">
                  <a16:creationId xmlns:a16="http://schemas.microsoft.com/office/drawing/2014/main" id="{C73F6FF4-9F19-46FC-ABC0-D5066EE31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2" y="912"/>
              <a:ext cx="112" cy="1243"/>
            </a:xfrm>
            <a:custGeom>
              <a:avLst/>
              <a:gdLst>
                <a:gd name="T0" fmla="*/ 0 w 152"/>
                <a:gd name="T1" fmla="*/ 880 h 1755"/>
                <a:gd name="T2" fmla="*/ 0 w 152"/>
                <a:gd name="T3" fmla="*/ 63 h 1755"/>
                <a:gd name="T4" fmla="*/ 83 w 152"/>
                <a:gd name="T5" fmla="*/ 0 h 1755"/>
                <a:gd name="T6" fmla="*/ 83 w 152"/>
                <a:gd name="T7" fmla="*/ 821 h 1755"/>
                <a:gd name="T8" fmla="*/ 0 w 152"/>
                <a:gd name="T9" fmla="*/ 880 h 17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755">
                  <a:moveTo>
                    <a:pt x="0" y="1755"/>
                  </a:moveTo>
                  <a:lnTo>
                    <a:pt x="0" y="125"/>
                  </a:lnTo>
                  <a:lnTo>
                    <a:pt x="152" y="0"/>
                  </a:lnTo>
                  <a:lnTo>
                    <a:pt x="152" y="1637"/>
                  </a:lnTo>
                  <a:lnTo>
                    <a:pt x="0" y="1755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91" name="Rectangle 21">
              <a:extLst>
                <a:ext uri="{FF2B5EF4-FFF2-40B4-BE49-F238E27FC236}">
                  <a16:creationId xmlns:a16="http://schemas.microsoft.com/office/drawing/2014/main" id="{996843DD-0B79-467F-BD3E-BEDB289530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2" y="1001"/>
              <a:ext cx="330" cy="1154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92" name="Freeform 22">
              <a:extLst>
                <a:ext uri="{FF2B5EF4-FFF2-40B4-BE49-F238E27FC236}">
                  <a16:creationId xmlns:a16="http://schemas.microsoft.com/office/drawing/2014/main" id="{A2761A71-913F-48D5-851B-E907638002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2" y="912"/>
              <a:ext cx="442" cy="89"/>
            </a:xfrm>
            <a:custGeom>
              <a:avLst/>
              <a:gdLst>
                <a:gd name="T0" fmla="*/ 244 w 597"/>
                <a:gd name="T1" fmla="*/ 63 h 125"/>
                <a:gd name="T2" fmla="*/ 327 w 597"/>
                <a:gd name="T3" fmla="*/ 0 h 125"/>
                <a:gd name="T4" fmla="*/ 84 w 597"/>
                <a:gd name="T5" fmla="*/ 0 h 125"/>
                <a:gd name="T6" fmla="*/ 0 w 597"/>
                <a:gd name="T7" fmla="*/ 63 h 125"/>
                <a:gd name="T8" fmla="*/ 244 w 597"/>
                <a:gd name="T9" fmla="*/ 63 h 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25">
                  <a:moveTo>
                    <a:pt x="445" y="125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25"/>
                  </a:lnTo>
                  <a:lnTo>
                    <a:pt x="445" y="125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93" name="Rectangle 23">
              <a:extLst>
                <a:ext uri="{FF2B5EF4-FFF2-40B4-BE49-F238E27FC236}">
                  <a16:creationId xmlns:a16="http://schemas.microsoft.com/office/drawing/2014/main" id="{01D03217-19F7-4B9A-B606-7CCEECACA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" y="996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219</a:t>
              </a:r>
              <a:endParaRPr lang="ru-RU" altLang="ru-RU" sz="1200">
                <a:solidFill>
                  <a:srgbClr val="000000"/>
                </a:solidFill>
              </a:endParaRPr>
            </a:p>
          </p:txBody>
        </p:sp>
        <p:sp>
          <p:nvSpPr>
            <p:cNvPr id="64594" name="Rectangle 24">
              <a:extLst>
                <a:ext uri="{FF2B5EF4-FFF2-40B4-BE49-F238E27FC236}">
                  <a16:creationId xmlns:a16="http://schemas.microsoft.com/office/drawing/2014/main" id="{8D889BE4-83E4-4463-B88D-12120A6B27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4" y="931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224</a:t>
              </a:r>
              <a:endParaRPr lang="ru-RU" altLang="ru-RU" sz="1200">
                <a:solidFill>
                  <a:srgbClr val="000000"/>
                </a:solidFill>
              </a:endParaRPr>
            </a:p>
          </p:txBody>
        </p:sp>
        <p:sp>
          <p:nvSpPr>
            <p:cNvPr id="64595" name="Rectangle 25">
              <a:extLst>
                <a:ext uri="{FF2B5EF4-FFF2-40B4-BE49-F238E27FC236}">
                  <a16:creationId xmlns:a16="http://schemas.microsoft.com/office/drawing/2014/main" id="{4AA7BB9B-5491-4B59-A5C1-E4DB180BD9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7" y="984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212</a:t>
              </a:r>
              <a:endParaRPr lang="ru-RU" altLang="ru-RU" sz="1200">
                <a:solidFill>
                  <a:srgbClr val="000000"/>
                </a:solidFill>
              </a:endParaRPr>
            </a:p>
          </p:txBody>
        </p:sp>
        <p:sp>
          <p:nvSpPr>
            <p:cNvPr id="64596" name="Freeform 26">
              <a:extLst>
                <a:ext uri="{FF2B5EF4-FFF2-40B4-BE49-F238E27FC236}">
                  <a16:creationId xmlns:a16="http://schemas.microsoft.com/office/drawing/2014/main" id="{46186C2D-96FB-4889-B3E1-529DFED45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7" y="1315"/>
              <a:ext cx="113" cy="840"/>
            </a:xfrm>
            <a:custGeom>
              <a:avLst/>
              <a:gdLst>
                <a:gd name="T0" fmla="*/ 0 w 152"/>
                <a:gd name="T1" fmla="*/ 594 h 1187"/>
                <a:gd name="T2" fmla="*/ 0 w 152"/>
                <a:gd name="T3" fmla="*/ 59 h 1187"/>
                <a:gd name="T4" fmla="*/ 84 w 152"/>
                <a:gd name="T5" fmla="*/ 0 h 1187"/>
                <a:gd name="T6" fmla="*/ 84 w 152"/>
                <a:gd name="T7" fmla="*/ 535 h 1187"/>
                <a:gd name="T8" fmla="*/ 0 w 152"/>
                <a:gd name="T9" fmla="*/ 594 h 11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187">
                  <a:moveTo>
                    <a:pt x="0" y="1187"/>
                  </a:moveTo>
                  <a:lnTo>
                    <a:pt x="0" y="118"/>
                  </a:lnTo>
                  <a:lnTo>
                    <a:pt x="152" y="0"/>
                  </a:lnTo>
                  <a:lnTo>
                    <a:pt x="152" y="1069"/>
                  </a:lnTo>
                  <a:lnTo>
                    <a:pt x="0" y="1187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97" name="Rectangle 27">
              <a:extLst>
                <a:ext uri="{FF2B5EF4-FFF2-40B4-BE49-F238E27FC236}">
                  <a16:creationId xmlns:a16="http://schemas.microsoft.com/office/drawing/2014/main" id="{B6E03EB8-F2EC-48AF-B629-E253726CCA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7" y="1398"/>
              <a:ext cx="330" cy="757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98" name="Freeform 28">
              <a:extLst>
                <a:ext uri="{FF2B5EF4-FFF2-40B4-BE49-F238E27FC236}">
                  <a16:creationId xmlns:a16="http://schemas.microsoft.com/office/drawing/2014/main" id="{7173DE57-DC10-4693-B9A9-5E51FB8AD1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7" y="1315"/>
              <a:ext cx="443" cy="83"/>
            </a:xfrm>
            <a:custGeom>
              <a:avLst/>
              <a:gdLst>
                <a:gd name="T0" fmla="*/ 245 w 597"/>
                <a:gd name="T1" fmla="*/ 58 h 118"/>
                <a:gd name="T2" fmla="*/ 329 w 597"/>
                <a:gd name="T3" fmla="*/ 0 h 118"/>
                <a:gd name="T4" fmla="*/ 84 w 597"/>
                <a:gd name="T5" fmla="*/ 0 h 118"/>
                <a:gd name="T6" fmla="*/ 0 w 597"/>
                <a:gd name="T7" fmla="*/ 58 h 118"/>
                <a:gd name="T8" fmla="*/ 245 w 597"/>
                <a:gd name="T9" fmla="*/ 58 h 1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18">
                  <a:moveTo>
                    <a:pt x="445" y="118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18"/>
                  </a:lnTo>
                  <a:lnTo>
                    <a:pt x="445" y="118"/>
                  </a:lnTo>
                  <a:close/>
                </a:path>
              </a:pathLst>
            </a:custGeom>
            <a:solidFill>
              <a:srgbClr val="00BF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99" name="Freeform 29">
              <a:extLst>
                <a:ext uri="{FF2B5EF4-FFF2-40B4-BE49-F238E27FC236}">
                  <a16:creationId xmlns:a16="http://schemas.microsoft.com/office/drawing/2014/main" id="{CFAD4F59-BB13-4A95-B5B1-6A4383A22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2" y="1263"/>
              <a:ext cx="112" cy="892"/>
            </a:xfrm>
            <a:custGeom>
              <a:avLst/>
              <a:gdLst>
                <a:gd name="T0" fmla="*/ 0 w 152"/>
                <a:gd name="T1" fmla="*/ 631 h 1260"/>
                <a:gd name="T2" fmla="*/ 0 w 152"/>
                <a:gd name="T3" fmla="*/ 59 h 1260"/>
                <a:gd name="T4" fmla="*/ 83 w 152"/>
                <a:gd name="T5" fmla="*/ 0 h 1260"/>
                <a:gd name="T6" fmla="*/ 83 w 152"/>
                <a:gd name="T7" fmla="*/ 572 h 1260"/>
                <a:gd name="T8" fmla="*/ 0 w 152"/>
                <a:gd name="T9" fmla="*/ 631 h 12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260">
                  <a:moveTo>
                    <a:pt x="0" y="1260"/>
                  </a:moveTo>
                  <a:lnTo>
                    <a:pt x="0" y="119"/>
                  </a:lnTo>
                  <a:lnTo>
                    <a:pt x="152" y="0"/>
                  </a:lnTo>
                  <a:lnTo>
                    <a:pt x="152" y="1142"/>
                  </a:lnTo>
                  <a:lnTo>
                    <a:pt x="0" y="1260"/>
                  </a:lnTo>
                  <a:close/>
                </a:path>
              </a:pathLst>
            </a:custGeom>
            <a:solidFill>
              <a:srgbClr val="804D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00" name="Rectangle 30">
              <a:extLst>
                <a:ext uri="{FF2B5EF4-FFF2-40B4-BE49-F238E27FC236}">
                  <a16:creationId xmlns:a16="http://schemas.microsoft.com/office/drawing/2014/main" id="{67D87D22-A937-4AD4-893C-5A7AE08177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7" y="1347"/>
              <a:ext cx="335" cy="80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01" name="Freeform 31">
              <a:extLst>
                <a:ext uri="{FF2B5EF4-FFF2-40B4-BE49-F238E27FC236}">
                  <a16:creationId xmlns:a16="http://schemas.microsoft.com/office/drawing/2014/main" id="{454036D9-7CAC-4FD8-858B-02EA0D26E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7" y="1263"/>
              <a:ext cx="447" cy="84"/>
            </a:xfrm>
            <a:custGeom>
              <a:avLst/>
              <a:gdLst>
                <a:gd name="T0" fmla="*/ 248 w 603"/>
                <a:gd name="T1" fmla="*/ 59 h 119"/>
                <a:gd name="T2" fmla="*/ 331 w 603"/>
                <a:gd name="T3" fmla="*/ 0 h 119"/>
                <a:gd name="T4" fmla="*/ 84 w 603"/>
                <a:gd name="T5" fmla="*/ 0 h 119"/>
                <a:gd name="T6" fmla="*/ 0 w 603"/>
                <a:gd name="T7" fmla="*/ 59 h 119"/>
                <a:gd name="T8" fmla="*/ 248 w 603"/>
                <a:gd name="T9" fmla="*/ 59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3" h="119">
                  <a:moveTo>
                    <a:pt x="451" y="119"/>
                  </a:moveTo>
                  <a:lnTo>
                    <a:pt x="603" y="0"/>
                  </a:lnTo>
                  <a:lnTo>
                    <a:pt x="152" y="0"/>
                  </a:lnTo>
                  <a:lnTo>
                    <a:pt x="0" y="119"/>
                  </a:lnTo>
                  <a:lnTo>
                    <a:pt x="451" y="119"/>
                  </a:lnTo>
                  <a:close/>
                </a:path>
              </a:pathLst>
            </a:custGeom>
            <a:solidFill>
              <a:srgbClr val="BF7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02" name="Freeform 32">
              <a:extLst>
                <a:ext uri="{FF2B5EF4-FFF2-40B4-BE49-F238E27FC236}">
                  <a16:creationId xmlns:a16="http://schemas.microsoft.com/office/drawing/2014/main" id="{9F4B363B-FAE5-4616-8D9E-F2DDF5C80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1" y="1333"/>
              <a:ext cx="113" cy="822"/>
            </a:xfrm>
            <a:custGeom>
              <a:avLst/>
              <a:gdLst>
                <a:gd name="T0" fmla="*/ 0 w 153"/>
                <a:gd name="T1" fmla="*/ 582 h 1161"/>
                <a:gd name="T2" fmla="*/ 0 w 153"/>
                <a:gd name="T3" fmla="*/ 59 h 1161"/>
                <a:gd name="T4" fmla="*/ 83 w 153"/>
                <a:gd name="T5" fmla="*/ 0 h 1161"/>
                <a:gd name="T6" fmla="*/ 83 w 153"/>
                <a:gd name="T7" fmla="*/ 523 h 1161"/>
                <a:gd name="T8" fmla="*/ 0 w 153"/>
                <a:gd name="T9" fmla="*/ 582 h 11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1161">
                  <a:moveTo>
                    <a:pt x="0" y="1161"/>
                  </a:moveTo>
                  <a:lnTo>
                    <a:pt x="0" y="119"/>
                  </a:lnTo>
                  <a:lnTo>
                    <a:pt x="153" y="0"/>
                  </a:lnTo>
                  <a:lnTo>
                    <a:pt x="153" y="1043"/>
                  </a:lnTo>
                  <a:lnTo>
                    <a:pt x="0" y="1161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03" name="Rectangle 33">
              <a:extLst>
                <a:ext uri="{FF2B5EF4-FFF2-40B4-BE49-F238E27FC236}">
                  <a16:creationId xmlns:a16="http://schemas.microsoft.com/office/drawing/2014/main" id="{8BAD31BE-B8E5-4B63-A68F-11F26E0147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2" y="1417"/>
              <a:ext cx="329" cy="738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04" name="Freeform 34">
              <a:extLst>
                <a:ext uri="{FF2B5EF4-FFF2-40B4-BE49-F238E27FC236}">
                  <a16:creationId xmlns:a16="http://schemas.microsoft.com/office/drawing/2014/main" id="{F888A850-AFD8-40C9-A4D6-5D539ADA8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2" y="1333"/>
              <a:ext cx="442" cy="84"/>
            </a:xfrm>
            <a:custGeom>
              <a:avLst/>
              <a:gdLst>
                <a:gd name="T0" fmla="*/ 244 w 597"/>
                <a:gd name="T1" fmla="*/ 59 h 119"/>
                <a:gd name="T2" fmla="*/ 327 w 597"/>
                <a:gd name="T3" fmla="*/ 0 h 119"/>
                <a:gd name="T4" fmla="*/ 84 w 597"/>
                <a:gd name="T5" fmla="*/ 0 h 119"/>
                <a:gd name="T6" fmla="*/ 0 w 597"/>
                <a:gd name="T7" fmla="*/ 59 h 119"/>
                <a:gd name="T8" fmla="*/ 244 w 597"/>
                <a:gd name="T9" fmla="*/ 59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19">
                  <a:moveTo>
                    <a:pt x="444" y="119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19"/>
                  </a:lnTo>
                  <a:lnTo>
                    <a:pt x="444" y="119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05" name="Rectangle 35">
              <a:extLst>
                <a:ext uri="{FF2B5EF4-FFF2-40B4-BE49-F238E27FC236}">
                  <a16:creationId xmlns:a16="http://schemas.microsoft.com/office/drawing/2014/main" id="{AEC1AE17-6388-40CA-88AC-173BD9E22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3" y="1398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139</a:t>
              </a:r>
              <a:endParaRPr lang="ru-RU" altLang="ru-RU" sz="1200">
                <a:solidFill>
                  <a:srgbClr val="000000"/>
                </a:solidFill>
              </a:endParaRPr>
            </a:p>
          </p:txBody>
        </p:sp>
        <p:sp>
          <p:nvSpPr>
            <p:cNvPr id="64606" name="Rectangle 36">
              <a:extLst>
                <a:ext uri="{FF2B5EF4-FFF2-40B4-BE49-F238E27FC236}">
                  <a16:creationId xmlns:a16="http://schemas.microsoft.com/office/drawing/2014/main" id="{4B818AF6-154A-41AF-8E39-CF5B3C0C44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2" y="1337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148</a:t>
              </a:r>
              <a:endParaRPr lang="ru-RU" altLang="ru-RU" sz="1200">
                <a:solidFill>
                  <a:srgbClr val="000000"/>
                </a:solidFill>
              </a:endParaRPr>
            </a:p>
          </p:txBody>
        </p:sp>
        <p:sp>
          <p:nvSpPr>
            <p:cNvPr id="64607" name="Rectangle 37">
              <a:extLst>
                <a:ext uri="{FF2B5EF4-FFF2-40B4-BE49-F238E27FC236}">
                  <a16:creationId xmlns:a16="http://schemas.microsoft.com/office/drawing/2014/main" id="{D1CD5CC4-5489-44BC-9D9D-C245BD64D5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1405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135</a:t>
              </a:r>
              <a:endParaRPr lang="ru-RU" altLang="ru-RU" sz="1200">
                <a:solidFill>
                  <a:srgbClr val="000000"/>
                </a:solidFill>
              </a:endParaRPr>
            </a:p>
          </p:txBody>
        </p:sp>
        <p:sp>
          <p:nvSpPr>
            <p:cNvPr id="64608" name="Line 38">
              <a:extLst>
                <a:ext uri="{FF2B5EF4-FFF2-40B4-BE49-F238E27FC236}">
                  <a16:creationId xmlns:a16="http://schemas.microsoft.com/office/drawing/2014/main" id="{FB993D4E-042F-439F-9ED5-99461901B0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0" y="791"/>
              <a:ext cx="0" cy="1364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09" name="Line 39">
              <a:extLst>
                <a:ext uri="{FF2B5EF4-FFF2-40B4-BE49-F238E27FC236}">
                  <a16:creationId xmlns:a16="http://schemas.microsoft.com/office/drawing/2014/main" id="{3C8E5B1D-D504-4E44-9E7C-4897340BEF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7" y="2155"/>
              <a:ext cx="23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10" name="Line 40">
              <a:extLst>
                <a:ext uri="{FF2B5EF4-FFF2-40B4-BE49-F238E27FC236}">
                  <a16:creationId xmlns:a16="http://schemas.microsoft.com/office/drawing/2014/main" id="{1A01F510-2003-4591-998C-57E649599B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7" y="1885"/>
              <a:ext cx="23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11" name="Line 41">
              <a:extLst>
                <a:ext uri="{FF2B5EF4-FFF2-40B4-BE49-F238E27FC236}">
                  <a16:creationId xmlns:a16="http://schemas.microsoft.com/office/drawing/2014/main" id="{40AC9EE0-D498-4472-B85B-C4134649C2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7" y="1609"/>
              <a:ext cx="2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12" name="Line 42">
              <a:extLst>
                <a:ext uri="{FF2B5EF4-FFF2-40B4-BE49-F238E27FC236}">
                  <a16:creationId xmlns:a16="http://schemas.microsoft.com/office/drawing/2014/main" id="{DBE172F7-FFE2-41CD-8738-8FC6B658B2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7" y="1338"/>
              <a:ext cx="23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13" name="Line 43">
              <a:extLst>
                <a:ext uri="{FF2B5EF4-FFF2-40B4-BE49-F238E27FC236}">
                  <a16:creationId xmlns:a16="http://schemas.microsoft.com/office/drawing/2014/main" id="{55551CA4-04E7-4CED-84C8-340C8D18F6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7" y="1067"/>
              <a:ext cx="23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14" name="Line 44">
              <a:extLst>
                <a:ext uri="{FF2B5EF4-FFF2-40B4-BE49-F238E27FC236}">
                  <a16:creationId xmlns:a16="http://schemas.microsoft.com/office/drawing/2014/main" id="{B5B9463E-40C5-4345-97F0-B81D2B1D685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7" y="791"/>
              <a:ext cx="2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15" name="Rectangle 45">
              <a:extLst>
                <a:ext uri="{FF2B5EF4-FFF2-40B4-BE49-F238E27FC236}">
                  <a16:creationId xmlns:a16="http://schemas.microsoft.com/office/drawing/2014/main" id="{5551B8A0-1BAE-4311-B988-A6B05CD7BC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" y="2095"/>
              <a:ext cx="63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FFFFFF"/>
                  </a:solidFill>
                </a:rPr>
                <a:t>0</a:t>
              </a:r>
              <a:endParaRPr lang="ru-RU" altLang="ru-RU" sz="1200">
                <a:solidFill>
                  <a:srgbClr val="FFFFFF"/>
                </a:solidFill>
              </a:endParaRPr>
            </a:p>
          </p:txBody>
        </p:sp>
        <p:sp>
          <p:nvSpPr>
            <p:cNvPr id="64616" name="Rectangle 46">
              <a:extLst>
                <a:ext uri="{FF2B5EF4-FFF2-40B4-BE49-F238E27FC236}">
                  <a16:creationId xmlns:a16="http://schemas.microsoft.com/office/drawing/2014/main" id="{3DEDD548-5A76-4BD6-B3B9-1B8DEB9C10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" y="1824"/>
              <a:ext cx="12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50</a:t>
              </a:r>
              <a:endParaRPr lang="ru-RU" altLang="ru-RU" sz="1200" dirty="0">
                <a:solidFill>
                  <a:srgbClr val="000000"/>
                </a:solidFill>
              </a:endParaRPr>
            </a:p>
          </p:txBody>
        </p:sp>
        <p:sp>
          <p:nvSpPr>
            <p:cNvPr id="64617" name="Rectangle 47">
              <a:extLst>
                <a:ext uri="{FF2B5EF4-FFF2-40B4-BE49-F238E27FC236}">
                  <a16:creationId xmlns:a16="http://schemas.microsoft.com/office/drawing/2014/main" id="{F9A4DE6E-6CAD-4A6D-BECD-ACB90FA40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" y="1548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100</a:t>
              </a:r>
              <a:endParaRPr lang="ru-RU" altLang="ru-RU" sz="1200" dirty="0">
                <a:solidFill>
                  <a:srgbClr val="000000"/>
                </a:solidFill>
              </a:endParaRPr>
            </a:p>
          </p:txBody>
        </p:sp>
        <p:sp>
          <p:nvSpPr>
            <p:cNvPr id="64618" name="Rectangle 48">
              <a:extLst>
                <a:ext uri="{FF2B5EF4-FFF2-40B4-BE49-F238E27FC236}">
                  <a16:creationId xmlns:a16="http://schemas.microsoft.com/office/drawing/2014/main" id="{97B15C7B-2C2D-4690-8A05-6A92EFD340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" y="1277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150</a:t>
              </a:r>
              <a:endParaRPr lang="ru-RU" altLang="ru-RU" sz="1200">
                <a:solidFill>
                  <a:srgbClr val="000000"/>
                </a:solidFill>
              </a:endParaRPr>
            </a:p>
          </p:txBody>
        </p:sp>
        <p:sp>
          <p:nvSpPr>
            <p:cNvPr id="64619" name="Rectangle 49">
              <a:extLst>
                <a:ext uri="{FF2B5EF4-FFF2-40B4-BE49-F238E27FC236}">
                  <a16:creationId xmlns:a16="http://schemas.microsoft.com/office/drawing/2014/main" id="{4E26C66A-9743-4804-91AD-E710797AAF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" y="1006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200</a:t>
              </a:r>
              <a:endParaRPr lang="ru-RU" altLang="ru-RU" sz="1200" dirty="0">
                <a:solidFill>
                  <a:srgbClr val="000000"/>
                </a:solidFill>
              </a:endParaRPr>
            </a:p>
          </p:txBody>
        </p:sp>
        <p:sp>
          <p:nvSpPr>
            <p:cNvPr id="64620" name="Rectangle 50">
              <a:extLst>
                <a:ext uri="{FF2B5EF4-FFF2-40B4-BE49-F238E27FC236}">
                  <a16:creationId xmlns:a16="http://schemas.microsoft.com/office/drawing/2014/main" id="{3E40098B-E99C-4C77-90EC-282586470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" y="730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250</a:t>
              </a:r>
              <a:endParaRPr lang="ru-RU" altLang="ru-RU" sz="1200" dirty="0">
                <a:solidFill>
                  <a:srgbClr val="000000"/>
                </a:solidFill>
              </a:endParaRPr>
            </a:p>
          </p:txBody>
        </p:sp>
        <p:sp>
          <p:nvSpPr>
            <p:cNvPr id="64621" name="Rectangle 51">
              <a:extLst>
                <a:ext uri="{FF2B5EF4-FFF2-40B4-BE49-F238E27FC236}">
                  <a16:creationId xmlns:a16="http://schemas.microsoft.com/office/drawing/2014/main" id="{BE6ED78C-DABD-4191-AC6C-FF453A4B8AC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-33" y="1415"/>
              <a:ext cx="306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мг/</a:t>
              </a:r>
              <a:r>
                <a:rPr lang="ru-RU" altLang="ru-RU" sz="1400" b="1" dirty="0" err="1">
                  <a:solidFill>
                    <a:srgbClr val="000000"/>
                  </a:solidFill>
                </a:rPr>
                <a:t>дл</a:t>
              </a:r>
              <a:endParaRPr lang="ru-RU" altLang="ru-RU" sz="1200" dirty="0">
                <a:solidFill>
                  <a:srgbClr val="000000"/>
                </a:solidFill>
              </a:endParaRPr>
            </a:p>
          </p:txBody>
        </p:sp>
        <p:sp>
          <p:nvSpPr>
            <p:cNvPr id="64622" name="Rectangle 52">
              <a:extLst>
                <a:ext uri="{FF2B5EF4-FFF2-40B4-BE49-F238E27FC236}">
                  <a16:creationId xmlns:a16="http://schemas.microsoft.com/office/drawing/2014/main" id="{01606678-3232-4F58-8123-1E2C93C853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0" y="2212"/>
              <a:ext cx="658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600" b="1" dirty="0">
                  <a:solidFill>
                    <a:srgbClr val="000000"/>
                  </a:solidFill>
                </a:rPr>
                <a:t>Общий ХС</a:t>
              </a:r>
            </a:p>
          </p:txBody>
        </p:sp>
        <p:sp>
          <p:nvSpPr>
            <p:cNvPr id="64623" name="Rectangle 53">
              <a:extLst>
                <a:ext uri="{FF2B5EF4-FFF2-40B4-BE49-F238E27FC236}">
                  <a16:creationId xmlns:a16="http://schemas.microsoft.com/office/drawing/2014/main" id="{D3237237-0410-4BD0-9365-FA7B24377E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0" y="2212"/>
              <a:ext cx="494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600" b="1" dirty="0">
                  <a:solidFill>
                    <a:srgbClr val="000000"/>
                  </a:solidFill>
                </a:rPr>
                <a:t>ЛНП-ХС</a:t>
              </a:r>
            </a:p>
          </p:txBody>
        </p:sp>
        <p:sp>
          <p:nvSpPr>
            <p:cNvPr id="64624" name="Freeform 67">
              <a:extLst>
                <a:ext uri="{FF2B5EF4-FFF2-40B4-BE49-F238E27FC236}">
                  <a16:creationId xmlns:a16="http://schemas.microsoft.com/office/drawing/2014/main" id="{46212050-5A21-4A07-85DF-8074107CEC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3" y="1226"/>
              <a:ext cx="120" cy="934"/>
            </a:xfrm>
            <a:custGeom>
              <a:avLst/>
              <a:gdLst>
                <a:gd name="T0" fmla="*/ 0 w 152"/>
                <a:gd name="T1" fmla="*/ 636 h 1372"/>
                <a:gd name="T2" fmla="*/ 0 w 152"/>
                <a:gd name="T3" fmla="*/ 55 h 1372"/>
                <a:gd name="T4" fmla="*/ 95 w 152"/>
                <a:gd name="T5" fmla="*/ 0 h 1372"/>
                <a:gd name="T6" fmla="*/ 95 w 152"/>
                <a:gd name="T7" fmla="*/ 581 h 1372"/>
                <a:gd name="T8" fmla="*/ 0 w 152"/>
                <a:gd name="T9" fmla="*/ 636 h 1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372">
                  <a:moveTo>
                    <a:pt x="0" y="1372"/>
                  </a:moveTo>
                  <a:lnTo>
                    <a:pt x="0" y="119"/>
                  </a:lnTo>
                  <a:lnTo>
                    <a:pt x="152" y="0"/>
                  </a:lnTo>
                  <a:lnTo>
                    <a:pt x="152" y="1254"/>
                  </a:lnTo>
                  <a:lnTo>
                    <a:pt x="0" y="1372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25" name="Rectangle 68">
              <a:extLst>
                <a:ext uri="{FF2B5EF4-FFF2-40B4-BE49-F238E27FC236}">
                  <a16:creationId xmlns:a16="http://schemas.microsoft.com/office/drawing/2014/main" id="{942F069D-DF6E-4429-AA43-C800E4CD32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1" y="1536"/>
              <a:ext cx="322" cy="62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26" name="Freeform 69">
              <a:extLst>
                <a:ext uri="{FF2B5EF4-FFF2-40B4-BE49-F238E27FC236}">
                  <a16:creationId xmlns:a16="http://schemas.microsoft.com/office/drawing/2014/main" id="{0AB854D0-2B98-4C7D-89D8-18430E2BAD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1" y="1466"/>
              <a:ext cx="472" cy="81"/>
            </a:xfrm>
            <a:custGeom>
              <a:avLst/>
              <a:gdLst>
                <a:gd name="T0" fmla="*/ 278 w 597"/>
                <a:gd name="T1" fmla="*/ 55 h 119"/>
                <a:gd name="T2" fmla="*/ 373 w 597"/>
                <a:gd name="T3" fmla="*/ 0 h 119"/>
                <a:gd name="T4" fmla="*/ 96 w 597"/>
                <a:gd name="T5" fmla="*/ 0 h 119"/>
                <a:gd name="T6" fmla="*/ 0 w 597"/>
                <a:gd name="T7" fmla="*/ 55 h 119"/>
                <a:gd name="T8" fmla="*/ 278 w 597"/>
                <a:gd name="T9" fmla="*/ 55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19">
                  <a:moveTo>
                    <a:pt x="445" y="119"/>
                  </a:moveTo>
                  <a:lnTo>
                    <a:pt x="597" y="0"/>
                  </a:lnTo>
                  <a:lnTo>
                    <a:pt x="153" y="0"/>
                  </a:lnTo>
                  <a:lnTo>
                    <a:pt x="0" y="119"/>
                  </a:lnTo>
                  <a:lnTo>
                    <a:pt x="445" y="119"/>
                  </a:lnTo>
                  <a:close/>
                </a:path>
              </a:pathLst>
            </a:custGeom>
            <a:solidFill>
              <a:srgbClr val="00BF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27" name="Freeform 70">
              <a:extLst>
                <a:ext uri="{FF2B5EF4-FFF2-40B4-BE49-F238E27FC236}">
                  <a16:creationId xmlns:a16="http://schemas.microsoft.com/office/drawing/2014/main" id="{D4E769F5-4B40-4205-8BE1-E40AA8F66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5" y="1154"/>
              <a:ext cx="102" cy="1006"/>
            </a:xfrm>
            <a:custGeom>
              <a:avLst/>
              <a:gdLst>
                <a:gd name="T0" fmla="*/ 0 w 152"/>
                <a:gd name="T1" fmla="*/ 508 h 1993"/>
                <a:gd name="T2" fmla="*/ 0 w 152"/>
                <a:gd name="T3" fmla="*/ 30 h 1993"/>
                <a:gd name="T4" fmla="*/ 68 w 152"/>
                <a:gd name="T5" fmla="*/ 0 h 1993"/>
                <a:gd name="T6" fmla="*/ 68 w 152"/>
                <a:gd name="T7" fmla="*/ 478 h 1993"/>
                <a:gd name="T8" fmla="*/ 0 w 152"/>
                <a:gd name="T9" fmla="*/ 508 h 19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993">
                  <a:moveTo>
                    <a:pt x="0" y="1993"/>
                  </a:moveTo>
                  <a:lnTo>
                    <a:pt x="0" y="119"/>
                  </a:lnTo>
                  <a:lnTo>
                    <a:pt x="152" y="0"/>
                  </a:lnTo>
                  <a:lnTo>
                    <a:pt x="152" y="1875"/>
                  </a:lnTo>
                  <a:lnTo>
                    <a:pt x="0" y="1993"/>
                  </a:lnTo>
                  <a:close/>
                </a:path>
              </a:pathLst>
            </a:custGeom>
            <a:solidFill>
              <a:srgbClr val="804D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28" name="Freeform 71">
              <a:extLst>
                <a:ext uri="{FF2B5EF4-FFF2-40B4-BE49-F238E27FC236}">
                  <a16:creationId xmlns:a16="http://schemas.microsoft.com/office/drawing/2014/main" id="{D1972ECB-E958-4196-9447-ADF096402E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3" y="1146"/>
              <a:ext cx="440" cy="81"/>
            </a:xfrm>
            <a:custGeom>
              <a:avLst/>
              <a:gdLst>
                <a:gd name="T0" fmla="*/ 240 w 603"/>
                <a:gd name="T1" fmla="*/ 55 h 119"/>
                <a:gd name="T2" fmla="*/ 321 w 603"/>
                <a:gd name="T3" fmla="*/ 0 h 119"/>
                <a:gd name="T4" fmla="*/ 81 w 603"/>
                <a:gd name="T5" fmla="*/ 0 h 119"/>
                <a:gd name="T6" fmla="*/ 0 w 603"/>
                <a:gd name="T7" fmla="*/ 55 h 119"/>
                <a:gd name="T8" fmla="*/ 240 w 603"/>
                <a:gd name="T9" fmla="*/ 55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3" h="119">
                  <a:moveTo>
                    <a:pt x="451" y="119"/>
                  </a:moveTo>
                  <a:lnTo>
                    <a:pt x="603" y="0"/>
                  </a:lnTo>
                  <a:lnTo>
                    <a:pt x="152" y="0"/>
                  </a:lnTo>
                  <a:lnTo>
                    <a:pt x="0" y="119"/>
                  </a:lnTo>
                  <a:lnTo>
                    <a:pt x="451" y="119"/>
                  </a:lnTo>
                  <a:close/>
                </a:path>
              </a:pathLst>
            </a:custGeom>
            <a:solidFill>
              <a:srgbClr val="BF7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29" name="Freeform 72">
              <a:extLst>
                <a:ext uri="{FF2B5EF4-FFF2-40B4-BE49-F238E27FC236}">
                  <a16:creationId xmlns:a16="http://schemas.microsoft.com/office/drawing/2014/main" id="{20C8824B-0CDB-4828-A925-8D5A451A2B3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1" y="1252"/>
              <a:ext cx="114" cy="908"/>
            </a:xfrm>
            <a:custGeom>
              <a:avLst/>
              <a:gdLst>
                <a:gd name="T0" fmla="*/ 0 w 152"/>
                <a:gd name="T1" fmla="*/ 458 h 1801"/>
                <a:gd name="T2" fmla="*/ 0 w 152"/>
                <a:gd name="T3" fmla="*/ 32 h 1801"/>
                <a:gd name="T4" fmla="*/ 86 w 152"/>
                <a:gd name="T5" fmla="*/ 0 h 1801"/>
                <a:gd name="T6" fmla="*/ 86 w 152"/>
                <a:gd name="T7" fmla="*/ 428 h 1801"/>
                <a:gd name="T8" fmla="*/ 0 w 152"/>
                <a:gd name="T9" fmla="*/ 458 h 18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801">
                  <a:moveTo>
                    <a:pt x="0" y="1801"/>
                  </a:moveTo>
                  <a:lnTo>
                    <a:pt x="0" y="125"/>
                  </a:lnTo>
                  <a:lnTo>
                    <a:pt x="152" y="0"/>
                  </a:lnTo>
                  <a:lnTo>
                    <a:pt x="152" y="1683"/>
                  </a:lnTo>
                  <a:lnTo>
                    <a:pt x="0" y="1801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30" name="Rectangle 73">
              <a:extLst>
                <a:ext uri="{FF2B5EF4-FFF2-40B4-BE49-F238E27FC236}">
                  <a16:creationId xmlns:a16="http://schemas.microsoft.com/office/drawing/2014/main" id="{1199814F-DFF2-497A-AE65-E0D7A41746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9" y="1325"/>
              <a:ext cx="322" cy="835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31" name="Freeform 74">
              <a:extLst>
                <a:ext uri="{FF2B5EF4-FFF2-40B4-BE49-F238E27FC236}">
                  <a16:creationId xmlns:a16="http://schemas.microsoft.com/office/drawing/2014/main" id="{397BE9AF-E44D-403D-9A24-0EBF063E0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9" y="1240"/>
              <a:ext cx="442" cy="85"/>
            </a:xfrm>
            <a:custGeom>
              <a:avLst/>
              <a:gdLst>
                <a:gd name="T0" fmla="*/ 244 w 597"/>
                <a:gd name="T1" fmla="*/ 58 h 125"/>
                <a:gd name="T2" fmla="*/ 327 w 597"/>
                <a:gd name="T3" fmla="*/ 0 h 125"/>
                <a:gd name="T4" fmla="*/ 84 w 597"/>
                <a:gd name="T5" fmla="*/ 0 h 125"/>
                <a:gd name="T6" fmla="*/ 0 w 597"/>
                <a:gd name="T7" fmla="*/ 58 h 125"/>
                <a:gd name="T8" fmla="*/ 244 w 597"/>
                <a:gd name="T9" fmla="*/ 58 h 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25">
                  <a:moveTo>
                    <a:pt x="445" y="125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25"/>
                  </a:lnTo>
                  <a:lnTo>
                    <a:pt x="445" y="125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32" name="Rectangle 75">
              <a:extLst>
                <a:ext uri="{FF2B5EF4-FFF2-40B4-BE49-F238E27FC236}">
                  <a16:creationId xmlns:a16="http://schemas.microsoft.com/office/drawing/2014/main" id="{E9692F25-A1C7-4620-957A-B13C4FC0D7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0" y="1559"/>
              <a:ext cx="182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117</a:t>
              </a:r>
            </a:p>
          </p:txBody>
        </p:sp>
        <p:sp>
          <p:nvSpPr>
            <p:cNvPr id="64633" name="Rectangle 76">
              <a:extLst>
                <a:ext uri="{FF2B5EF4-FFF2-40B4-BE49-F238E27FC236}">
                  <a16:creationId xmlns:a16="http://schemas.microsoft.com/office/drawing/2014/main" id="{3ACB2DDE-9944-484A-9D95-76E92FB514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366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157</a:t>
              </a:r>
            </a:p>
          </p:txBody>
        </p:sp>
        <p:sp>
          <p:nvSpPr>
            <p:cNvPr id="64634" name="Freeform 77">
              <a:extLst>
                <a:ext uri="{FF2B5EF4-FFF2-40B4-BE49-F238E27FC236}">
                  <a16:creationId xmlns:a16="http://schemas.microsoft.com/office/drawing/2014/main" id="{34A361C0-F71C-477A-B67C-E83D5D6A971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1" y="1775"/>
              <a:ext cx="104" cy="381"/>
            </a:xfrm>
            <a:custGeom>
              <a:avLst/>
              <a:gdLst>
                <a:gd name="T0" fmla="*/ 0 w 152"/>
                <a:gd name="T1" fmla="*/ 198 h 732"/>
                <a:gd name="T2" fmla="*/ 0 w 152"/>
                <a:gd name="T3" fmla="*/ 34 h 732"/>
                <a:gd name="T4" fmla="*/ 71 w 152"/>
                <a:gd name="T5" fmla="*/ 0 h 732"/>
                <a:gd name="T6" fmla="*/ 71 w 152"/>
                <a:gd name="T7" fmla="*/ 167 h 732"/>
                <a:gd name="T8" fmla="*/ 0 w 152"/>
                <a:gd name="T9" fmla="*/ 198 h 7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732">
                  <a:moveTo>
                    <a:pt x="0" y="732"/>
                  </a:moveTo>
                  <a:lnTo>
                    <a:pt x="0" y="125"/>
                  </a:lnTo>
                  <a:lnTo>
                    <a:pt x="152" y="0"/>
                  </a:lnTo>
                  <a:lnTo>
                    <a:pt x="152" y="614"/>
                  </a:lnTo>
                  <a:lnTo>
                    <a:pt x="0" y="732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35" name="Rectangle 78">
              <a:extLst>
                <a:ext uri="{FF2B5EF4-FFF2-40B4-BE49-F238E27FC236}">
                  <a16:creationId xmlns:a16="http://schemas.microsoft.com/office/drawing/2014/main" id="{9218D166-A144-4C12-8B2B-24F3C35EC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7" y="1843"/>
              <a:ext cx="305" cy="313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36" name="Freeform 79">
              <a:extLst>
                <a:ext uri="{FF2B5EF4-FFF2-40B4-BE49-F238E27FC236}">
                  <a16:creationId xmlns:a16="http://schemas.microsoft.com/office/drawing/2014/main" id="{5A34A404-56B5-4C9B-94DE-727C00CA5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3" y="1767"/>
              <a:ext cx="410" cy="85"/>
            </a:xfrm>
            <a:custGeom>
              <a:avLst/>
              <a:gdLst>
                <a:gd name="T0" fmla="*/ 210 w 597"/>
                <a:gd name="T1" fmla="*/ 58 h 125"/>
                <a:gd name="T2" fmla="*/ 282 w 597"/>
                <a:gd name="T3" fmla="*/ 0 h 125"/>
                <a:gd name="T4" fmla="*/ 71 w 597"/>
                <a:gd name="T5" fmla="*/ 0 h 125"/>
                <a:gd name="T6" fmla="*/ 0 w 597"/>
                <a:gd name="T7" fmla="*/ 58 h 125"/>
                <a:gd name="T8" fmla="*/ 210 w 597"/>
                <a:gd name="T9" fmla="*/ 58 h 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25">
                  <a:moveTo>
                    <a:pt x="445" y="125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25"/>
                  </a:lnTo>
                  <a:lnTo>
                    <a:pt x="445" y="125"/>
                  </a:lnTo>
                  <a:close/>
                </a:path>
              </a:pathLst>
            </a:custGeom>
            <a:solidFill>
              <a:srgbClr val="00BF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37" name="Rectangle 81">
              <a:extLst>
                <a:ext uri="{FF2B5EF4-FFF2-40B4-BE49-F238E27FC236}">
                  <a16:creationId xmlns:a16="http://schemas.microsoft.com/office/drawing/2014/main" id="{A58AD47A-2961-4274-976C-B7179C28D2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1" y="1932"/>
              <a:ext cx="309" cy="224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38" name="Freeform 82">
              <a:extLst>
                <a:ext uri="{FF2B5EF4-FFF2-40B4-BE49-F238E27FC236}">
                  <a16:creationId xmlns:a16="http://schemas.microsoft.com/office/drawing/2014/main" id="{586B78E8-CC74-4049-A6AD-53323A48E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1" y="1847"/>
              <a:ext cx="413" cy="86"/>
            </a:xfrm>
            <a:custGeom>
              <a:avLst/>
              <a:gdLst>
                <a:gd name="T0" fmla="*/ 212 w 603"/>
                <a:gd name="T1" fmla="*/ 59 h 126"/>
                <a:gd name="T2" fmla="*/ 283 w 603"/>
                <a:gd name="T3" fmla="*/ 0 h 126"/>
                <a:gd name="T4" fmla="*/ 71 w 603"/>
                <a:gd name="T5" fmla="*/ 0 h 126"/>
                <a:gd name="T6" fmla="*/ 0 w 603"/>
                <a:gd name="T7" fmla="*/ 59 h 126"/>
                <a:gd name="T8" fmla="*/ 212 w 603"/>
                <a:gd name="T9" fmla="*/ 59 h 1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3" h="126">
                  <a:moveTo>
                    <a:pt x="451" y="126"/>
                  </a:moveTo>
                  <a:lnTo>
                    <a:pt x="603" y="0"/>
                  </a:lnTo>
                  <a:lnTo>
                    <a:pt x="152" y="0"/>
                  </a:lnTo>
                  <a:lnTo>
                    <a:pt x="0" y="126"/>
                  </a:lnTo>
                  <a:lnTo>
                    <a:pt x="451" y="126"/>
                  </a:lnTo>
                  <a:close/>
                </a:path>
              </a:pathLst>
            </a:custGeom>
            <a:solidFill>
              <a:srgbClr val="BF7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39" name="Freeform 83">
              <a:extLst>
                <a:ext uri="{FF2B5EF4-FFF2-40B4-BE49-F238E27FC236}">
                  <a16:creationId xmlns:a16="http://schemas.microsoft.com/office/drawing/2014/main" id="{F30846D8-520F-4228-B85B-4CDD173414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4" y="1820"/>
              <a:ext cx="113" cy="336"/>
            </a:xfrm>
            <a:custGeom>
              <a:avLst/>
              <a:gdLst>
                <a:gd name="T0" fmla="*/ 0 w 153"/>
                <a:gd name="T1" fmla="*/ 184 h 613"/>
                <a:gd name="T2" fmla="*/ 0 w 153"/>
                <a:gd name="T3" fmla="*/ 36 h 613"/>
                <a:gd name="T4" fmla="*/ 83 w 153"/>
                <a:gd name="T5" fmla="*/ 0 h 613"/>
                <a:gd name="T6" fmla="*/ 83 w 153"/>
                <a:gd name="T7" fmla="*/ 149 h 613"/>
                <a:gd name="T8" fmla="*/ 0 w 153"/>
                <a:gd name="T9" fmla="*/ 184 h 6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613">
                  <a:moveTo>
                    <a:pt x="0" y="613"/>
                  </a:moveTo>
                  <a:lnTo>
                    <a:pt x="0" y="118"/>
                  </a:lnTo>
                  <a:lnTo>
                    <a:pt x="153" y="0"/>
                  </a:lnTo>
                  <a:lnTo>
                    <a:pt x="153" y="495"/>
                  </a:lnTo>
                  <a:lnTo>
                    <a:pt x="0" y="613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40" name="Rectangle 84">
              <a:extLst>
                <a:ext uri="{FF2B5EF4-FFF2-40B4-BE49-F238E27FC236}">
                  <a16:creationId xmlns:a16="http://schemas.microsoft.com/office/drawing/2014/main" id="{1814C708-B407-4838-B50B-B870A7D32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9" y="1901"/>
              <a:ext cx="305" cy="255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41" name="Freeform 85">
              <a:extLst>
                <a:ext uri="{FF2B5EF4-FFF2-40B4-BE49-F238E27FC236}">
                  <a16:creationId xmlns:a16="http://schemas.microsoft.com/office/drawing/2014/main" id="{1738BCBE-DB1F-40A0-BB1E-CFC5EB817F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5" y="1828"/>
              <a:ext cx="410" cy="80"/>
            </a:xfrm>
            <a:custGeom>
              <a:avLst/>
              <a:gdLst>
                <a:gd name="T0" fmla="*/ 209 w 597"/>
                <a:gd name="T1" fmla="*/ 54 h 118"/>
                <a:gd name="T2" fmla="*/ 282 w 597"/>
                <a:gd name="T3" fmla="*/ 0 h 118"/>
                <a:gd name="T4" fmla="*/ 71 w 597"/>
                <a:gd name="T5" fmla="*/ 0 h 118"/>
                <a:gd name="T6" fmla="*/ 0 w 597"/>
                <a:gd name="T7" fmla="*/ 54 h 118"/>
                <a:gd name="T8" fmla="*/ 209 w 597"/>
                <a:gd name="T9" fmla="*/ 54 h 1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18">
                  <a:moveTo>
                    <a:pt x="444" y="118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18"/>
                  </a:lnTo>
                  <a:lnTo>
                    <a:pt x="444" y="118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642" name="Rectangle 86">
              <a:extLst>
                <a:ext uri="{FF2B5EF4-FFF2-40B4-BE49-F238E27FC236}">
                  <a16:creationId xmlns:a16="http://schemas.microsoft.com/office/drawing/2014/main" id="{5E87F574-71C3-48C1-8CAC-9943D81BEA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1" y="1852"/>
              <a:ext cx="12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57</a:t>
              </a:r>
            </a:p>
          </p:txBody>
        </p:sp>
        <p:sp>
          <p:nvSpPr>
            <p:cNvPr id="64643" name="Rectangle 87">
              <a:extLst>
                <a:ext uri="{FF2B5EF4-FFF2-40B4-BE49-F238E27FC236}">
                  <a16:creationId xmlns:a16="http://schemas.microsoft.com/office/drawing/2014/main" id="{BC2F0F27-87EA-49D1-A42E-E9772C5CD5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4" y="1939"/>
              <a:ext cx="12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41</a:t>
              </a:r>
            </a:p>
          </p:txBody>
        </p:sp>
        <p:sp>
          <p:nvSpPr>
            <p:cNvPr id="64644" name="Rectangle 88">
              <a:extLst>
                <a:ext uri="{FF2B5EF4-FFF2-40B4-BE49-F238E27FC236}">
                  <a16:creationId xmlns:a16="http://schemas.microsoft.com/office/drawing/2014/main" id="{4D0B5BB2-E70B-44B0-B204-5176A590DC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3" y="1904"/>
              <a:ext cx="113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46</a:t>
              </a:r>
              <a:endParaRPr lang="ru-RU" altLang="ru-RU" sz="1400" b="1">
                <a:solidFill>
                  <a:srgbClr val="000000"/>
                </a:solidFill>
              </a:endParaRPr>
            </a:p>
          </p:txBody>
        </p:sp>
        <p:sp>
          <p:nvSpPr>
            <p:cNvPr id="64645" name="Rectangle 111">
              <a:extLst>
                <a:ext uri="{FF2B5EF4-FFF2-40B4-BE49-F238E27FC236}">
                  <a16:creationId xmlns:a16="http://schemas.microsoft.com/office/drawing/2014/main" id="{40D4606E-B480-444C-959A-BB63B316B0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8" y="2214"/>
              <a:ext cx="152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600" b="1" dirty="0">
                  <a:solidFill>
                    <a:srgbClr val="000000"/>
                  </a:solidFill>
                </a:rPr>
                <a:t>ТГ</a:t>
              </a:r>
            </a:p>
          </p:txBody>
        </p:sp>
        <p:sp>
          <p:nvSpPr>
            <p:cNvPr id="64646" name="Rectangle 112">
              <a:extLst>
                <a:ext uri="{FF2B5EF4-FFF2-40B4-BE49-F238E27FC236}">
                  <a16:creationId xmlns:a16="http://schemas.microsoft.com/office/drawing/2014/main" id="{E3F484BE-F571-4DBC-9484-855BF9801A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8" y="2210"/>
              <a:ext cx="494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600" b="1" dirty="0">
                  <a:solidFill>
                    <a:srgbClr val="000000"/>
                  </a:solidFill>
                </a:rPr>
                <a:t>ЛВП-ХС</a:t>
              </a:r>
            </a:p>
          </p:txBody>
        </p:sp>
        <p:sp>
          <p:nvSpPr>
            <p:cNvPr id="64647" name="Rectangle 113">
              <a:extLst>
                <a:ext uri="{FF2B5EF4-FFF2-40B4-BE49-F238E27FC236}">
                  <a16:creationId xmlns:a16="http://schemas.microsoft.com/office/drawing/2014/main" id="{6BD7FED7-A6F6-4784-B7A6-A8A98E8680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3" y="1227"/>
              <a:ext cx="326" cy="933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648" name="Rectangle 114">
              <a:extLst>
                <a:ext uri="{FF2B5EF4-FFF2-40B4-BE49-F238E27FC236}">
                  <a16:creationId xmlns:a16="http://schemas.microsoft.com/office/drawing/2014/main" id="{7A46A263-FC12-4116-8A56-7C91FB3293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5" y="1254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175</a:t>
              </a:r>
            </a:p>
          </p:txBody>
        </p:sp>
        <p:sp>
          <p:nvSpPr>
            <p:cNvPr id="64649" name="Text Box 115">
              <a:extLst>
                <a:ext uri="{FF2B5EF4-FFF2-40B4-BE49-F238E27FC236}">
                  <a16:creationId xmlns:a16="http://schemas.microsoft.com/office/drawing/2014/main" id="{260C51FC-C95E-4E69-8975-D1DB231A0B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26" y="1013"/>
              <a:ext cx="2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3600" dirty="0">
                  <a:solidFill>
                    <a:srgbClr val="000000"/>
                  </a:solidFill>
                </a:rPr>
                <a:t>*</a:t>
              </a:r>
            </a:p>
          </p:txBody>
        </p:sp>
        <p:sp>
          <p:nvSpPr>
            <p:cNvPr id="64650" name="Text Box 116">
              <a:extLst>
                <a:ext uri="{FF2B5EF4-FFF2-40B4-BE49-F238E27FC236}">
                  <a16:creationId xmlns:a16="http://schemas.microsoft.com/office/drawing/2014/main" id="{BA3383BE-AEC0-4418-9427-3D97D13F0B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86" y="1615"/>
              <a:ext cx="2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3600" dirty="0">
                  <a:solidFill>
                    <a:srgbClr val="000000"/>
                  </a:solidFill>
                </a:rPr>
                <a:t>*</a:t>
              </a:r>
            </a:p>
          </p:txBody>
        </p:sp>
        <p:sp>
          <p:nvSpPr>
            <p:cNvPr id="64651" name="Text Box 117">
              <a:extLst>
                <a:ext uri="{FF2B5EF4-FFF2-40B4-BE49-F238E27FC236}">
                  <a16:creationId xmlns:a16="http://schemas.microsoft.com/office/drawing/2014/main" id="{2BA8D950-B8E4-4ABC-A632-0FACEED2B8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5" y="928"/>
              <a:ext cx="2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3600" dirty="0">
                  <a:solidFill>
                    <a:srgbClr val="000000"/>
                  </a:solidFill>
                </a:rPr>
                <a:t>*</a:t>
              </a:r>
            </a:p>
          </p:txBody>
        </p:sp>
        <p:sp>
          <p:nvSpPr>
            <p:cNvPr id="64652" name="Text Box 118">
              <a:extLst>
                <a:ext uri="{FF2B5EF4-FFF2-40B4-BE49-F238E27FC236}">
                  <a16:creationId xmlns:a16="http://schemas.microsoft.com/office/drawing/2014/main" id="{7BF969A7-5E33-4C61-AEC1-0B893AD3BF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8" y="1636"/>
              <a:ext cx="2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3600" dirty="0">
                  <a:solidFill>
                    <a:srgbClr val="000000"/>
                  </a:solidFill>
                </a:rPr>
                <a:t>*</a:t>
              </a:r>
            </a:p>
          </p:txBody>
        </p:sp>
      </p:grpSp>
      <p:grpSp>
        <p:nvGrpSpPr>
          <p:cNvPr id="64517" name="Group 183">
            <a:extLst>
              <a:ext uri="{FF2B5EF4-FFF2-40B4-BE49-F238E27FC236}">
                <a16:creationId xmlns:a16="http://schemas.microsoft.com/office/drawing/2014/main" id="{9613BD1E-CD5B-4A3C-B5B9-E3F9033C6A94}"/>
              </a:ext>
            </a:extLst>
          </p:cNvPr>
          <p:cNvGrpSpPr>
            <a:grpSpLocks/>
          </p:cNvGrpSpPr>
          <p:nvPr/>
        </p:nvGrpSpPr>
        <p:grpSpPr bwMode="auto">
          <a:xfrm>
            <a:off x="4025902" y="3925888"/>
            <a:ext cx="6164263" cy="2468562"/>
            <a:chOff x="1576" y="2473"/>
            <a:chExt cx="3883" cy="1555"/>
          </a:xfrm>
        </p:grpSpPr>
        <p:sp>
          <p:nvSpPr>
            <p:cNvPr id="64519" name="Text Box 122">
              <a:extLst>
                <a:ext uri="{FF2B5EF4-FFF2-40B4-BE49-F238E27FC236}">
                  <a16:creationId xmlns:a16="http://schemas.microsoft.com/office/drawing/2014/main" id="{362E5F49-03B1-4B52-9DCB-9C3A0F2440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55" y="2544"/>
              <a:ext cx="2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3600" dirty="0">
                  <a:solidFill>
                    <a:srgbClr val="000000"/>
                  </a:solidFill>
                </a:rPr>
                <a:t>*</a:t>
              </a:r>
            </a:p>
          </p:txBody>
        </p:sp>
        <p:sp>
          <p:nvSpPr>
            <p:cNvPr id="64520" name="Text Box 123">
              <a:extLst>
                <a:ext uri="{FF2B5EF4-FFF2-40B4-BE49-F238E27FC236}">
                  <a16:creationId xmlns:a16="http://schemas.microsoft.com/office/drawing/2014/main" id="{84851319-F335-41FA-9FF2-F5F38AC38B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3" y="2554"/>
              <a:ext cx="2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3600" dirty="0">
                  <a:solidFill>
                    <a:srgbClr val="000000"/>
                  </a:solidFill>
                </a:rPr>
                <a:t>*</a:t>
              </a:r>
            </a:p>
          </p:txBody>
        </p:sp>
        <p:sp>
          <p:nvSpPr>
            <p:cNvPr id="64521" name="Text Box 124">
              <a:extLst>
                <a:ext uri="{FF2B5EF4-FFF2-40B4-BE49-F238E27FC236}">
                  <a16:creationId xmlns:a16="http://schemas.microsoft.com/office/drawing/2014/main" id="{A6636EB4-A6A0-47F2-B4AE-6AB819298B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84" y="2634"/>
              <a:ext cx="2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3600" dirty="0">
                  <a:solidFill>
                    <a:srgbClr val="000000"/>
                  </a:solidFill>
                </a:rPr>
                <a:t>*</a:t>
              </a:r>
            </a:p>
          </p:txBody>
        </p:sp>
        <p:sp>
          <p:nvSpPr>
            <p:cNvPr id="64522" name="Text Box 125">
              <a:extLst>
                <a:ext uri="{FF2B5EF4-FFF2-40B4-BE49-F238E27FC236}">
                  <a16:creationId xmlns:a16="http://schemas.microsoft.com/office/drawing/2014/main" id="{70F54B4F-65C1-4698-8DF6-3DE85BCD3C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6" y="2697"/>
              <a:ext cx="2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3600" dirty="0">
                  <a:solidFill>
                    <a:srgbClr val="000000"/>
                  </a:solidFill>
                </a:rPr>
                <a:t>*</a:t>
              </a:r>
            </a:p>
          </p:txBody>
        </p:sp>
        <p:sp>
          <p:nvSpPr>
            <p:cNvPr id="64523" name="Freeform 126">
              <a:extLst>
                <a:ext uri="{FF2B5EF4-FFF2-40B4-BE49-F238E27FC236}">
                  <a16:creationId xmlns:a16="http://schemas.microsoft.com/office/drawing/2014/main" id="{F259A2FD-A0FC-4E26-8F95-F1DD845B4D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2" y="3743"/>
              <a:ext cx="3457" cy="78"/>
            </a:xfrm>
            <a:custGeom>
              <a:avLst/>
              <a:gdLst>
                <a:gd name="T0" fmla="*/ 0 w 4181"/>
                <a:gd name="T1" fmla="*/ 52 h 118"/>
                <a:gd name="T2" fmla="*/ 105 w 4181"/>
                <a:gd name="T3" fmla="*/ 0 h 118"/>
                <a:gd name="T4" fmla="*/ 2858 w 4181"/>
                <a:gd name="T5" fmla="*/ 0 h 118"/>
                <a:gd name="T6" fmla="*/ 2753 w 4181"/>
                <a:gd name="T7" fmla="*/ 52 h 118"/>
                <a:gd name="T8" fmla="*/ 0 w 4181"/>
                <a:gd name="T9" fmla="*/ 52 h 1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181" h="118">
                  <a:moveTo>
                    <a:pt x="0" y="118"/>
                  </a:moveTo>
                  <a:lnTo>
                    <a:pt x="153" y="0"/>
                  </a:lnTo>
                  <a:lnTo>
                    <a:pt x="4181" y="0"/>
                  </a:lnTo>
                  <a:lnTo>
                    <a:pt x="4028" y="118"/>
                  </a:lnTo>
                  <a:lnTo>
                    <a:pt x="0" y="11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80808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24" name="Freeform 127">
              <a:extLst>
                <a:ext uri="{FF2B5EF4-FFF2-40B4-BE49-F238E27FC236}">
                  <a16:creationId xmlns:a16="http://schemas.microsoft.com/office/drawing/2014/main" id="{BCB2D7BE-45CB-42DB-8A74-E07DA88992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2" y="2473"/>
              <a:ext cx="127" cy="1348"/>
            </a:xfrm>
            <a:custGeom>
              <a:avLst/>
              <a:gdLst>
                <a:gd name="T0" fmla="*/ 0 w 153"/>
                <a:gd name="T1" fmla="*/ 889 h 2045"/>
                <a:gd name="T2" fmla="*/ 0 w 153"/>
                <a:gd name="T3" fmla="*/ 51 h 2045"/>
                <a:gd name="T4" fmla="*/ 105 w 153"/>
                <a:gd name="T5" fmla="*/ 0 h 2045"/>
                <a:gd name="T6" fmla="*/ 105 w 153"/>
                <a:gd name="T7" fmla="*/ 837 h 2045"/>
                <a:gd name="T8" fmla="*/ 0 w 153"/>
                <a:gd name="T9" fmla="*/ 889 h 20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045">
                  <a:moveTo>
                    <a:pt x="0" y="2045"/>
                  </a:moveTo>
                  <a:lnTo>
                    <a:pt x="0" y="118"/>
                  </a:lnTo>
                  <a:lnTo>
                    <a:pt x="153" y="0"/>
                  </a:lnTo>
                  <a:lnTo>
                    <a:pt x="153" y="1927"/>
                  </a:lnTo>
                  <a:lnTo>
                    <a:pt x="0" y="2045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25" name="Rectangle 128">
              <a:extLst>
                <a:ext uri="{FF2B5EF4-FFF2-40B4-BE49-F238E27FC236}">
                  <a16:creationId xmlns:a16="http://schemas.microsoft.com/office/drawing/2014/main" id="{A17E71C4-4800-445D-AF80-3BFD767A3F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9" y="2473"/>
              <a:ext cx="3330" cy="1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26" name="Freeform 129">
              <a:extLst>
                <a:ext uri="{FF2B5EF4-FFF2-40B4-BE49-F238E27FC236}">
                  <a16:creationId xmlns:a16="http://schemas.microsoft.com/office/drawing/2014/main" id="{545A764B-0370-4FE2-B711-8EC1BF7249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2" y="3743"/>
              <a:ext cx="3457" cy="78"/>
            </a:xfrm>
            <a:custGeom>
              <a:avLst/>
              <a:gdLst>
                <a:gd name="T0" fmla="*/ 2858 w 4181"/>
                <a:gd name="T1" fmla="*/ 0 h 118"/>
                <a:gd name="T2" fmla="*/ 2753 w 4181"/>
                <a:gd name="T3" fmla="*/ 52 h 118"/>
                <a:gd name="T4" fmla="*/ 0 w 4181"/>
                <a:gd name="T5" fmla="*/ 52 h 118"/>
                <a:gd name="T6" fmla="*/ 105 w 4181"/>
                <a:gd name="T7" fmla="*/ 0 h 118"/>
                <a:gd name="T8" fmla="*/ 2858 w 4181"/>
                <a:gd name="T9" fmla="*/ 0 h 1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181" h="118">
                  <a:moveTo>
                    <a:pt x="4181" y="0"/>
                  </a:moveTo>
                  <a:lnTo>
                    <a:pt x="4028" y="118"/>
                  </a:lnTo>
                  <a:lnTo>
                    <a:pt x="0" y="118"/>
                  </a:lnTo>
                  <a:lnTo>
                    <a:pt x="153" y="0"/>
                  </a:lnTo>
                  <a:lnTo>
                    <a:pt x="4181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27" name="Freeform 130">
              <a:extLst>
                <a:ext uri="{FF2B5EF4-FFF2-40B4-BE49-F238E27FC236}">
                  <a16:creationId xmlns:a16="http://schemas.microsoft.com/office/drawing/2014/main" id="{699D0F35-5820-4BD2-92EE-AA4442CFC3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2" y="2473"/>
              <a:ext cx="127" cy="1348"/>
            </a:xfrm>
            <a:custGeom>
              <a:avLst/>
              <a:gdLst>
                <a:gd name="T0" fmla="*/ 0 w 153"/>
                <a:gd name="T1" fmla="*/ 889 h 2045"/>
                <a:gd name="T2" fmla="*/ 0 w 153"/>
                <a:gd name="T3" fmla="*/ 51 h 2045"/>
                <a:gd name="T4" fmla="*/ 105 w 153"/>
                <a:gd name="T5" fmla="*/ 0 h 2045"/>
                <a:gd name="T6" fmla="*/ 105 w 153"/>
                <a:gd name="T7" fmla="*/ 837 h 2045"/>
                <a:gd name="T8" fmla="*/ 0 w 153"/>
                <a:gd name="T9" fmla="*/ 889 h 20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045">
                  <a:moveTo>
                    <a:pt x="0" y="2045"/>
                  </a:moveTo>
                  <a:lnTo>
                    <a:pt x="0" y="118"/>
                  </a:lnTo>
                  <a:lnTo>
                    <a:pt x="153" y="0"/>
                  </a:lnTo>
                  <a:lnTo>
                    <a:pt x="153" y="1927"/>
                  </a:lnTo>
                  <a:lnTo>
                    <a:pt x="0" y="204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28" name="Rectangle 131">
              <a:extLst>
                <a:ext uri="{FF2B5EF4-FFF2-40B4-BE49-F238E27FC236}">
                  <a16:creationId xmlns:a16="http://schemas.microsoft.com/office/drawing/2014/main" id="{6CFE16F2-A2DE-437C-922C-014F172CAE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9" y="2473"/>
              <a:ext cx="3330" cy="127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29" name="Freeform 132">
              <a:extLst>
                <a:ext uri="{FF2B5EF4-FFF2-40B4-BE49-F238E27FC236}">
                  <a16:creationId xmlns:a16="http://schemas.microsoft.com/office/drawing/2014/main" id="{FB70537F-F9D4-4DAF-B005-3676C90B25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" y="3016"/>
              <a:ext cx="126" cy="805"/>
            </a:xfrm>
            <a:custGeom>
              <a:avLst/>
              <a:gdLst>
                <a:gd name="T0" fmla="*/ 0 w 152"/>
                <a:gd name="T1" fmla="*/ 531 h 1220"/>
                <a:gd name="T2" fmla="*/ 0 w 152"/>
                <a:gd name="T3" fmla="*/ 54 h 1220"/>
                <a:gd name="T4" fmla="*/ 104 w 152"/>
                <a:gd name="T5" fmla="*/ 0 h 1220"/>
                <a:gd name="T6" fmla="*/ 104 w 152"/>
                <a:gd name="T7" fmla="*/ 480 h 1220"/>
                <a:gd name="T8" fmla="*/ 0 w 152"/>
                <a:gd name="T9" fmla="*/ 531 h 12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220">
                  <a:moveTo>
                    <a:pt x="0" y="1220"/>
                  </a:moveTo>
                  <a:lnTo>
                    <a:pt x="0" y="125"/>
                  </a:lnTo>
                  <a:lnTo>
                    <a:pt x="152" y="0"/>
                  </a:lnTo>
                  <a:lnTo>
                    <a:pt x="152" y="1102"/>
                  </a:lnTo>
                  <a:lnTo>
                    <a:pt x="0" y="122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30" name="Rectangle 133">
              <a:extLst>
                <a:ext uri="{FF2B5EF4-FFF2-40B4-BE49-F238E27FC236}">
                  <a16:creationId xmlns:a16="http://schemas.microsoft.com/office/drawing/2014/main" id="{CF7AEACC-B6F2-4E5D-81EA-297B444307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1" y="3099"/>
              <a:ext cx="368" cy="72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31" name="Freeform 134">
              <a:extLst>
                <a:ext uri="{FF2B5EF4-FFF2-40B4-BE49-F238E27FC236}">
                  <a16:creationId xmlns:a16="http://schemas.microsoft.com/office/drawing/2014/main" id="{32A4318D-FE47-424F-8C11-0A28209E00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1" y="3016"/>
              <a:ext cx="494" cy="83"/>
            </a:xfrm>
            <a:custGeom>
              <a:avLst/>
              <a:gdLst>
                <a:gd name="T0" fmla="*/ 305 w 597"/>
                <a:gd name="T1" fmla="*/ 55 h 125"/>
                <a:gd name="T2" fmla="*/ 409 w 597"/>
                <a:gd name="T3" fmla="*/ 0 h 125"/>
                <a:gd name="T4" fmla="*/ 105 w 597"/>
                <a:gd name="T5" fmla="*/ 0 h 125"/>
                <a:gd name="T6" fmla="*/ 0 w 597"/>
                <a:gd name="T7" fmla="*/ 55 h 125"/>
                <a:gd name="T8" fmla="*/ 305 w 597"/>
                <a:gd name="T9" fmla="*/ 55 h 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25">
                  <a:moveTo>
                    <a:pt x="445" y="125"/>
                  </a:moveTo>
                  <a:lnTo>
                    <a:pt x="597" y="0"/>
                  </a:lnTo>
                  <a:lnTo>
                    <a:pt x="153" y="0"/>
                  </a:lnTo>
                  <a:lnTo>
                    <a:pt x="0" y="125"/>
                  </a:lnTo>
                  <a:lnTo>
                    <a:pt x="445" y="125"/>
                  </a:lnTo>
                  <a:close/>
                </a:path>
              </a:pathLst>
            </a:custGeom>
            <a:solidFill>
              <a:srgbClr val="00BF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32" name="Freeform 135">
              <a:extLst>
                <a:ext uri="{FF2B5EF4-FFF2-40B4-BE49-F238E27FC236}">
                  <a16:creationId xmlns:a16="http://schemas.microsoft.com/office/drawing/2014/main" id="{9ED204C0-5B5E-4D02-AC42-987A70FE13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2764"/>
              <a:ext cx="125" cy="1057"/>
            </a:xfrm>
            <a:custGeom>
              <a:avLst/>
              <a:gdLst>
                <a:gd name="T0" fmla="*/ 0 w 152"/>
                <a:gd name="T1" fmla="*/ 697 h 1603"/>
                <a:gd name="T2" fmla="*/ 0 w 152"/>
                <a:gd name="T3" fmla="*/ 51 h 1603"/>
                <a:gd name="T4" fmla="*/ 103 w 152"/>
                <a:gd name="T5" fmla="*/ 0 h 1603"/>
                <a:gd name="T6" fmla="*/ 103 w 152"/>
                <a:gd name="T7" fmla="*/ 646 h 1603"/>
                <a:gd name="T8" fmla="*/ 0 w 152"/>
                <a:gd name="T9" fmla="*/ 697 h 16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603">
                  <a:moveTo>
                    <a:pt x="0" y="1603"/>
                  </a:moveTo>
                  <a:lnTo>
                    <a:pt x="0" y="119"/>
                  </a:lnTo>
                  <a:lnTo>
                    <a:pt x="152" y="0"/>
                  </a:lnTo>
                  <a:lnTo>
                    <a:pt x="152" y="1485"/>
                  </a:lnTo>
                  <a:lnTo>
                    <a:pt x="0" y="1603"/>
                  </a:lnTo>
                  <a:close/>
                </a:path>
              </a:pathLst>
            </a:custGeom>
            <a:solidFill>
              <a:srgbClr val="804D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33" name="Rectangle 136">
              <a:extLst>
                <a:ext uri="{FF2B5EF4-FFF2-40B4-BE49-F238E27FC236}">
                  <a16:creationId xmlns:a16="http://schemas.microsoft.com/office/drawing/2014/main" id="{FA8059C8-2E90-4FA4-B7CF-C090A37A84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9" y="2842"/>
              <a:ext cx="373" cy="979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34" name="Freeform 137">
              <a:extLst>
                <a:ext uri="{FF2B5EF4-FFF2-40B4-BE49-F238E27FC236}">
                  <a16:creationId xmlns:a16="http://schemas.microsoft.com/office/drawing/2014/main" id="{8365BC11-B20D-4565-BF24-097AA125A8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" y="2764"/>
              <a:ext cx="498" cy="78"/>
            </a:xfrm>
            <a:custGeom>
              <a:avLst/>
              <a:gdLst>
                <a:gd name="T0" fmla="*/ 307 w 603"/>
                <a:gd name="T1" fmla="*/ 51 h 119"/>
                <a:gd name="T2" fmla="*/ 411 w 603"/>
                <a:gd name="T3" fmla="*/ 0 h 119"/>
                <a:gd name="T4" fmla="*/ 104 w 603"/>
                <a:gd name="T5" fmla="*/ 0 h 119"/>
                <a:gd name="T6" fmla="*/ 0 w 603"/>
                <a:gd name="T7" fmla="*/ 51 h 119"/>
                <a:gd name="T8" fmla="*/ 307 w 603"/>
                <a:gd name="T9" fmla="*/ 51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3" h="119">
                  <a:moveTo>
                    <a:pt x="451" y="119"/>
                  </a:moveTo>
                  <a:lnTo>
                    <a:pt x="603" y="0"/>
                  </a:lnTo>
                  <a:lnTo>
                    <a:pt x="152" y="0"/>
                  </a:lnTo>
                  <a:lnTo>
                    <a:pt x="0" y="119"/>
                  </a:lnTo>
                  <a:lnTo>
                    <a:pt x="451" y="119"/>
                  </a:lnTo>
                  <a:close/>
                </a:path>
              </a:pathLst>
            </a:custGeom>
            <a:solidFill>
              <a:srgbClr val="BF7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35" name="Freeform 138">
              <a:extLst>
                <a:ext uri="{FF2B5EF4-FFF2-40B4-BE49-F238E27FC236}">
                  <a16:creationId xmlns:a16="http://schemas.microsoft.com/office/drawing/2014/main" id="{49F1534E-01CA-4B61-9A51-A12E9952B9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0" y="2877"/>
              <a:ext cx="125" cy="944"/>
            </a:xfrm>
            <a:custGeom>
              <a:avLst/>
              <a:gdLst>
                <a:gd name="T0" fmla="*/ 0 w 152"/>
                <a:gd name="T1" fmla="*/ 622 h 1432"/>
                <a:gd name="T2" fmla="*/ 0 w 152"/>
                <a:gd name="T3" fmla="*/ 55 h 1432"/>
                <a:gd name="T4" fmla="*/ 103 w 152"/>
                <a:gd name="T5" fmla="*/ 0 h 1432"/>
                <a:gd name="T6" fmla="*/ 103 w 152"/>
                <a:gd name="T7" fmla="*/ 571 h 1432"/>
                <a:gd name="T8" fmla="*/ 0 w 152"/>
                <a:gd name="T9" fmla="*/ 622 h 14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432">
                  <a:moveTo>
                    <a:pt x="0" y="1432"/>
                  </a:moveTo>
                  <a:lnTo>
                    <a:pt x="0" y="126"/>
                  </a:lnTo>
                  <a:lnTo>
                    <a:pt x="152" y="0"/>
                  </a:lnTo>
                  <a:lnTo>
                    <a:pt x="152" y="1314"/>
                  </a:lnTo>
                  <a:lnTo>
                    <a:pt x="0" y="1432"/>
                  </a:lnTo>
                  <a:close/>
                </a:path>
              </a:pathLst>
            </a:custGeom>
            <a:solidFill>
              <a:srgbClr val="80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36" name="Rectangle 139">
              <a:extLst>
                <a:ext uri="{FF2B5EF4-FFF2-40B4-BE49-F238E27FC236}">
                  <a16:creationId xmlns:a16="http://schemas.microsoft.com/office/drawing/2014/main" id="{A770AD63-555D-4E1D-B3CD-6712242F22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2" y="2960"/>
              <a:ext cx="368" cy="861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37" name="Freeform 140">
              <a:extLst>
                <a:ext uri="{FF2B5EF4-FFF2-40B4-BE49-F238E27FC236}">
                  <a16:creationId xmlns:a16="http://schemas.microsoft.com/office/drawing/2014/main" id="{4E51868E-E6B9-4746-BBE4-2DC1B1D223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2877"/>
              <a:ext cx="493" cy="83"/>
            </a:xfrm>
            <a:custGeom>
              <a:avLst/>
              <a:gdLst>
                <a:gd name="T0" fmla="*/ 303 w 597"/>
                <a:gd name="T1" fmla="*/ 55 h 126"/>
                <a:gd name="T2" fmla="*/ 407 w 597"/>
                <a:gd name="T3" fmla="*/ 0 h 126"/>
                <a:gd name="T4" fmla="*/ 104 w 597"/>
                <a:gd name="T5" fmla="*/ 0 h 126"/>
                <a:gd name="T6" fmla="*/ 0 w 597"/>
                <a:gd name="T7" fmla="*/ 55 h 126"/>
                <a:gd name="T8" fmla="*/ 303 w 597"/>
                <a:gd name="T9" fmla="*/ 55 h 1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26">
                  <a:moveTo>
                    <a:pt x="445" y="126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26"/>
                  </a:lnTo>
                  <a:lnTo>
                    <a:pt x="445" y="126"/>
                  </a:lnTo>
                  <a:close/>
                </a:path>
              </a:pathLst>
            </a:custGeom>
            <a:solidFill>
              <a:srgbClr val="BF4D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38" name="Rectangle 141">
              <a:extLst>
                <a:ext uri="{FF2B5EF4-FFF2-40B4-BE49-F238E27FC236}">
                  <a16:creationId xmlns:a16="http://schemas.microsoft.com/office/drawing/2014/main" id="{C044C2DD-6A06-4A52-A6FE-2827DE9D57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5" y="3146"/>
              <a:ext cx="182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114</a:t>
              </a:r>
              <a:endParaRPr lang="ru-RU" altLang="ru-RU" sz="1400">
                <a:solidFill>
                  <a:srgbClr val="000000"/>
                </a:solidFill>
              </a:endParaRPr>
            </a:p>
          </p:txBody>
        </p:sp>
        <p:sp>
          <p:nvSpPr>
            <p:cNvPr id="64539" name="Rectangle 142">
              <a:extLst>
                <a:ext uri="{FF2B5EF4-FFF2-40B4-BE49-F238E27FC236}">
                  <a16:creationId xmlns:a16="http://schemas.microsoft.com/office/drawing/2014/main" id="{14CFA1F4-15A8-48F9-9DB9-B5AD942108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3" y="2842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154</a:t>
              </a:r>
              <a:endParaRPr lang="ru-RU" altLang="ru-RU" sz="1400">
                <a:solidFill>
                  <a:srgbClr val="000000"/>
                </a:solidFill>
              </a:endParaRPr>
            </a:p>
          </p:txBody>
        </p:sp>
        <p:sp>
          <p:nvSpPr>
            <p:cNvPr id="64540" name="Rectangle 143">
              <a:extLst>
                <a:ext uri="{FF2B5EF4-FFF2-40B4-BE49-F238E27FC236}">
                  <a16:creationId xmlns:a16="http://schemas.microsoft.com/office/drawing/2014/main" id="{D511F1FD-817C-4E67-88B9-466077A73E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2" y="2974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136</a:t>
              </a:r>
              <a:endParaRPr lang="ru-RU" altLang="ru-RU" sz="1400">
                <a:solidFill>
                  <a:srgbClr val="000000"/>
                </a:solidFill>
              </a:endParaRPr>
            </a:p>
          </p:txBody>
        </p:sp>
        <p:sp>
          <p:nvSpPr>
            <p:cNvPr id="64541" name="Freeform 144">
              <a:extLst>
                <a:ext uri="{FF2B5EF4-FFF2-40B4-BE49-F238E27FC236}">
                  <a16:creationId xmlns:a16="http://schemas.microsoft.com/office/drawing/2014/main" id="{26B949FE-F62C-4F26-BF31-CFA476F23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" y="2550"/>
              <a:ext cx="126" cy="1271"/>
            </a:xfrm>
            <a:custGeom>
              <a:avLst/>
              <a:gdLst>
                <a:gd name="T0" fmla="*/ 0 w 152"/>
                <a:gd name="T1" fmla="*/ 838 h 1927"/>
                <a:gd name="T2" fmla="*/ 0 w 152"/>
                <a:gd name="T3" fmla="*/ 51 h 1927"/>
                <a:gd name="T4" fmla="*/ 104 w 152"/>
                <a:gd name="T5" fmla="*/ 0 h 1927"/>
                <a:gd name="T6" fmla="*/ 104 w 152"/>
                <a:gd name="T7" fmla="*/ 787 h 1927"/>
                <a:gd name="T8" fmla="*/ 0 w 152"/>
                <a:gd name="T9" fmla="*/ 838 h 19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927">
                  <a:moveTo>
                    <a:pt x="0" y="1927"/>
                  </a:moveTo>
                  <a:lnTo>
                    <a:pt x="0" y="119"/>
                  </a:lnTo>
                  <a:lnTo>
                    <a:pt x="152" y="0"/>
                  </a:lnTo>
                  <a:lnTo>
                    <a:pt x="152" y="1809"/>
                  </a:lnTo>
                  <a:lnTo>
                    <a:pt x="0" y="1927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42" name="Rectangle 145">
              <a:extLst>
                <a:ext uri="{FF2B5EF4-FFF2-40B4-BE49-F238E27FC236}">
                  <a16:creationId xmlns:a16="http://schemas.microsoft.com/office/drawing/2014/main" id="{67A2A5C1-609C-46D7-BDAB-BB7D8A2669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6" y="2629"/>
              <a:ext cx="368" cy="1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43" name="Freeform 146">
              <a:extLst>
                <a:ext uri="{FF2B5EF4-FFF2-40B4-BE49-F238E27FC236}">
                  <a16:creationId xmlns:a16="http://schemas.microsoft.com/office/drawing/2014/main" id="{E581301B-A070-4B4D-8B96-77818F2BA8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" y="2550"/>
              <a:ext cx="494" cy="79"/>
            </a:xfrm>
            <a:custGeom>
              <a:avLst/>
              <a:gdLst>
                <a:gd name="T0" fmla="*/ 305 w 597"/>
                <a:gd name="T1" fmla="*/ 52 h 119"/>
                <a:gd name="T2" fmla="*/ 409 w 597"/>
                <a:gd name="T3" fmla="*/ 0 h 119"/>
                <a:gd name="T4" fmla="*/ 104 w 597"/>
                <a:gd name="T5" fmla="*/ 0 h 119"/>
                <a:gd name="T6" fmla="*/ 0 w 597"/>
                <a:gd name="T7" fmla="*/ 52 h 119"/>
                <a:gd name="T8" fmla="*/ 305 w 597"/>
                <a:gd name="T9" fmla="*/ 52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19">
                  <a:moveTo>
                    <a:pt x="445" y="119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19"/>
                  </a:lnTo>
                  <a:lnTo>
                    <a:pt x="445" y="119"/>
                  </a:lnTo>
                  <a:close/>
                </a:path>
              </a:pathLst>
            </a:custGeom>
            <a:solidFill>
              <a:srgbClr val="00BF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44" name="Freeform 147">
              <a:extLst>
                <a:ext uri="{FF2B5EF4-FFF2-40B4-BE49-F238E27FC236}">
                  <a16:creationId xmlns:a16="http://schemas.microsoft.com/office/drawing/2014/main" id="{EA47DCC2-7B14-406A-8BD1-332861C945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" y="2781"/>
              <a:ext cx="125" cy="1040"/>
            </a:xfrm>
            <a:custGeom>
              <a:avLst/>
              <a:gdLst>
                <a:gd name="T0" fmla="*/ 0 w 152"/>
                <a:gd name="T1" fmla="*/ 686 h 1577"/>
                <a:gd name="T2" fmla="*/ 0 w 152"/>
                <a:gd name="T3" fmla="*/ 55 h 1577"/>
                <a:gd name="T4" fmla="*/ 103 w 152"/>
                <a:gd name="T5" fmla="*/ 0 h 1577"/>
                <a:gd name="T6" fmla="*/ 103 w 152"/>
                <a:gd name="T7" fmla="*/ 634 h 1577"/>
                <a:gd name="T8" fmla="*/ 0 w 152"/>
                <a:gd name="T9" fmla="*/ 686 h 15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1577">
                  <a:moveTo>
                    <a:pt x="0" y="1577"/>
                  </a:moveTo>
                  <a:lnTo>
                    <a:pt x="0" y="126"/>
                  </a:lnTo>
                  <a:lnTo>
                    <a:pt x="152" y="0"/>
                  </a:lnTo>
                  <a:lnTo>
                    <a:pt x="152" y="1459"/>
                  </a:lnTo>
                  <a:lnTo>
                    <a:pt x="0" y="1577"/>
                  </a:lnTo>
                  <a:close/>
                </a:path>
              </a:pathLst>
            </a:custGeom>
            <a:solidFill>
              <a:srgbClr val="804D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45" name="Rectangle 148">
              <a:extLst>
                <a:ext uri="{FF2B5EF4-FFF2-40B4-BE49-F238E27FC236}">
                  <a16:creationId xmlns:a16="http://schemas.microsoft.com/office/drawing/2014/main" id="{9669575B-2625-411E-B2D3-38017C3ADC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4" y="2864"/>
              <a:ext cx="373" cy="957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46" name="Freeform 149">
              <a:extLst>
                <a:ext uri="{FF2B5EF4-FFF2-40B4-BE49-F238E27FC236}">
                  <a16:creationId xmlns:a16="http://schemas.microsoft.com/office/drawing/2014/main" id="{98102F74-8EDB-4215-805B-C3059FD0BB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" y="2781"/>
              <a:ext cx="498" cy="83"/>
            </a:xfrm>
            <a:custGeom>
              <a:avLst/>
              <a:gdLst>
                <a:gd name="T0" fmla="*/ 307 w 603"/>
                <a:gd name="T1" fmla="*/ 55 h 126"/>
                <a:gd name="T2" fmla="*/ 411 w 603"/>
                <a:gd name="T3" fmla="*/ 0 h 126"/>
                <a:gd name="T4" fmla="*/ 104 w 603"/>
                <a:gd name="T5" fmla="*/ 0 h 126"/>
                <a:gd name="T6" fmla="*/ 0 w 603"/>
                <a:gd name="T7" fmla="*/ 55 h 126"/>
                <a:gd name="T8" fmla="*/ 307 w 603"/>
                <a:gd name="T9" fmla="*/ 55 h 1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3" h="126">
                  <a:moveTo>
                    <a:pt x="451" y="126"/>
                  </a:moveTo>
                  <a:lnTo>
                    <a:pt x="603" y="0"/>
                  </a:lnTo>
                  <a:lnTo>
                    <a:pt x="152" y="0"/>
                  </a:lnTo>
                  <a:lnTo>
                    <a:pt x="0" y="126"/>
                  </a:lnTo>
                  <a:lnTo>
                    <a:pt x="451" y="126"/>
                  </a:lnTo>
                  <a:close/>
                </a:path>
              </a:pathLst>
            </a:custGeom>
            <a:solidFill>
              <a:srgbClr val="BF7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47" name="Freeform 150">
              <a:extLst>
                <a:ext uri="{FF2B5EF4-FFF2-40B4-BE49-F238E27FC236}">
                  <a16:creationId xmlns:a16="http://schemas.microsoft.com/office/drawing/2014/main" id="{1A399A52-3395-4719-B76A-0072238031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4" y="2916"/>
              <a:ext cx="126" cy="905"/>
            </a:xfrm>
            <a:custGeom>
              <a:avLst/>
              <a:gdLst>
                <a:gd name="T0" fmla="*/ 0 w 153"/>
                <a:gd name="T1" fmla="*/ 597 h 1372"/>
                <a:gd name="T2" fmla="*/ 0 w 153"/>
                <a:gd name="T3" fmla="*/ 51 h 1372"/>
                <a:gd name="T4" fmla="*/ 104 w 153"/>
                <a:gd name="T5" fmla="*/ 0 h 1372"/>
                <a:gd name="T6" fmla="*/ 104 w 153"/>
                <a:gd name="T7" fmla="*/ 546 h 1372"/>
                <a:gd name="T8" fmla="*/ 0 w 153"/>
                <a:gd name="T9" fmla="*/ 597 h 1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1372">
                  <a:moveTo>
                    <a:pt x="0" y="1372"/>
                  </a:moveTo>
                  <a:lnTo>
                    <a:pt x="0" y="119"/>
                  </a:lnTo>
                  <a:lnTo>
                    <a:pt x="153" y="0"/>
                  </a:lnTo>
                  <a:lnTo>
                    <a:pt x="153" y="1254"/>
                  </a:lnTo>
                  <a:lnTo>
                    <a:pt x="0" y="1372"/>
                  </a:lnTo>
                  <a:close/>
                </a:path>
              </a:pathLst>
            </a:custGeom>
            <a:solidFill>
              <a:srgbClr val="8033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48" name="Rectangle 151">
              <a:extLst>
                <a:ext uri="{FF2B5EF4-FFF2-40B4-BE49-F238E27FC236}">
                  <a16:creationId xmlns:a16="http://schemas.microsoft.com/office/drawing/2014/main" id="{769384BB-806B-435C-A172-9AE976E36C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7" y="2995"/>
              <a:ext cx="367" cy="826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64549" name="Freeform 152">
              <a:extLst>
                <a:ext uri="{FF2B5EF4-FFF2-40B4-BE49-F238E27FC236}">
                  <a16:creationId xmlns:a16="http://schemas.microsoft.com/office/drawing/2014/main" id="{F0E3E844-D281-4698-B91B-D8DC5DAB03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" y="2916"/>
              <a:ext cx="493" cy="79"/>
            </a:xfrm>
            <a:custGeom>
              <a:avLst/>
              <a:gdLst>
                <a:gd name="T0" fmla="*/ 303 w 597"/>
                <a:gd name="T1" fmla="*/ 52 h 119"/>
                <a:gd name="T2" fmla="*/ 407 w 597"/>
                <a:gd name="T3" fmla="*/ 0 h 119"/>
                <a:gd name="T4" fmla="*/ 104 w 597"/>
                <a:gd name="T5" fmla="*/ 0 h 119"/>
                <a:gd name="T6" fmla="*/ 0 w 597"/>
                <a:gd name="T7" fmla="*/ 52 h 119"/>
                <a:gd name="T8" fmla="*/ 303 w 597"/>
                <a:gd name="T9" fmla="*/ 52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7" h="119">
                  <a:moveTo>
                    <a:pt x="444" y="119"/>
                  </a:moveTo>
                  <a:lnTo>
                    <a:pt x="597" y="0"/>
                  </a:lnTo>
                  <a:lnTo>
                    <a:pt x="152" y="0"/>
                  </a:lnTo>
                  <a:lnTo>
                    <a:pt x="0" y="119"/>
                  </a:lnTo>
                  <a:lnTo>
                    <a:pt x="444" y="119"/>
                  </a:lnTo>
                  <a:close/>
                </a:path>
              </a:pathLst>
            </a:custGeom>
            <a:solidFill>
              <a:srgbClr val="BF4D00"/>
            </a:solidFill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50" name="Rectangle 153">
              <a:extLst>
                <a:ext uri="{FF2B5EF4-FFF2-40B4-BE49-F238E27FC236}">
                  <a16:creationId xmlns:a16="http://schemas.microsoft.com/office/drawing/2014/main" id="{D8C47575-CD8E-41F3-8E17-E6C4ABE745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4" y="2659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188</a:t>
              </a:r>
              <a:endParaRPr lang="ru-RU" altLang="ru-RU" sz="1400">
                <a:solidFill>
                  <a:srgbClr val="000000"/>
                </a:solidFill>
              </a:endParaRPr>
            </a:p>
          </p:txBody>
        </p:sp>
        <p:sp>
          <p:nvSpPr>
            <p:cNvPr id="64551" name="Rectangle 154">
              <a:extLst>
                <a:ext uri="{FF2B5EF4-FFF2-40B4-BE49-F238E27FC236}">
                  <a16:creationId xmlns:a16="http://schemas.microsoft.com/office/drawing/2014/main" id="{2626EFAB-DB79-41BB-A4D4-BC1EA2E90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3" y="2905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151</a:t>
              </a:r>
              <a:endParaRPr lang="ru-RU" altLang="ru-RU" sz="1400">
                <a:solidFill>
                  <a:srgbClr val="000000"/>
                </a:solidFill>
              </a:endParaRPr>
            </a:p>
          </p:txBody>
        </p:sp>
        <p:sp>
          <p:nvSpPr>
            <p:cNvPr id="64552" name="Rectangle 155">
              <a:extLst>
                <a:ext uri="{FF2B5EF4-FFF2-40B4-BE49-F238E27FC236}">
                  <a16:creationId xmlns:a16="http://schemas.microsoft.com/office/drawing/2014/main" id="{5013476F-58B9-405F-9530-48096264FD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4" y="3019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>
                  <a:solidFill>
                    <a:srgbClr val="000000"/>
                  </a:solidFill>
                </a:rPr>
                <a:t>130</a:t>
              </a:r>
              <a:endParaRPr lang="ru-RU" altLang="ru-RU" sz="1400">
                <a:solidFill>
                  <a:srgbClr val="000000"/>
                </a:solidFill>
              </a:endParaRPr>
            </a:p>
          </p:txBody>
        </p:sp>
        <p:sp>
          <p:nvSpPr>
            <p:cNvPr id="64553" name="Line 156">
              <a:extLst>
                <a:ext uri="{FF2B5EF4-FFF2-40B4-BE49-F238E27FC236}">
                  <a16:creationId xmlns:a16="http://schemas.microsoft.com/office/drawing/2014/main" id="{F06101B6-8B6A-456A-A512-1003237228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02" y="2550"/>
              <a:ext cx="1" cy="127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54" name="Line 157">
              <a:extLst>
                <a:ext uri="{FF2B5EF4-FFF2-40B4-BE49-F238E27FC236}">
                  <a16:creationId xmlns:a16="http://schemas.microsoft.com/office/drawing/2014/main" id="{88F392F0-D5AC-4A61-B7F3-73DE3DB279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3821"/>
              <a:ext cx="25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55" name="Line 158">
              <a:extLst>
                <a:ext uri="{FF2B5EF4-FFF2-40B4-BE49-F238E27FC236}">
                  <a16:creationId xmlns:a16="http://schemas.microsoft.com/office/drawing/2014/main" id="{703A6747-C986-489C-ACDF-1FC16BF1E4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3695"/>
              <a:ext cx="25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56" name="Line 159">
              <a:extLst>
                <a:ext uri="{FF2B5EF4-FFF2-40B4-BE49-F238E27FC236}">
                  <a16:creationId xmlns:a16="http://schemas.microsoft.com/office/drawing/2014/main" id="{7D5E6B66-E27D-4DC7-93AB-87B50AA413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3569"/>
              <a:ext cx="25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57" name="Line 160">
              <a:extLst>
                <a:ext uri="{FF2B5EF4-FFF2-40B4-BE49-F238E27FC236}">
                  <a16:creationId xmlns:a16="http://schemas.microsoft.com/office/drawing/2014/main" id="{A5CC2067-5F8C-41BC-88D0-1C6B1FF35C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3438"/>
              <a:ext cx="25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58" name="Line 161">
              <a:extLst>
                <a:ext uri="{FF2B5EF4-FFF2-40B4-BE49-F238E27FC236}">
                  <a16:creationId xmlns:a16="http://schemas.microsoft.com/office/drawing/2014/main" id="{268F3F67-9A8B-4C06-B5BD-FBD4ED7D28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3312"/>
              <a:ext cx="25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59" name="Line 162">
              <a:extLst>
                <a:ext uri="{FF2B5EF4-FFF2-40B4-BE49-F238E27FC236}">
                  <a16:creationId xmlns:a16="http://schemas.microsoft.com/office/drawing/2014/main" id="{59DB4123-3448-41EF-BF7C-AF6867215F7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3186"/>
              <a:ext cx="25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60" name="Line 163">
              <a:extLst>
                <a:ext uri="{FF2B5EF4-FFF2-40B4-BE49-F238E27FC236}">
                  <a16:creationId xmlns:a16="http://schemas.microsoft.com/office/drawing/2014/main" id="{B0EC2545-4ADE-4A9B-A521-A07EC14AB2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3060"/>
              <a:ext cx="25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61" name="Line 164">
              <a:extLst>
                <a:ext uri="{FF2B5EF4-FFF2-40B4-BE49-F238E27FC236}">
                  <a16:creationId xmlns:a16="http://schemas.microsoft.com/office/drawing/2014/main" id="{3A3AD808-9D9C-4F40-B9E1-95BCB636F8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2933"/>
              <a:ext cx="25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62" name="Line 165">
              <a:extLst>
                <a:ext uri="{FF2B5EF4-FFF2-40B4-BE49-F238E27FC236}">
                  <a16:creationId xmlns:a16="http://schemas.microsoft.com/office/drawing/2014/main" id="{1817BC26-3964-4023-9388-E2B134168B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2808"/>
              <a:ext cx="25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63" name="Line 166">
              <a:extLst>
                <a:ext uri="{FF2B5EF4-FFF2-40B4-BE49-F238E27FC236}">
                  <a16:creationId xmlns:a16="http://schemas.microsoft.com/office/drawing/2014/main" id="{7189ABB9-E78D-4659-BEFC-CF140EE561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2677"/>
              <a:ext cx="25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64" name="Line 167">
              <a:extLst>
                <a:ext uri="{FF2B5EF4-FFF2-40B4-BE49-F238E27FC236}">
                  <a16:creationId xmlns:a16="http://schemas.microsoft.com/office/drawing/2014/main" id="{9CD2C53F-7C58-4530-8F15-889D87E3DE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77" y="2550"/>
              <a:ext cx="25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565" name="Rectangle 168">
              <a:extLst>
                <a:ext uri="{FF2B5EF4-FFF2-40B4-BE49-F238E27FC236}">
                  <a16:creationId xmlns:a16="http://schemas.microsoft.com/office/drawing/2014/main" id="{C9EE1579-659F-4109-957F-1373B2F5FE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8" y="3765"/>
              <a:ext cx="63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0</a:t>
              </a:r>
            </a:p>
          </p:txBody>
        </p:sp>
        <p:sp>
          <p:nvSpPr>
            <p:cNvPr id="64566" name="Rectangle 169">
              <a:extLst>
                <a:ext uri="{FF2B5EF4-FFF2-40B4-BE49-F238E27FC236}">
                  <a16:creationId xmlns:a16="http://schemas.microsoft.com/office/drawing/2014/main" id="{00B66767-B638-4670-81B5-117E79F165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" y="3638"/>
              <a:ext cx="12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20</a:t>
              </a:r>
            </a:p>
          </p:txBody>
        </p:sp>
        <p:sp>
          <p:nvSpPr>
            <p:cNvPr id="64567" name="Rectangle 170">
              <a:extLst>
                <a:ext uri="{FF2B5EF4-FFF2-40B4-BE49-F238E27FC236}">
                  <a16:creationId xmlns:a16="http://schemas.microsoft.com/office/drawing/2014/main" id="{148EF785-B778-478F-A491-79734150DD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" y="3513"/>
              <a:ext cx="12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40</a:t>
              </a:r>
            </a:p>
          </p:txBody>
        </p:sp>
        <p:sp>
          <p:nvSpPr>
            <p:cNvPr id="64568" name="Rectangle 171">
              <a:extLst>
                <a:ext uri="{FF2B5EF4-FFF2-40B4-BE49-F238E27FC236}">
                  <a16:creationId xmlns:a16="http://schemas.microsoft.com/office/drawing/2014/main" id="{AC59F8E0-3855-490D-8623-36F82E25ED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" y="3382"/>
              <a:ext cx="12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60</a:t>
              </a:r>
            </a:p>
          </p:txBody>
        </p:sp>
        <p:sp>
          <p:nvSpPr>
            <p:cNvPr id="64569" name="Rectangle 172">
              <a:extLst>
                <a:ext uri="{FF2B5EF4-FFF2-40B4-BE49-F238E27FC236}">
                  <a16:creationId xmlns:a16="http://schemas.microsoft.com/office/drawing/2014/main" id="{39745D6E-0F06-4AFF-AF35-9B13B77526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" y="3256"/>
              <a:ext cx="12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80</a:t>
              </a:r>
            </a:p>
          </p:txBody>
        </p:sp>
        <p:sp>
          <p:nvSpPr>
            <p:cNvPr id="64570" name="Rectangle 173">
              <a:extLst>
                <a:ext uri="{FF2B5EF4-FFF2-40B4-BE49-F238E27FC236}">
                  <a16:creationId xmlns:a16="http://schemas.microsoft.com/office/drawing/2014/main" id="{971C1A38-7F12-4D97-9172-CADBBC270C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3" y="3130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100</a:t>
              </a:r>
            </a:p>
          </p:txBody>
        </p:sp>
        <p:sp>
          <p:nvSpPr>
            <p:cNvPr id="64571" name="Rectangle 174">
              <a:extLst>
                <a:ext uri="{FF2B5EF4-FFF2-40B4-BE49-F238E27FC236}">
                  <a16:creationId xmlns:a16="http://schemas.microsoft.com/office/drawing/2014/main" id="{4D1783DA-C185-451E-BDFD-CAAE20B568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3" y="3003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120</a:t>
              </a:r>
            </a:p>
          </p:txBody>
        </p:sp>
        <p:sp>
          <p:nvSpPr>
            <p:cNvPr id="64572" name="Rectangle 175">
              <a:extLst>
                <a:ext uri="{FF2B5EF4-FFF2-40B4-BE49-F238E27FC236}">
                  <a16:creationId xmlns:a16="http://schemas.microsoft.com/office/drawing/2014/main" id="{093B1513-142C-4D74-B9FF-3D7FA714B2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3" y="2877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140</a:t>
              </a:r>
            </a:p>
          </p:txBody>
        </p:sp>
        <p:sp>
          <p:nvSpPr>
            <p:cNvPr id="64573" name="Rectangle 176">
              <a:extLst>
                <a:ext uri="{FF2B5EF4-FFF2-40B4-BE49-F238E27FC236}">
                  <a16:creationId xmlns:a16="http://schemas.microsoft.com/office/drawing/2014/main" id="{886ED952-118E-4E85-8CDF-D6F33B82AE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3" y="2751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160</a:t>
              </a:r>
            </a:p>
          </p:txBody>
        </p:sp>
        <p:sp>
          <p:nvSpPr>
            <p:cNvPr id="64574" name="Rectangle 177">
              <a:extLst>
                <a:ext uri="{FF2B5EF4-FFF2-40B4-BE49-F238E27FC236}">
                  <a16:creationId xmlns:a16="http://schemas.microsoft.com/office/drawing/2014/main" id="{91AFB222-03FC-42B5-9778-8D1C8AF9F3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3" y="2620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180</a:t>
              </a:r>
            </a:p>
          </p:txBody>
        </p:sp>
        <p:sp>
          <p:nvSpPr>
            <p:cNvPr id="64575" name="Rectangle 178">
              <a:extLst>
                <a:ext uri="{FF2B5EF4-FFF2-40B4-BE49-F238E27FC236}">
                  <a16:creationId xmlns:a16="http://schemas.microsoft.com/office/drawing/2014/main" id="{43D3A49B-A9AE-40AB-8F97-0086363304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3" y="2494"/>
              <a:ext cx="188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200</a:t>
              </a:r>
            </a:p>
          </p:txBody>
        </p:sp>
        <p:sp>
          <p:nvSpPr>
            <p:cNvPr id="64576" name="Rectangle 179">
              <a:extLst>
                <a:ext uri="{FF2B5EF4-FFF2-40B4-BE49-F238E27FC236}">
                  <a16:creationId xmlns:a16="http://schemas.microsoft.com/office/drawing/2014/main" id="{66355B5B-638C-4095-AF4C-74825DE54DA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1491" y="3155"/>
              <a:ext cx="306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мг/</a:t>
              </a:r>
              <a:r>
                <a:rPr lang="ru-RU" altLang="ru-RU" sz="1400" b="1" dirty="0" err="1">
                  <a:solidFill>
                    <a:srgbClr val="000000"/>
                  </a:solidFill>
                </a:rPr>
                <a:t>дл</a:t>
              </a:r>
              <a:endParaRPr lang="ru-RU" altLang="ru-RU" sz="1400" b="1" dirty="0">
                <a:solidFill>
                  <a:srgbClr val="000000"/>
                </a:solidFill>
              </a:endParaRPr>
            </a:p>
          </p:txBody>
        </p:sp>
        <p:sp>
          <p:nvSpPr>
            <p:cNvPr id="64577" name="Rectangle 180">
              <a:extLst>
                <a:ext uri="{FF2B5EF4-FFF2-40B4-BE49-F238E27FC236}">
                  <a16:creationId xmlns:a16="http://schemas.microsoft.com/office/drawing/2014/main" id="{B2DA7D7A-8AEA-4B57-AAAC-F4139BF073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6" y="3873"/>
              <a:ext cx="318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600" b="1" dirty="0" err="1">
                  <a:solidFill>
                    <a:srgbClr val="000000"/>
                  </a:solidFill>
                </a:rPr>
                <a:t>апоВ</a:t>
              </a:r>
              <a:endParaRPr lang="ru-RU" alt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64578" name="Rectangle 181">
              <a:extLst>
                <a:ext uri="{FF2B5EF4-FFF2-40B4-BE49-F238E27FC236}">
                  <a16:creationId xmlns:a16="http://schemas.microsoft.com/office/drawing/2014/main" id="{CDE2EF70-1753-4189-89CB-4C11BB9971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4" y="3874"/>
              <a:ext cx="389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600" b="1" dirty="0">
                  <a:solidFill>
                    <a:srgbClr val="000000"/>
                  </a:solidFill>
                </a:rPr>
                <a:t>апоА1</a:t>
              </a:r>
              <a:endParaRPr lang="ru-RU" altLang="ru-RU" sz="1600" dirty="0">
                <a:solidFill>
                  <a:srgbClr val="000000"/>
                </a:solidFill>
              </a:endParaRPr>
            </a:p>
          </p:txBody>
        </p:sp>
      </p:grpSp>
      <p:sp>
        <p:nvSpPr>
          <p:cNvPr id="64518" name="Text Box 147">
            <a:extLst>
              <a:ext uri="{FF2B5EF4-FFF2-40B4-BE49-F238E27FC236}">
                <a16:creationId xmlns:a16="http://schemas.microsoft.com/office/drawing/2014/main" id="{66454166-27D6-4941-8A51-CA38CD18B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9751" y="6477001"/>
            <a:ext cx="376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b="1" dirty="0">
                <a:solidFill>
                  <a:srgbClr val="000000"/>
                </a:solidFill>
              </a:rPr>
              <a:t>ФГБУ «НИИ терапии» СО РАМН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5EC146-90CE-8A58-6E23-D86D1253AE49}"/>
              </a:ext>
            </a:extLst>
          </p:cNvPr>
          <p:cNvSpPr txBox="1"/>
          <p:nvPr/>
        </p:nvSpPr>
        <p:spPr>
          <a:xfrm>
            <a:off x="7024688" y="1255713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15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0%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0549298D-FDB0-70E4-ADDB-12723E349674}"/>
              </a:ext>
            </a:extLst>
          </p:cNvPr>
          <p:cNvSpPr txBox="1"/>
          <p:nvPr/>
        </p:nvSpPr>
        <p:spPr>
          <a:xfrm>
            <a:off x="5985537" y="3822540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140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%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6E4E635C-2787-D564-0757-5AC62212341F}"/>
              </a:ext>
            </a:extLst>
          </p:cNvPr>
          <p:cNvSpPr txBox="1"/>
          <p:nvPr/>
        </p:nvSpPr>
        <p:spPr>
          <a:xfrm>
            <a:off x="9209910" y="4007206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40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%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96838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4" name="Rectangle 2">
            <a:extLst>
              <a:ext uri="{FF2B5EF4-FFF2-40B4-BE49-F238E27FC236}">
                <a16:creationId xmlns:a16="http://schemas.microsoft.com/office/drawing/2014/main" id="{9A665973-514C-4C3D-914E-55E084873391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1890714" y="715964"/>
            <a:ext cx="858837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>
                <a:solidFill>
                  <a:srgbClr val="000000"/>
                </a:solidFill>
                <a:latin typeface="Times New Roman"/>
              </a:rPr>
              <a:t>ПРЕИМУЩЕСТВЕННАЯ АССОЦИАЦИЯ  НОВЫХ СЛУЧАЕВ ИНФАРКТА МИОКАРДА С МЕТАБОЛИЧЕСКИМ СИНДРОМОМ В ПОПУЛЯЦИИ ЖИТЕЛЕЙ СИБИРИ </a:t>
            </a:r>
            <a:br>
              <a:rPr lang="ru-RU" sz="2400" b="1" dirty="0">
                <a:solidFill>
                  <a:srgbClr val="000000"/>
                </a:solidFill>
                <a:latin typeface="Times New Roman"/>
              </a:rPr>
            </a:br>
            <a:endParaRPr lang="ru-RU" sz="2400" b="1" dirty="0">
              <a:solidFill>
                <a:srgbClr val="000000"/>
              </a:solidFill>
              <a:latin typeface="Times New Roman"/>
            </a:endParaRPr>
          </a:p>
        </p:txBody>
      </p:sp>
      <p:grpSp>
        <p:nvGrpSpPr>
          <p:cNvPr id="39939" name="Group 47">
            <a:extLst>
              <a:ext uri="{FF2B5EF4-FFF2-40B4-BE49-F238E27FC236}">
                <a16:creationId xmlns:a16="http://schemas.microsoft.com/office/drawing/2014/main" id="{72B0A493-CC31-401A-97B7-0F51D5448359}"/>
              </a:ext>
            </a:extLst>
          </p:cNvPr>
          <p:cNvGrpSpPr>
            <a:grpSpLocks/>
          </p:cNvGrpSpPr>
          <p:nvPr/>
        </p:nvGrpSpPr>
        <p:grpSpPr bwMode="auto">
          <a:xfrm>
            <a:off x="1606551" y="1946276"/>
            <a:ext cx="4486275" cy="4530725"/>
            <a:chOff x="52" y="1208"/>
            <a:chExt cx="2826" cy="2854"/>
          </a:xfrm>
        </p:grpSpPr>
        <p:sp>
          <p:nvSpPr>
            <p:cNvPr id="39962" name="Rectangle 7">
              <a:extLst>
                <a:ext uri="{FF2B5EF4-FFF2-40B4-BE49-F238E27FC236}">
                  <a16:creationId xmlns:a16="http://schemas.microsoft.com/office/drawing/2014/main" id="{E13390FC-8B96-443A-8692-5037300858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" y="1432"/>
              <a:ext cx="2619" cy="180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39963" name="Line 8">
              <a:extLst>
                <a:ext uri="{FF2B5EF4-FFF2-40B4-BE49-F238E27FC236}">
                  <a16:creationId xmlns:a16="http://schemas.microsoft.com/office/drawing/2014/main" id="{155D8013-DF75-42DF-ACAC-ACB581AE8C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" y="2341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964" name="Line 9">
              <a:extLst>
                <a:ext uri="{FF2B5EF4-FFF2-40B4-BE49-F238E27FC236}">
                  <a16:creationId xmlns:a16="http://schemas.microsoft.com/office/drawing/2014/main" id="{BB968A47-F331-4FF8-90E0-311FB77BF4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" y="2796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965" name="Line 10">
              <a:extLst>
                <a:ext uri="{FF2B5EF4-FFF2-40B4-BE49-F238E27FC236}">
                  <a16:creationId xmlns:a16="http://schemas.microsoft.com/office/drawing/2014/main" id="{58178A54-BD57-4326-8C3B-C9E6493B1F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0" y="1895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966" name="Text Box 11">
              <a:extLst>
                <a:ext uri="{FF2B5EF4-FFF2-40B4-BE49-F238E27FC236}">
                  <a16:creationId xmlns:a16="http://schemas.microsoft.com/office/drawing/2014/main" id="{F8F2F271-C1FA-4E0B-A558-8A86044D77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8" y="1261"/>
              <a:ext cx="21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%</a:t>
              </a:r>
            </a:p>
          </p:txBody>
        </p:sp>
        <p:sp>
          <p:nvSpPr>
            <p:cNvPr id="39967" name="Text Box 12">
              <a:extLst>
                <a:ext uri="{FF2B5EF4-FFF2-40B4-BE49-F238E27FC236}">
                  <a16:creationId xmlns:a16="http://schemas.microsoft.com/office/drawing/2014/main" id="{2A22A19D-19BA-4262-97CF-84459EC357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" y="1346"/>
              <a:ext cx="2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>
                  <a:solidFill>
                    <a:srgbClr val="000000"/>
                  </a:solidFill>
                </a:rPr>
                <a:t>80</a:t>
              </a:r>
            </a:p>
          </p:txBody>
        </p:sp>
        <p:sp>
          <p:nvSpPr>
            <p:cNvPr id="39968" name="Text Box 13">
              <a:extLst>
                <a:ext uri="{FF2B5EF4-FFF2-40B4-BE49-F238E27FC236}">
                  <a16:creationId xmlns:a16="http://schemas.microsoft.com/office/drawing/2014/main" id="{9E106346-9B56-4257-A51C-D8A0072106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" y="1803"/>
              <a:ext cx="2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60</a:t>
              </a:r>
            </a:p>
          </p:txBody>
        </p:sp>
        <p:sp>
          <p:nvSpPr>
            <p:cNvPr id="39969" name="Text Box 14">
              <a:extLst>
                <a:ext uri="{FF2B5EF4-FFF2-40B4-BE49-F238E27FC236}">
                  <a16:creationId xmlns:a16="http://schemas.microsoft.com/office/drawing/2014/main" id="{22D992E2-82FA-44F5-A9BC-3DA424180B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" y="2233"/>
              <a:ext cx="2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40</a:t>
              </a:r>
            </a:p>
          </p:txBody>
        </p:sp>
        <p:sp>
          <p:nvSpPr>
            <p:cNvPr id="39970" name="Text Box 15">
              <a:extLst>
                <a:ext uri="{FF2B5EF4-FFF2-40B4-BE49-F238E27FC236}">
                  <a16:creationId xmlns:a16="http://schemas.microsoft.com/office/drawing/2014/main" id="{141CB0EB-CF1C-4D25-87CF-20FAC27883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" y="2693"/>
              <a:ext cx="2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20</a:t>
              </a:r>
            </a:p>
          </p:txBody>
        </p:sp>
        <p:sp>
          <p:nvSpPr>
            <p:cNvPr id="39971" name="Text Box 16">
              <a:extLst>
                <a:ext uri="{FF2B5EF4-FFF2-40B4-BE49-F238E27FC236}">
                  <a16:creationId xmlns:a16="http://schemas.microsoft.com/office/drawing/2014/main" id="{5561C1DC-E2BB-4D10-AB84-E6170C6B99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" y="3129"/>
              <a:ext cx="16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0</a:t>
              </a:r>
            </a:p>
          </p:txBody>
        </p:sp>
        <p:sp>
          <p:nvSpPr>
            <p:cNvPr id="39972" name="Text Box 17">
              <a:extLst>
                <a:ext uri="{FF2B5EF4-FFF2-40B4-BE49-F238E27FC236}">
                  <a16:creationId xmlns:a16="http://schemas.microsoft.com/office/drawing/2014/main" id="{3EA9AC91-FCD6-4D57-A620-E37D9443FF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8" y="3305"/>
              <a:ext cx="838" cy="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 err="1">
                  <a:solidFill>
                    <a:srgbClr val="000000"/>
                  </a:solidFill>
                </a:rPr>
                <a:t>Нефатальный</a:t>
              </a:r>
              <a:endParaRPr lang="ru-RU" altLang="ru-RU" sz="1200" b="1" dirty="0">
                <a:solidFill>
                  <a:srgbClr val="000000"/>
                </a:solidFill>
              </a:endParaRP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инфаркт миокарда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(на момент обследования)</a:t>
              </a:r>
            </a:p>
          </p:txBody>
        </p:sp>
        <p:sp>
          <p:nvSpPr>
            <p:cNvPr id="39973" name="Text Box 18">
              <a:extLst>
                <a:ext uri="{FF2B5EF4-FFF2-40B4-BE49-F238E27FC236}">
                  <a16:creationId xmlns:a16="http://schemas.microsoft.com/office/drawing/2014/main" id="{B32AE0A9-A6E9-47FA-8BC2-26F01243E5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2" y="3305"/>
              <a:ext cx="64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Популяция</a:t>
              </a:r>
            </a:p>
          </p:txBody>
        </p:sp>
        <p:sp>
          <p:nvSpPr>
            <p:cNvPr id="39974" name="Rectangle 19">
              <a:extLst>
                <a:ext uri="{FF2B5EF4-FFF2-40B4-BE49-F238E27FC236}">
                  <a16:creationId xmlns:a16="http://schemas.microsoft.com/office/drawing/2014/main" id="{688B333C-2A32-4127-A6B7-33E8A1738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145"/>
              <a:ext cx="506" cy="1094"/>
            </a:xfrm>
            <a:prstGeom prst="rect">
              <a:avLst/>
            </a:prstGeom>
            <a:solidFill>
              <a:srgbClr val="FF6699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200">
                <a:solidFill>
                  <a:srgbClr val="FF6600"/>
                </a:solidFill>
              </a:endParaRPr>
            </a:p>
          </p:txBody>
        </p:sp>
        <p:sp>
          <p:nvSpPr>
            <p:cNvPr id="39975" name="Rectangle 20">
              <a:extLst>
                <a:ext uri="{FF2B5EF4-FFF2-40B4-BE49-F238E27FC236}">
                  <a16:creationId xmlns:a16="http://schemas.microsoft.com/office/drawing/2014/main" id="{C13FD398-5321-419B-B923-430BCA6C0E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3" y="2818"/>
              <a:ext cx="507" cy="421"/>
            </a:xfrm>
            <a:prstGeom prst="rect">
              <a:avLst/>
            </a:prstGeom>
            <a:solidFill>
              <a:srgbClr val="66FF66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200">
                <a:solidFill>
                  <a:srgbClr val="FF6600"/>
                </a:solidFill>
              </a:endParaRPr>
            </a:p>
          </p:txBody>
        </p:sp>
        <p:sp>
          <p:nvSpPr>
            <p:cNvPr id="39976" name="Text Box 21">
              <a:extLst>
                <a:ext uri="{FF2B5EF4-FFF2-40B4-BE49-F238E27FC236}">
                  <a16:creationId xmlns:a16="http://schemas.microsoft.com/office/drawing/2014/main" id="{7FB51190-4432-4466-B160-FFE3F9A97A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4" y="1955"/>
              <a:ext cx="30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49%</a:t>
              </a:r>
            </a:p>
          </p:txBody>
        </p:sp>
        <p:sp>
          <p:nvSpPr>
            <p:cNvPr id="39977" name="Text Box 22">
              <a:extLst>
                <a:ext uri="{FF2B5EF4-FFF2-40B4-BE49-F238E27FC236}">
                  <a16:creationId xmlns:a16="http://schemas.microsoft.com/office/drawing/2014/main" id="{A7BE66A0-5412-4996-83C2-6C33E97B3B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8" y="2648"/>
              <a:ext cx="30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>
                  <a:solidFill>
                    <a:srgbClr val="000000"/>
                  </a:solidFill>
                </a:rPr>
                <a:t>19%</a:t>
              </a:r>
            </a:p>
          </p:txBody>
        </p:sp>
        <p:sp>
          <p:nvSpPr>
            <p:cNvPr id="39978" name="Rectangle 23">
              <a:extLst>
                <a:ext uri="{FF2B5EF4-FFF2-40B4-BE49-F238E27FC236}">
                  <a16:creationId xmlns:a16="http://schemas.microsoft.com/office/drawing/2014/main" id="{67810D5A-94F9-47E7-954C-97F49B2078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0" y="2129"/>
              <a:ext cx="506" cy="1111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200">
                <a:solidFill>
                  <a:srgbClr val="FF6600"/>
                </a:solidFill>
              </a:endParaRPr>
            </a:p>
          </p:txBody>
        </p:sp>
        <p:sp>
          <p:nvSpPr>
            <p:cNvPr id="39979" name="Text Box 24">
              <a:extLst>
                <a:ext uri="{FF2B5EF4-FFF2-40B4-BE49-F238E27FC236}">
                  <a16:creationId xmlns:a16="http://schemas.microsoft.com/office/drawing/2014/main" id="{80EA4721-7293-49EA-AEBB-1EAB63E988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31" y="1956"/>
              <a:ext cx="30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>
                  <a:solidFill>
                    <a:srgbClr val="000000"/>
                  </a:solidFill>
                </a:rPr>
                <a:t>50%</a:t>
              </a:r>
            </a:p>
          </p:txBody>
        </p:sp>
        <p:sp>
          <p:nvSpPr>
            <p:cNvPr id="39980" name="Text Box 25">
              <a:extLst>
                <a:ext uri="{FF2B5EF4-FFF2-40B4-BE49-F238E27FC236}">
                  <a16:creationId xmlns:a16="http://schemas.microsoft.com/office/drawing/2014/main" id="{8B5037C1-ADE2-48F2-A6FF-1B2A8C9911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6" y="3306"/>
              <a:ext cx="817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Новые случаи 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инфаркта миокарда  (по результатам 5- летнего наблюдения)</a:t>
              </a:r>
            </a:p>
          </p:txBody>
        </p:sp>
        <p:sp>
          <p:nvSpPr>
            <p:cNvPr id="39981" name="Text Box 26">
              <a:extLst>
                <a:ext uri="{FF2B5EF4-FFF2-40B4-BE49-F238E27FC236}">
                  <a16:creationId xmlns:a16="http://schemas.microsoft.com/office/drawing/2014/main" id="{2696C91C-650F-46C1-959F-9C598E4E6A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2" y="1208"/>
              <a:ext cx="80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b="1" dirty="0">
                  <a:solidFill>
                    <a:srgbClr val="000000"/>
                  </a:solidFill>
                </a:rPr>
                <a:t>Мужчины</a:t>
              </a:r>
            </a:p>
          </p:txBody>
        </p:sp>
      </p:grpSp>
      <p:grpSp>
        <p:nvGrpSpPr>
          <p:cNvPr id="39940" name="Group 48">
            <a:extLst>
              <a:ext uri="{FF2B5EF4-FFF2-40B4-BE49-F238E27FC236}">
                <a16:creationId xmlns:a16="http://schemas.microsoft.com/office/drawing/2014/main" id="{6CE328FE-7305-480A-99B2-AABC73B2A2D9}"/>
              </a:ext>
            </a:extLst>
          </p:cNvPr>
          <p:cNvGrpSpPr>
            <a:grpSpLocks/>
          </p:cNvGrpSpPr>
          <p:nvPr/>
        </p:nvGrpSpPr>
        <p:grpSpPr bwMode="auto">
          <a:xfrm>
            <a:off x="6037264" y="1947864"/>
            <a:ext cx="4486275" cy="3787775"/>
            <a:chOff x="2843" y="1209"/>
            <a:chExt cx="2826" cy="2386"/>
          </a:xfrm>
        </p:grpSpPr>
        <p:sp>
          <p:nvSpPr>
            <p:cNvPr id="39942" name="Rectangle 27">
              <a:extLst>
                <a:ext uri="{FF2B5EF4-FFF2-40B4-BE49-F238E27FC236}">
                  <a16:creationId xmlns:a16="http://schemas.microsoft.com/office/drawing/2014/main" id="{BCC5A301-79EF-4CFF-960C-BCC5437039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5" y="1433"/>
              <a:ext cx="2619" cy="180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>
                <a:solidFill>
                  <a:srgbClr val="000000"/>
                </a:solidFill>
              </a:endParaRPr>
            </a:p>
          </p:txBody>
        </p:sp>
        <p:sp>
          <p:nvSpPr>
            <p:cNvPr id="39943" name="Line 28">
              <a:extLst>
                <a:ext uri="{FF2B5EF4-FFF2-40B4-BE49-F238E27FC236}">
                  <a16:creationId xmlns:a16="http://schemas.microsoft.com/office/drawing/2014/main" id="{7C8E9474-B2AC-4E65-92FB-15E8C7CE83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40" y="2342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944" name="Line 29">
              <a:extLst>
                <a:ext uri="{FF2B5EF4-FFF2-40B4-BE49-F238E27FC236}">
                  <a16:creationId xmlns:a16="http://schemas.microsoft.com/office/drawing/2014/main" id="{1E820E14-9914-4F8F-85DC-E4AD697085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45" y="2797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945" name="Line 30">
              <a:extLst>
                <a:ext uri="{FF2B5EF4-FFF2-40B4-BE49-F238E27FC236}">
                  <a16:creationId xmlns:a16="http://schemas.microsoft.com/office/drawing/2014/main" id="{9DCF73C7-584F-4FE4-8745-F2BA1479C1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41" y="1896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946" name="Text Box 31">
              <a:extLst>
                <a:ext uri="{FF2B5EF4-FFF2-40B4-BE49-F238E27FC236}">
                  <a16:creationId xmlns:a16="http://schemas.microsoft.com/office/drawing/2014/main" id="{FFC25481-EC2D-4024-B96C-C5D72E08A8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69" y="1262"/>
              <a:ext cx="21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400" b="1" dirty="0">
                  <a:solidFill>
                    <a:srgbClr val="000000"/>
                  </a:solidFill>
                </a:rPr>
                <a:t>%</a:t>
              </a:r>
            </a:p>
          </p:txBody>
        </p:sp>
        <p:sp>
          <p:nvSpPr>
            <p:cNvPr id="39947" name="Text Box 32">
              <a:extLst>
                <a:ext uri="{FF2B5EF4-FFF2-40B4-BE49-F238E27FC236}">
                  <a16:creationId xmlns:a16="http://schemas.microsoft.com/office/drawing/2014/main" id="{55F1456C-927D-42A4-BCA5-BA10B87CBC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57" y="1347"/>
              <a:ext cx="2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80</a:t>
              </a:r>
            </a:p>
          </p:txBody>
        </p:sp>
        <p:sp>
          <p:nvSpPr>
            <p:cNvPr id="39948" name="Text Box 33">
              <a:extLst>
                <a:ext uri="{FF2B5EF4-FFF2-40B4-BE49-F238E27FC236}">
                  <a16:creationId xmlns:a16="http://schemas.microsoft.com/office/drawing/2014/main" id="{46C4BDA4-4A66-4880-87AE-B7098E9016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3" y="1804"/>
              <a:ext cx="2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60</a:t>
              </a:r>
            </a:p>
          </p:txBody>
        </p:sp>
        <p:sp>
          <p:nvSpPr>
            <p:cNvPr id="39949" name="Text Box 34">
              <a:extLst>
                <a:ext uri="{FF2B5EF4-FFF2-40B4-BE49-F238E27FC236}">
                  <a16:creationId xmlns:a16="http://schemas.microsoft.com/office/drawing/2014/main" id="{DB32EDD0-1F0F-4566-86A7-18FB6B17C2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3" y="2234"/>
              <a:ext cx="2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>
                  <a:solidFill>
                    <a:srgbClr val="000000"/>
                  </a:solidFill>
                </a:rPr>
                <a:t>40</a:t>
              </a:r>
            </a:p>
          </p:txBody>
        </p:sp>
        <p:sp>
          <p:nvSpPr>
            <p:cNvPr id="39950" name="Text Box 35">
              <a:extLst>
                <a:ext uri="{FF2B5EF4-FFF2-40B4-BE49-F238E27FC236}">
                  <a16:creationId xmlns:a16="http://schemas.microsoft.com/office/drawing/2014/main" id="{03AFBC6B-5C3F-4BA6-AFA6-8AABD01343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3" y="2694"/>
              <a:ext cx="2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20</a:t>
              </a:r>
            </a:p>
          </p:txBody>
        </p:sp>
        <p:sp>
          <p:nvSpPr>
            <p:cNvPr id="39951" name="Text Box 36">
              <a:extLst>
                <a:ext uri="{FF2B5EF4-FFF2-40B4-BE49-F238E27FC236}">
                  <a16:creationId xmlns:a16="http://schemas.microsoft.com/office/drawing/2014/main" id="{403C22EF-6C26-4046-9A91-77DBE53422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7" y="3130"/>
              <a:ext cx="16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0</a:t>
              </a:r>
            </a:p>
          </p:txBody>
        </p:sp>
        <p:sp>
          <p:nvSpPr>
            <p:cNvPr id="39952" name="Text Box 37">
              <a:extLst>
                <a:ext uri="{FF2B5EF4-FFF2-40B4-BE49-F238E27FC236}">
                  <a16:creationId xmlns:a16="http://schemas.microsoft.com/office/drawing/2014/main" id="{86F8AD1A-847A-4B04-BE8C-11FB154925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9" y="3306"/>
              <a:ext cx="82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 err="1">
                  <a:solidFill>
                    <a:srgbClr val="000000"/>
                  </a:solidFill>
                </a:rPr>
                <a:t>Превалентный</a:t>
              </a:r>
              <a:endParaRPr lang="ru-RU" altLang="ru-RU" sz="1200" b="1" dirty="0">
                <a:solidFill>
                  <a:srgbClr val="000000"/>
                </a:solidFill>
              </a:endParaRP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инфаркт</a:t>
              </a:r>
            </a:p>
          </p:txBody>
        </p:sp>
        <p:sp>
          <p:nvSpPr>
            <p:cNvPr id="39953" name="Text Box 38">
              <a:extLst>
                <a:ext uri="{FF2B5EF4-FFF2-40B4-BE49-F238E27FC236}">
                  <a16:creationId xmlns:a16="http://schemas.microsoft.com/office/drawing/2014/main" id="{AA52486B-43A2-4492-8390-CB0A6D1D25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3" y="3306"/>
              <a:ext cx="64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Популяция</a:t>
              </a:r>
            </a:p>
          </p:txBody>
        </p:sp>
        <p:sp>
          <p:nvSpPr>
            <p:cNvPr id="39954" name="Rectangle 39">
              <a:extLst>
                <a:ext uri="{FF2B5EF4-FFF2-40B4-BE49-F238E27FC236}">
                  <a16:creationId xmlns:a16="http://schemas.microsoft.com/office/drawing/2014/main" id="{4AD33405-ED3D-444E-900D-45464CA412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1844"/>
              <a:ext cx="506" cy="1396"/>
            </a:xfrm>
            <a:prstGeom prst="rect">
              <a:avLst/>
            </a:prstGeom>
            <a:solidFill>
              <a:srgbClr val="FF6699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200">
                <a:solidFill>
                  <a:srgbClr val="FF6600"/>
                </a:solidFill>
              </a:endParaRPr>
            </a:p>
          </p:txBody>
        </p:sp>
        <p:sp>
          <p:nvSpPr>
            <p:cNvPr id="39955" name="Rectangle 40">
              <a:extLst>
                <a:ext uri="{FF2B5EF4-FFF2-40B4-BE49-F238E27FC236}">
                  <a16:creationId xmlns:a16="http://schemas.microsoft.com/office/drawing/2014/main" id="{40E3CD64-2C38-4F91-9E5C-5AF2BEEF5E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4" y="2590"/>
              <a:ext cx="507" cy="650"/>
            </a:xfrm>
            <a:prstGeom prst="rect">
              <a:avLst/>
            </a:prstGeom>
            <a:solidFill>
              <a:srgbClr val="66FF66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200">
                <a:solidFill>
                  <a:srgbClr val="FF6600"/>
                </a:solidFill>
              </a:endParaRPr>
            </a:p>
          </p:txBody>
        </p:sp>
        <p:sp>
          <p:nvSpPr>
            <p:cNvPr id="39956" name="Text Box 41">
              <a:extLst>
                <a:ext uri="{FF2B5EF4-FFF2-40B4-BE49-F238E27FC236}">
                  <a16:creationId xmlns:a16="http://schemas.microsoft.com/office/drawing/2014/main" id="{E689D558-864D-4BE9-AF04-2C777AA8AF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5" y="1641"/>
              <a:ext cx="30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63%</a:t>
              </a:r>
            </a:p>
          </p:txBody>
        </p:sp>
        <p:sp>
          <p:nvSpPr>
            <p:cNvPr id="39957" name="Text Box 42">
              <a:extLst>
                <a:ext uri="{FF2B5EF4-FFF2-40B4-BE49-F238E27FC236}">
                  <a16:creationId xmlns:a16="http://schemas.microsoft.com/office/drawing/2014/main" id="{F2BF0BB1-2415-42AA-A858-53FEDB176F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39" y="2415"/>
              <a:ext cx="30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27%</a:t>
              </a:r>
            </a:p>
          </p:txBody>
        </p:sp>
        <p:sp>
          <p:nvSpPr>
            <p:cNvPr id="39958" name="Rectangle 43">
              <a:extLst>
                <a:ext uri="{FF2B5EF4-FFF2-40B4-BE49-F238E27FC236}">
                  <a16:creationId xmlns:a16="http://schemas.microsoft.com/office/drawing/2014/main" id="{EAF7499A-74BD-424C-9FEA-541DB38A7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1" y="1910"/>
              <a:ext cx="506" cy="1331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200">
                <a:solidFill>
                  <a:srgbClr val="FF6600"/>
                </a:solidFill>
              </a:endParaRPr>
            </a:p>
          </p:txBody>
        </p:sp>
        <p:sp>
          <p:nvSpPr>
            <p:cNvPr id="39959" name="Text Box 44">
              <a:extLst>
                <a:ext uri="{FF2B5EF4-FFF2-40B4-BE49-F238E27FC236}">
                  <a16:creationId xmlns:a16="http://schemas.microsoft.com/office/drawing/2014/main" id="{AE011B7E-E746-4A6C-9489-457660A27E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22" y="1714"/>
              <a:ext cx="30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60%</a:t>
              </a:r>
            </a:p>
          </p:txBody>
        </p:sp>
        <p:sp>
          <p:nvSpPr>
            <p:cNvPr id="39960" name="Text Box 45">
              <a:extLst>
                <a:ext uri="{FF2B5EF4-FFF2-40B4-BE49-F238E27FC236}">
                  <a16:creationId xmlns:a16="http://schemas.microsoft.com/office/drawing/2014/main" id="{490B9FCB-216A-4147-9E9F-600EFF2C2C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7" y="3307"/>
              <a:ext cx="77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Инцидентный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sz="1200" b="1" dirty="0">
                  <a:solidFill>
                    <a:srgbClr val="000000"/>
                  </a:solidFill>
                </a:rPr>
                <a:t>инфаркт</a:t>
              </a:r>
            </a:p>
          </p:txBody>
        </p:sp>
        <p:sp>
          <p:nvSpPr>
            <p:cNvPr id="39961" name="Text Box 46">
              <a:extLst>
                <a:ext uri="{FF2B5EF4-FFF2-40B4-BE49-F238E27FC236}">
                  <a16:creationId xmlns:a16="http://schemas.microsoft.com/office/drawing/2014/main" id="{62C84BF1-1DD0-4087-BA60-6CA291C22B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3" y="1209"/>
              <a:ext cx="83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altLang="ru-RU" b="1" dirty="0">
                  <a:solidFill>
                    <a:srgbClr val="000000"/>
                  </a:solidFill>
                </a:rPr>
                <a:t>Женщины</a:t>
              </a:r>
            </a:p>
          </p:txBody>
        </p:sp>
      </p:grpSp>
      <p:sp>
        <p:nvSpPr>
          <p:cNvPr id="39941" name="Text Box 49">
            <a:extLst>
              <a:ext uri="{FF2B5EF4-FFF2-40B4-BE49-F238E27FC236}">
                <a16:creationId xmlns:a16="http://schemas.microsoft.com/office/drawing/2014/main" id="{4B1CBE5C-8415-4BE3-8078-F5C3FA1F2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9751" y="6477001"/>
            <a:ext cx="376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b="1" dirty="0">
                <a:solidFill>
                  <a:srgbClr val="000000"/>
                </a:solidFill>
              </a:rPr>
              <a:t>ФГБУ «НИИ терапии» СО РАМН</a:t>
            </a:r>
          </a:p>
        </p:txBody>
      </p:sp>
    </p:spTree>
    <p:extLst>
      <p:ext uri="{BB962C8B-B14F-4D97-AF65-F5344CB8AC3E}">
        <p14:creationId xmlns:p14="http://schemas.microsoft.com/office/powerpoint/2010/main" val="4257820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8745D7-3A8D-8EF5-54E2-5E9D1EC4A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814423"/>
          </a:xfrm>
        </p:spPr>
        <p:txBody>
          <a:bodyPr/>
          <a:lstStyle/>
          <a:p>
            <a:r>
              <a:rPr lang="ru-RU" sz="1800" b="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СИБИРСКИЙ ЛИПИДНЫЙ ПАРАДОКС и </a:t>
            </a:r>
            <a:r>
              <a:rPr lang="en" sz="1800" b="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AHA 2021</a:t>
            </a: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C68C05-448B-37D3-803E-02052D408E59}"/>
              </a:ext>
            </a:extLst>
          </p:cNvPr>
          <p:cNvSpPr txBox="1"/>
          <p:nvPr/>
        </p:nvSpPr>
        <p:spPr>
          <a:xfrm>
            <a:off x="1981201" y="1289606"/>
            <a:ext cx="8368301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400" dirty="0">
                <a:solidFill>
                  <a:srgbClr val="000000"/>
                </a:solidFill>
                <a:latin typeface="Times New Roman"/>
              </a:rPr>
              <a:t>But that debate “is over,” they conclude. The new study, they say, provides definitive evidence that “</a:t>
            </a:r>
            <a:r>
              <a:rPr lang="en" sz="1400" dirty="0" err="1">
                <a:solidFill>
                  <a:srgbClr val="000000"/>
                </a:solidFill>
                <a:latin typeface="Times New Roman"/>
              </a:rPr>
              <a:t>apoB</a:t>
            </a:r>
            <a:r>
              <a:rPr lang="en" sz="1400" dirty="0">
                <a:solidFill>
                  <a:srgbClr val="000000"/>
                </a:solidFill>
                <a:latin typeface="Times New Roman"/>
              </a:rPr>
              <a:t> should be the primary marker to assess cardiovascular risk due to </a:t>
            </a:r>
            <a:r>
              <a:rPr lang="en" sz="1400" dirty="0" err="1">
                <a:solidFill>
                  <a:srgbClr val="000000"/>
                </a:solidFill>
                <a:latin typeface="Times New Roman"/>
              </a:rPr>
              <a:t>apoB</a:t>
            </a:r>
            <a:r>
              <a:rPr lang="en" sz="1400" dirty="0">
                <a:solidFill>
                  <a:srgbClr val="000000"/>
                </a:solidFill>
                <a:latin typeface="Times New Roman"/>
              </a:rPr>
              <a:t> lipoproteins.” </a:t>
            </a:r>
          </a:p>
          <a:p>
            <a:endParaRPr lang="en" sz="1400" dirty="0">
              <a:solidFill>
                <a:srgbClr val="000000"/>
              </a:solidFill>
              <a:latin typeface="Times New Roman"/>
            </a:endParaRPr>
          </a:p>
          <a:p>
            <a:r>
              <a:rPr lang="en" sz="1400" dirty="0">
                <a:solidFill>
                  <a:srgbClr val="000000"/>
                </a:solidFill>
                <a:latin typeface="Times New Roman"/>
              </a:rPr>
              <a:t>They point out that LDL and non-HDL cholesterol both become insignificant markers of risk when </a:t>
            </a:r>
            <a:r>
              <a:rPr lang="en" sz="1400" dirty="0" err="1">
                <a:solidFill>
                  <a:srgbClr val="000000"/>
                </a:solidFill>
                <a:latin typeface="Times New Roman"/>
              </a:rPr>
              <a:t>apoB</a:t>
            </a:r>
            <a:r>
              <a:rPr lang="en" sz="1400" dirty="0">
                <a:solidFill>
                  <a:srgbClr val="000000"/>
                </a:solidFill>
                <a:latin typeface="Times New Roman"/>
              </a:rPr>
              <a:t> is taken into account, “demonstrating that the risk of LDL cholesterol and non-HDL cholesterol is fully captured by the number—not the cholesterol content—of the </a:t>
            </a:r>
            <a:r>
              <a:rPr lang="en" sz="1400" dirty="0" err="1">
                <a:solidFill>
                  <a:srgbClr val="000000"/>
                </a:solidFill>
                <a:latin typeface="Times New Roman"/>
              </a:rPr>
              <a:t>apoB</a:t>
            </a:r>
            <a:r>
              <a:rPr lang="en" sz="1400" dirty="0">
                <a:solidFill>
                  <a:srgbClr val="000000"/>
                </a:solidFill>
                <a:latin typeface="Times New Roman"/>
              </a:rPr>
              <a:t>-containing particles.” </a:t>
            </a:r>
          </a:p>
          <a:p>
            <a:endParaRPr lang="en" sz="1400" dirty="0">
              <a:solidFill>
                <a:srgbClr val="000000"/>
              </a:solidFill>
              <a:latin typeface="Times New Roman"/>
            </a:endParaRPr>
          </a:p>
          <a:p>
            <a:r>
              <a:rPr lang="en" sz="1400" dirty="0">
                <a:solidFill>
                  <a:srgbClr val="000000"/>
                </a:solidFill>
                <a:latin typeface="Times New Roman"/>
              </a:rPr>
              <a:t>The 2019 European Society of Cardiology/European Atherosclerosis Society </a:t>
            </a:r>
            <a:r>
              <a:rPr lang="en" sz="1400" dirty="0">
                <a:solidFill>
                  <a:srgbClr val="000000"/>
                </a:solidFill>
                <a:latin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guidelines for the management of dyslipidemias</a:t>
            </a:r>
            <a:r>
              <a:rPr lang="en" sz="1400" dirty="0">
                <a:solidFill>
                  <a:srgbClr val="000000"/>
                </a:solidFill>
                <a:latin typeface="Times New Roman"/>
              </a:rPr>
              <a:t>, recommend that physicians measure </a:t>
            </a:r>
            <a:r>
              <a:rPr lang="en" sz="1400" dirty="0" err="1">
                <a:solidFill>
                  <a:srgbClr val="000000"/>
                </a:solidFill>
                <a:latin typeface="Times New Roman"/>
              </a:rPr>
              <a:t>apoB</a:t>
            </a:r>
            <a:r>
              <a:rPr lang="en" sz="1400" dirty="0">
                <a:solidFill>
                  <a:srgbClr val="000000"/>
                </a:solidFill>
                <a:latin typeface="Times New Roman"/>
              </a:rPr>
              <a:t> for risk assessment, particularly in patients with high triglycerides, diabetes, obesity, metabolic syndrome, or very low LDL cholesterol levels.</a:t>
            </a:r>
            <a:endParaRPr lang="ru-RU" sz="1400" dirty="0">
              <a:solidFill>
                <a:srgbClr val="000000"/>
              </a:solidFill>
              <a:latin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В Сибирской популяции у пациентов с клиническими проявлениями атеросклероза фиксируется повышенный уровень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АпоВ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– </a:t>
            </a:r>
            <a:r>
              <a:rPr lang="ru-RU" u="sng" dirty="0">
                <a:solidFill>
                  <a:srgbClr val="000000"/>
                </a:solidFill>
                <a:latin typeface="Times New Roman"/>
              </a:rPr>
              <a:t>следовательно циркулирующих </a:t>
            </a:r>
            <a:r>
              <a:rPr lang="ru-RU" u="sng" dirty="0" err="1">
                <a:solidFill>
                  <a:srgbClr val="000000"/>
                </a:solidFill>
                <a:latin typeface="Times New Roman"/>
              </a:rPr>
              <a:t>АпоВ</a:t>
            </a:r>
            <a:r>
              <a:rPr lang="ru-RU" u="sng" dirty="0">
                <a:solidFill>
                  <a:srgbClr val="000000"/>
                </a:solidFill>
                <a:latin typeface="Times New Roman"/>
              </a:rPr>
              <a:t> содержащих липопротеидов</a:t>
            </a:r>
          </a:p>
          <a:p>
            <a:endParaRPr lang="ru-RU" dirty="0">
              <a:solidFill>
                <a:srgbClr val="000000"/>
              </a:solidFill>
              <a:latin typeface="Times New Roman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Отсутствие различий с между индивидами с клиническими проявлениями атеросклероза и без них по уровню ХС ЛПНП говорят о том, что </a:t>
            </a:r>
            <a:r>
              <a:rPr lang="ru-RU" u="sng" dirty="0">
                <a:solidFill>
                  <a:srgbClr val="000000"/>
                </a:solidFill>
                <a:latin typeface="Times New Roman"/>
              </a:rPr>
              <a:t>частицы ЛПНП при выраженном коронарном атеросклероз более плотные – </a:t>
            </a:r>
            <a:r>
              <a:rPr lang="ru-RU" u="sng" dirty="0" err="1">
                <a:solidFill>
                  <a:srgbClr val="000000"/>
                </a:solidFill>
                <a:latin typeface="Times New Roman"/>
              </a:rPr>
              <a:t>проатерогенные</a:t>
            </a:r>
            <a:endParaRPr lang="ru-RU" u="sng" dirty="0">
              <a:solidFill>
                <a:srgbClr val="000000"/>
              </a:solidFill>
              <a:latin typeface="Times New Roman"/>
            </a:endParaRPr>
          </a:p>
          <a:p>
            <a:endParaRPr lang="ru-RU" dirty="0">
              <a:solidFill>
                <a:srgbClr val="000000"/>
              </a:solidFill>
              <a:latin typeface="Times New Roman"/>
            </a:endParaRPr>
          </a:p>
          <a:p>
            <a:r>
              <a:rPr lang="ru-RU" u="sng" dirty="0">
                <a:solidFill>
                  <a:srgbClr val="000000"/>
                </a:solidFill>
                <a:latin typeface="Times New Roman"/>
              </a:rPr>
              <a:t>Важной составляющей </a:t>
            </a:r>
            <a:r>
              <a:rPr lang="ru-RU" u="sng" dirty="0" err="1">
                <a:solidFill>
                  <a:srgbClr val="000000"/>
                </a:solidFill>
                <a:latin typeface="Times New Roman"/>
              </a:rPr>
              <a:t>проатерогенного</a:t>
            </a:r>
            <a:r>
              <a:rPr lang="ru-RU" u="sng" dirty="0">
                <a:solidFill>
                  <a:srgbClr val="000000"/>
                </a:solidFill>
                <a:latin typeface="Times New Roman"/>
              </a:rPr>
              <a:t> профиля является повышенный уровень ТГ</a:t>
            </a:r>
          </a:p>
        </p:txBody>
      </p:sp>
    </p:spTree>
    <p:extLst>
      <p:ext uri="{BB962C8B-B14F-4D97-AF65-F5344CB8AC3E}">
        <p14:creationId xmlns:p14="http://schemas.microsoft.com/office/powerpoint/2010/main" val="34773802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3">
            <a:extLst>
              <a:ext uri="{FF2B5EF4-FFF2-40B4-BE49-F238E27FC236}">
                <a16:creationId xmlns:a16="http://schemas.microsoft.com/office/drawing/2014/main" id="{8C35470F-C086-4368-BCC4-8C586575FD1A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2295526" y="1196975"/>
          <a:ext cx="8372475" cy="5424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1748" name="Text Box 4">
            <a:extLst>
              <a:ext uri="{FF2B5EF4-FFF2-40B4-BE49-F238E27FC236}">
                <a16:creationId xmlns:a16="http://schemas.microsoft.com/office/drawing/2014/main" id="{2D9EB740-0F2B-4594-BDAC-A7DBE18789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9751" y="6477001"/>
            <a:ext cx="376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b="1" dirty="0">
                <a:solidFill>
                  <a:srgbClr val="000000"/>
                </a:solidFill>
              </a:rPr>
              <a:t>ФГБУ «НИИ терапии» СО РАМН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5E87936A-EC21-4505-8E4A-6964BA3B72F5}"/>
              </a:ext>
            </a:extLst>
          </p:cNvPr>
          <p:cNvSpPr txBox="1">
            <a:spLocks/>
          </p:cNvSpPr>
          <p:nvPr/>
        </p:nvSpPr>
        <p:spPr bwMode="auto">
          <a:xfrm>
            <a:off x="1814513" y="95250"/>
            <a:ext cx="8591550" cy="990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ru-RU" altLang="ru-RU" sz="2000" b="1" kern="0" dirty="0">
                <a:solidFill>
                  <a:srgbClr val="000000"/>
                </a:solidFill>
                <a:latin typeface="Arial Black" panose="020B0A04020102020204" pitchFamily="34" charset="0"/>
                <a:cs typeface="Calibri Light" panose="020F0302020204030204" pitchFamily="34" charset="0"/>
              </a:rPr>
              <a:t>ЧАСТОТА МЕТАБОЛИЧЕСКОГО СИНДРОМА </a:t>
            </a:r>
            <a:br>
              <a:rPr lang="ru-RU" altLang="ru-RU" sz="2000" b="1" kern="0" dirty="0">
                <a:solidFill>
                  <a:srgbClr val="000000"/>
                </a:solidFill>
                <a:latin typeface="Arial Black" panose="020B0A04020102020204" pitchFamily="34" charset="0"/>
                <a:cs typeface="Calibri Light" panose="020F0302020204030204" pitchFamily="34" charset="0"/>
              </a:rPr>
            </a:br>
            <a:r>
              <a:rPr lang="ru-RU" altLang="ru-RU" sz="2000" b="1" kern="0" dirty="0">
                <a:solidFill>
                  <a:srgbClr val="000000"/>
                </a:solidFill>
                <a:latin typeface="Arial Black" panose="020B0A04020102020204" pitchFamily="34" charset="0"/>
                <a:cs typeface="Calibri Light" panose="020F0302020204030204" pitchFamily="34" charset="0"/>
              </a:rPr>
              <a:t>У МУЖЧИН В ЯКУТИИ, %</a:t>
            </a:r>
          </a:p>
        </p:txBody>
      </p:sp>
    </p:spTree>
    <p:extLst>
      <p:ext uri="{BB962C8B-B14F-4D97-AF65-F5344CB8AC3E}">
        <p14:creationId xmlns:p14="http://schemas.microsoft.com/office/powerpoint/2010/main" val="39578452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6" y="188640"/>
            <a:ext cx="7776864" cy="936104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C00000"/>
                </a:solidFill>
              </a:rPr>
              <a:t>Ассоциации СКФ с </a:t>
            </a:r>
            <a:r>
              <a:rPr lang="ru-RU" sz="3100" b="1" dirty="0" err="1">
                <a:solidFill>
                  <a:srgbClr val="C00000"/>
                </a:solidFill>
              </a:rPr>
              <a:t>кардиометаболическими</a:t>
            </a:r>
            <a:r>
              <a:rPr lang="ru-RU" sz="3100" b="1" dirty="0">
                <a:solidFill>
                  <a:srgbClr val="C00000"/>
                </a:solidFill>
              </a:rPr>
              <a:t> факторами риска </a:t>
            </a:r>
            <a:r>
              <a:rPr lang="ru-RU" sz="2200" b="1" dirty="0">
                <a:solidFill>
                  <a:srgbClr val="C00000"/>
                </a:solidFill>
              </a:rPr>
              <a:t>(многофакторный анализ)</a:t>
            </a: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 l="23540" t="36930" r="24486" b="14561"/>
          <a:stretch>
            <a:fillRect/>
          </a:stretch>
        </p:blipFill>
        <p:spPr bwMode="auto">
          <a:xfrm>
            <a:off x="2107864" y="1340768"/>
            <a:ext cx="8175678" cy="516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642582" y="4077072"/>
            <a:ext cx="864096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642582" y="2780930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008DD2"/>
                </a:solidFill>
                <a:latin typeface="Calibri"/>
              </a:rPr>
              <a:t>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42582" y="4797154"/>
            <a:ext cx="634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C0504D">
                    <a:lumMod val="75000"/>
                  </a:srgbClr>
                </a:solidFill>
                <a:latin typeface="Calibri"/>
              </a:rPr>
              <a:t>Ж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7026565" y="1268760"/>
            <a:ext cx="0" cy="4968552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13620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09051" y="2276872"/>
            <a:ext cx="8773898" cy="4464496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34000"/>
              </a:lnSpc>
            </a:pPr>
            <a:r>
              <a:rPr lang="ru-RU" sz="2600" dirty="0"/>
              <a:t>Выявлена </a:t>
            </a:r>
            <a:r>
              <a:rPr lang="ru-RU" sz="2600" b="1" dirty="0">
                <a:solidFill>
                  <a:srgbClr val="7030A0"/>
                </a:solidFill>
              </a:rPr>
              <a:t>корреляция</a:t>
            </a:r>
            <a:r>
              <a:rPr lang="ru-RU" sz="2600" dirty="0"/>
              <a:t> между наличием </a:t>
            </a:r>
            <a:r>
              <a:rPr lang="ru-RU" sz="2600" b="1" dirty="0" err="1">
                <a:solidFill>
                  <a:srgbClr val="7030A0"/>
                </a:solidFill>
              </a:rPr>
              <a:t>атерогенного</a:t>
            </a:r>
            <a:r>
              <a:rPr lang="ru-RU" sz="2600" b="1" dirty="0">
                <a:solidFill>
                  <a:srgbClr val="7030A0"/>
                </a:solidFill>
              </a:rPr>
              <a:t> профиля </a:t>
            </a:r>
            <a:r>
              <a:rPr lang="ru-RU" sz="2600" dirty="0"/>
              <a:t>липидов и началом </a:t>
            </a:r>
            <a:r>
              <a:rPr lang="ru-RU" sz="2600" dirty="0" err="1"/>
              <a:t>гломерулосклероза</a:t>
            </a:r>
            <a:r>
              <a:rPr lang="ru-RU" sz="2600" dirty="0"/>
              <a:t> </a:t>
            </a:r>
            <a:r>
              <a:rPr lang="ru-RU" sz="2600" b="1" dirty="0">
                <a:solidFill>
                  <a:srgbClr val="7030A0"/>
                </a:solidFill>
              </a:rPr>
              <a:t>и эндотелиальной дисфункции </a:t>
            </a:r>
            <a:r>
              <a:rPr lang="ru-RU" sz="2600" dirty="0"/>
              <a:t>[1,2].</a:t>
            </a:r>
          </a:p>
          <a:p>
            <a:pPr algn="just">
              <a:lnSpc>
                <a:spcPct val="134000"/>
              </a:lnSpc>
            </a:pPr>
            <a:r>
              <a:rPr lang="ru-RU" sz="2600" dirty="0"/>
              <a:t>Более </a:t>
            </a:r>
            <a:r>
              <a:rPr lang="ru-RU" sz="2600" b="1" dirty="0">
                <a:solidFill>
                  <a:srgbClr val="7030A0"/>
                </a:solidFill>
              </a:rPr>
              <a:t>высокий уровень общего ХС, ХС-ЛНП </a:t>
            </a:r>
            <a:r>
              <a:rPr lang="ru-RU" sz="2600" dirty="0"/>
              <a:t>и более низкий уровень ХС-ЛВП связаны с повышенным риском развития </a:t>
            </a:r>
            <a:r>
              <a:rPr lang="ru-RU" sz="2600" b="1" dirty="0">
                <a:solidFill>
                  <a:srgbClr val="7030A0"/>
                </a:solidFill>
              </a:rPr>
              <a:t>почечной дисфункции </a:t>
            </a:r>
            <a:r>
              <a:rPr lang="ru-RU" sz="2600" dirty="0"/>
              <a:t>у здоровых мужчин [3]. </a:t>
            </a:r>
          </a:p>
          <a:p>
            <a:pPr algn="just">
              <a:lnSpc>
                <a:spcPct val="134000"/>
              </a:lnSpc>
            </a:pPr>
            <a:r>
              <a:rPr lang="ru-RU" sz="2600" dirty="0"/>
              <a:t>У лиц с более высоким</a:t>
            </a:r>
            <a:r>
              <a:rPr lang="ru-RU" sz="2600" b="1" dirty="0">
                <a:solidFill>
                  <a:srgbClr val="7030A0"/>
                </a:solidFill>
              </a:rPr>
              <a:t> уровнем ТГ и </a:t>
            </a:r>
            <a:r>
              <a:rPr lang="ru-RU" sz="2600" dirty="0"/>
              <a:t>низким уровнем </a:t>
            </a:r>
            <a:r>
              <a:rPr lang="ru-RU" sz="2600" b="1" dirty="0">
                <a:solidFill>
                  <a:srgbClr val="7030A0"/>
                </a:solidFill>
              </a:rPr>
              <a:t>ХС-ЛВП </a:t>
            </a:r>
            <a:r>
              <a:rPr lang="ru-RU" sz="2600" dirty="0"/>
              <a:t>имелся повышенный риск </a:t>
            </a:r>
            <a:r>
              <a:rPr lang="ru-RU" sz="2600" b="1" dirty="0">
                <a:solidFill>
                  <a:srgbClr val="7030A0"/>
                </a:solidFill>
              </a:rPr>
              <a:t>роста </a:t>
            </a:r>
            <a:r>
              <a:rPr lang="ru-RU" sz="2600" b="1" dirty="0" err="1">
                <a:solidFill>
                  <a:srgbClr val="7030A0"/>
                </a:solidFill>
              </a:rPr>
              <a:t>креатинина</a:t>
            </a:r>
            <a:r>
              <a:rPr lang="ru-RU" sz="2600" b="1" dirty="0">
                <a:solidFill>
                  <a:srgbClr val="7030A0"/>
                </a:solidFill>
              </a:rPr>
              <a:t> </a:t>
            </a:r>
            <a:r>
              <a:rPr lang="ru-RU" sz="2600" dirty="0"/>
              <a:t>сыворотки крови [4]. </a:t>
            </a:r>
          </a:p>
          <a:p>
            <a:pPr algn="just">
              <a:lnSpc>
                <a:spcPct val="134000"/>
              </a:lnSpc>
            </a:pPr>
            <a:r>
              <a:rPr lang="ru-RU" sz="2600" u="sng" dirty="0"/>
              <a:t>Патофизиологическая основа: прогрессирование атеросклероза в </a:t>
            </a:r>
            <a:r>
              <a:rPr lang="ru-RU" sz="2600" u="sng" dirty="0" err="1"/>
              <a:t>микроциркулятором</a:t>
            </a:r>
            <a:r>
              <a:rPr lang="ru-RU" sz="2600" u="sng" dirty="0"/>
              <a:t> русле почки, отложение </a:t>
            </a:r>
            <a:r>
              <a:rPr lang="ru-RU" sz="2600" u="sng" dirty="0" err="1"/>
              <a:t>липопротеинов</a:t>
            </a:r>
            <a:r>
              <a:rPr lang="ru-RU" sz="2600" u="sng" dirty="0"/>
              <a:t> в клубочковых структурах; стимулирование </a:t>
            </a:r>
            <a:r>
              <a:rPr lang="ru-RU" sz="2600" u="sng" dirty="0" err="1"/>
              <a:t>цитокинов</a:t>
            </a:r>
            <a:r>
              <a:rPr lang="ru-RU" sz="2600" u="sng" dirty="0"/>
              <a:t> и факторов роста, связанных с воспалением и </a:t>
            </a:r>
            <a:r>
              <a:rPr lang="ru-RU" sz="2600" u="sng" dirty="0" err="1"/>
              <a:t>фиброгенезом</a:t>
            </a:r>
            <a:r>
              <a:rPr lang="ru-RU" sz="2600" dirty="0"/>
              <a:t> [5].</a:t>
            </a:r>
            <a:r>
              <a:rPr lang="ru-RU" sz="2600" b="1" dirty="0"/>
              <a:t> </a:t>
            </a: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endParaRPr lang="ru-RU" sz="1700" dirty="0"/>
          </a:p>
          <a:p>
            <a:pPr marL="0" indent="0" algn="just">
              <a:buNone/>
            </a:pPr>
            <a:r>
              <a:rPr lang="ru-RU" sz="1700" dirty="0"/>
              <a:t>1- </a:t>
            </a:r>
            <a:r>
              <a:rPr lang="en-US" sz="1700" dirty="0"/>
              <a:t>Hattori M et al. Mechanisms of glomerular macrophage infiltration in lipid-induced renal injury. Kidney Int.1999; 56 </a:t>
            </a:r>
            <a:r>
              <a:rPr lang="en-US" sz="1700" dirty="0" err="1"/>
              <a:t>Suppl</a:t>
            </a:r>
            <a:r>
              <a:rPr lang="en-US" sz="1700" dirty="0"/>
              <a:t> 71: S47–S50. </a:t>
            </a:r>
            <a:endParaRPr lang="ru-RU" sz="1700" dirty="0"/>
          </a:p>
          <a:p>
            <a:pPr marL="0" indent="0" algn="just">
              <a:buNone/>
            </a:pPr>
            <a:r>
              <a:rPr lang="ru-RU" sz="1700" dirty="0"/>
              <a:t>2 -</a:t>
            </a:r>
            <a:r>
              <a:rPr lang="en-US" sz="1700" dirty="0"/>
              <a:t>Vazquez-Perez S et al. Atorvastatin prevents </a:t>
            </a:r>
            <a:r>
              <a:rPr lang="en-US" sz="1700" dirty="0" err="1"/>
              <a:t>glomerulosclerosis</a:t>
            </a:r>
            <a:r>
              <a:rPr lang="en-US" sz="1700" dirty="0"/>
              <a:t> and renal endothelial dysfunction in </a:t>
            </a:r>
            <a:r>
              <a:rPr lang="en-US" sz="1700" dirty="0" err="1"/>
              <a:t>hypercholesterolaemic</a:t>
            </a:r>
            <a:r>
              <a:rPr lang="en-US" sz="1700" dirty="0"/>
              <a:t> rabbits. </a:t>
            </a:r>
            <a:r>
              <a:rPr lang="en-US" sz="1700" dirty="0" err="1"/>
              <a:t>Nephrol</a:t>
            </a:r>
            <a:r>
              <a:rPr lang="en-US" sz="1700" dirty="0"/>
              <a:t> Dial Transplant.2001;16 </a:t>
            </a:r>
            <a:r>
              <a:rPr lang="en-US" sz="1700" dirty="0" err="1"/>
              <a:t>Suppl</a:t>
            </a:r>
            <a:r>
              <a:rPr lang="en-US" sz="1700" dirty="0"/>
              <a:t> 1:40-44. </a:t>
            </a:r>
            <a:endParaRPr lang="ru-RU" sz="1700" dirty="0"/>
          </a:p>
          <a:p>
            <a:pPr marL="0" indent="0" algn="just">
              <a:buNone/>
            </a:pPr>
            <a:r>
              <a:rPr lang="ru-RU" sz="1700" u="sng" dirty="0">
                <a:hlinkClick r:id="rId2"/>
              </a:rPr>
              <a:t>3 - </a:t>
            </a:r>
            <a:r>
              <a:rPr lang="en-US" sz="1700" u="sng" dirty="0">
                <a:hlinkClick r:id="rId2"/>
              </a:rPr>
              <a:t>Chen SC</a:t>
            </a:r>
            <a:r>
              <a:rPr lang="en-US" sz="1700" dirty="0"/>
              <a:t> et al. Association of dyslipidemia with renal outcomes in chronic kidney disease. </a:t>
            </a:r>
            <a:r>
              <a:rPr lang="en-US" sz="1700" u="sng" dirty="0" err="1">
                <a:hlinkClick r:id="rId3" tooltip="PloS one."/>
              </a:rPr>
              <a:t>PLoS</a:t>
            </a:r>
            <a:r>
              <a:rPr lang="en-US" sz="1700" u="sng" dirty="0">
                <a:hlinkClick r:id="rId3" tooltip="PloS one."/>
              </a:rPr>
              <a:t> One.</a:t>
            </a:r>
            <a:r>
              <a:rPr lang="en-US" sz="1700" dirty="0"/>
              <a:t> 2013;8(2):e55643.  </a:t>
            </a:r>
            <a:endParaRPr lang="ru-RU" sz="1700" dirty="0"/>
          </a:p>
          <a:p>
            <a:pPr marL="0" indent="0" algn="just">
              <a:buNone/>
            </a:pPr>
            <a:r>
              <a:rPr lang="ru-RU" sz="1700" dirty="0"/>
              <a:t>4 - </a:t>
            </a:r>
            <a:r>
              <a:rPr lang="en-US" sz="1700" dirty="0" err="1"/>
              <a:t>Muntner</a:t>
            </a:r>
            <a:r>
              <a:rPr lang="en-US" sz="1700" dirty="0"/>
              <a:t> P et al. Plasma lipids and risk of developing renal dysfunction: The atherosclerosis risk in communities study. Kidney Int.2000;58:293-301.</a:t>
            </a:r>
            <a:endParaRPr lang="ru-RU" sz="1700" dirty="0"/>
          </a:p>
          <a:p>
            <a:pPr marL="0" indent="0" algn="just">
              <a:buNone/>
            </a:pPr>
            <a:r>
              <a:rPr lang="ru-RU" sz="1700" dirty="0"/>
              <a:t>5 - </a:t>
            </a:r>
            <a:r>
              <a:rPr lang="en-US" sz="1700" dirty="0" err="1"/>
              <a:t>Abrass</a:t>
            </a:r>
            <a:r>
              <a:rPr lang="en-US" sz="1700" dirty="0"/>
              <a:t> CK. Cellular lipid metabolism and the role of lipids in progressive renal disease. Am J Nephrol.2004;24:46-53. </a:t>
            </a:r>
            <a:endParaRPr lang="ru-RU" sz="1700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4038600" y="0"/>
          <a:ext cx="4131568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576783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88640"/>
            <a:ext cx="9144000" cy="648072"/>
          </a:xfrm>
        </p:spPr>
        <p:txBody>
          <a:bodyPr>
            <a:noAutofit/>
          </a:bodyPr>
          <a:lstStyle/>
          <a:p>
            <a:r>
              <a:rPr lang="ru-RU" sz="23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Ассоциации компонентов МС с ОФВ1, ФЖЕЛ, ОФВ1/ФЖЕЛ (схема)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75521" y="1196753"/>
          <a:ext cx="4271391" cy="2394021"/>
        </p:xfrm>
        <a:graphic>
          <a:graphicData uri="http://schemas.openxmlformats.org/drawingml/2006/table">
            <a:tbl>
              <a:tblPr/>
              <a:tblGrid>
                <a:gridCol w="7924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9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43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8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6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33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66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2201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Компоненты МС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ОФВ1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ФЖЕЛ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ОФВ1/ФЖЕЛ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3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4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ОТ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400" b="1" dirty="0">
                          <a:cs typeface="Arial" pitchFamily="34" charset="0"/>
                        </a:rPr>
                        <a:t>**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4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АД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**</a:t>
                      </a:r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*</a:t>
                      </a:r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cs typeface="Arial" pitchFamily="34" charset="0"/>
                        </a:rPr>
                        <a:t>**</a:t>
                      </a:r>
                      <a:endParaRPr lang="ru-RU" sz="1400" b="1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3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ТГ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**</a:t>
                      </a:r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 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10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ХС-ЛНП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03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ХС-ЛВП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*</a:t>
                      </a:r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-3,578*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4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Гл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312024" y="1196753"/>
          <a:ext cx="4139954" cy="2376265"/>
        </p:xfrm>
        <a:graphic>
          <a:graphicData uri="http://schemas.openxmlformats.org/drawingml/2006/table">
            <a:tbl>
              <a:tblPr/>
              <a:tblGrid>
                <a:gridCol w="849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5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58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2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24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4678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030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Компоненты МС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ОФВ1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ФЖЕЛ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ОФВ1/ФЖЕЛ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3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ОТ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2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АД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2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ТГ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ХС-ЛНП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ХС-ЛВП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1F497D"/>
                          </a:solidFill>
                          <a:latin typeface="Arial" pitchFamily="34" charset="0"/>
                          <a:cs typeface="Arial" pitchFamily="34" charset="0"/>
                        </a:rPr>
                        <a:t>Гл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dirty="0">
                          <a:cs typeface="Arial" pitchFamily="34" charset="0"/>
                        </a:rPr>
                        <a:t>*</a:t>
                      </a:r>
                      <a:endParaRPr lang="ru-RU" sz="1400" b="1" i="0" u="none" strike="noStrike" dirty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1F497D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96200" y="764704"/>
            <a:ext cx="1409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женщины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87688" y="764704"/>
            <a:ext cx="1440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мужчины </a:t>
            </a:r>
            <a:endParaRPr lang="ru-RU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00256" y="4114800"/>
            <a:ext cx="226774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9BBB59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К</a:t>
            </a: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Корреляционный      анализ</a:t>
            </a:r>
          </a:p>
          <a:p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** - </a:t>
            </a:r>
            <a:r>
              <a:rPr lang="en-US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p</a:t>
            </a:r>
            <a:r>
              <a:rPr lang="ru-RU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&lt; 0</a:t>
            </a:r>
            <a:r>
              <a:rPr lang="ru-RU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,01</a:t>
            </a:r>
          </a:p>
          <a:p>
            <a:r>
              <a:rPr lang="ru-RU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*   - </a:t>
            </a:r>
            <a:r>
              <a:rPr lang="en-US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p</a:t>
            </a:r>
            <a:r>
              <a:rPr lang="ru-RU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&lt; 0</a:t>
            </a:r>
            <a:r>
              <a:rPr lang="ru-RU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,05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00256" y="3645024"/>
            <a:ext cx="20882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</a:t>
            </a:r>
            <a:r>
              <a:rPr lang="ru-RU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Регрессионный анализ</a:t>
            </a:r>
          </a:p>
        </p:txBody>
      </p:sp>
      <p:graphicFrame>
        <p:nvGraphicFramePr>
          <p:cNvPr id="11" name="Содержимое 3"/>
          <p:cNvGraphicFramePr>
            <a:graphicFrameLocks/>
          </p:cNvGraphicFramePr>
          <p:nvPr/>
        </p:nvGraphicFramePr>
        <p:xfrm>
          <a:off x="1775520" y="3717032"/>
          <a:ext cx="6192688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Овал 13"/>
          <p:cNvSpPr/>
          <p:nvPr/>
        </p:nvSpPr>
        <p:spPr>
          <a:xfrm>
            <a:off x="7032104" y="4365104"/>
            <a:ext cx="792088" cy="201622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85948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611F4CA-9FCD-4556-825F-A7236EE9E65E}"/>
              </a:ext>
            </a:extLst>
          </p:cNvPr>
          <p:cNvSpPr/>
          <p:nvPr/>
        </p:nvSpPr>
        <p:spPr>
          <a:xfrm>
            <a:off x="352" y="932270"/>
            <a:ext cx="12191296" cy="8297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396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АССОЦИАЦИЯ ВНЕШНЕГО ДЫХАНИЯ С КОГНИТИВНОЙ ФУНКЦИЕЙ </a:t>
            </a:r>
            <a:br>
              <a:rPr kumimoji="0" lang="ru-RU" sz="2396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2396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(КОГОРТА </a:t>
            </a:r>
            <a:r>
              <a:rPr kumimoji="0" lang="en-US" sz="2396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HAPIEE, 6914 </a:t>
            </a:r>
            <a:r>
              <a:rPr kumimoji="0" lang="ru-RU" sz="2396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ЧЕЛ.)</a:t>
            </a:r>
            <a:endParaRPr kumimoji="0" lang="ru-RU" sz="179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A94F2B-C56E-450E-87F5-4B80E1521BE2}"/>
              </a:ext>
            </a:extLst>
          </p:cNvPr>
          <p:cNvSpPr txBox="1"/>
          <p:nvPr/>
        </p:nvSpPr>
        <p:spPr>
          <a:xfrm>
            <a:off x="353" y="4713422"/>
            <a:ext cx="3988756" cy="79887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Форсированный объем выдоха (л)</a:t>
            </a:r>
            <a:endParaRPr kumimoji="0" lang="en-US" sz="13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мужчины – </a:t>
            </a: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3,3±0,02</a:t>
            </a: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; женщины – 2,3 </a:t>
            </a: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±0,02</a:t>
            </a:r>
            <a:endParaRPr kumimoji="0" lang="ru-RU" sz="13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0502EAD-46DE-407D-BF30-7361DA3EC687}"/>
              </a:ext>
            </a:extLst>
          </p:cNvPr>
          <p:cNvSpPr txBox="1"/>
          <p:nvPr/>
        </p:nvSpPr>
        <p:spPr>
          <a:xfrm>
            <a:off x="4169767" y="4998675"/>
            <a:ext cx="3923781" cy="52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Форсированная жизненная емкость легких (л)</a:t>
            </a:r>
          </a:p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мужчины – </a:t>
            </a: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3,3±0,02</a:t>
            </a: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;  женщины – 1,8 </a:t>
            </a: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±0,0</a:t>
            </a: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2F34B4-403C-4744-8319-2D9F764F10EB}"/>
              </a:ext>
            </a:extLst>
          </p:cNvPr>
          <p:cNvSpPr txBox="1"/>
          <p:nvPr/>
        </p:nvSpPr>
        <p:spPr>
          <a:xfrm>
            <a:off x="8450114" y="4784735"/>
            <a:ext cx="3494321" cy="737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Пиковая скорость выдоха (л</a:t>
            </a: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с) </a:t>
            </a:r>
          </a:p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мужчины – </a:t>
            </a: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3,</a:t>
            </a: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±0,02</a:t>
            </a: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;  женщины – 2,0 </a:t>
            </a: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±0,0</a:t>
            </a:r>
            <a:r>
              <a:rPr kumimoji="0" lang="ru-RU" sz="13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</a:p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B9E6F8D-F9E6-4FF6-8E91-F8918DC9D366}"/>
              </a:ext>
            </a:extLst>
          </p:cNvPr>
          <p:cNvSpPr txBox="1"/>
          <p:nvPr/>
        </p:nvSpPr>
        <p:spPr>
          <a:xfrm>
            <a:off x="675449" y="5569172"/>
            <a:ext cx="10896575" cy="64543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14496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GLM</a:t>
            </a:r>
            <a:r>
              <a:rPr kumimoji="0" lang="ru-RU" sz="17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(однофакторная модель): значимая ассоциация функции внешнего дыхания с улучшением показателей памяти (кол-во правильно названных слов в тесте 10 слов, непосредственное воспроизведение) (</a:t>
            </a:r>
            <a:r>
              <a:rPr kumimoji="0" lang="en-US" sz="17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p&lt;0,00</a:t>
            </a:r>
            <a:r>
              <a:rPr kumimoji="0" lang="ru-RU" sz="179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1) </a:t>
            </a:r>
          </a:p>
        </p:txBody>
      </p:sp>
      <p:grpSp>
        <p:nvGrpSpPr>
          <p:cNvPr id="13319" name="Группа 21">
            <a:extLst>
              <a:ext uri="{FF2B5EF4-FFF2-40B4-BE49-F238E27FC236}">
                <a16:creationId xmlns:a16="http://schemas.microsoft.com/office/drawing/2014/main" id="{BA7DA24E-255A-4D7F-88D5-A31A91B0C916}"/>
              </a:ext>
            </a:extLst>
          </p:cNvPr>
          <p:cNvGrpSpPr>
            <a:grpSpLocks/>
          </p:cNvGrpSpPr>
          <p:nvPr/>
        </p:nvGrpSpPr>
        <p:grpSpPr bwMode="auto">
          <a:xfrm>
            <a:off x="152972" y="1502768"/>
            <a:ext cx="11966265" cy="3489565"/>
            <a:chOff x="142844" y="1142984"/>
            <a:chExt cx="8786874" cy="3857652"/>
          </a:xfrm>
        </p:grpSpPr>
        <p:pic>
          <p:nvPicPr>
            <p:cNvPr id="13320" name="Picture 7">
              <a:extLst>
                <a:ext uri="{FF2B5EF4-FFF2-40B4-BE49-F238E27FC236}">
                  <a16:creationId xmlns:a16="http://schemas.microsoft.com/office/drawing/2014/main" id="{02BD338D-15E8-47A7-935B-40D49950F1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4678" y="2214554"/>
              <a:ext cx="2786082" cy="2786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AD1B4FA-2B1A-4CE4-896F-50AA670EF971}"/>
                </a:ext>
              </a:extLst>
            </p:cNvPr>
            <p:cNvSpPr txBox="1"/>
            <p:nvPr/>
          </p:nvSpPr>
          <p:spPr>
            <a:xfrm>
              <a:off x="1241349" y="1344451"/>
              <a:ext cx="456947" cy="40779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14496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797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ФОВ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BB7F774-46CD-483E-92A0-9EF8D6AA7550}"/>
                </a:ext>
              </a:extLst>
            </p:cNvPr>
            <p:cNvSpPr txBox="1"/>
            <p:nvPr/>
          </p:nvSpPr>
          <p:spPr>
            <a:xfrm>
              <a:off x="4214526" y="1584459"/>
              <a:ext cx="568864" cy="40779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14496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797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ФЖЕЛ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56A12D7-DB27-493D-AAF7-0592640464AC}"/>
                </a:ext>
              </a:extLst>
            </p:cNvPr>
            <p:cNvSpPr txBox="1"/>
            <p:nvPr/>
          </p:nvSpPr>
          <p:spPr>
            <a:xfrm>
              <a:off x="7319198" y="1142984"/>
              <a:ext cx="422811" cy="40779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14496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797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ПСВ</a:t>
              </a:r>
            </a:p>
          </p:txBody>
        </p:sp>
        <p:pic>
          <p:nvPicPr>
            <p:cNvPr id="13324" name="Picture 9">
              <a:extLst>
                <a:ext uri="{FF2B5EF4-FFF2-40B4-BE49-F238E27FC236}">
                  <a16:creationId xmlns:a16="http://schemas.microsoft.com/office/drawing/2014/main" id="{2F4B28D1-0CA1-401E-B908-7E91BF2808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3656" y="1571612"/>
              <a:ext cx="2636062" cy="2941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5" name="Picture 2">
              <a:extLst>
                <a:ext uri="{FF2B5EF4-FFF2-40B4-BE49-F238E27FC236}">
                  <a16:creationId xmlns:a16="http://schemas.microsoft.com/office/drawing/2014/main" id="{01BAFCF0-C4F4-4588-A77E-AD291EA1F9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44" y="1857364"/>
              <a:ext cx="2786082" cy="2786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997664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ECC3BB-146F-44A9-BE72-E2610B68566D}"/>
              </a:ext>
            </a:extLst>
          </p:cNvPr>
          <p:cNvSpPr txBox="1"/>
          <p:nvPr/>
        </p:nvSpPr>
        <p:spPr>
          <a:xfrm>
            <a:off x="2647924" y="1432649"/>
            <a:ext cx="759883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FreeSetLightC"/>
              </a:rPr>
              <a:t>Дислипидемия при метаболическом синдроме=коронарном атеросклерозе представляет собой комплекс нарушений метаболизма липидов и липопротеинов, включая </a:t>
            </a:r>
            <a:r>
              <a:rPr lang="ru-RU" dirty="0" err="1">
                <a:solidFill>
                  <a:prstClr val="black"/>
                </a:solidFill>
                <a:latin typeface="FreeSetLightC"/>
              </a:rPr>
              <a:t>тощаковое</a:t>
            </a:r>
            <a:r>
              <a:rPr lang="ru-RU" dirty="0">
                <a:solidFill>
                  <a:prstClr val="black"/>
                </a:solidFill>
                <a:latin typeface="FreeSetLightC"/>
              </a:rPr>
              <a:t> и </a:t>
            </a:r>
            <a:r>
              <a:rPr lang="ru-RU" dirty="0" err="1">
                <a:solidFill>
                  <a:prstClr val="black"/>
                </a:solidFill>
                <a:latin typeface="FreeSetLightC"/>
              </a:rPr>
              <a:t>постпрандиальное</a:t>
            </a:r>
            <a:r>
              <a:rPr lang="ru-RU" dirty="0">
                <a:solidFill>
                  <a:prstClr val="black"/>
                </a:solidFill>
                <a:latin typeface="FreeSetLightC"/>
              </a:rPr>
              <a:t> повышение уровня ТГ, </a:t>
            </a:r>
            <a:r>
              <a:rPr lang="ru-RU" dirty="0" err="1">
                <a:solidFill>
                  <a:prstClr val="black"/>
                </a:solidFill>
                <a:latin typeface="FreeSetLightC"/>
              </a:rPr>
              <a:t>апо</a:t>
            </a:r>
            <a:r>
              <a:rPr lang="ru-RU" dirty="0">
                <a:solidFill>
                  <a:prstClr val="black"/>
                </a:solidFill>
                <a:latin typeface="FreeSetLightC"/>
              </a:rPr>
              <a:t> B, ЛПНП малой плотности, а также низкий уровень Х-ЛПВП и </a:t>
            </a:r>
            <a:r>
              <a:rPr lang="ru-RU" dirty="0" err="1">
                <a:solidFill>
                  <a:prstClr val="black"/>
                </a:solidFill>
                <a:latin typeface="FreeSetLightC"/>
              </a:rPr>
              <a:t>апо</a:t>
            </a:r>
            <a:r>
              <a:rPr lang="ru-RU" dirty="0">
                <a:solidFill>
                  <a:prstClr val="black"/>
                </a:solidFill>
                <a:latin typeface="FreeSetLightC"/>
              </a:rPr>
              <a:t> </a:t>
            </a:r>
            <a:r>
              <a:rPr lang="en-US" dirty="0">
                <a:solidFill>
                  <a:prstClr val="black"/>
                </a:solidFill>
                <a:latin typeface="FreeSetLightC"/>
              </a:rPr>
              <a:t>A1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prstClr val="black"/>
                </a:solidFill>
                <a:latin typeface="FreeSetLightC"/>
              </a:rPr>
              <a:t>ХС-не-ЛПВП или уровень </a:t>
            </a:r>
            <a:r>
              <a:rPr lang="ru-RU" b="1" dirty="0" err="1">
                <a:solidFill>
                  <a:prstClr val="black"/>
                </a:solidFill>
                <a:latin typeface="FreeSetLightC"/>
              </a:rPr>
              <a:t>апо</a:t>
            </a:r>
            <a:r>
              <a:rPr lang="ru-RU" b="1" dirty="0">
                <a:solidFill>
                  <a:prstClr val="black"/>
                </a:solidFill>
                <a:latin typeface="FreeSetLightC"/>
              </a:rPr>
              <a:t> B</a:t>
            </a:r>
            <a:r>
              <a:rPr lang="ru-RU" dirty="0">
                <a:solidFill>
                  <a:prstClr val="black"/>
                </a:solidFill>
                <a:latin typeface="FreeSetLightC"/>
              </a:rPr>
              <a:t> являются хорошими маркерами уровня богатых триглицеридами липопротеинов и их </a:t>
            </a:r>
            <a:r>
              <a:rPr lang="ru-RU" dirty="0" err="1">
                <a:solidFill>
                  <a:prstClr val="black"/>
                </a:solidFill>
                <a:latin typeface="FreeSetLightC"/>
              </a:rPr>
              <a:t>ремнантови</a:t>
            </a:r>
            <a:r>
              <a:rPr lang="ru-RU" dirty="0">
                <a:solidFill>
                  <a:prstClr val="black"/>
                </a:solidFill>
                <a:latin typeface="FreeSetLightC"/>
              </a:rPr>
              <a:t> являются дополнительными целями терапии. Желательный уровень ХС-не-ЛПВП составляет &lt;3,3 ммоль/л (менее ~ 130 мг/</a:t>
            </a:r>
            <a:r>
              <a:rPr lang="ru-RU" dirty="0" err="1">
                <a:solidFill>
                  <a:prstClr val="black"/>
                </a:solidFill>
                <a:latin typeface="FreeSetLightC"/>
              </a:rPr>
              <a:t>дл</a:t>
            </a:r>
            <a:r>
              <a:rPr lang="ru-RU" dirty="0">
                <a:solidFill>
                  <a:prstClr val="black"/>
                </a:solidFill>
                <a:latin typeface="FreeSetLightC"/>
              </a:rPr>
              <a:t>), уровень </a:t>
            </a:r>
            <a:r>
              <a:rPr lang="ru-RU" dirty="0" err="1">
                <a:solidFill>
                  <a:prstClr val="black"/>
                </a:solidFill>
                <a:latin typeface="FreeSetLightC"/>
              </a:rPr>
              <a:t>апо</a:t>
            </a:r>
            <a:r>
              <a:rPr lang="ru-RU" dirty="0">
                <a:solidFill>
                  <a:prstClr val="black"/>
                </a:solidFill>
                <a:latin typeface="FreeSetLightC"/>
              </a:rPr>
              <a:t> B &lt;100 мг/</a:t>
            </a:r>
            <a:r>
              <a:rPr lang="ru-RU" dirty="0" err="1">
                <a:solidFill>
                  <a:prstClr val="black"/>
                </a:solidFill>
                <a:latin typeface="FreeSetLightC"/>
              </a:rPr>
              <a:t>дл</a:t>
            </a:r>
            <a:endParaRPr lang="ru-RU" dirty="0">
              <a:solidFill>
                <a:prstClr val="black"/>
              </a:solidFill>
              <a:latin typeface="FreeSetLight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FreeSetLightC"/>
              </a:rPr>
              <a:t>Увеличение окружности талии и повышенный уровень ТГ являются простыми маркерами, позволяющими выявить пациентов с метаболическим синдромом из группы высокого риска.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FreeSetLightC"/>
              </a:rPr>
              <a:t>Первичная и вторичная профилактика атеросклероза должны обязательно включать мероприятия по коррекции инсулинорезистентности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0F3F67-DBB5-4AD6-8A96-C45FACA4A69A}"/>
              </a:ext>
            </a:extLst>
          </p:cNvPr>
          <p:cNvSpPr txBox="1"/>
          <p:nvPr/>
        </p:nvSpPr>
        <p:spPr>
          <a:xfrm>
            <a:off x="3046165" y="385202"/>
            <a:ext cx="6616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Calibri" panose="020F0502020204030204"/>
              </a:rPr>
              <a:t>Кластер </a:t>
            </a:r>
            <a:r>
              <a:rPr lang="ru-RU" sz="2000" b="1" dirty="0" err="1">
                <a:solidFill>
                  <a:prstClr val="black"/>
                </a:solidFill>
                <a:latin typeface="Calibri" panose="020F0502020204030204"/>
              </a:rPr>
              <a:t>дислипидемических</a:t>
            </a:r>
            <a:r>
              <a:rPr lang="ru-RU" sz="2000" b="1" dirty="0">
                <a:solidFill>
                  <a:prstClr val="black"/>
                </a:solidFill>
                <a:latin typeface="Calibri" panose="020F0502020204030204"/>
              </a:rPr>
              <a:t> нарушений, наблюдаемый у большинства пациентов с атеросклерозом в Сибири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448170-D7AA-4718-9F55-DDFAFEF1AF38}"/>
              </a:ext>
            </a:extLst>
          </p:cNvPr>
          <p:cNvSpPr txBox="1"/>
          <p:nvPr/>
        </p:nvSpPr>
        <p:spPr>
          <a:xfrm>
            <a:off x="3511133" y="5834859"/>
            <a:ext cx="49823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Calibri" panose="020F0502020204030204"/>
              </a:rPr>
              <a:t>Особое внимание ХС –не-ЛПВП и ТГ</a:t>
            </a:r>
          </a:p>
        </p:txBody>
      </p:sp>
    </p:spTree>
    <p:extLst>
      <p:ext uri="{BB962C8B-B14F-4D97-AF65-F5344CB8AC3E}">
        <p14:creationId xmlns:p14="http://schemas.microsoft.com/office/powerpoint/2010/main" val="542836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"/>
        <a:cs typeface="msgothic"/>
      </a:majorFont>
      <a:minorFont>
        <a:latin typeface="Times New Roman"/>
        <a:ea typeface=""/>
        <a:cs typeface="msgothic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anose="05000000000000000000" pitchFamily="2" charset="2"/>
          <a:buNone/>
          <a:tabLst/>
          <a:defRPr kumimoji="0" lang="en-GB" altLang="ru-RU" sz="2400" b="0" i="0" u="none" strike="noStrike" cap="none" normalizeH="0" baseline="0" smtClean="0">
            <a:ln>
              <a:noFill/>
            </a:ln>
            <a:effectLst/>
            <a:latin typeface="Times New Roman" panose="02020603050405020304" pitchFamily="18" charset="0"/>
            <a:cs typeface="msgothic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anose="05000000000000000000" pitchFamily="2" charset="2"/>
          <a:buNone/>
          <a:tabLst/>
          <a:defRPr kumimoji="0" lang="en-GB" altLang="ru-RU" sz="2400" b="0" i="0" u="none" strike="noStrike" cap="none" normalizeH="0" baseline="0" smtClean="0">
            <a:ln>
              <a:noFill/>
            </a:ln>
            <a:effectLst/>
            <a:latin typeface="Times New Roman" panose="02020603050405020304" pitchFamily="18" charset="0"/>
            <a:cs typeface="msgothic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1986</Words>
  <Application>Microsoft Office PowerPoint</Application>
  <PresentationFormat>Широкоэкранный</PresentationFormat>
  <Paragraphs>373</Paragraphs>
  <Slides>25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6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46" baseType="lpstr">
      <vt:lpstr>Aptos</vt:lpstr>
      <vt:lpstr>Aptos Display</vt:lpstr>
      <vt:lpstr>Arial</vt:lpstr>
      <vt:lpstr>Arial Black</vt:lpstr>
      <vt:lpstr>Arial Narrow</vt:lpstr>
      <vt:lpstr>Calibri</vt:lpstr>
      <vt:lpstr>Calibri Light</vt:lpstr>
      <vt:lpstr>Constantia</vt:lpstr>
      <vt:lpstr>Courier New</vt:lpstr>
      <vt:lpstr>FreeSetLightC</vt:lpstr>
      <vt:lpstr>Symbol</vt:lpstr>
      <vt:lpstr>Tahoma</vt:lpstr>
      <vt:lpstr>Times New Roman</vt:lpstr>
      <vt:lpstr>Wingdings</vt:lpstr>
      <vt:lpstr>Тема Office</vt:lpstr>
      <vt:lpstr>1_Тема Office</vt:lpstr>
      <vt:lpstr>4_Тема Office</vt:lpstr>
      <vt:lpstr>1_Office Theme</vt:lpstr>
      <vt:lpstr>2_Тема Office</vt:lpstr>
      <vt:lpstr>Office Theme</vt:lpstr>
      <vt:lpstr>Clip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Глобальное распределение частот  аллелей SNP rs2885478 (Rho = 0.683) </vt:lpstr>
      <vt:lpstr>Презентация PowerPoint</vt:lpstr>
      <vt:lpstr>Презентация PowerPoint</vt:lpstr>
      <vt:lpstr>Презентация PowerPoint</vt:lpstr>
      <vt:lpstr>Взаимосвязь между параметрами центральной гемодинамики с показателями старения</vt:lpstr>
      <vt:lpstr>Презентация PowerPoint</vt:lpstr>
      <vt:lpstr>СТАНДАРТИЗИРОВАННЫЕ ПО ВОЗРАСТУ ПОКАЗАТЕЛИ ЗАБОЛЕВАЕМОСТМИ ИШЕМИЧЕСКОЙ БОЛЕЗНЬЮ СЕРДЦА И ИНСУЛЬТОМ ПО СТРАНАМ “ПРОЕКТ МОНИКА”</vt:lpstr>
      <vt:lpstr>Презентация PowerPoint</vt:lpstr>
      <vt:lpstr>Презентация PowerPoint</vt:lpstr>
      <vt:lpstr>УРОВНИ ЛИПИДНО-ПРОТЕИНОВЫХ БИОМАРКЕРОВ В КРОВИ  В ПОПУЛЯЦИИ МУЖЧИН НОВОСИБИРСКА  Health, Alcohol and Psychosocial factors In Eastern Europe  (HAPIEE Study ~ 10 000 participants)  </vt:lpstr>
      <vt:lpstr>Презентация PowerPoint</vt:lpstr>
      <vt:lpstr>СИБИРСКИЙ ЛИПИДНЫЙ ПАРАДОКС и AHA 2021</vt:lpstr>
      <vt:lpstr>Презентация PowerPoint</vt:lpstr>
      <vt:lpstr>Ассоциации СКФ с кардиометаболическими факторами риска (многофакторный анализ)</vt:lpstr>
      <vt:lpstr>Презентация PowerPoint</vt:lpstr>
      <vt:lpstr>Ассоциации компонентов МС с ОФВ1, ФЖЕЛ, ОФВ1/ФЖЕЛ (схема)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Михаил Иванович Воевода</dc:creator>
  <cp:lastModifiedBy>Михаил Иванович Воевода</cp:lastModifiedBy>
  <cp:revision>1</cp:revision>
  <dcterms:created xsi:type="dcterms:W3CDTF">2025-04-09T06:37:03Z</dcterms:created>
  <dcterms:modified xsi:type="dcterms:W3CDTF">2025-04-09T07:38:38Z</dcterms:modified>
</cp:coreProperties>
</file>