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319" r:id="rId4"/>
    <p:sldId id="258" r:id="rId5"/>
    <p:sldId id="316" r:id="rId6"/>
    <p:sldId id="259" r:id="rId7"/>
    <p:sldId id="260" r:id="rId8"/>
    <p:sldId id="262" r:id="rId9"/>
    <p:sldId id="283" r:id="rId10"/>
    <p:sldId id="293" r:id="rId11"/>
    <p:sldId id="261" r:id="rId12"/>
    <p:sldId id="263" r:id="rId13"/>
    <p:sldId id="294" r:id="rId14"/>
    <p:sldId id="264" r:id="rId15"/>
    <p:sldId id="265" r:id="rId16"/>
    <p:sldId id="321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98" r:id="rId25"/>
    <p:sldId id="273" r:id="rId26"/>
    <p:sldId id="274" r:id="rId27"/>
    <p:sldId id="275" r:id="rId28"/>
    <p:sldId id="304" r:id="rId29"/>
    <p:sldId id="305" r:id="rId30"/>
    <p:sldId id="307" r:id="rId31"/>
    <p:sldId id="308" r:id="rId32"/>
    <p:sldId id="310" r:id="rId33"/>
    <p:sldId id="311" r:id="rId34"/>
    <p:sldId id="277" r:id="rId35"/>
    <p:sldId id="278" r:id="rId36"/>
    <p:sldId id="317" r:id="rId37"/>
    <p:sldId id="318" r:id="rId38"/>
    <p:sldId id="279" r:id="rId39"/>
    <p:sldId id="280" r:id="rId40"/>
    <p:sldId id="312" r:id="rId41"/>
    <p:sldId id="313" r:id="rId42"/>
    <p:sldId id="314" r:id="rId43"/>
    <p:sldId id="276" r:id="rId44"/>
    <p:sldId id="315" r:id="rId45"/>
    <p:sldId id="281" r:id="rId46"/>
    <p:sldId id="284" r:id="rId47"/>
    <p:sldId id="285" r:id="rId48"/>
    <p:sldId id="286" r:id="rId49"/>
    <p:sldId id="287" r:id="rId50"/>
    <p:sldId id="288" r:id="rId51"/>
    <p:sldId id="290" r:id="rId52"/>
    <p:sldId id="289" r:id="rId53"/>
    <p:sldId id="291" r:id="rId54"/>
    <p:sldId id="292" r:id="rId55"/>
    <p:sldId id="322" r:id="rId56"/>
    <p:sldId id="323" r:id="rId57"/>
    <p:sldId id="320" r:id="rId5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0" y="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CC16A9-56F8-4C73-8918-4E2C08AF4AEC}" type="doc">
      <dgm:prSet loTypeId="urn:microsoft.com/office/officeart/2005/8/layout/hierarchy6" loCatId="hierarchy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40D1D855-11F5-4795-A82A-9EAD76FB1F82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Пути проникновения МБТ в оболочки мозга</a:t>
          </a:r>
        </a:p>
      </dgm:t>
    </dgm:pt>
    <dgm:pt modelId="{6D96071B-7B84-4DC4-83E8-DFF201C889BF}" type="parTrans" cxnId="{B0268817-046C-4570-9B26-B87999CFEF1E}">
      <dgm:prSet/>
      <dgm:spPr/>
      <dgm:t>
        <a:bodyPr/>
        <a:lstStyle/>
        <a:p>
          <a:endParaRPr lang="ru-RU"/>
        </a:p>
      </dgm:t>
    </dgm:pt>
    <dgm:pt modelId="{30B88E5F-7637-4D12-9C2B-86E616E263A8}" type="sibTrans" cxnId="{B0268817-046C-4570-9B26-B87999CFEF1E}">
      <dgm:prSet/>
      <dgm:spPr/>
      <dgm:t>
        <a:bodyPr/>
        <a:lstStyle/>
        <a:p>
          <a:endParaRPr lang="ru-RU"/>
        </a:p>
      </dgm:t>
    </dgm:pt>
    <dgm:pt modelId="{45E5E6EE-724F-4948-A500-706805CC6A24}">
      <dgm:prSet phldrT="[Текст]"/>
      <dgm:spPr/>
      <dgm:t>
        <a:bodyPr/>
        <a:lstStyle/>
        <a:p>
          <a:r>
            <a:rPr lang="ru-RU" b="1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Периневральный</a:t>
          </a:r>
          <a:r>
            <a: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путь </a:t>
          </a:r>
        </a:p>
        <a:p>
          <a:r>
            <a: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При </a:t>
          </a:r>
          <a:r>
            <a:rPr lang="ru-RU" b="1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солитарной</a:t>
          </a:r>
          <a:r>
            <a: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туберкуломе</a:t>
          </a:r>
          <a:r>
            <a: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головного мозга</a:t>
          </a:r>
        </a:p>
        <a:p>
          <a:endParaRPr lang="ru-RU" dirty="0"/>
        </a:p>
      </dgm:t>
    </dgm:pt>
    <dgm:pt modelId="{DF61F3AF-8722-4715-A8CD-2BFBEA3CBD7A}" type="parTrans" cxnId="{9B8DC804-EC5E-4CFC-B1DB-77C7E5804C9B}">
      <dgm:prSet/>
      <dgm:spPr/>
      <dgm:t>
        <a:bodyPr/>
        <a:lstStyle/>
        <a:p>
          <a:endParaRPr lang="ru-RU"/>
        </a:p>
      </dgm:t>
    </dgm:pt>
    <dgm:pt modelId="{3B5E9B91-0D28-418B-B7C5-5E5BC6E63C49}" type="sibTrans" cxnId="{9B8DC804-EC5E-4CFC-B1DB-77C7E5804C9B}">
      <dgm:prSet/>
      <dgm:spPr/>
      <dgm:t>
        <a:bodyPr/>
        <a:lstStyle/>
        <a:p>
          <a:endParaRPr lang="ru-RU"/>
        </a:p>
      </dgm:t>
    </dgm:pt>
    <dgm:pt modelId="{1117D4B5-6B7E-4C82-B2D0-79C106375F69}">
      <dgm:prSet phldrT="[Текст]" custT="1"/>
      <dgm:spPr/>
      <dgm:t>
        <a:bodyPr/>
        <a:lstStyle/>
        <a:p>
          <a:r>
            <a:rPr lang="ru-RU" sz="1400" b="1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Лимфогенный</a:t>
          </a:r>
          <a:r>
            <a:rPr lang="ru-RU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путь </a:t>
          </a:r>
        </a:p>
        <a:p>
          <a:r>
            <a:rPr lang="ru-RU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при любой локализации первичного туберкулеза, при остром милиарном туберкулезе, при диссеминированном туберкулезе и при деструктивном туберкулезе</a:t>
          </a:r>
        </a:p>
      </dgm:t>
    </dgm:pt>
    <dgm:pt modelId="{1DA3747C-C966-4876-98C5-8022C60A7B12}" type="parTrans" cxnId="{94610EBB-A75D-4DB3-A487-5E46D8EF7A2F}">
      <dgm:prSet/>
      <dgm:spPr/>
      <dgm:t>
        <a:bodyPr/>
        <a:lstStyle/>
        <a:p>
          <a:endParaRPr lang="ru-RU"/>
        </a:p>
      </dgm:t>
    </dgm:pt>
    <dgm:pt modelId="{0F6AB627-D9CC-497E-90D2-E8FE792DF8B8}" type="sibTrans" cxnId="{94610EBB-A75D-4DB3-A487-5E46D8EF7A2F}">
      <dgm:prSet/>
      <dgm:spPr/>
      <dgm:t>
        <a:bodyPr/>
        <a:lstStyle/>
        <a:p>
          <a:endParaRPr lang="ru-RU"/>
        </a:p>
      </dgm:t>
    </dgm:pt>
    <dgm:pt modelId="{99EF878E-FC7B-4803-84ED-FEE0EF32380A}">
      <dgm:prSet custT="1"/>
      <dgm:spPr/>
      <dgm:t>
        <a:bodyPr/>
        <a:lstStyle/>
        <a:p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400" b="1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Ликворогенный</a:t>
          </a:r>
          <a:r>
            <a:rPr lang="ru-RU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путь </a:t>
          </a:r>
        </a:p>
        <a:p>
          <a:r>
            <a:rPr lang="ru-RU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При туберкулезном поражении позвоночника </a:t>
          </a:r>
        </a:p>
        <a:p>
          <a:endParaRPr lang="ru-RU" sz="1500" dirty="0"/>
        </a:p>
      </dgm:t>
    </dgm:pt>
    <dgm:pt modelId="{52E7EB2A-E72B-46F0-8FBC-2C37EBD1EE2C}" type="parTrans" cxnId="{BEB28A4A-AFFB-4F6B-95F5-E92320C1E138}">
      <dgm:prSet/>
      <dgm:spPr/>
      <dgm:t>
        <a:bodyPr/>
        <a:lstStyle/>
        <a:p>
          <a:endParaRPr lang="ru-RU"/>
        </a:p>
      </dgm:t>
    </dgm:pt>
    <dgm:pt modelId="{15ED93C1-9EE5-4881-8094-5B51165FCF83}" type="sibTrans" cxnId="{BEB28A4A-AFFB-4F6B-95F5-E92320C1E138}">
      <dgm:prSet/>
      <dgm:spPr/>
      <dgm:t>
        <a:bodyPr/>
        <a:lstStyle/>
        <a:p>
          <a:endParaRPr lang="ru-RU"/>
        </a:p>
      </dgm:t>
    </dgm:pt>
    <dgm:pt modelId="{5B3800F8-5F07-4990-BFEC-3107CFFAEAD3}">
      <dgm:prSet phldrT="[Текст]" custT="1"/>
      <dgm:spPr/>
      <dgm:t>
        <a:bodyPr/>
        <a:lstStyle/>
        <a:p>
          <a:pPr algn="ctr"/>
          <a:r>
            <a:rPr lang="ru-RU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Гематогенный путь </a:t>
          </a:r>
        </a:p>
        <a:p>
          <a:pPr algn="ctr"/>
          <a:r>
            <a:rPr lang="ru-RU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при первичном туберкулезе любой локализации, при остром милиарном туберкулезе, при диссеминированном туберкулезе, при деструктивном туберкулезе любой локализации</a:t>
          </a:r>
        </a:p>
      </dgm:t>
    </dgm:pt>
    <dgm:pt modelId="{FA0EDF98-F5E9-47EE-B4B8-2301DE40D144}" type="parTrans" cxnId="{8686CF1E-419E-44A3-86FB-0F4E168418F5}">
      <dgm:prSet/>
      <dgm:spPr/>
      <dgm:t>
        <a:bodyPr/>
        <a:lstStyle/>
        <a:p>
          <a:endParaRPr lang="ru-RU"/>
        </a:p>
      </dgm:t>
    </dgm:pt>
    <dgm:pt modelId="{85AF94C2-419E-4890-A4FE-A918CD104795}" type="sibTrans" cxnId="{8686CF1E-419E-44A3-86FB-0F4E168418F5}">
      <dgm:prSet/>
      <dgm:spPr/>
      <dgm:t>
        <a:bodyPr/>
        <a:lstStyle/>
        <a:p>
          <a:endParaRPr lang="ru-RU"/>
        </a:p>
      </dgm:t>
    </dgm:pt>
    <dgm:pt modelId="{0948335A-C5F9-410D-B787-75D98C100447}" type="pres">
      <dgm:prSet presAssocID="{CACC16A9-56F8-4C73-8918-4E2C08AF4AEC}" presName="mainComposite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44D9EC48-9112-419B-8782-E13EC722B906}" type="pres">
      <dgm:prSet presAssocID="{CACC16A9-56F8-4C73-8918-4E2C08AF4AEC}" presName="hierFlow" presStyleCnt="0"/>
      <dgm:spPr/>
    </dgm:pt>
    <dgm:pt modelId="{1BF7E53F-96A9-4280-B669-8DDB89D77F92}" type="pres">
      <dgm:prSet presAssocID="{CACC16A9-56F8-4C73-8918-4E2C08AF4AEC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A64B70D-1DED-4568-B582-68E6E0CF1E85}" type="pres">
      <dgm:prSet presAssocID="{40D1D855-11F5-4795-A82A-9EAD76FB1F82}" presName="Name14" presStyleCnt="0"/>
      <dgm:spPr/>
    </dgm:pt>
    <dgm:pt modelId="{01AF5150-5B44-463F-A1FF-40BED5ED70D7}" type="pres">
      <dgm:prSet presAssocID="{40D1D855-11F5-4795-A82A-9EAD76FB1F82}" presName="level1Shape" presStyleLbl="node0" presStyleIdx="0" presStyleCnt="1" custScaleX="207055" custLinFactNeighborY="6840">
        <dgm:presLayoutVars>
          <dgm:chPref val="3"/>
        </dgm:presLayoutVars>
      </dgm:prSet>
      <dgm:spPr/>
    </dgm:pt>
    <dgm:pt modelId="{1A2B16E1-0EAF-49F7-A1B7-7297313F6CA3}" type="pres">
      <dgm:prSet presAssocID="{40D1D855-11F5-4795-A82A-9EAD76FB1F82}" presName="hierChild2" presStyleCnt="0"/>
      <dgm:spPr/>
    </dgm:pt>
    <dgm:pt modelId="{42171460-4185-4615-9DC6-C0191E768069}" type="pres">
      <dgm:prSet presAssocID="{DF61F3AF-8722-4715-A8CD-2BFBEA3CBD7A}" presName="Name19" presStyleLbl="parChTrans1D2" presStyleIdx="0" presStyleCnt="4"/>
      <dgm:spPr/>
    </dgm:pt>
    <dgm:pt modelId="{3B776BBE-2A00-4C87-A141-FBE4738FAED0}" type="pres">
      <dgm:prSet presAssocID="{45E5E6EE-724F-4948-A500-706805CC6A24}" presName="Name21" presStyleCnt="0"/>
      <dgm:spPr/>
    </dgm:pt>
    <dgm:pt modelId="{6A12FDB0-D687-4037-90DE-FA62E094280A}" type="pres">
      <dgm:prSet presAssocID="{45E5E6EE-724F-4948-A500-706805CC6A24}" presName="level2Shape" presStyleLbl="node2" presStyleIdx="0" presStyleCnt="4"/>
      <dgm:spPr/>
    </dgm:pt>
    <dgm:pt modelId="{42A59FDB-4C7D-429F-AC1F-E277C3EDF4DF}" type="pres">
      <dgm:prSet presAssocID="{45E5E6EE-724F-4948-A500-706805CC6A24}" presName="hierChild3" presStyleCnt="0"/>
      <dgm:spPr/>
    </dgm:pt>
    <dgm:pt modelId="{C4BA0E69-2C84-4705-8D56-78208752D6DC}" type="pres">
      <dgm:prSet presAssocID="{52E7EB2A-E72B-46F0-8FBC-2C37EBD1EE2C}" presName="Name19" presStyleLbl="parChTrans1D2" presStyleIdx="1" presStyleCnt="4"/>
      <dgm:spPr/>
    </dgm:pt>
    <dgm:pt modelId="{DC1AC72C-D927-419D-9DA1-337A469B6D65}" type="pres">
      <dgm:prSet presAssocID="{99EF878E-FC7B-4803-84ED-FEE0EF32380A}" presName="Name21" presStyleCnt="0"/>
      <dgm:spPr/>
    </dgm:pt>
    <dgm:pt modelId="{F54C8B67-4EF7-4702-A7B9-5A247531AC50}" type="pres">
      <dgm:prSet presAssocID="{99EF878E-FC7B-4803-84ED-FEE0EF32380A}" presName="level2Shape" presStyleLbl="node2" presStyleIdx="1" presStyleCnt="4" custScaleX="83785" custScaleY="101842"/>
      <dgm:spPr/>
    </dgm:pt>
    <dgm:pt modelId="{08577E41-652D-497A-80C0-1A5A4A7F35B8}" type="pres">
      <dgm:prSet presAssocID="{99EF878E-FC7B-4803-84ED-FEE0EF32380A}" presName="hierChild3" presStyleCnt="0"/>
      <dgm:spPr/>
    </dgm:pt>
    <dgm:pt modelId="{6958BF92-2117-47B7-9C72-266A32729946}" type="pres">
      <dgm:prSet presAssocID="{1DA3747C-C966-4876-98C5-8022C60A7B12}" presName="Name19" presStyleLbl="parChTrans1D2" presStyleIdx="2" presStyleCnt="4"/>
      <dgm:spPr/>
    </dgm:pt>
    <dgm:pt modelId="{FC48BB12-0F5C-4C35-9630-7B2382E8A781}" type="pres">
      <dgm:prSet presAssocID="{1117D4B5-6B7E-4C82-B2D0-79C106375F69}" presName="Name21" presStyleCnt="0"/>
      <dgm:spPr/>
    </dgm:pt>
    <dgm:pt modelId="{A405BD95-D937-4752-9B22-C702A92F6060}" type="pres">
      <dgm:prSet presAssocID="{1117D4B5-6B7E-4C82-B2D0-79C106375F69}" presName="level2Shape" presStyleLbl="node2" presStyleIdx="2" presStyleCnt="4" custScaleX="126650" custScaleY="102211"/>
      <dgm:spPr/>
    </dgm:pt>
    <dgm:pt modelId="{34AFC6EA-BCE9-4DF2-A231-3687AB49B96D}" type="pres">
      <dgm:prSet presAssocID="{1117D4B5-6B7E-4C82-B2D0-79C106375F69}" presName="hierChild3" presStyleCnt="0"/>
      <dgm:spPr/>
    </dgm:pt>
    <dgm:pt modelId="{F8000262-8488-44B0-82FB-88E6A8E90D0E}" type="pres">
      <dgm:prSet presAssocID="{FA0EDF98-F5E9-47EE-B4B8-2301DE40D144}" presName="Name19" presStyleLbl="parChTrans1D2" presStyleIdx="3" presStyleCnt="4"/>
      <dgm:spPr/>
    </dgm:pt>
    <dgm:pt modelId="{4B1942D1-FC32-448F-A468-42B9271D5B57}" type="pres">
      <dgm:prSet presAssocID="{5B3800F8-5F07-4990-BFEC-3107CFFAEAD3}" presName="Name21" presStyleCnt="0"/>
      <dgm:spPr/>
    </dgm:pt>
    <dgm:pt modelId="{435CFD17-B0CB-4155-A720-FBA57781C9AA}" type="pres">
      <dgm:prSet presAssocID="{5B3800F8-5F07-4990-BFEC-3107CFFAEAD3}" presName="level2Shape" presStyleLbl="node2" presStyleIdx="3" presStyleCnt="4" custScaleX="133914" custScaleY="119721"/>
      <dgm:spPr/>
    </dgm:pt>
    <dgm:pt modelId="{0AE740DE-757B-4E5B-9DDB-DF7E3C4151F2}" type="pres">
      <dgm:prSet presAssocID="{5B3800F8-5F07-4990-BFEC-3107CFFAEAD3}" presName="hierChild3" presStyleCnt="0"/>
      <dgm:spPr/>
    </dgm:pt>
    <dgm:pt modelId="{BAACA2BE-E924-404A-8FA8-4380C5734494}" type="pres">
      <dgm:prSet presAssocID="{CACC16A9-56F8-4C73-8918-4E2C08AF4AEC}" presName="bgShapesFlow" presStyleCnt="0"/>
      <dgm:spPr/>
    </dgm:pt>
  </dgm:ptLst>
  <dgm:cxnLst>
    <dgm:cxn modelId="{9B8DC804-EC5E-4CFC-B1DB-77C7E5804C9B}" srcId="{40D1D855-11F5-4795-A82A-9EAD76FB1F82}" destId="{45E5E6EE-724F-4948-A500-706805CC6A24}" srcOrd="0" destOrd="0" parTransId="{DF61F3AF-8722-4715-A8CD-2BFBEA3CBD7A}" sibTransId="{3B5E9B91-0D28-418B-B7C5-5E5BC6E63C49}"/>
    <dgm:cxn modelId="{0BBA080F-E8CE-430A-B900-0443A5D0DDE3}" type="presOf" srcId="{40D1D855-11F5-4795-A82A-9EAD76FB1F82}" destId="{01AF5150-5B44-463F-A1FF-40BED5ED70D7}" srcOrd="0" destOrd="0" presId="urn:microsoft.com/office/officeart/2005/8/layout/hierarchy6"/>
    <dgm:cxn modelId="{B0268817-046C-4570-9B26-B87999CFEF1E}" srcId="{CACC16A9-56F8-4C73-8918-4E2C08AF4AEC}" destId="{40D1D855-11F5-4795-A82A-9EAD76FB1F82}" srcOrd="0" destOrd="0" parTransId="{6D96071B-7B84-4DC4-83E8-DFF201C889BF}" sibTransId="{30B88E5F-7637-4D12-9C2B-86E616E263A8}"/>
    <dgm:cxn modelId="{8686CF1E-419E-44A3-86FB-0F4E168418F5}" srcId="{40D1D855-11F5-4795-A82A-9EAD76FB1F82}" destId="{5B3800F8-5F07-4990-BFEC-3107CFFAEAD3}" srcOrd="3" destOrd="0" parTransId="{FA0EDF98-F5E9-47EE-B4B8-2301DE40D144}" sibTransId="{85AF94C2-419E-4890-A4FE-A918CD104795}"/>
    <dgm:cxn modelId="{20279C25-9DA1-4563-AF85-47025F6B1B0C}" type="presOf" srcId="{99EF878E-FC7B-4803-84ED-FEE0EF32380A}" destId="{F54C8B67-4EF7-4702-A7B9-5A247531AC50}" srcOrd="0" destOrd="0" presId="urn:microsoft.com/office/officeart/2005/8/layout/hierarchy6"/>
    <dgm:cxn modelId="{BEB28A4A-AFFB-4F6B-95F5-E92320C1E138}" srcId="{40D1D855-11F5-4795-A82A-9EAD76FB1F82}" destId="{99EF878E-FC7B-4803-84ED-FEE0EF32380A}" srcOrd="1" destOrd="0" parTransId="{52E7EB2A-E72B-46F0-8FBC-2C37EBD1EE2C}" sibTransId="{15ED93C1-9EE5-4881-8094-5B51165FCF83}"/>
    <dgm:cxn modelId="{A1DCFF5A-AC8F-403C-AAC9-2FEF8052B930}" type="presOf" srcId="{CACC16A9-56F8-4C73-8918-4E2C08AF4AEC}" destId="{0948335A-C5F9-410D-B787-75D98C100447}" srcOrd="0" destOrd="0" presId="urn:microsoft.com/office/officeart/2005/8/layout/hierarchy6"/>
    <dgm:cxn modelId="{2EADEFB3-8A09-4E26-9A76-156474A07CA8}" type="presOf" srcId="{DF61F3AF-8722-4715-A8CD-2BFBEA3CBD7A}" destId="{42171460-4185-4615-9DC6-C0191E768069}" srcOrd="0" destOrd="0" presId="urn:microsoft.com/office/officeart/2005/8/layout/hierarchy6"/>
    <dgm:cxn modelId="{94320CB6-7104-4F7E-9FED-11BAB1962903}" type="presOf" srcId="{FA0EDF98-F5E9-47EE-B4B8-2301DE40D144}" destId="{F8000262-8488-44B0-82FB-88E6A8E90D0E}" srcOrd="0" destOrd="0" presId="urn:microsoft.com/office/officeart/2005/8/layout/hierarchy6"/>
    <dgm:cxn modelId="{94610EBB-A75D-4DB3-A487-5E46D8EF7A2F}" srcId="{40D1D855-11F5-4795-A82A-9EAD76FB1F82}" destId="{1117D4B5-6B7E-4C82-B2D0-79C106375F69}" srcOrd="2" destOrd="0" parTransId="{1DA3747C-C966-4876-98C5-8022C60A7B12}" sibTransId="{0F6AB627-D9CC-497E-90D2-E8FE792DF8B8}"/>
    <dgm:cxn modelId="{3C3528CC-96D2-4DD0-BBB8-FA6929904F9F}" type="presOf" srcId="{1117D4B5-6B7E-4C82-B2D0-79C106375F69}" destId="{A405BD95-D937-4752-9B22-C702A92F6060}" srcOrd="0" destOrd="0" presId="urn:microsoft.com/office/officeart/2005/8/layout/hierarchy6"/>
    <dgm:cxn modelId="{B04F29D2-1C3A-4AE6-BF0E-D8E5DAF7FC4B}" type="presOf" srcId="{45E5E6EE-724F-4948-A500-706805CC6A24}" destId="{6A12FDB0-D687-4037-90DE-FA62E094280A}" srcOrd="0" destOrd="0" presId="urn:microsoft.com/office/officeart/2005/8/layout/hierarchy6"/>
    <dgm:cxn modelId="{AE4BC6D7-28E7-4B96-9687-949C6D95461D}" type="presOf" srcId="{5B3800F8-5F07-4990-BFEC-3107CFFAEAD3}" destId="{435CFD17-B0CB-4155-A720-FBA57781C9AA}" srcOrd="0" destOrd="0" presId="urn:microsoft.com/office/officeart/2005/8/layout/hierarchy6"/>
    <dgm:cxn modelId="{676C91E6-9D62-41EA-98A4-EAECCC0E794D}" type="presOf" srcId="{52E7EB2A-E72B-46F0-8FBC-2C37EBD1EE2C}" destId="{C4BA0E69-2C84-4705-8D56-78208752D6DC}" srcOrd="0" destOrd="0" presId="urn:microsoft.com/office/officeart/2005/8/layout/hierarchy6"/>
    <dgm:cxn modelId="{888854EF-F7D6-4F6D-B8E8-316A43B0129D}" type="presOf" srcId="{1DA3747C-C966-4876-98C5-8022C60A7B12}" destId="{6958BF92-2117-47B7-9C72-266A32729946}" srcOrd="0" destOrd="0" presId="urn:microsoft.com/office/officeart/2005/8/layout/hierarchy6"/>
    <dgm:cxn modelId="{BEEB3ED1-C232-422E-AF1E-FE5042FBFD95}" type="presParOf" srcId="{0948335A-C5F9-410D-B787-75D98C100447}" destId="{44D9EC48-9112-419B-8782-E13EC722B906}" srcOrd="0" destOrd="0" presId="urn:microsoft.com/office/officeart/2005/8/layout/hierarchy6"/>
    <dgm:cxn modelId="{06C5BC86-79C9-4C1B-9F98-590DD155AD22}" type="presParOf" srcId="{44D9EC48-9112-419B-8782-E13EC722B906}" destId="{1BF7E53F-96A9-4280-B669-8DDB89D77F92}" srcOrd="0" destOrd="0" presId="urn:microsoft.com/office/officeart/2005/8/layout/hierarchy6"/>
    <dgm:cxn modelId="{20BD0399-3208-4A61-B036-55B222401663}" type="presParOf" srcId="{1BF7E53F-96A9-4280-B669-8DDB89D77F92}" destId="{2A64B70D-1DED-4568-B582-68E6E0CF1E85}" srcOrd="0" destOrd="0" presId="urn:microsoft.com/office/officeart/2005/8/layout/hierarchy6"/>
    <dgm:cxn modelId="{7805C707-005B-4065-8045-ADC092B542B5}" type="presParOf" srcId="{2A64B70D-1DED-4568-B582-68E6E0CF1E85}" destId="{01AF5150-5B44-463F-A1FF-40BED5ED70D7}" srcOrd="0" destOrd="0" presId="urn:microsoft.com/office/officeart/2005/8/layout/hierarchy6"/>
    <dgm:cxn modelId="{3447AEFD-3FF7-4697-A86A-7140A3FC3185}" type="presParOf" srcId="{2A64B70D-1DED-4568-B582-68E6E0CF1E85}" destId="{1A2B16E1-0EAF-49F7-A1B7-7297313F6CA3}" srcOrd="1" destOrd="0" presId="urn:microsoft.com/office/officeart/2005/8/layout/hierarchy6"/>
    <dgm:cxn modelId="{59204C1B-CE92-4FBD-939C-195DBD35C878}" type="presParOf" srcId="{1A2B16E1-0EAF-49F7-A1B7-7297313F6CA3}" destId="{42171460-4185-4615-9DC6-C0191E768069}" srcOrd="0" destOrd="0" presId="urn:microsoft.com/office/officeart/2005/8/layout/hierarchy6"/>
    <dgm:cxn modelId="{767D99F2-1BF2-4D7D-8056-18FD61CEF9F1}" type="presParOf" srcId="{1A2B16E1-0EAF-49F7-A1B7-7297313F6CA3}" destId="{3B776BBE-2A00-4C87-A141-FBE4738FAED0}" srcOrd="1" destOrd="0" presId="urn:microsoft.com/office/officeart/2005/8/layout/hierarchy6"/>
    <dgm:cxn modelId="{04487941-7890-4496-8065-70DC35868EB7}" type="presParOf" srcId="{3B776BBE-2A00-4C87-A141-FBE4738FAED0}" destId="{6A12FDB0-D687-4037-90DE-FA62E094280A}" srcOrd="0" destOrd="0" presId="urn:microsoft.com/office/officeart/2005/8/layout/hierarchy6"/>
    <dgm:cxn modelId="{F633FCD1-B281-49A5-B1EA-D736074368BA}" type="presParOf" srcId="{3B776BBE-2A00-4C87-A141-FBE4738FAED0}" destId="{42A59FDB-4C7D-429F-AC1F-E277C3EDF4DF}" srcOrd="1" destOrd="0" presId="urn:microsoft.com/office/officeart/2005/8/layout/hierarchy6"/>
    <dgm:cxn modelId="{D1BE6D36-A186-4AED-8D2C-B479E9C0C0F8}" type="presParOf" srcId="{1A2B16E1-0EAF-49F7-A1B7-7297313F6CA3}" destId="{C4BA0E69-2C84-4705-8D56-78208752D6DC}" srcOrd="2" destOrd="0" presId="urn:microsoft.com/office/officeart/2005/8/layout/hierarchy6"/>
    <dgm:cxn modelId="{D2A2C98E-C80C-4D21-9575-D35A54EDF6DC}" type="presParOf" srcId="{1A2B16E1-0EAF-49F7-A1B7-7297313F6CA3}" destId="{DC1AC72C-D927-419D-9DA1-337A469B6D65}" srcOrd="3" destOrd="0" presId="urn:microsoft.com/office/officeart/2005/8/layout/hierarchy6"/>
    <dgm:cxn modelId="{FD30A017-F9B5-4E14-851E-9631A9E0D9F7}" type="presParOf" srcId="{DC1AC72C-D927-419D-9DA1-337A469B6D65}" destId="{F54C8B67-4EF7-4702-A7B9-5A247531AC50}" srcOrd="0" destOrd="0" presId="urn:microsoft.com/office/officeart/2005/8/layout/hierarchy6"/>
    <dgm:cxn modelId="{2BD4DF64-D46F-4EFE-A43B-53D0555E3B73}" type="presParOf" srcId="{DC1AC72C-D927-419D-9DA1-337A469B6D65}" destId="{08577E41-652D-497A-80C0-1A5A4A7F35B8}" srcOrd="1" destOrd="0" presId="urn:microsoft.com/office/officeart/2005/8/layout/hierarchy6"/>
    <dgm:cxn modelId="{0AE34137-76D0-41F3-BAE9-4BA5FA6DD26F}" type="presParOf" srcId="{1A2B16E1-0EAF-49F7-A1B7-7297313F6CA3}" destId="{6958BF92-2117-47B7-9C72-266A32729946}" srcOrd="4" destOrd="0" presId="urn:microsoft.com/office/officeart/2005/8/layout/hierarchy6"/>
    <dgm:cxn modelId="{9E82ADDF-A241-40B3-8DD2-DCA24DFD2FCE}" type="presParOf" srcId="{1A2B16E1-0EAF-49F7-A1B7-7297313F6CA3}" destId="{FC48BB12-0F5C-4C35-9630-7B2382E8A781}" srcOrd="5" destOrd="0" presId="urn:microsoft.com/office/officeart/2005/8/layout/hierarchy6"/>
    <dgm:cxn modelId="{2EDE7837-3ED3-4356-8CC7-A354F617208E}" type="presParOf" srcId="{FC48BB12-0F5C-4C35-9630-7B2382E8A781}" destId="{A405BD95-D937-4752-9B22-C702A92F6060}" srcOrd="0" destOrd="0" presId="urn:microsoft.com/office/officeart/2005/8/layout/hierarchy6"/>
    <dgm:cxn modelId="{327C660B-0D9B-4555-BAC8-C281E4C5F85F}" type="presParOf" srcId="{FC48BB12-0F5C-4C35-9630-7B2382E8A781}" destId="{34AFC6EA-BCE9-4DF2-A231-3687AB49B96D}" srcOrd="1" destOrd="0" presId="urn:microsoft.com/office/officeart/2005/8/layout/hierarchy6"/>
    <dgm:cxn modelId="{5BACB01F-F924-4498-9EF3-8B0316479FFC}" type="presParOf" srcId="{1A2B16E1-0EAF-49F7-A1B7-7297313F6CA3}" destId="{F8000262-8488-44B0-82FB-88E6A8E90D0E}" srcOrd="6" destOrd="0" presId="urn:microsoft.com/office/officeart/2005/8/layout/hierarchy6"/>
    <dgm:cxn modelId="{17804917-6814-445C-BA0B-EE0F61EA7C92}" type="presParOf" srcId="{1A2B16E1-0EAF-49F7-A1B7-7297313F6CA3}" destId="{4B1942D1-FC32-448F-A468-42B9271D5B57}" srcOrd="7" destOrd="0" presId="urn:microsoft.com/office/officeart/2005/8/layout/hierarchy6"/>
    <dgm:cxn modelId="{05898AC9-A305-430E-9059-173966007996}" type="presParOf" srcId="{4B1942D1-FC32-448F-A468-42B9271D5B57}" destId="{435CFD17-B0CB-4155-A720-FBA57781C9AA}" srcOrd="0" destOrd="0" presId="urn:microsoft.com/office/officeart/2005/8/layout/hierarchy6"/>
    <dgm:cxn modelId="{E8D698C0-C1C9-444C-B9BE-9358A08D275B}" type="presParOf" srcId="{4B1942D1-FC32-448F-A468-42B9271D5B57}" destId="{0AE740DE-757B-4E5B-9DDB-DF7E3C4151F2}" srcOrd="1" destOrd="0" presId="urn:microsoft.com/office/officeart/2005/8/layout/hierarchy6"/>
    <dgm:cxn modelId="{FE5CA8CA-653C-4D6B-A809-A1C95CE71C1A}" type="presParOf" srcId="{0948335A-C5F9-410D-B787-75D98C100447}" destId="{BAACA2BE-E924-404A-8FA8-4380C573449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AF5150-5B44-463F-A1FF-40BED5ED70D7}">
      <dsp:nvSpPr>
        <dsp:cNvPr id="0" name=""/>
        <dsp:cNvSpPr/>
      </dsp:nvSpPr>
      <dsp:spPr>
        <a:xfrm>
          <a:off x="3735524" y="1559049"/>
          <a:ext cx="4720951" cy="1520031"/>
        </a:xfrm>
        <a:prstGeom prst="roundRect">
          <a:avLst>
            <a:gd name="adj" fmla="val 10000"/>
          </a:avLst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Пути проникновения МБТ в оболочки мозга</a:t>
          </a:r>
        </a:p>
      </dsp:txBody>
      <dsp:txXfrm>
        <a:off x="3780044" y="1603569"/>
        <a:ext cx="4631911" cy="1430991"/>
      </dsp:txXfrm>
    </dsp:sp>
    <dsp:sp modelId="{42171460-4185-4615-9DC6-C0191E768069}">
      <dsp:nvSpPr>
        <dsp:cNvPr id="0" name=""/>
        <dsp:cNvSpPr/>
      </dsp:nvSpPr>
      <dsp:spPr>
        <a:xfrm>
          <a:off x="6096000" y="3079080"/>
          <a:ext cx="4951680" cy="504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021"/>
              </a:lnTo>
              <a:lnTo>
                <a:pt x="4951680" y="252021"/>
              </a:lnTo>
              <a:lnTo>
                <a:pt x="4951680" y="504042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12FDB0-D687-4037-90DE-FA62E094280A}">
      <dsp:nvSpPr>
        <dsp:cNvPr id="0" name=""/>
        <dsp:cNvSpPr/>
      </dsp:nvSpPr>
      <dsp:spPr>
        <a:xfrm>
          <a:off x="9907656" y="3583123"/>
          <a:ext cx="2280046" cy="1520031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Периневральный</a:t>
          </a: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путь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При </a:t>
          </a:r>
          <a:r>
            <a:rPr lang="ru-RU" sz="1400" b="1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солитарной</a:t>
          </a: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400" b="1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туберкуломе</a:t>
          </a: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головного мозга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/>
        </a:p>
      </dsp:txBody>
      <dsp:txXfrm>
        <a:off x="9952176" y="3627643"/>
        <a:ext cx="2191006" cy="1430991"/>
      </dsp:txXfrm>
    </dsp:sp>
    <dsp:sp modelId="{C4BA0E69-2C84-4705-8D56-78208752D6DC}">
      <dsp:nvSpPr>
        <dsp:cNvPr id="0" name=""/>
        <dsp:cNvSpPr/>
      </dsp:nvSpPr>
      <dsp:spPr>
        <a:xfrm>
          <a:off x="6096000" y="3079080"/>
          <a:ext cx="2172474" cy="504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021"/>
              </a:lnTo>
              <a:lnTo>
                <a:pt x="2172474" y="252021"/>
              </a:lnTo>
              <a:lnTo>
                <a:pt x="2172474" y="504042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4C8B67-4EF7-4702-A7B9-5A247531AC50}">
      <dsp:nvSpPr>
        <dsp:cNvPr id="0" name=""/>
        <dsp:cNvSpPr/>
      </dsp:nvSpPr>
      <dsp:spPr>
        <a:xfrm>
          <a:off x="7313305" y="3583123"/>
          <a:ext cx="1910337" cy="1548030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Ликворогенный</a:t>
          </a: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путь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При туберкулезном поражении позвоночника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 dirty="0"/>
        </a:p>
      </dsp:txBody>
      <dsp:txXfrm>
        <a:off x="7358645" y="3628463"/>
        <a:ext cx="1819657" cy="1457350"/>
      </dsp:txXfrm>
    </dsp:sp>
    <dsp:sp modelId="{6958BF92-2117-47B7-9C72-266A32729946}">
      <dsp:nvSpPr>
        <dsp:cNvPr id="0" name=""/>
        <dsp:cNvSpPr/>
      </dsp:nvSpPr>
      <dsp:spPr>
        <a:xfrm>
          <a:off x="5185451" y="3079080"/>
          <a:ext cx="910548" cy="504042"/>
        </a:xfrm>
        <a:custGeom>
          <a:avLst/>
          <a:gdLst/>
          <a:ahLst/>
          <a:cxnLst/>
          <a:rect l="0" t="0" r="0" b="0"/>
          <a:pathLst>
            <a:path>
              <a:moveTo>
                <a:pt x="910548" y="0"/>
              </a:moveTo>
              <a:lnTo>
                <a:pt x="910548" y="252021"/>
              </a:lnTo>
              <a:lnTo>
                <a:pt x="0" y="252021"/>
              </a:lnTo>
              <a:lnTo>
                <a:pt x="0" y="504042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05BD95-D937-4752-9B22-C702A92F6060}">
      <dsp:nvSpPr>
        <dsp:cNvPr id="0" name=""/>
        <dsp:cNvSpPr/>
      </dsp:nvSpPr>
      <dsp:spPr>
        <a:xfrm>
          <a:off x="3741612" y="3583123"/>
          <a:ext cx="2887679" cy="1553639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Лимфогенный</a:t>
          </a: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путь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при любой локализации первичного туберкулеза, при остром милиарном туберкулезе, при диссеминированном туберкулезе и при деструктивном туберкулезе</a:t>
          </a:r>
        </a:p>
      </dsp:txBody>
      <dsp:txXfrm>
        <a:off x="3787117" y="3628628"/>
        <a:ext cx="2796669" cy="1462629"/>
      </dsp:txXfrm>
    </dsp:sp>
    <dsp:sp modelId="{F8000262-8488-44B0-82FB-88E6A8E90D0E}">
      <dsp:nvSpPr>
        <dsp:cNvPr id="0" name=""/>
        <dsp:cNvSpPr/>
      </dsp:nvSpPr>
      <dsp:spPr>
        <a:xfrm>
          <a:off x="1530947" y="3079080"/>
          <a:ext cx="4565052" cy="504042"/>
        </a:xfrm>
        <a:custGeom>
          <a:avLst/>
          <a:gdLst/>
          <a:ahLst/>
          <a:cxnLst/>
          <a:rect l="0" t="0" r="0" b="0"/>
          <a:pathLst>
            <a:path>
              <a:moveTo>
                <a:pt x="4565052" y="0"/>
              </a:moveTo>
              <a:lnTo>
                <a:pt x="4565052" y="252021"/>
              </a:lnTo>
              <a:lnTo>
                <a:pt x="0" y="252021"/>
              </a:lnTo>
              <a:lnTo>
                <a:pt x="0" y="504042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5CFD17-B0CB-4155-A720-FBA57781C9AA}">
      <dsp:nvSpPr>
        <dsp:cNvPr id="0" name=""/>
        <dsp:cNvSpPr/>
      </dsp:nvSpPr>
      <dsp:spPr>
        <a:xfrm>
          <a:off x="4296" y="3583123"/>
          <a:ext cx="3053301" cy="1819796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Гематогенный путь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при первичном туберкулезе любой локализации, при остром милиарном туберкулезе, при диссеминированном туберкулезе, при деструктивном туберкулезе любой локализации</a:t>
          </a:r>
        </a:p>
      </dsp:txBody>
      <dsp:txXfrm>
        <a:off x="57596" y="3636423"/>
        <a:ext cx="2946701" cy="17131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047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66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123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333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250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912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90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452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435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872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7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270CAB99-5341-4E9F-9651-11ECBC79EC69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231A0820-E849-4916-A57A-05091C836B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377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medbase.ru/book/ISBN9785970486610.html" TargetMode="External"/><Relationship Id="rId2" Type="http://schemas.openxmlformats.org/officeDocument/2006/relationships/hyperlink" Target="https://www.studentlibrary.ru/book/ISBN9785970481974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basegeotar.ru/book/ISBN9785970482469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9C6015-C11A-4180-A62C-0EEDFABFFE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9076038" cy="1965800"/>
          </a:xfrm>
        </p:spPr>
        <p:txBody>
          <a:bodyPr>
            <a:normAutofit fontScale="90000"/>
          </a:bodyPr>
          <a:lstStyle/>
          <a:p>
            <a:r>
              <a:rPr lang="ru-RU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Лекция 7. Туберкулезный менингит. Патогенез, </a:t>
            </a:r>
            <a:r>
              <a:rPr lang="ru-RU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патоморфология</a:t>
            </a:r>
            <a:r>
              <a:rPr lang="ru-RU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клиника, диагностика, осложнения, лечение, исходы.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32515FE-482C-442F-99A6-F3B9B4DF72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4592078"/>
            <a:ext cx="6801612" cy="1314451"/>
          </a:xfrm>
        </p:spPr>
        <p:txBody>
          <a:bodyPr>
            <a:normAutofit/>
          </a:bodyPr>
          <a:lstStyle/>
          <a:p>
            <a:r>
              <a:rPr lang="ru-RU" altLang="ru-RU" dirty="0"/>
              <a:t>Кафедра фтизиопульмонологии</a:t>
            </a:r>
          </a:p>
          <a:p>
            <a:r>
              <a:rPr lang="ru-RU" altLang="ru-RU" dirty="0"/>
              <a:t>заведующий кафедрой </a:t>
            </a:r>
          </a:p>
          <a:p>
            <a:r>
              <a:rPr lang="ru-RU" altLang="ru-RU" dirty="0"/>
              <a:t>д.м.н</a:t>
            </a:r>
            <a:r>
              <a:rPr lang="ru-RU" altLang="ru-RU"/>
              <a:t>., доцент  </a:t>
            </a:r>
            <a:r>
              <a:rPr lang="ru-RU" altLang="ru-RU" dirty="0"/>
              <a:t>Татьяна Игоревна Петренко</a:t>
            </a:r>
          </a:p>
          <a:p>
            <a:pPr algn="r"/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F0B7B1-B6D3-4B0E-8467-39E68DABC631}"/>
              </a:ext>
            </a:extLst>
          </p:cNvPr>
          <p:cNvSpPr txBox="1"/>
          <p:nvPr/>
        </p:nvSpPr>
        <p:spPr>
          <a:xfrm>
            <a:off x="3565321" y="260059"/>
            <a:ext cx="545284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Ф</a:t>
            </a:r>
            <a:r>
              <a:rPr lang="ru-RU" sz="1400" dirty="0"/>
              <a:t>едеральное Государственное бюджетное образовательное учреждение</a:t>
            </a:r>
          </a:p>
          <a:p>
            <a:pPr algn="ctr"/>
            <a:r>
              <a:rPr lang="ru-RU" sz="1400" dirty="0"/>
              <a:t>Высшего образования</a:t>
            </a:r>
          </a:p>
          <a:p>
            <a:pPr algn="ctr"/>
            <a:r>
              <a:rPr lang="ru-RU" sz="1400" dirty="0"/>
              <a:t>Новосибирский государственный медицинский университет</a:t>
            </a:r>
          </a:p>
          <a:p>
            <a:pPr algn="ctr"/>
            <a:r>
              <a:rPr lang="ru-RU" sz="1400" dirty="0"/>
              <a:t>Министерства здравоохранения Российской Федерации</a:t>
            </a:r>
          </a:p>
          <a:p>
            <a:pPr algn="ctr"/>
            <a:r>
              <a:rPr lang="ru-RU" sz="1400" dirty="0"/>
              <a:t>(ФГБОУ ВО НГМУ Минздрава РФ)</a:t>
            </a:r>
          </a:p>
          <a:p>
            <a:pPr algn="ctr"/>
            <a:endParaRPr lang="ru-RU" sz="1400" dirty="0"/>
          </a:p>
        </p:txBody>
      </p:sp>
      <p:pic>
        <p:nvPicPr>
          <p:cNvPr id="5" name="Picture 6" descr="&amp;Fcy;&amp;Gcy;&amp;Bcy;&amp;Ocy;&amp;Ucy; &amp;Vcy;&amp;Ocy; &amp;Ncy;&amp;Gcy;&amp;Mcy;&amp;Ucy; &amp;Mcy;&amp;icy;&amp;ncy;&amp;zcy;&amp;dcy;&amp;rcy;&amp;acy;&amp;vcy;&amp;acy; &amp;Rcy;&amp;ocy;&amp;scy;&amp;scy;&amp;icy;&amp;i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916781" y="4384410"/>
            <a:ext cx="1314450" cy="13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1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485284-C321-435E-9D97-2E26889EA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Цель лекции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F52B73-D780-4B6D-91FE-94A1002AFD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3450" y="2356945"/>
            <a:ext cx="8798009" cy="3618185"/>
          </a:xfrm>
        </p:spPr>
        <p:txBody>
          <a:bodyPr>
            <a:norm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сформировать представление о патогенезе,  диагностике, иммунологических и клинико-рентгенологических проявлениях туберкулезного менингита,         о принципах лечения и диспансерного наблюдения пациентов.</a:t>
            </a:r>
          </a:p>
        </p:txBody>
      </p:sp>
    </p:spTree>
    <p:extLst>
      <p:ext uri="{BB962C8B-B14F-4D97-AF65-F5344CB8AC3E}">
        <p14:creationId xmlns:p14="http://schemas.microsoft.com/office/powerpoint/2010/main" val="3701533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136" y="617838"/>
            <a:ext cx="7729728" cy="1223319"/>
          </a:xfrm>
        </p:spPr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План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25114" y="2335427"/>
            <a:ext cx="6735750" cy="4201297"/>
          </a:xfrm>
        </p:spPr>
        <p:txBody>
          <a:bodyPr>
            <a:normAutofit fontScale="92500"/>
          </a:bodyPr>
          <a:lstStyle/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Определение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Клинические формы ТМ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Факторы риска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Патогенез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Клиническая картина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Диагностика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Лечение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Клиническая ситуация</a:t>
            </a:r>
          </a:p>
          <a:p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Список рекомендуемой дополнительной литературы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46973E-652B-466F-B6AB-7BAFDA342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Определение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CB1F47-CF23-445F-BACF-713E320F18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763" y="2347784"/>
            <a:ext cx="10058400" cy="4102443"/>
          </a:xfrm>
        </p:spPr>
        <p:txBody>
          <a:bodyPr>
            <a:normAutofit fontScale="77500" lnSpcReduction="20000"/>
          </a:bodyPr>
          <a:lstStyle/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Туберкулёзный менингит – это преимущественно вторичное туберкулёзное поражение мозговых оболочек (мягкой, паутинной и реже твёрдой) головного и спинного мозга, возникающее у больных с различными формами туберкулёза других органов</a:t>
            </a:r>
          </a:p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Туберкулезный менингит — воспаление мозговых оболочек, вызванное проникшими в них микобактериями туберкулеза.</a:t>
            </a:r>
          </a:p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Туберкулезный менингит у детей встречается в 8-10 раз чаще, чем у взрослых. Заболевание регистрируется в любое время года. Некоторое повышение заболеваемости наблюдается в осенне-весенние месяцы (октябрь, февраль, март, апрель).</a:t>
            </a:r>
          </a:p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Основными факторами, определяющими исход заболевания, являются ранняя диагностика туберкулезного менингита и рациональное его лечение.</a:t>
            </a:r>
          </a:p>
          <a:p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170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ACF9E2-49FC-4E0D-960C-E3BC33DDA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Классификация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C8F024-B3DF-4CA5-8E15-CFCED5BC2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A17+ - Туберкулез нервной системы;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A17.0+ - Туберкулезный менингит (G01*);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A17.1+ - Менингеальная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туберкулема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(G07*);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A17.8+ - Туберкулез нервной системы других локализаций;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A17.9+ - Туберкулез нервной системы неуточненный (G99.8*);</a:t>
            </a:r>
          </a:p>
        </p:txBody>
      </p:sp>
    </p:spTree>
    <p:extLst>
      <p:ext uri="{BB962C8B-B14F-4D97-AF65-F5344CB8AC3E}">
        <p14:creationId xmlns:p14="http://schemas.microsoft.com/office/powerpoint/2010/main" val="1688934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2C52BB-4084-4D96-9264-7A4BFB5C2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Клинические формы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тм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250299-4017-40A0-B7AC-B332FD3A8E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8097" y="2638044"/>
            <a:ext cx="9304638" cy="3836897"/>
          </a:xfrm>
        </p:spPr>
        <p:txBody>
          <a:bodyPr>
            <a:normAutofit fontScale="70000" lnSpcReduction="20000"/>
          </a:bodyPr>
          <a:lstStyle/>
          <a:p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БАЗИЛЯРНЫЙ МЕНИНГИТ (менингеальный синдром и поражения ЧМН без каких-либо осложнений) </a:t>
            </a:r>
          </a:p>
          <a:p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МЕНИНГОЭНЦЕФАЛИТ (сочетание менингеального синдрома с явлениями очагового поражения вещества головного мозга – афазия, гемипарезы и т.д.) </a:t>
            </a:r>
          </a:p>
          <a:p>
            <a:r>
              <a:rPr lang="ru-RU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Лептопахименингит</a:t>
            </a:r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(воспаление распространяется на твердую, паутинную, мягкую мозговые оболочки. Это поражение вещества, оболочек или корешков спинного мозга, в первую очередь проявляется периферическими параличами или парезами конечностей, расстройствами функции тазовых органов)</a:t>
            </a:r>
          </a:p>
        </p:txBody>
      </p:sp>
    </p:spTree>
    <p:extLst>
      <p:ext uri="{BB962C8B-B14F-4D97-AF65-F5344CB8AC3E}">
        <p14:creationId xmlns:p14="http://schemas.microsoft.com/office/powerpoint/2010/main" val="1528041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B7DAD7-9DDF-478D-A825-E6B569996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Факторы риска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8E76D3-6A6E-4ED7-ADB7-F98F330AB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344429"/>
            <a:ext cx="7729728" cy="3101983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Контакт с больным туберкулезом,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Тяжелые социально-бытовые условия,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Тяжелые сопутствующие заболевания;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ЧМТ;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Врожденная или приобретенная патология ЦНС (гидроцефалия и т.д.);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Алкоголизм, наркомания;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Возраст до 2-х лет;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Отсутствие вакцинации БЦЖ</a:t>
            </a:r>
          </a:p>
        </p:txBody>
      </p:sp>
    </p:spTree>
    <p:extLst>
      <p:ext uri="{BB962C8B-B14F-4D97-AF65-F5344CB8AC3E}">
        <p14:creationId xmlns:p14="http://schemas.microsoft.com/office/powerpoint/2010/main" val="3215402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401787-E532-46A2-855A-81EF435C5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Патогенез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4B6060-4C31-4C68-9020-638C826A9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ТМ у детей может быть осложнением первичного туберкулезного комплекса или туберкулеза внутригрудных лимфатических узлов.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 взрослых - осложнением диссеминированного туберкулеза.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Может быть единственным проявлением туберкулезного процесса и источник распространения МБТ не выявляется</a:t>
            </a:r>
          </a:p>
        </p:txBody>
      </p:sp>
    </p:spTree>
    <p:extLst>
      <p:ext uri="{BB962C8B-B14F-4D97-AF65-F5344CB8AC3E}">
        <p14:creationId xmlns:p14="http://schemas.microsoft.com/office/powerpoint/2010/main" val="2422155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31136" y="2459422"/>
            <a:ext cx="7729728" cy="3563006"/>
          </a:xfrm>
        </p:spPr>
        <p:txBody>
          <a:bodyPr>
            <a:normAutofit fontScale="92500"/>
          </a:bodyPr>
          <a:lstStyle/>
          <a:p>
            <a:pPr algn="ctr"/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Пути проникновения МБТ: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Гематогенный – считается основным при туберкулёзе легких и первичном туберкулезном комплексе;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Лимфогенный – чаще характерен для туберкулёза внутригрудных лимфатических узлов;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Контактный – перенос инфекции из тканей, непосредственно прилежащих к мозговым оболочкам (костей черепа, тел позвонков, внутреннего уха).</a:t>
            </a:r>
          </a:p>
        </p:txBody>
      </p:sp>
    </p:spTree>
    <p:extLst>
      <p:ext uri="{BB962C8B-B14F-4D97-AF65-F5344CB8AC3E}">
        <p14:creationId xmlns:p14="http://schemas.microsoft.com/office/powerpoint/2010/main" val="788122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9899672"/>
              </p:ext>
            </p:extLst>
          </p:nvPr>
        </p:nvGraphicFramePr>
        <p:xfrm>
          <a:off x="0" y="0"/>
          <a:ext cx="12192000" cy="685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3889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4D8F99-7019-4C0A-B0AE-08E60E497D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536" y="1769471"/>
            <a:ext cx="4113737" cy="50209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60BD77-1BCB-4839-B8C5-E05C23EBE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Патогенез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3003BA-DF9F-4B00-9F13-0D9752457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066" y="2153412"/>
            <a:ext cx="7191632" cy="3368501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Основной путь проникновения МБТ в мозговые оболочки – гематогенный.</a:t>
            </a:r>
          </a:p>
          <a:p>
            <a:pPr marL="0" indent="0" algn="ctr">
              <a:buNone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Два этапа поражения оболочек: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Гематогенный: бактериемия – прорыв МБТ через гематоэнцефалический барьер – инфицирование сосудистых сплетений мягкой мозговой оболочки.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Ликворогенный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МБТ из сосудистых сплетений попадают в ликвор и распространяются с его током – специфическое воспаление мозговых оболочек.</a:t>
            </a:r>
          </a:p>
        </p:txBody>
      </p:sp>
    </p:spTree>
    <p:extLst>
      <p:ext uri="{BB962C8B-B14F-4D97-AF65-F5344CB8AC3E}">
        <p14:creationId xmlns:p14="http://schemas.microsoft.com/office/powerpoint/2010/main" val="136821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C2AF22-94F6-4B31-9BC4-E5EED4FCD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патогенез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0EFF40-918F-4EB4-837C-724F6C05F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28" y="2327651"/>
            <a:ext cx="6552137" cy="39640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 правило, чаще возникает базилярный менингит: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МБТ оседают на основании мозга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Серозно-фибринозный выпот и высыпания туберкулёзных бугорков с казеозным некрозом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Поражение корешков ЧМН</a:t>
            </a:r>
          </a:p>
          <a:p>
            <a:pPr marL="0" indent="0">
              <a:buNone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Может быть распространение процесса на вещество мозга (менингоэнцефалит)</a:t>
            </a:r>
            <a:b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на спинной мозг и нервные корешки (спинальный менингит)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1A4FEDD-CCCE-40BB-B77E-FC00D80D07B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14426" y="2176482"/>
            <a:ext cx="4592996" cy="4592996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FCC94C01-A525-4C77-AA39-DA765BD2112A}"/>
              </a:ext>
            </a:extLst>
          </p:cNvPr>
          <p:cNvSpPr/>
          <p:nvPr/>
        </p:nvSpPr>
        <p:spPr>
          <a:xfrm>
            <a:off x="8749718" y="3223020"/>
            <a:ext cx="2155970" cy="249992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757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EC1EC5-2BCC-453D-808C-84CA16919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Характер течения туберкулезного менингита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68864A-CA1D-47F8-A071-E320B1D8D3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острый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подострый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хронический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рецидивирующий</a:t>
            </a:r>
          </a:p>
        </p:txBody>
      </p:sp>
    </p:spTree>
    <p:extLst>
      <p:ext uri="{BB962C8B-B14F-4D97-AF65-F5344CB8AC3E}">
        <p14:creationId xmlns:p14="http://schemas.microsoft.com/office/powerpoint/2010/main" val="2202200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EB3B3-DDDA-46BE-8277-5C7911D4C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Клиническая картина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4E727E-2C7F-4F2F-9EE3-7B6553CB6D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Периоды развития ТМ: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Продромальный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Период разгара (раздражения)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Период парезов и параличей (терминальный)</a:t>
            </a:r>
          </a:p>
        </p:txBody>
      </p:sp>
    </p:spTree>
    <p:extLst>
      <p:ext uri="{BB962C8B-B14F-4D97-AF65-F5344CB8AC3E}">
        <p14:creationId xmlns:p14="http://schemas.microsoft.com/office/powerpoint/2010/main" val="39666204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5A5ECC-77C0-411F-8669-5E441D402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Продромальный период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AF0414-4BC7-4B2B-93FC-610ABDE6AD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среднем длится 1-2 недели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 этого периода отличает ТМ от других менингитов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Постепенное развитие симптомов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Общеинтоксикационный синдром: сначала появляются головная боль, головокружение, недомогание, потеря аппетита, тошнота, иногда рвота, лихорадка. Наблюдается задержка мочи и стула, температура субфебрильная, реже — высокая.</a:t>
            </a:r>
          </a:p>
        </p:txBody>
      </p:sp>
    </p:spTree>
    <p:extLst>
      <p:ext uri="{BB962C8B-B14F-4D97-AF65-F5344CB8AC3E}">
        <p14:creationId xmlns:p14="http://schemas.microsoft.com/office/powerpoint/2010/main" val="325945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spc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Варианты острого начала заболевания</a:t>
            </a:r>
            <a:endParaRPr lang="ru-RU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altLang="en-US" sz="2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Тип «острого серозного базилярного менингита»</a:t>
            </a:r>
          </a:p>
          <a:p>
            <a:r>
              <a:rPr lang="ru-RU" altLang="en-US" sz="2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Тип «Абортивного менингита» на фоне специфической терапии</a:t>
            </a:r>
          </a:p>
          <a:p>
            <a:r>
              <a:rPr lang="ru-RU" altLang="en-US" sz="2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Тип «Острого психоза, делирия» у алкоголиков</a:t>
            </a:r>
          </a:p>
          <a:p>
            <a:r>
              <a:rPr lang="ru-RU" altLang="en-US" sz="2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Тип «Черепно-мозговой травмы»</a:t>
            </a:r>
          </a:p>
          <a:p>
            <a:r>
              <a:rPr lang="ru-RU" altLang="en-US" sz="2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Тип «Летаргического энцефалита»</a:t>
            </a:r>
          </a:p>
          <a:p>
            <a:r>
              <a:rPr lang="ru-RU" altLang="en-US" sz="2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Тип «Острого гнойного менингита»</a:t>
            </a:r>
          </a:p>
          <a:p>
            <a:r>
              <a:rPr lang="ru-RU" altLang="en-US" sz="2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Тип «Острого нарушения кровообращения»</a:t>
            </a:r>
            <a:endParaRPr lang="en-GB" altLang="en-US" sz="2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DA67E1-36C8-48D6-AA5A-E506D4857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Период разгара (раздражения)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1DBB53-5007-406B-ACC8-25CF84D176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38044"/>
            <a:ext cx="11467069" cy="4037076"/>
          </a:xfrm>
        </p:spPr>
        <p:txBody>
          <a:bodyPr>
            <a:normAutofit lnSpcReduction="10000"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Через 8-14 дней после продромы происходит резкое усиление симптомов: гипертермия до 38-39°С, вялость, сонливость, заторможенность, снижение аппетита до анорексии.</a:t>
            </a:r>
          </a:p>
          <a:p>
            <a:pPr algn="ctr"/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Общемозговые симптомы: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Головная боль интенсивная, постоянная, с локализацией в лобной или затылочной области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Рвота «фонтаном» - внезапно, без предшествующей тошноты, иногда при перемене положения.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Резкая гиперестезия кожи, светобоязнь, непереносимость шума.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Вегето-сосудистые расстройства: стойкий красный дермографизм, спонтанно возникающие и быстро исчезающие красные пятна на коже лица и груди (пятна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Труссо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брадикардия, которая затем сменяется тахикардией, повышением АД. Запор без вздутия — ладьевидный живот.</a:t>
            </a:r>
          </a:p>
          <a:p>
            <a:pPr marL="0" indent="0">
              <a:buNone/>
            </a:pPr>
            <a:endParaRPr lang="ru-RU" dirty="0"/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72039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FB05F8-2C19-49E7-ABBF-10C6C55A6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Период разгара (раздражения)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6CC16B-AC43-4780-AE9D-327198B87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8669" y="2638044"/>
            <a:ext cx="9551773" cy="3651545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конце первой недели периода раздражения (на 5-7-й день) постепенно начинает появляться менингеальный синдром: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ригидность затылочных мышц,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положительные симптомы </a:t>
            </a:r>
            <a:r>
              <a:rPr lang="ru-RU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Кернига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</a:t>
            </a:r>
            <a:r>
              <a:rPr lang="ru-RU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Брудзинского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поза «легавой собаки», </a:t>
            </a:r>
          </a:p>
          <a:p>
            <a:r>
              <a:rPr lang="ru-RU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опистотонус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живот втянут, 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брюшные рефлексы напряжены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72548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32EA10-3518-41B7-A77E-1244BB723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поза «легавой собаки» («взведённого курка»)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516F625-FC62-4AE0-B0E7-35C0DC154B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38" y="2737640"/>
            <a:ext cx="7731125" cy="2903544"/>
          </a:xfrm>
        </p:spPr>
      </p:pic>
    </p:spTree>
    <p:extLst>
      <p:ext uri="{BB962C8B-B14F-4D97-AF65-F5344CB8AC3E}">
        <p14:creationId xmlns:p14="http://schemas.microsoft.com/office/powerpoint/2010/main" val="2646402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6AD9F0-1E88-46A8-9282-5E7E3CF06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Менингеальные симптомы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31149FD-7B7A-41A3-94E4-6012E2E42E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38" y="2709193"/>
            <a:ext cx="7731125" cy="2960439"/>
          </a:xfrm>
        </p:spPr>
      </p:pic>
    </p:spTree>
    <p:extLst>
      <p:ext uri="{BB962C8B-B14F-4D97-AF65-F5344CB8AC3E}">
        <p14:creationId xmlns:p14="http://schemas.microsoft.com/office/powerpoint/2010/main" val="30236549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B0DDD8-4693-448E-9177-5CA50DAED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Период разгара (раздражения)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D5275F-F83F-4A46-8143-DEF36FDE5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2260539"/>
            <a:ext cx="11590639" cy="4299651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Симптомы поражения ЧМН: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 пара - нечеткость зрения, «туман» перед глазами, снижение остроты зрения, слепота. Отёк сосочка зрительного нерва.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 пара (глазодвигательный) – птоз, расходящееся косоглазие,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миоз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мидриаз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 пара (отводящий) – сходящееся косоглазие 1 или 2-х стороннее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VII пара (лицевой) – асимметрия лица (на стороне поражения сглаженная носогубная складка, опущенный угол рта, расширенная глазная щель) 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VIII пара (слуховой) – нарушение слуха: ощущение шума в ушах, снижение слуха;</a:t>
            </a:r>
            <a:b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нарушение вестибулярного аппарата: головокружение, ощущение «падения», неустойчивость походки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IX, X, XII (языкоглоточный, блуждающий, подъязычный) -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поперхивание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затруднение глотания,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дизартричная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речь, икота, расстройства дыхания и ЧСС,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глоссоплегия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отклонение языка – бульбарный синдром.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89579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76EF0E-F55F-4DBC-B46D-3AFCFDFC6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Период парезов и параличей (терминальный)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4F1B6F-6B6E-4BDC-B22F-4A1D0048C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768" y="2252151"/>
            <a:ext cx="11232291" cy="4420498"/>
          </a:xfrm>
        </p:spPr>
        <p:txBody>
          <a:bodyPr>
            <a:norm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Развивается на 15-24 день</a:t>
            </a:r>
          </a:p>
          <a:p>
            <a:pPr algn="ctr"/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Преобладают признаки энцефалита:</a:t>
            </a:r>
          </a:p>
          <a:p>
            <a:pPr marL="0" indent="0"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Сознание у больного полностью утрачено, кома;</a:t>
            </a:r>
            <a:b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Нарушение дыхания (по типу Чейн-Стокса);</a:t>
            </a:r>
            <a:b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Тахикардия, нарушение сердечного ритма;</a:t>
            </a:r>
            <a:b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Гипертермия до 41° С или падение температуры ниже границ нормы</a:t>
            </a:r>
          </a:p>
          <a:p>
            <a:pPr algn="ctr"/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Очаговая мозговая симптоматика:</a:t>
            </a:r>
          </a:p>
          <a:p>
            <a:pPr marL="0" indent="0"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Судороги;</a:t>
            </a:r>
            <a:b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Гиперкинезы;</a:t>
            </a:r>
            <a:b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Расстройства чувствительности, афазия, парезы, параличи центрального типа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Окклюзия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ликворовыводящих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путей за счет большого количества фибрина и появление спаек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дальнейшем прогрессировании наступает летальный исход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5095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5DC5E0-64E0-4542-A7B1-10BDAF401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Период парезов и параличей (терминальный)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FB3AEF-A93E-44CE-8C48-7ABC3E6F1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8031" y="2638044"/>
            <a:ext cx="9996617" cy="31019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Проявления спинального менингита: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Опоясывающие боли в области груди, живота, позвоночника, очень сильные корешковые боли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Периферические (вялые) параличи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Тазовые расстройства: задержка, затем недержание мочи и кала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Нарушение трофической функции - пролежни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18791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FD495-E9C8-4BD6-AD58-20E44F163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630195"/>
            <a:ext cx="7703696" cy="1523217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Лаборатории, куда отправляют ликвор для исследования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74D77DE-1961-4F9C-8A3B-06096C34BE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761" y="3286897"/>
            <a:ext cx="10836877" cy="329925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пробирка </a:t>
            </a: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клинико-биохимическую лабораторию 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для: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определения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цитоза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его характера 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определения содержания белка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обнаружения грубодисперсных белков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определения концентрации глюкозы и хлоридов</a:t>
            </a:r>
          </a:p>
          <a:p>
            <a:pPr marL="0" indent="0">
              <a:buNone/>
            </a:pP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 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пробирка – в бактериологическую лабораторию для: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посева на неспецифическую микрофлору                  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 пробирка - </a:t>
            </a: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холодильник на 4-6 часов 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получения фибринозной плёнки с последующим                                                                                                                                                                           		её  исследованием методом микроскопии, посева и ПЦР на МБТ 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2DC78A2-7A5B-4172-A301-4F47B5D08346}"/>
              </a:ext>
            </a:extLst>
          </p:cNvPr>
          <p:cNvSpPr/>
          <p:nvPr/>
        </p:nvSpPr>
        <p:spPr>
          <a:xfrm>
            <a:off x="753762" y="2310713"/>
            <a:ext cx="11009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Главный метод диагностики – исследование ликвора</a:t>
            </a:r>
            <a:b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наличии показаний проводится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люмбальная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пункция кратностью в первые 2-3 недели 2 раза в неделю, затем 1 раз в неделю, 1 раз в две недели, 1 раз в месяц (до полной санации ликвора)</a:t>
            </a:r>
          </a:p>
        </p:txBody>
      </p:sp>
    </p:spTree>
    <p:extLst>
      <p:ext uri="{BB962C8B-B14F-4D97-AF65-F5344CB8AC3E}">
        <p14:creationId xmlns:p14="http://schemas.microsoft.com/office/powerpoint/2010/main" val="22642704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9C5554-90A3-480B-9287-0B1721034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35518"/>
            <a:ext cx="7729728" cy="764233"/>
          </a:xfrm>
        </p:spPr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1116ED-76AA-4485-B6D4-9AD65E07FA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66" y="1656000"/>
            <a:ext cx="11778833" cy="460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4947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BF7367-6C32-40A6-AF4E-E09053BFB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Диагностика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10A5B88-17F2-4585-B036-1C8D8B13A0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95" y="2348916"/>
            <a:ext cx="10948086" cy="4088953"/>
          </a:xfrm>
        </p:spPr>
      </p:pic>
    </p:spTree>
    <p:extLst>
      <p:ext uri="{BB962C8B-B14F-4D97-AF65-F5344CB8AC3E}">
        <p14:creationId xmlns:p14="http://schemas.microsoft.com/office/powerpoint/2010/main" val="24578914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7171AF-AA2B-4E97-954E-508D34D08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E0DE6A-81E2-48C3-9724-1E1D378F6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0258" y="2303253"/>
            <a:ext cx="10824519" cy="4245827"/>
          </a:xfrm>
        </p:spPr>
        <p:txBody>
          <a:bodyPr>
            <a:no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ОАК: лейкоцитоз редко превышает 15×10^9/л, СОЭ ускорена умеренно, в лейкоцитарной формуле небольшой сдвиг влево до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палочкоядерных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нейтрофилов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ОАМ: малая альбуминурия и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лейкоцитурия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иногда удается обнаружить МБТ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Рентгенография органов грудной клетки – активные туберкулёзные изменения, черепа – в единичных случаях удается обнаружить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обызвествлённые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очаги Рича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МСКТ ОГК, головного мозга – туберкулёзные бугорки, гидроцефалия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МРТ при спинальной форме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Туберкулиновые пробы в острой стадии на фоне резкого снижения иммунитета могут быть отрицательными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Исследование глазного дна – состояние сосудов, наличие специфических поражений глаз, застойные диски зрительных нервов</a:t>
            </a:r>
          </a:p>
        </p:txBody>
      </p:sp>
    </p:spTree>
    <p:extLst>
      <p:ext uri="{BB962C8B-B14F-4D97-AF65-F5344CB8AC3E}">
        <p14:creationId xmlns:p14="http://schemas.microsoft.com/office/powerpoint/2010/main" val="8256800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74EAA8-BEED-47EB-A7B1-F11C34049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Исследование глазного дна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DDA40E-2134-4235-B595-24D9A04B29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Выявленные туберкулезные бугорки на сетчатке глаза несомненно указывают на туберкулезную этиологию менингита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Застойные соски зрительных нервов отражают повышение внутричерепного давления и диктуют необходимость исследования спинномозговой жидкости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Жалобы на ощущение нечеткости, тумана перед глазами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прогрессировании процесса может быть снижение остроты зрения, вплоть до полной слепоты</a:t>
            </a:r>
          </a:p>
        </p:txBody>
      </p:sp>
    </p:spTree>
    <p:extLst>
      <p:ext uri="{BB962C8B-B14F-4D97-AF65-F5344CB8AC3E}">
        <p14:creationId xmlns:p14="http://schemas.microsoft.com/office/powerpoint/2010/main" val="32957978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C1F546-7A4C-4AEB-BD75-748C71CFD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2004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Лучевые методы обследования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57873E-88AD-4F99-B49F-232665A40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871" y="1643448"/>
            <a:ext cx="11672047" cy="5214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Рентгенологическое исследование органов грудной клетки</a:t>
            </a:r>
          </a:p>
          <a:p>
            <a:pPr marL="0" indent="0">
              <a:buNone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Выявление активного туберкулезного воспаления или следов перенесенного туберкулеза. В то же время их отсутствие не позволяет исключить туберкулезную этиологию менингита</a:t>
            </a:r>
          </a:p>
          <a:p>
            <a:pPr marL="0" indent="0">
              <a:buNone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С целью определения вовлеченности и распространенности воспалительного процесса структур центральной нервной системы (возможность вовлечения вещества головного и спинного мозга) проводится: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компьютерная томография и компьютерная ангиография (определяет состояние вещества мозга, его оболочек, субарахноидального пространства, локализацию, величину и плотность очаговых изменений, выраженность и локализацию отека мозга и субарахноидального пространства, что наиболее информативно в течение 48 часов от начала заболевания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магнитно-резонансная томография головного мозга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3801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7CC53F-0CD0-4E66-A7F5-D425A95E2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26271" cy="10435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КТ и МРТ головного мозга можно обнаружить: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EAAC23-D552-4141-A351-99F1683E3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529" y="1408669"/>
            <a:ext cx="11259671" cy="5084205"/>
          </a:xfrm>
        </p:spPr>
        <p:txBody>
          <a:bodyPr>
            <a:norm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утолщение базальных оболочек (при введении контраста он накапливается в оболочках)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гидроцефалию (50-80% больных)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инфаркты мозга (30%)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объемные образования (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туберкулемы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реже – туберкулезные абсцессы)</a:t>
            </a:r>
          </a:p>
          <a:p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Туберкулему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головного мозга в ранней стадии определяют как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некапсулированный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участок поражения низкой плотности или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изоденсивное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с узловым накоплением контраста. Вокруг – явления отека.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Позже на КТ обнаруживается округлый очаг минимальной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гиперденсивной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плотности с капсулой.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Существуют также критерии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нейровизуализационной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диагностики ТГМ для стадии грануляционного формирования: очаговые поражения без четких границ, с умеренным или легким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перифокальным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отеком.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Чаще это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односторонее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образование, напоминающее метастатическое поражение головного мозга.</a:t>
            </a:r>
          </a:p>
          <a:p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Кальцинаты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рентгенографии черепа выявляются в 6% случаев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77791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6DB620-BA0B-42B6-85F5-AC28D0295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954" y="259492"/>
            <a:ext cx="11342532" cy="2520778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Результаты молекулярно-биологических и бактериологических методов (исследование спинномозговой жидкости, мокроты, промывных вод бронхов на МБТ)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B3DF1A-69B2-472B-9537-2636B7E88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977978"/>
            <a:ext cx="10833847" cy="3514896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Абсолютным диагностическим критерием является обнаружение МБТ в СМЖ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 детей получить положительный результат бактериологическими методами возможно лишь в 15-20% случаев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Доказательством наличия МБТ в СМЖ является обнаружение ДНК (ПЦР) и антигенов микобактерий (ИФА)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Комплексная оценка всех полученных данных позволяет обосновать диагноз туберкулезного менингита</a:t>
            </a:r>
          </a:p>
        </p:txBody>
      </p:sp>
    </p:spTree>
    <p:extLst>
      <p:ext uri="{BB962C8B-B14F-4D97-AF65-F5344CB8AC3E}">
        <p14:creationId xmlns:p14="http://schemas.microsoft.com/office/powerpoint/2010/main" val="18285082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8A9486-8F8D-4E66-A610-090F3980D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851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Подтверждение диагноза ТБМ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67EFB3-DD18-4B47-8037-5DFA354809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529" y="1147483"/>
            <a:ext cx="11134165" cy="55760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Диагноз ТБМ подтверждается при: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проведении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люмбальной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пункции с экспертизой ликвора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если в ликворе имеется лейкоцитоз, повышение белка, концентрация глюкозы в ликворе по отношению к плазме менее 50%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Диагностическая ценность микроскопии и посева ликвора на МБТ увеличивается с объемом полученного ликвора; необходимо повторить спинномозговую пункцию, если диагноз остается неопределенным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Верификация диагноза (гистологически и посевом культуры/молекулярно-биологическими методами) должна быть предпринята, когда это возможно, либо с помощью биопсии самого поражения, или через исследование материала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экстранейронных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очагов заболевания (легкие, желудочный сок, лимфатические узлы, печень, костный мозг)   </a:t>
            </a:r>
          </a:p>
        </p:txBody>
      </p:sp>
    </p:spTree>
    <p:extLst>
      <p:ext uri="{BB962C8B-B14F-4D97-AF65-F5344CB8AC3E}">
        <p14:creationId xmlns:p14="http://schemas.microsoft.com/office/powerpoint/2010/main" val="19390968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2C748F-9EE1-47E7-9FC4-EF03B7C70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518" y="365125"/>
            <a:ext cx="11609535" cy="2032086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 всех пациентов с подозреваемым или доказанным туберкулезным менингитом необходимо провести тестирование на ВИЧ-инфекцию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1D6FEE-C27F-43AD-8A3B-A4B692333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631989"/>
            <a:ext cx="10542373" cy="3544973"/>
          </a:xfrm>
        </p:spPr>
        <p:txBody>
          <a:bodyPr>
            <a:norm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Принципы диагностики и лечения туберкулеза ЦНС одинаковы для ВИЧ-инфицированных и неинфицированных лиц, хотя ВИЧ-инфекция расширяет дифференциальную диагностику, а также усложняется введением АРВТ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Пациентам с туберкулезным менингитом на фоне ВИЧ-инфекции начало АРТ рекомендовано отложить минимум на 4 недели (но начать в течение восьми недель) после начала лечения туберкулезного менингита. [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Updated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recommendations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on HIV 73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prevention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infant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diagnosis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antiretroviral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initiation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and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monitoring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March 2021. Geneva: World Health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Organization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 2021. Licence: CC BY-NC-SA 3.0 IGO]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530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20BE14-2A84-4325-8CB3-565B5C905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077D2E-1671-4C28-B13F-BC8E90DA1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1469" y="2638044"/>
            <a:ext cx="10626811" cy="382454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Госпитализация в стационар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Строгий постельный режим первые 1,5-2 мес до отчётливой тенденции к нормализации состава ликвора. Затем разрешается сидеть в постели во время приёма пищи, а через 3 месяца - ходить по палате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Высокобелковая диета (стол №11). При отсутствии глотания – питание через зонд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Обязательный осмотр больного офтальмологом в первые дни заболевания, неврологом. Далее осмотр не реже 1 раза в 3 месяца</a:t>
            </a:r>
          </a:p>
        </p:txBody>
      </p:sp>
    </p:spTree>
    <p:extLst>
      <p:ext uri="{BB962C8B-B14F-4D97-AF65-F5344CB8AC3E}">
        <p14:creationId xmlns:p14="http://schemas.microsoft.com/office/powerpoint/2010/main" val="40155265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52703-535C-4FF7-900A-4AD6F9687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</p:spPr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3F703E-4358-4D0A-B288-7068713AD0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827" y="2638044"/>
            <a:ext cx="10317892" cy="3997534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отличие от других форм туберкулёза, при менингите только при наличии подозрения на туберкулезную этиологию назначается специфическая терапия с последующей верификацией этиологии процесса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Этиотропная терапия: должна соответствовать основным принципам лечения, как и при других формах туберкулёза: своевременной, длительной и непрерывной, комбинированной, комплексной, преемственной, в соответствии с чувствительностью МБТ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Результативность лечения оценивают по изменениям в цереброспинальной жидкости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Наблюдение больных туберкулезным менингитом осуществляется в I группе диспансерного учёта до 1,5-2 лет</a:t>
            </a:r>
          </a:p>
        </p:txBody>
      </p:sp>
    </p:spTree>
    <p:extLst>
      <p:ext uri="{BB962C8B-B14F-4D97-AF65-F5344CB8AC3E}">
        <p14:creationId xmlns:p14="http://schemas.microsoft.com/office/powerpoint/2010/main" val="29306943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0712268"/>
              </p:ext>
            </p:extLst>
          </p:nvPr>
        </p:nvGraphicFramePr>
        <p:xfrm>
          <a:off x="1840971" y="445558"/>
          <a:ext cx="8623829" cy="5609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5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582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ПРЕПАРАТ</a:t>
                      </a:r>
                    </a:p>
                  </a:txBody>
                  <a:tcPr marL="90000" marR="90000" marT="10535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ПРОНИКНОВЕНИЕ В ЦНС</a:t>
                      </a:r>
                    </a:p>
                  </a:txBody>
                  <a:tcPr marL="90000" marR="90000" marT="105356" marB="46800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ИЗОНИАЗИД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РИФАМПИЦИН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ПИРАЗИНАМИД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ЭТАМБУТОЛ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СТРЕПТОМИЦИН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 наличии воспаления 10-20%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КАНАМИЦИН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 наличии воспаления 20%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АМИКАЦИН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 наличии воспаления 20%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КАПРЕОМИЦИН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 наличии воспаления 20%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ФТОРХИНОЛОНЫ</a:t>
                      </a:r>
                    </a:p>
                  </a:txBody>
                  <a:tcPr marL="90000" marR="90000" marT="89648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 наличии воспаления 50- 90%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ЭТИОНАМИД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25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ЦИКЛОСЕРИН</a:t>
                      </a:r>
                    </a:p>
                  </a:txBody>
                  <a:tcPr marL="90000" marR="90000" marT="92146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100%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ПАСК</a:t>
                      </a:r>
                    </a:p>
                  </a:txBody>
                  <a:tcPr marL="90000" marR="90000" marT="94644" marB="4680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6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1pPr>
                      <a:lvl2pPr eaLnBrk="0" hangingPunct="0">
                        <a:spcBef>
                          <a:spcPts val="6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2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3pPr>
                      <a:lvl4pPr eaLnBrk="0" hangingPunct="0">
                        <a:spcBef>
                          <a:spcPts val="55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 sz="2000"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5pPr>
                      <a:lvl6pPr marL="25146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6pPr>
                      <a:lvl7pPr marL="29718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7pPr>
                      <a:lvl8pPr marL="34290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8pPr>
                      <a:lvl9pPr marL="3886200" indent="-228600" defTabSz="44958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6" charset="0"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  <a:defRPr>
                          <a:solidFill>
                            <a:srgbClr val="FFFFFF"/>
                          </a:solidFill>
                          <a:latin typeface="Corbel" panose="020B0503020204020204" pitchFamily="32" charset="0"/>
                          <a:ea typeface="Microsoft YaHei" panose="020B0503020204020204" charset="-122"/>
                        </a:defRPr>
                      </a:lvl9pPr>
                    </a:lstStyle>
                    <a:p>
                      <a:pPr marL="0" marR="0" lvl="0" indent="0" algn="l" defTabSz="449580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  <a:tab pos="8985250" algn="l"/>
                        </a:tabLst>
                      </a:pPr>
                      <a:r>
                        <a:rPr kumimoji="0" lang="ru-RU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E5B6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Низкое проникновение</a:t>
                      </a:r>
                    </a:p>
                  </a:txBody>
                  <a:tcPr marL="90000" marR="90000" marT="100000" marB="46800" horzOverflow="overflow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56950"/>
              </p:ext>
            </p:extLst>
          </p:nvPr>
        </p:nvGraphicFramePr>
        <p:xfrm>
          <a:off x="630195" y="530225"/>
          <a:ext cx="10985156" cy="5862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28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503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Режим</a:t>
                      </a: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91417" marR="91417" marT="45724" marB="45724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ФАЗА КУРСА ХИМИОТЕРАПИИ</a:t>
                      </a:r>
                    </a:p>
                  </a:txBody>
                  <a:tcPr marL="91417" marR="91417" marT="45724" marB="45724" anchor="ctr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18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ИНТЕНСИВНАЯ</a:t>
                      </a:r>
                    </a:p>
                  </a:txBody>
                  <a:tcPr marL="91417" marR="91417" marT="45724" marB="4572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ПРОДОЛЖЕНИЯ</a:t>
                      </a:r>
                    </a:p>
                  </a:txBody>
                  <a:tcPr marL="91417" marR="91417" marT="45724" marB="45724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ЛЧТ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Лекарственно-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чувствительного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туберкулеза</a:t>
                      </a:r>
                      <a:endParaRPr lang="en-GB" altLang="x-none" sz="1800" i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2" marR="91422" marT="45722" marB="45722" anchor="ctr"/>
                </a:tc>
                <a:tc>
                  <a:txBody>
                    <a:bodyPr/>
                    <a:lstStyle/>
                    <a:p>
                      <a:pPr marL="0" marR="0" lvl="0" indent="0" algn="ctr" defTabSz="44958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15000"/>
                        <a:buFontTx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 R</a:t>
                      </a: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Rb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Z E</a:t>
                      </a:r>
                    </a:p>
                  </a:txBody>
                  <a:tcPr marL="89980" marR="89980" marT="62793" marB="4679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58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15000"/>
                        <a:buFontTx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HR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Rb 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HR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Rb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]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9980" marR="89980" marT="62793" marB="4679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eaLnBrk="1" hangingPunct="1">
                        <a:buNone/>
                      </a:pPr>
                      <a:endParaRPr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Изониазид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резистентного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</a:t>
                      </a:r>
                      <a:r>
                        <a:rPr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уберкулеза</a:t>
                      </a:r>
                      <a:endParaRPr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2" marR="91422" marT="45722" marB="45722" anchor="ctr"/>
                </a:tc>
                <a:tc>
                  <a:txBody>
                    <a:bodyPr/>
                    <a:lstStyle/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R 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Rb 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Lfx/Sfx/Mfx</a:t>
                      </a:r>
                    </a:p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[E][Z]] [K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Аm Cm] [Pto/Eto]</a:t>
                      </a:r>
                    </a:p>
                  </a:txBody>
                  <a:tcPr marL="89984" marR="89984" marT="62790" marB="46790" anchor="ctr"/>
                </a:tc>
                <a:tc>
                  <a:txBody>
                    <a:bodyPr/>
                    <a:lstStyle/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-9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R 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Rb 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Lfx/Sfx/Mfx</a:t>
                      </a:r>
                    </a:p>
                    <a:p>
                      <a:pPr lvl="0" algn="ctr" defTabSz="449580" eaLnBrk="1" hangingPunct="1">
                        <a:lnSpc>
                          <a:spcPct val="93000"/>
                        </a:lnSpc>
                        <a:buSzPct val="115000"/>
                        <a:buNone/>
                        <a:tabLst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[E][Z]] [K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Аm Cm] [Pto/Eto]</a:t>
                      </a:r>
                    </a:p>
                  </a:txBody>
                  <a:tcPr marL="89984" marR="89984" marT="62790" marB="467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МЛУ</a:t>
                      </a:r>
                    </a:p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туберкулеза</a:t>
                      </a:r>
                      <a:endParaRPr lang="en-US" altLang="x-none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2" marR="91422" marT="45722" marB="45722" anchor="ctr"/>
                </a:tc>
                <a:tc>
                  <a:txBody>
                    <a:bodyPr/>
                    <a:lstStyle/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Lfx/Mfx/Sfx Bq* Lzd Cs/Trd + </a:t>
                      </a:r>
                      <a:endParaRPr sz="1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pt-BR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препарат [Dlm] [E] [Z] [Pto/Eto]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[Cm/Km/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</a:t>
                      </a:r>
                      <a:r>
                        <a:rPr lang="en-US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m] [PAS][Tpp]</a:t>
                      </a:r>
                      <a:endParaRPr lang="en-GB" altLang="x-none" sz="1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68" marR="68568" marT="0" marB="0"/>
                </a:tc>
                <a:tc>
                  <a:txBody>
                    <a:bodyPr/>
                    <a:lstStyle/>
                    <a:p>
                      <a:pPr lvl="0" eaLnBrk="1" hangingPunct="1">
                        <a:buNone/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2-18 Lfx/Mfx/Sfx Lzd [E] [Z] Cs/Trd [Pto/Eto][ PAS] [Tpp]</a:t>
                      </a:r>
                    </a:p>
                    <a:p>
                      <a:pPr lvl="0" algn="ctr" eaLnBrk="1" hangingPunct="1">
                        <a:lnSpc>
                          <a:spcPct val="93000"/>
                        </a:lnSpc>
                        <a:buSzPct val="115000"/>
                        <a:buNone/>
                      </a:pPr>
                      <a:r>
                        <a:rPr lang="en-GB" altLang="x-none" sz="1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8568" marR="6856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Пре-ШЛУ</a:t>
                      </a:r>
                    </a:p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туберкулеза</a:t>
                      </a:r>
                      <a:endParaRPr lang="en-US" altLang="x-none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2" marR="91422" marT="45722" marB="45722" anchor="ctr"/>
                </a:tc>
                <a:tc>
                  <a:txBody>
                    <a:bodyPr/>
                    <a:lstStyle/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Bq* Lzd Lfx (1,0)/Mfx/Sfx Cs/Trd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+ 2 препарата [</a:t>
                      </a: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Dlm] [E]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[Cm/Km/</a:t>
                      </a: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</a:t>
                      </a: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m] [Z] [Imp/Mp]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[Pto/Eto] [PAS][Tpp]</a:t>
                      </a:r>
                      <a:endParaRPr lang="en-GB" altLang="x-none" sz="1800" dirty="0">
                        <a:solidFill>
                          <a:srgbClr val="FFFF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68" marR="68568" marT="0" marB="0"/>
                </a:tc>
                <a:tc>
                  <a:txBody>
                    <a:bodyPr/>
                    <a:lstStyle/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12-18 Lzd Lfx (1,0)/Mfx Cs/Trd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pt-BR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[E] [Z] [Pto/Eto] [PAS][Tpp]</a:t>
                      </a:r>
                      <a:endParaRPr lang="en-GB" altLang="x-none" sz="1800" dirty="0">
                        <a:solidFill>
                          <a:srgbClr val="FFFF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68" marR="68568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ШЛУ</a:t>
                      </a:r>
                    </a:p>
                    <a:p>
                      <a:pPr lvl="0" algn="ctr" eaLnBrk="1" hangingPunct="1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туберкулеза</a:t>
                      </a:r>
                      <a:endParaRPr lang="en-US" altLang="x-none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2" marR="91422" marT="45722" marB="45722" anchor="ctr"/>
                </a:tc>
                <a:tc>
                  <a:txBody>
                    <a:bodyPr/>
                    <a:lstStyle/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Bq* </a:t>
                      </a: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или </a:t>
                      </a: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Lzd Cs/Trd Dlm + 2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препарата [</a:t>
                      </a: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E] [Cm/Km/</a:t>
                      </a: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</a:t>
                      </a: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m] [Z]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[Imp/Mp] [Pto/Eto] [PAS][Tpp]</a:t>
                      </a:r>
                    </a:p>
                  </a:txBody>
                  <a:tcPr marL="68568" marR="68568" marT="0" marB="0"/>
                </a:tc>
                <a:tc>
                  <a:txBody>
                    <a:bodyPr/>
                    <a:lstStyle/>
                    <a:p>
                      <a:pPr lvl="0" eaLnBrk="1" hangingPunct="1">
                        <a:buNone/>
                      </a:pP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12-18 Cs/Trd + 2 </a:t>
                      </a:r>
                      <a:r>
                        <a:rPr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препарата [</a:t>
                      </a:r>
                      <a:r>
                        <a:rPr lang="en-US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Lzd]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pt-BR" altLang="x-none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[E] [Z] [Pto/Eto] [PAS][Tpp]</a:t>
                      </a:r>
                      <a:endParaRPr lang="en-GB" altLang="x-none" sz="1800" dirty="0">
                        <a:solidFill>
                          <a:srgbClr val="FFFF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68" marR="68568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6E61AE-33E7-4335-8DC2-49100A51A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C36369-57DA-4C57-B29D-E67EF67BE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761" y="2638044"/>
            <a:ext cx="10824519" cy="4022248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Патогенетическая терапия – глюкокортикоиды</a:t>
            </a:r>
          </a:p>
          <a:p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Дегидратационная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гидрохлоротиазид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фуросемид,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ацетазоламид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маннитол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и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дезинтоксикационная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(инфузии декстрана, солевых р-ров) терапия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Симптоматическая терапия: жаропонижающая, анальгетическая, противосудорожная, витаминотерапия (С, В6 и В1)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Нарушение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васкуляризации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мозга - вазоактивные препараты</a:t>
            </a:r>
            <a:b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Метаболические и окислительные нарушения –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ноотропы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антиоксиданты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Хирургическое лечение заключается в шунтирующих операциях по поводу гидроцефалии 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выраженных симптомах гидроцефалии у детей очень важно применять разгрузочные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люмбальные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пункции с выведением 15-20 мл жидкости. Во избежание резкого нарушения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ликвородинамики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следует жидкость выводить, регулируя ее течение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мандреном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и заканчивать выведение при еще повышенном давлении. Разгрузочные пункции делаются в начале лечения 2 раза в неделю, затем через 7-10-14 дней, в зависимости от высоты давления.</a:t>
            </a:r>
          </a:p>
          <a:p>
            <a:endParaRPr lang="ru-RU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3895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12B01E-8A06-45FC-BF50-80C752F30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Прогноз при соответствующем лечении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65B88C-8746-4963-A6BE-ABEB2ACAC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914" y="2860465"/>
            <a:ext cx="11182864" cy="3626831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Диагноз установлен до 10-го дня от момента появления менингеального синдрома - выздоравливают с малыми остаточными изменениями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11 до 14-го дня — выживают с большими остаточными изменениями (снижение остроты зрения, слепота, гидроцефалия, эпилептические припадки, нарушения психики и умствен-ной деятельности вплоть до дебильности и имбецильности, параличи и др.)</a:t>
            </a:r>
          </a:p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После 14-го дня (появление бульбарных расстройств) – прогноз для жизни крайне неблагоприятный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550453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8681F4-4375-41C0-AD9F-0A83773E7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Исходы туберкулезного менингита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3CC227-10C4-47D4-84DF-B6EA740CC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460" y="3237469"/>
            <a:ext cx="10932822" cy="2939493"/>
          </a:xfrm>
        </p:spPr>
        <p:txBody>
          <a:bodyPr/>
          <a:lstStyle/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Излечение без остаточных изменений</a:t>
            </a:r>
          </a:p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Излечение с выраженными остаточными изменениями (снижение интеллекта)</a:t>
            </a:r>
          </a:p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Синдром двигательных расстройств; гидроцефалия, эпилепсия</a:t>
            </a:r>
          </a:p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Летальный исход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49986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CC0E2D-1A48-4D66-96BD-9031228B9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497"/>
            <a:ext cx="10690654" cy="1025127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Осложнения туберкулезного менингита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0C66F2-5562-4F9D-AED6-F1DF94F04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871" y="1371600"/>
            <a:ext cx="11736253" cy="5486399"/>
          </a:xfrm>
        </p:spPr>
        <p:txBody>
          <a:bodyPr>
            <a:norm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Рецидивирующий характер течения (при активном ТОД)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Гидроцефалия (головная боль, нарушение интеллекта)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Парезы и параличи конечностей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Гиперкинезы (насильственные движения)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Внутричерепная гипертензия</a:t>
            </a:r>
          </a:p>
          <a:p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Децеребрационная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ригидность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Атрофия зрительного нерва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Глухота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Эпилепсия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Эндокринно-вегетативные нарушения (ожирение, раннее половое созревание, гипертрихоз)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спинальный арахноидит (через 4-8 лет появление болей в поясничной области, ограничение подвижности позвоночника в поясничном отделе)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Изменения со стороны сердечно-сосудистой системы (глухость тонов, расширение границ сердца, систолический шум)</a:t>
            </a:r>
          </a:p>
        </p:txBody>
      </p:sp>
    </p:spTree>
    <p:extLst>
      <p:ext uri="{BB962C8B-B14F-4D97-AF65-F5344CB8AC3E}">
        <p14:creationId xmlns:p14="http://schemas.microsoft.com/office/powerpoint/2010/main" val="14155875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3D94BD-77E5-4C6C-84E0-6F3676ADC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41000" cy="6254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Диспансерное наблюдение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8A557D-7506-4532-BC27-D6EBF270D8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990600"/>
            <a:ext cx="11214100" cy="5702299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ru-RU" sz="3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окончании стационарного лечения устанавливается диагноз: “Состояние после перенесенного туберкулеза мозговых оболочек”. При наличии остаточных явлений: парез, снижения зрения, психических расстройств, эпилептических припадков и др., устанавливается диагноз: “Остаточные явления после перенесенного туберкулеза мозговых оболочек”.</a:t>
            </a:r>
          </a:p>
          <a:p>
            <a:pPr>
              <a:lnSpc>
                <a:spcPct val="120000"/>
              </a:lnSpc>
            </a:pPr>
            <a:r>
              <a:rPr lang="ru-RU" sz="3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наличии остаточных явлений со стороны нервной системы перенесшие менингит, кроме противотуберкулезного диспансера, наблюдаются и получают сопутствующее лечение у невропатологов, психиатров, окулистов.</a:t>
            </a:r>
          </a:p>
          <a:p>
            <a:pPr>
              <a:lnSpc>
                <a:spcPct val="120000"/>
              </a:lnSpc>
            </a:pPr>
            <a:r>
              <a:rPr lang="ru-RU" sz="3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Вопрос об инвалидности лицу, перенесшему туберкулезный менингит, решается индивидуально, в зависимости от наличия остаточных изменений в неврологическом статусе и от профессии.</a:t>
            </a:r>
          </a:p>
          <a:p>
            <a:pPr>
              <a:lnSpc>
                <a:spcPct val="120000"/>
              </a:lnSpc>
            </a:pPr>
            <a:r>
              <a:rPr lang="ru-RU" sz="3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После курса лечения больные, перенесшие туберкулез мозговых оболочек, как правило, возвращаются к своей профессиональной деятельности; вопрос о продолжении учебы должен решаться индивидуально; но в течение года после стационарного лечения не рекомендуется повышение умственной нагрузки, а также травматические оперативные вмешательства при отсутствии жизненных показаний.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02660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B4D02-3642-4530-ACD5-F1D4DB5D2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Дифференциальный диагноз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68A321-1323-483A-9852-3BB206EB2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Проводят с другими менингитами: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Бактериальными менингитами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Вирусными менингитами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ВИЧ-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криптококкозным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менингитом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81334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present5.com/presentation/22547081_77581822/image-1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685"/>
            <a:ext cx="12047838" cy="691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737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5593CE-2ECF-4786-973A-BC713F081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Клиническая ситуация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14D88B-C5CC-4242-B993-5BC99A17DA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Больной Б., 33 года, поступил во 2 неврологическое отделение Научного центра неврологии РАМН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жалобы при поступлении: диффузная головная боль давяще-пульсирующего характера, боли в глазных яблоках при взгляде на свет, слабость в левых руке и ноге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31729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135" y="395416"/>
            <a:ext cx="7839621" cy="1173892"/>
          </a:xfrm>
        </p:spPr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 анамнеза заболевания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9049" y="1680519"/>
            <a:ext cx="10935729" cy="5177481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течение последнего года часто (до нескольких раз в неделю) эпизоды головной боли давящего характера. Также эпизоды онемения левой руки, сохранявшиеся в течение нескольких часов (до суток)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 8 дней до поступления пациента у него появилась постоянная давящего характера боль по всей голове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следующие сутки интенсивность головной боли увеличилась, появилась тошнота, отмечалась повторная рвота, не приносящая облегчения, температура тела повысилась до субфебрильных цифр. Утром следующего дня не смог встать с постели из-за появившейся слабости в левых руке и ноге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Отмечалось наличие менингеального синдрома, умеренно выраженный левосторонний гемипарез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Состояние было расценено как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субарахноидально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-паренхиматозное кровоизлияние. Проводилось лечение нейротрофическими препаратами, антибактериальная терапия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проведении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люмбальной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пункции получен бесцветный, прозрачный ликвор без примеси крови или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ксантохромии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проведении МРТ головы в правом полушарии головного мозга выявлены изменения, расцененные как ишемические. Для дальнейшего обследования и лечения пациент переведен в Научный центр неврологии РАМН</a:t>
            </a:r>
          </a:p>
        </p:txBody>
      </p:sp>
    </p:spTree>
    <p:extLst>
      <p:ext uri="{BB962C8B-B14F-4D97-AF65-F5344CB8AC3E}">
        <p14:creationId xmlns:p14="http://schemas.microsoft.com/office/powerpoint/2010/main" val="25050923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 анамнеза жизни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773" y="2638044"/>
            <a:ext cx="10812161" cy="3738042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Более 10 лет работал автослесарем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течение последних лет практически ежедневно употреблял алкогольные напитки, выкуривал более 20 сигарет в сутки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 3–4 года до вышеуказанных событий контакт с близким, который через год умер от туберкулёза легких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течение последних 1,5–2 лет был кашель с отделением небольшого количества мокроты, связывал это с курением</a:t>
            </a:r>
          </a:p>
        </p:txBody>
      </p:sp>
    </p:spTree>
    <p:extLst>
      <p:ext uri="{BB962C8B-B14F-4D97-AF65-F5344CB8AC3E}">
        <p14:creationId xmlns:p14="http://schemas.microsoft.com/office/powerpoint/2010/main" val="107622207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Осмотр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0323" y="2638044"/>
            <a:ext cx="10095471" cy="3101983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Общее состояние пациента при поступлении тяжёлое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Повышение температуры тела до 38,0°С</a:t>
            </a:r>
          </a:p>
          <a:p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Аускультативно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лёгких жёсткое дыхание,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проводящееся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во все отделы. Над всеми легочными полями сухие проводные хрипы, ЧДД 18 в 1 мин, сатурация 98%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Тоны сердца приглушенные, ритмичные, границы сердца не расширены, дополнительных шумов нет, ЧСС 95 ударов в 1 мин. АД 110/70 мм рт. ст.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Живот умеренно вздут, печень и селезенка не увеличены. Функции тазовых органов не нарушены</a:t>
            </a:r>
          </a:p>
        </p:txBody>
      </p:sp>
    </p:spTree>
    <p:extLst>
      <p:ext uri="{BB962C8B-B14F-4D97-AF65-F5344CB8AC3E}">
        <p14:creationId xmlns:p14="http://schemas.microsoft.com/office/powerpoint/2010/main" val="20272402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Неврологический статус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6119" y="2349062"/>
            <a:ext cx="10812162" cy="4113522"/>
          </a:xfrm>
        </p:spPr>
        <p:txBody>
          <a:bodyPr>
            <a:no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Уровень сознания - оглушение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Выраженная ригидность мышц затылка, симптом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Кернига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 двух сторон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Фотофобия. Глазные щели и зрачки равные. Легкое расходящееся косоглазие за счет левого глаза. Объем движения глазных яблок полный, нистагма нет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Сглаженность левой носогубной складки.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Поперхивание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при глотании. Дизартрия. Отклонение языка влево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Левосторонняя гемиплегия с низким мышечным тонусом; повышение сухожильных и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периостальных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рефлексов слева, рефлекс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Бабинского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слева. Защитный патологический рефлекс при раздражении подошвенной поверхности левой стопы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Исследование чувствительной и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координаторной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сфер было затруднено из-за снижения уровня сознания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Периодически отмечались эпизоды психомоторного возбуждения</a:t>
            </a:r>
          </a:p>
        </p:txBody>
      </p:sp>
    </p:spTree>
    <p:extLst>
      <p:ext uri="{BB962C8B-B14F-4D97-AF65-F5344CB8AC3E}">
        <p14:creationId xmlns:p14="http://schemas.microsoft.com/office/powerpoint/2010/main" val="259770098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335" y="2638044"/>
            <a:ext cx="10812162" cy="3101983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ОАК: лейкоцитоз до 16х10</a:t>
            </a:r>
            <a:r>
              <a:rPr lang="ru-RU" sz="20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мкл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увеличение СОЭ до 38 мм/ч; сахар крови 6,6 ммоль/л;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б/х анализе крови, ОАМ отклонений от нормы не выявлено.</a:t>
            </a:r>
          </a:p>
          <a:p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RW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отрицательная; антител к ВИЧ не выявлено;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анализы на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HBs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антиHCV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отрицательные. </a:t>
            </a:r>
          </a:p>
        </p:txBody>
      </p:sp>
    </p:spTree>
    <p:extLst>
      <p:ext uri="{BB962C8B-B14F-4D97-AF65-F5344CB8AC3E}">
        <p14:creationId xmlns:p14="http://schemas.microsoft.com/office/powerpoint/2010/main" val="22885262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136" y="977049"/>
            <a:ext cx="7729728" cy="1188720"/>
          </a:xfrm>
        </p:spPr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Лучевые методы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6821" y="2638044"/>
            <a:ext cx="10219037" cy="3101983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Рентгенография органов грудной клетки: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верхних долях обоих легких определяется понижение прозрачности лёгочной ткани по пятнисто-ячеистому типу. В верхней доле правого легкого определяется участок понижения прозрачности легочной ткани – полость. Корни легких расширены, больше слева. В области корня левого лёгкого отмечается расширение лимфатических узлов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Заключение: фиброзно-кавернозный туберкулёз</a:t>
            </a:r>
          </a:p>
        </p:txBody>
      </p:sp>
    </p:spTree>
    <p:extLst>
      <p:ext uri="{BB962C8B-B14F-4D97-AF65-F5344CB8AC3E}">
        <p14:creationId xmlns:p14="http://schemas.microsoft.com/office/powerpoint/2010/main" val="11350547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996" y="55819"/>
            <a:ext cx="4837011" cy="669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07910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Люмбальная пункция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8162" y="2638044"/>
            <a:ext cx="8292702" cy="3101983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Получен бесцветный, прозрачный ликвор, вытекавший отдельными крупными каплями со скоростью 50 капель в 1 мин.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Повышение белка до 1,014 г/л, снижение сахара до 1,4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ммоль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/л, снижение хлоридов до 118,76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ммоль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/л,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плеоцитоз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составил 360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/мл и носил преимущественно </a:t>
            </a:r>
            <a:r>
              <a:rPr lang="ru-RU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лимфоцитарный</a:t>
            </a:r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характер (60%).</a:t>
            </a:r>
          </a:p>
        </p:txBody>
      </p:sp>
    </p:spTree>
    <p:extLst>
      <p:ext uri="{BB962C8B-B14F-4D97-AF65-F5344CB8AC3E}">
        <p14:creationId xmlns:p14="http://schemas.microsoft.com/office/powerpoint/2010/main" val="276061534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Постановка диагноза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1470" y="2638044"/>
            <a:ext cx="10404389" cy="3101983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Все вышеуказанное позволило диагностировать у пациента фиброзно-кавернозный туберкулёз лёгких, осложнённый туберкулезным менингитом с поражением артерий основания головного мозга и развитием инфарктов в правом полушарии головного мозга.</a:t>
            </a:r>
          </a:p>
          <a:p>
            <a:r>
              <a:rPr 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После осмотра фтизиатра для дальнейшего обследования и лечения пациент в короткие сроки (на 2-е сутки с момента госпитализации в Научный центр неврологии РАМН) переведен в туберкулёзное отделение.</a:t>
            </a:r>
          </a:p>
        </p:txBody>
      </p:sp>
    </p:spTree>
    <p:extLst>
      <p:ext uri="{BB962C8B-B14F-4D97-AF65-F5344CB8AC3E}">
        <p14:creationId xmlns:p14="http://schemas.microsoft.com/office/powerpoint/2010/main" val="287290250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Вопросы для самоконтроля к лекции «</a:t>
            </a: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Туберкулезный менингит»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68162" y="2638044"/>
            <a:ext cx="9008076" cy="3101983"/>
          </a:xfrm>
        </p:spPr>
        <p:txBody>
          <a:bodyPr>
            <a:normAutofit lnSpcReduction="10000"/>
          </a:bodyPr>
          <a:lstStyle/>
          <a:p>
            <a:r>
              <a:rPr lang="ru-RU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У какой категории пациентов сегодня наиболее часто диагностируют ТМЭ?</a:t>
            </a:r>
          </a:p>
          <a:p>
            <a:r>
              <a:rPr lang="ru-RU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Критерии перевода на фазу продолжения пациентов с ТМЭ?</a:t>
            </a:r>
          </a:p>
          <a:p>
            <a:r>
              <a:rPr lang="ru-RU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Средние сроки санации ликвора у пациентов с ТМЭ?</a:t>
            </a:r>
          </a:p>
          <a:p>
            <a:r>
              <a:rPr lang="ru-RU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Длительность фазы продолжения режима ЛЧТ у пациентов с ТМЭ?</a:t>
            </a:r>
          </a:p>
          <a:p>
            <a:r>
              <a:rPr lang="ru-RU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Какие инструментальные методы необходимы для диагностики ТМЭ?</a:t>
            </a:r>
          </a:p>
          <a:p>
            <a:r>
              <a:rPr lang="ru-RU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Какие признаки воспалительного процесса туберкулезной этиологии в анализе спинномозговой жидкости?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7D3788-DF4E-46EC-AC87-5E85AF5AD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</a:t>
            </a:r>
            <a:endParaRPr lang="ru-RU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64E72E-7665-4991-93B1-726A03A00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638044"/>
            <a:ext cx="10120183" cy="3911037"/>
          </a:xfrm>
        </p:spPr>
        <p:txBody>
          <a:bodyPr>
            <a:norm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Туберкулезное поражение ЦНС не имеет клинических специфических проявлений, поэтому :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важна настороженность врачей различных специальностей в отношении туберкулезного генеза проявлений менингита и умение собрать эпидемиологический анамнез на туберкулез, 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дифференциальную диагностику следует проводить с грибковыми, бактериальными инфекциями ЦНС, нейросифилисом, </a:t>
            </a:r>
            <a:r>
              <a:rPr lang="ru-RU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карциноматозом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оболочек головного мозга,</a:t>
            </a:r>
          </a:p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важно использовать современные лабораторные (ПЦР ликвора) и рентгенологические (МСКТ головного мозга, органов грудной клетки, МРТ спинного мозга) методы, своевременно назначать консультации узких специалистов (невролога, окулиста, инфекциониста и др.) для  быстрой постановки диагноза и начала адекватного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18701317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0389" y="556054"/>
            <a:ext cx="8885827" cy="1188720"/>
          </a:xfrm>
        </p:spPr>
        <p:txBody>
          <a:bodyPr/>
          <a:lstStyle/>
          <a:p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Рекомендуемая дополнительная 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литература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36822" y="2153412"/>
            <a:ext cx="9700054" cy="4148534"/>
          </a:xfrm>
        </p:spPr>
        <p:txBody>
          <a:bodyPr>
            <a:normAutofit lnSpcReduction="10000"/>
          </a:bodyPr>
          <a:lstStyle/>
          <a:p>
            <a:pPr lvl="0"/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Клинические рекомендации «Туберкулез у взрослых» 2025.</a:t>
            </a:r>
          </a:p>
          <a:p>
            <a:pPr lvl="0"/>
            <a:r>
              <a:rPr lang="ru-RU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Кдинические</a:t>
            </a:r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рекомендации «Туберкулез у детей» 2024.</a:t>
            </a:r>
          </a:p>
          <a:p>
            <a:pPr lvl="0"/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Фтизиатрия : учебник / Д. Б. </a:t>
            </a:r>
            <a:r>
              <a:rPr lang="ru-RU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Гиллер</a:t>
            </a:r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В. Ю. Мишин и др. - Москва : </a:t>
            </a:r>
            <a:r>
              <a:rPr lang="ru-RU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ГЭОТАР-Медиа</a:t>
            </a:r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2024. - 576 с. - ISBN 978-5-9704-8197-4. - Текст : электронный // ЭБС "Консультант студента" : [сайт]. - URL : </a:t>
            </a:r>
            <a:r>
              <a:rPr lang="ru-RU" sz="21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https://www.studentlibrary.ru/book/ISBN9785970481974.html</a:t>
            </a:r>
            <a:endParaRPr lang="ru-RU" sz="2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Эпидемиология туберкулеза / под ред. Е. М. </a:t>
            </a:r>
            <a:r>
              <a:rPr lang="ru-RU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Богородской</a:t>
            </a:r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- Москва : </a:t>
            </a:r>
            <a:r>
              <a:rPr lang="ru-RU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ГЭОТАР-Медиа</a:t>
            </a:r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2024. - 408 с. - URL: </a:t>
            </a:r>
            <a:r>
              <a:rPr lang="ru-RU" sz="21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https://medbase.ru/book/ISBN9785970486610.html</a:t>
            </a:r>
            <a:endParaRPr lang="ru-RU" sz="2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Пантелеев, А. М. Лечение туберкулеза у детей и взрослых : руководство / А. М. Пантелеев. – Москва : </a:t>
            </a:r>
            <a:r>
              <a:rPr lang="ru-RU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ГЭОТАР-Медиа</a:t>
            </a:r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2024. – 576 с. – Текст : электронный // URL : </a:t>
            </a:r>
            <a:r>
              <a:rPr lang="ru-RU" sz="21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https://mbasegeotar.ru/book/ISBN9785970482469.html</a:t>
            </a:r>
            <a:endParaRPr lang="ru-RU" sz="21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Посылка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Посылка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517</TotalTime>
  <Words>3634</Words>
  <Application>Microsoft Office PowerPoint</Application>
  <PresentationFormat>Широкоэкранный</PresentationFormat>
  <Paragraphs>370</Paragraphs>
  <Slides>57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64" baseType="lpstr">
      <vt:lpstr>Arial</vt:lpstr>
      <vt:lpstr>Corbel</vt:lpstr>
      <vt:lpstr>Gill Sans MT</vt:lpstr>
      <vt:lpstr>Tahoma</vt:lpstr>
      <vt:lpstr>Times New Roman</vt:lpstr>
      <vt:lpstr>Wingdings</vt:lpstr>
      <vt:lpstr>Посылка</vt:lpstr>
      <vt:lpstr>Лекция 7. Туберкулезный менингит. Патогенез, патоморфология, клиника, диагностика, осложнения, лечение, исходы.</vt:lpstr>
      <vt:lpstr>Цель лекции</vt:lpstr>
      <vt:lpstr>План</vt:lpstr>
      <vt:lpstr>Определение</vt:lpstr>
      <vt:lpstr>Классификация</vt:lpstr>
      <vt:lpstr>Клинические формы тм</vt:lpstr>
      <vt:lpstr>Факторы риска</vt:lpstr>
      <vt:lpstr>Патогенез</vt:lpstr>
      <vt:lpstr>Патогенез</vt:lpstr>
      <vt:lpstr>Презентация PowerPoint</vt:lpstr>
      <vt:lpstr>Патогенез</vt:lpstr>
      <vt:lpstr>патогенез</vt:lpstr>
      <vt:lpstr>Характер течения туберкулезного менингита</vt:lpstr>
      <vt:lpstr>Клиническая картина</vt:lpstr>
      <vt:lpstr>1. Продромальный период</vt:lpstr>
      <vt:lpstr>Варианты острого начала заболевания</vt:lpstr>
      <vt:lpstr>2. Период разгара (раздражения)</vt:lpstr>
      <vt:lpstr>2. Период разгара (раздражения)</vt:lpstr>
      <vt:lpstr>поза «легавой собаки» («взведённого курка»)</vt:lpstr>
      <vt:lpstr>Менингеальные симптомы</vt:lpstr>
      <vt:lpstr>2. Период разгара (раздражения)</vt:lpstr>
      <vt:lpstr>3. Период парезов и параличей (терминальный)</vt:lpstr>
      <vt:lpstr>3. Период парезов и параличей (терминальный)</vt:lpstr>
      <vt:lpstr>Лаборатории, куда отправляют ликвор для исследования</vt:lpstr>
      <vt:lpstr>диагностика</vt:lpstr>
      <vt:lpstr>Диагностика</vt:lpstr>
      <vt:lpstr>диагностика</vt:lpstr>
      <vt:lpstr>Исследование глазного дна</vt:lpstr>
      <vt:lpstr>Лучевые методы обследования</vt:lpstr>
      <vt:lpstr>При КТ и МРТ головного мозга можно обнаружить:</vt:lpstr>
      <vt:lpstr>Результаты молекулярно-биологических и бактериологических методов (исследование спинномозговой жидкости, мокроты, промывных вод бронхов на МБТ)</vt:lpstr>
      <vt:lpstr>Подтверждение диагноза ТБМ</vt:lpstr>
      <vt:lpstr>У всех пациентов с подозреваемым или доказанным туберкулезным менингитом необходимо провести тестирование на ВИЧ-инфекцию</vt:lpstr>
      <vt:lpstr>Лечение</vt:lpstr>
      <vt:lpstr>лечение</vt:lpstr>
      <vt:lpstr>Презентация PowerPoint</vt:lpstr>
      <vt:lpstr>Презентация PowerPoint</vt:lpstr>
      <vt:lpstr>лечение</vt:lpstr>
      <vt:lpstr>Прогноз при соответствующем лечении</vt:lpstr>
      <vt:lpstr>Исходы туберкулезного менингита</vt:lpstr>
      <vt:lpstr>Осложнения туберкулезного менингита</vt:lpstr>
      <vt:lpstr>Диспансерное наблюдение</vt:lpstr>
      <vt:lpstr>Дифференциальный диагноз</vt:lpstr>
      <vt:lpstr>Презентация PowerPoint</vt:lpstr>
      <vt:lpstr>Клиническая ситуация</vt:lpstr>
      <vt:lpstr>Из анамнеза заболевания</vt:lpstr>
      <vt:lpstr>Из анамнеза жизни</vt:lpstr>
      <vt:lpstr>Осмотр</vt:lpstr>
      <vt:lpstr>Неврологический статус</vt:lpstr>
      <vt:lpstr>Лабораторные исследования</vt:lpstr>
      <vt:lpstr>Лучевые методы исследования</vt:lpstr>
      <vt:lpstr>Презентация PowerPoint</vt:lpstr>
      <vt:lpstr>Люмбальная пункция</vt:lpstr>
      <vt:lpstr>Постановка диагноза</vt:lpstr>
      <vt:lpstr>Вопросы для самоконтроля к лекции «Туберкулезный менингит»</vt:lpstr>
      <vt:lpstr>ЗаКлючение</vt:lpstr>
      <vt:lpstr>Рекомендуемая дополнительная литература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Туберкулёзный менингит</dc:title>
  <dc:creator>Andrew Gromolysov</dc:creator>
  <cp:lastModifiedBy>Татьяна Петренко</cp:lastModifiedBy>
  <cp:revision>79</cp:revision>
  <dcterms:created xsi:type="dcterms:W3CDTF">2021-12-06T09:38:16Z</dcterms:created>
  <dcterms:modified xsi:type="dcterms:W3CDTF">2026-03-22T18:06:11Z</dcterms:modified>
</cp:coreProperties>
</file>