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9.xml" ContentType="application/vnd.openxmlformats-officedocument.presentationml.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323" r:id="rId3"/>
    <p:sldId id="527" r:id="rId4"/>
    <p:sldId id="324" r:id="rId5"/>
    <p:sldId id="370" r:id="rId6"/>
    <p:sldId id="355" r:id="rId7"/>
    <p:sldId id="356" r:id="rId8"/>
    <p:sldId id="372" r:id="rId9"/>
    <p:sldId id="365" r:id="rId10"/>
    <p:sldId id="322" r:id="rId11"/>
    <p:sldId id="295" r:id="rId12"/>
    <p:sldId id="448" r:id="rId13"/>
    <p:sldId id="449" r:id="rId14"/>
    <p:sldId id="450" r:id="rId15"/>
    <p:sldId id="277" r:id="rId16"/>
    <p:sldId id="278" r:id="rId17"/>
    <p:sldId id="287" r:id="rId18"/>
    <p:sldId id="451" r:id="rId19"/>
    <p:sldId id="257" r:id="rId20"/>
    <p:sldId id="357" r:id="rId21"/>
    <p:sldId id="288" r:id="rId22"/>
    <p:sldId id="304" r:id="rId23"/>
    <p:sldId id="289" r:id="rId24"/>
    <p:sldId id="290" r:id="rId25"/>
    <p:sldId id="291" r:id="rId26"/>
    <p:sldId id="292" r:id="rId27"/>
    <p:sldId id="293" r:id="rId28"/>
    <p:sldId id="258" r:id="rId29"/>
    <p:sldId id="358" r:id="rId30"/>
    <p:sldId id="359" r:id="rId31"/>
    <p:sldId id="360" r:id="rId32"/>
    <p:sldId id="264" r:id="rId33"/>
    <p:sldId id="297" r:id="rId34"/>
    <p:sldId id="272" r:id="rId35"/>
    <p:sldId id="273" r:id="rId36"/>
    <p:sldId id="274" r:id="rId37"/>
    <p:sldId id="275" r:id="rId38"/>
    <p:sldId id="363" r:id="rId39"/>
    <p:sldId id="364" r:id="rId40"/>
    <p:sldId id="367" r:id="rId41"/>
    <p:sldId id="368" r:id="rId42"/>
    <p:sldId id="325" r:id="rId43"/>
    <p:sldId id="326" r:id="rId44"/>
    <p:sldId id="453" r:id="rId45"/>
    <p:sldId id="454" r:id="rId46"/>
    <p:sldId id="455" r:id="rId47"/>
    <p:sldId id="456" r:id="rId48"/>
    <p:sldId id="457" r:id="rId49"/>
    <p:sldId id="458" r:id="rId50"/>
    <p:sldId id="459" r:id="rId51"/>
    <p:sldId id="460" r:id="rId52"/>
    <p:sldId id="461" r:id="rId53"/>
    <p:sldId id="366" r:id="rId54"/>
    <p:sldId id="362" r:id="rId55"/>
    <p:sldId id="298" r:id="rId56"/>
    <p:sldId id="299" r:id="rId57"/>
    <p:sldId id="300" r:id="rId58"/>
    <p:sldId id="311" r:id="rId59"/>
    <p:sldId id="301" r:id="rId60"/>
    <p:sldId id="331" r:id="rId61"/>
    <p:sldId id="333" r:id="rId62"/>
    <p:sldId id="330" r:id="rId63"/>
    <p:sldId id="316" r:id="rId64"/>
    <p:sldId id="369" r:id="rId65"/>
    <p:sldId id="269" r:id="rId66"/>
    <p:sldId id="334" r:id="rId67"/>
    <p:sldId id="335" r:id="rId68"/>
    <p:sldId id="336" r:id="rId69"/>
    <p:sldId id="526" r:id="rId70"/>
    <p:sldId id="337" r:id="rId71"/>
    <p:sldId id="338" r:id="rId72"/>
    <p:sldId id="361" r:id="rId73"/>
    <p:sldId id="340" r:id="rId74"/>
    <p:sldId id="341" r:id="rId75"/>
    <p:sldId id="343" r:id="rId76"/>
    <p:sldId id="344" r:id="rId77"/>
    <p:sldId id="345" r:id="rId78"/>
    <p:sldId id="317" r:id="rId79"/>
    <p:sldId id="346" r:id="rId80"/>
    <p:sldId id="347" r:id="rId81"/>
    <p:sldId id="318" r:id="rId82"/>
    <p:sldId id="319" r:id="rId83"/>
    <p:sldId id="320" r:id="rId84"/>
    <p:sldId id="528" r:id="rId85"/>
    <p:sldId id="349" r:id="rId86"/>
    <p:sldId id="350" r:id="rId87"/>
    <p:sldId id="351" r:id="rId88"/>
    <p:sldId id="352" r:id="rId89"/>
    <p:sldId id="353" r:id="rId90"/>
    <p:sldId id="279" r:id="rId91"/>
    <p:sldId id="529" r:id="rId92"/>
    <p:sldId id="303" r:id="rId93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2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2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2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2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2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2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2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2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2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1195"/>
    <p:restoredTop sz="57931"/>
  </p:normalViewPr>
  <p:slideViewPr>
    <p:cSldViewPr showGuides="1">
      <p:cViewPr>
        <p:scale>
          <a:sx n="100" d="100"/>
          <a:sy n="100" d="100"/>
        </p:scale>
        <p:origin x="-2544" y="-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96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6"/>
  <c:chart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ВИЧ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pPr>
              <a:ln>
                <a:solidFill>
                  <a:srgbClr val="002060"/>
                </a:solidFill>
              </a:ln>
            </c:spPr>
          </c:marker>
          <c:cat>
            <c:numRef>
              <c:f>Лист1!$A$2:$A$21</c:f>
              <c:numCache>
                <c:formatCode>General</c:formatCode>
                <c:ptCount val="2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</c:v>
                </c:pt>
                <c:pt idx="14">
                  <c:v>2019</c:v>
                </c:pt>
                <c:pt idx="15">
                  <c:v>2020</c:v>
                </c:pt>
                <c:pt idx="16">
                  <c:v>2021</c:v>
                </c:pt>
                <c:pt idx="17">
                  <c:v>2022</c:v>
                </c:pt>
                <c:pt idx="18">
                  <c:v>2023</c:v>
                </c:pt>
                <c:pt idx="19">
                  <c:v>2024</c:v>
                </c:pt>
              </c:numCache>
            </c:numRef>
          </c:cat>
          <c:val>
            <c:numRef>
              <c:f>Лист1!$B$2:$B$21</c:f>
              <c:numCache>
                <c:formatCode>General</c:formatCode>
                <c:ptCount val="20"/>
                <c:pt idx="0">
                  <c:v>27.3</c:v>
                </c:pt>
                <c:pt idx="1">
                  <c:v>29.2</c:v>
                </c:pt>
                <c:pt idx="2">
                  <c:v>34.700000000000003</c:v>
                </c:pt>
                <c:pt idx="3">
                  <c:v>41.3</c:v>
                </c:pt>
                <c:pt idx="4">
                  <c:v>43.9</c:v>
                </c:pt>
                <c:pt idx="5">
                  <c:v>43.8</c:v>
                </c:pt>
                <c:pt idx="6">
                  <c:v>47.1</c:v>
                </c:pt>
                <c:pt idx="7">
                  <c:v>52.9</c:v>
                </c:pt>
                <c:pt idx="8">
                  <c:v>54.3</c:v>
                </c:pt>
                <c:pt idx="9">
                  <c:v>59.5</c:v>
                </c:pt>
                <c:pt idx="10">
                  <c:v>68.5</c:v>
                </c:pt>
                <c:pt idx="11">
                  <c:v>80.400000000000006</c:v>
                </c:pt>
                <c:pt idx="12">
                  <c:v>72.2</c:v>
                </c:pt>
                <c:pt idx="13">
                  <c:v>70.5</c:v>
                </c:pt>
                <c:pt idx="14">
                  <c:v>66.2</c:v>
                </c:pt>
                <c:pt idx="15">
                  <c:v>54.6</c:v>
                </c:pt>
                <c:pt idx="16">
                  <c:v>48.7</c:v>
                </c:pt>
                <c:pt idx="17">
                  <c:v>43.2</c:v>
                </c:pt>
                <c:pt idx="18">
                  <c:v>40</c:v>
                </c:pt>
                <c:pt idx="19">
                  <c:v>35.4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Туберкулез</c:v>
                </c:pt>
              </c:strCache>
            </c:strRef>
          </c:tx>
          <c:cat>
            <c:numRef>
              <c:f>Лист1!$A$2:$A$21</c:f>
              <c:numCache>
                <c:formatCode>General</c:formatCode>
                <c:ptCount val="2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</c:v>
                </c:pt>
                <c:pt idx="14">
                  <c:v>2019</c:v>
                </c:pt>
                <c:pt idx="15">
                  <c:v>2020</c:v>
                </c:pt>
                <c:pt idx="16">
                  <c:v>2021</c:v>
                </c:pt>
                <c:pt idx="17">
                  <c:v>2022</c:v>
                </c:pt>
                <c:pt idx="18">
                  <c:v>2023</c:v>
                </c:pt>
                <c:pt idx="19">
                  <c:v>2024</c:v>
                </c:pt>
              </c:numCache>
            </c:numRef>
          </c:cat>
          <c:val>
            <c:numRef>
              <c:f>Лист1!$C$2:$C$21</c:f>
              <c:numCache>
                <c:formatCode>General</c:formatCode>
                <c:ptCount val="20"/>
                <c:pt idx="0">
                  <c:v>83.3</c:v>
                </c:pt>
                <c:pt idx="1">
                  <c:v>82.6</c:v>
                </c:pt>
                <c:pt idx="2">
                  <c:v>83.3</c:v>
                </c:pt>
                <c:pt idx="3">
                  <c:v>85.1</c:v>
                </c:pt>
                <c:pt idx="4">
                  <c:v>82.6</c:v>
                </c:pt>
                <c:pt idx="5">
                  <c:v>77.400000000000006</c:v>
                </c:pt>
                <c:pt idx="6">
                  <c:v>74.599999999999994</c:v>
                </c:pt>
                <c:pt idx="7">
                  <c:v>68.099999999999994</c:v>
                </c:pt>
                <c:pt idx="8">
                  <c:v>63</c:v>
                </c:pt>
                <c:pt idx="9">
                  <c:v>59.5</c:v>
                </c:pt>
                <c:pt idx="10">
                  <c:v>57.5</c:v>
                </c:pt>
                <c:pt idx="11">
                  <c:v>53.3</c:v>
                </c:pt>
                <c:pt idx="12">
                  <c:v>48.3</c:v>
                </c:pt>
                <c:pt idx="13">
                  <c:v>44.4</c:v>
                </c:pt>
                <c:pt idx="14">
                  <c:v>41.2</c:v>
                </c:pt>
                <c:pt idx="15">
                  <c:v>32.4</c:v>
                </c:pt>
                <c:pt idx="16">
                  <c:v>31.1</c:v>
                </c:pt>
                <c:pt idx="17">
                  <c:v>31</c:v>
                </c:pt>
                <c:pt idx="18">
                  <c:v>29.6</c:v>
                </c:pt>
                <c:pt idx="19">
                  <c:v>26.9</c:v>
                </c:pt>
              </c:numCache>
            </c:numRef>
          </c:val>
        </c:ser>
        <c:marker val="1"/>
        <c:axId val="37549184"/>
        <c:axId val="40053760"/>
      </c:lineChart>
      <c:catAx>
        <c:axId val="37549184"/>
        <c:scaling>
          <c:orientation val="minMax"/>
        </c:scaling>
        <c:axPos val="b"/>
        <c:numFmt formatCode="General" sourceLinked="1"/>
        <c:tickLblPos val="nextTo"/>
        <c:crossAx val="40053760"/>
        <c:crosses val="autoZero"/>
        <c:auto val="1"/>
        <c:lblAlgn val="ctr"/>
        <c:lblOffset val="100"/>
      </c:catAx>
      <c:valAx>
        <c:axId val="40053760"/>
        <c:scaling>
          <c:orientation val="minMax"/>
        </c:scaling>
        <c:axPos val="l"/>
        <c:majorGridlines/>
        <c:numFmt formatCode="General" sourceLinked="1"/>
        <c:tickLblPos val="nextTo"/>
        <c:crossAx val="37549184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8"/>
  <c:chart>
    <c:plotArea>
      <c:layout/>
      <c:lineChart>
        <c:grouping val="standard"/>
        <c:ser>
          <c:idx val="0"/>
          <c:order val="0"/>
          <c:tx>
            <c:strRef>
              <c:f>'Лист1'!$B$1</c:f>
              <c:strCache>
                <c:ptCount val="1"/>
                <c:pt idx="0">
                  <c:v>ВИЧ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none"/>
          </c:marker>
          <c:cat>
            <c:numRef>
              <c:f>'Лист1'!$A$2:$A$24</c:f>
              <c:numCache>
                <c:formatCode>General</c:formatCode>
                <c:ptCount val="23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</c:v>
                </c:pt>
                <c:pt idx="14">
                  <c:v>2019</c:v>
                </c:pt>
                <c:pt idx="15">
                  <c:v>2020</c:v>
                </c:pt>
                <c:pt idx="16">
                  <c:v>2021</c:v>
                </c:pt>
                <c:pt idx="17">
                  <c:v>2022</c:v>
                </c:pt>
                <c:pt idx="18">
                  <c:v>2023</c:v>
                </c:pt>
                <c:pt idx="19">
                  <c:v>2024</c:v>
                </c:pt>
              </c:numCache>
            </c:numRef>
          </c:cat>
          <c:val>
            <c:numRef>
              <c:f>'Лист1'!$B$2:$B$24</c:f>
              <c:numCache>
                <c:formatCode>General</c:formatCode>
                <c:ptCount val="23"/>
                <c:pt idx="0">
                  <c:v>152</c:v>
                </c:pt>
                <c:pt idx="1">
                  <c:v>153</c:v>
                </c:pt>
                <c:pt idx="2">
                  <c:v>178</c:v>
                </c:pt>
                <c:pt idx="3">
                  <c:v>199</c:v>
                </c:pt>
                <c:pt idx="4">
                  <c:v>222</c:v>
                </c:pt>
                <c:pt idx="5">
                  <c:v>248</c:v>
                </c:pt>
                <c:pt idx="6">
                  <c:v>274</c:v>
                </c:pt>
                <c:pt idx="7">
                  <c:v>281</c:v>
                </c:pt>
                <c:pt idx="8">
                  <c:v>300</c:v>
                </c:pt>
                <c:pt idx="9">
                  <c:v>327</c:v>
                </c:pt>
                <c:pt idx="10">
                  <c:v>372</c:v>
                </c:pt>
                <c:pt idx="11">
                  <c:v>423</c:v>
                </c:pt>
                <c:pt idx="12">
                  <c:v>628</c:v>
                </c:pt>
                <c:pt idx="13">
                  <c:v>683</c:v>
                </c:pt>
                <c:pt idx="14">
                  <c:v>754</c:v>
                </c:pt>
                <c:pt idx="15">
                  <c:v>769</c:v>
                </c:pt>
                <c:pt idx="16">
                  <c:v>782</c:v>
                </c:pt>
                <c:pt idx="17">
                  <c:v>795</c:v>
                </c:pt>
                <c:pt idx="18">
                  <c:v>811</c:v>
                </c:pt>
                <c:pt idx="19">
                  <c:v>832</c:v>
                </c:pt>
              </c:numCache>
            </c:numRef>
          </c:val>
        </c:ser>
        <c:ser>
          <c:idx val="1"/>
          <c:order val="1"/>
          <c:tx>
            <c:strRef>
              <c:f>'Лист1'!$C$1</c:f>
              <c:strCache>
                <c:ptCount val="1"/>
                <c:pt idx="0">
                  <c:v>Туберкулез</c:v>
                </c:pt>
              </c:strCache>
            </c:strRef>
          </c:tx>
          <c:marker>
            <c:symbol val="none"/>
          </c:marker>
          <c:cat>
            <c:numRef>
              <c:f>'Лист1'!$A$2:$A$24</c:f>
              <c:numCache>
                <c:formatCode>General</c:formatCode>
                <c:ptCount val="23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</c:v>
                </c:pt>
                <c:pt idx="14">
                  <c:v>2019</c:v>
                </c:pt>
                <c:pt idx="15">
                  <c:v>2020</c:v>
                </c:pt>
                <c:pt idx="16">
                  <c:v>2021</c:v>
                </c:pt>
                <c:pt idx="17">
                  <c:v>2022</c:v>
                </c:pt>
                <c:pt idx="18">
                  <c:v>2023</c:v>
                </c:pt>
                <c:pt idx="19">
                  <c:v>2024</c:v>
                </c:pt>
              </c:numCache>
            </c:numRef>
          </c:cat>
          <c:val>
            <c:numRef>
              <c:f>'Лист1'!$C$2:$C$24</c:f>
              <c:numCache>
                <c:formatCode>General</c:formatCode>
                <c:ptCount val="23"/>
                <c:pt idx="0">
                  <c:v>209</c:v>
                </c:pt>
                <c:pt idx="1">
                  <c:v>203</c:v>
                </c:pt>
                <c:pt idx="2">
                  <c:v>199</c:v>
                </c:pt>
                <c:pt idx="3">
                  <c:v>194</c:v>
                </c:pt>
                <c:pt idx="4">
                  <c:v>190</c:v>
                </c:pt>
                <c:pt idx="5">
                  <c:v>185</c:v>
                </c:pt>
                <c:pt idx="6">
                  <c:v>177</c:v>
                </c:pt>
                <c:pt idx="7">
                  <c:v>167</c:v>
                </c:pt>
                <c:pt idx="8">
                  <c:v>157</c:v>
                </c:pt>
                <c:pt idx="9">
                  <c:v>147</c:v>
                </c:pt>
                <c:pt idx="10">
                  <c:v>137</c:v>
                </c:pt>
                <c:pt idx="11">
                  <c:v>127</c:v>
                </c:pt>
                <c:pt idx="12">
                  <c:v>113</c:v>
                </c:pt>
                <c:pt idx="13">
                  <c:v>100</c:v>
                </c:pt>
                <c:pt idx="14">
                  <c:v>85</c:v>
                </c:pt>
                <c:pt idx="15">
                  <c:v>70</c:v>
                </c:pt>
                <c:pt idx="16">
                  <c:v>62</c:v>
                </c:pt>
                <c:pt idx="17">
                  <c:v>58</c:v>
                </c:pt>
                <c:pt idx="18">
                  <c:v>54.6</c:v>
                </c:pt>
                <c:pt idx="19">
                  <c:v>48.1</c:v>
                </c:pt>
              </c:numCache>
            </c:numRef>
          </c:val>
        </c:ser>
        <c:marker val="1"/>
        <c:axId val="40156544"/>
        <c:axId val="40162432"/>
      </c:lineChart>
      <c:catAx>
        <c:axId val="40156544"/>
        <c:scaling>
          <c:orientation val="minMax"/>
        </c:scaling>
        <c:axPos val="b"/>
        <c:numFmt formatCode="General" sourceLinked="1"/>
        <c:tickLblPos val="nextTo"/>
        <c:crossAx val="40162432"/>
        <c:crosses val="autoZero"/>
        <c:auto val="1"/>
        <c:lblAlgn val="ctr"/>
        <c:lblOffset val="100"/>
      </c:catAx>
      <c:valAx>
        <c:axId val="40162432"/>
        <c:scaling>
          <c:orientation val="minMax"/>
        </c:scaling>
        <c:axPos val="l"/>
        <c:majorGridlines/>
        <c:numFmt formatCode="General" sourceLinked="1"/>
        <c:tickLblPos val="nextTo"/>
        <c:crossAx val="40156544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关系图"/>
          <p:cNvPicPr>
            <a:picLocks noChangeAspect="1"/>
          </p:cNvPicPr>
          <p:nvPr/>
        </p:nvPicPr>
        <p:blipFill>
          <a:blip r:embed="rId2" cstate="print"/>
          <a:srcRect r="2528" b="10909"/>
          <a:stretch>
            <a:fillRect/>
          </a:stretch>
        </p:blipFill>
        <p:spPr>
          <a:xfrm>
            <a:off x="179388" y="692150"/>
            <a:ext cx="8913812" cy="6110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588" y="549275"/>
            <a:ext cx="9144000" cy="151130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>
                  <a:alpha val="53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2492375"/>
            <a:ext cx="5545138" cy="1222375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 fontAlgn="base"/>
            <a:r>
              <a:rPr lang="en-US" altLang="zh-CN" strike="noStrike" noProof="0" smtClean="0"/>
              <a:t>Click to edit Master subtitle style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ctrTitle"/>
          </p:nvPr>
        </p:nvSpPr>
        <p:spPr>
          <a:xfrm>
            <a:off x="755650" y="620713"/>
            <a:ext cx="7772400" cy="1470025"/>
          </a:xfrm>
        </p:spPr>
        <p:txBody>
          <a:bodyPr/>
          <a:lstStyle>
            <a:lvl1pPr>
              <a:defRPr sz="3600"/>
            </a:lvl1pPr>
          </a:lstStyle>
          <a:p>
            <a:pPr lvl="0" fontAlgn="base"/>
            <a:r>
              <a:rPr lang="en-US" altLang="zh-CN" strike="noStrike" noProof="0" smtClean="0"/>
              <a:t>Click to edit Master title style</a:t>
            </a:r>
          </a:p>
        </p:txBody>
      </p:sp>
      <p:sp>
        <p:nvSpPr>
          <p:cNvPr id="11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algn="r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algn="r" eaLnBrk="1" fontAlgn="base" hangingPunct="1">
                <a:buNone/>
              </a:pPr>
              <a:t>‹#›</a:t>
            </a:fld>
            <a:endParaRPr lang="ru-RU" altLang="ru-RU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588" y="333375"/>
            <a:ext cx="9144000" cy="100965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>
                  <a:alpha val="53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pic>
        <p:nvPicPr>
          <p:cNvPr id="1027" name="Picture 3" descr="关系图"/>
          <p:cNvPicPr>
            <a:picLocks noChangeAspect="1"/>
          </p:cNvPicPr>
          <p:nvPr/>
        </p:nvPicPr>
        <p:blipFill>
          <a:blip r:embed="rId13" cstate="print"/>
          <a:srcRect t="1094" r="8122" b="13318"/>
          <a:stretch>
            <a:fillRect/>
          </a:stretch>
        </p:blipFill>
        <p:spPr>
          <a:xfrm>
            <a:off x="5797550" y="4438650"/>
            <a:ext cx="3340100" cy="2333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" name="Rectang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9" name="Rectangle 5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ru-RU" altLang="ru-RU" strike="noStrike" noProof="1" dirty="0">
                <a:latin typeface="Times New Roman" panose="02020603050405020304" pitchFamily="18" charset="0"/>
                <a:ea typeface="+mn-ea"/>
                <a:cs typeface="+mn-cs"/>
              </a:rPr>
              <a:pPr lvl="0" eaLnBrk="1" fontAlgn="base" hangingPunct="1">
                <a:buNone/>
              </a:pPr>
              <a:t>‹#›</a:t>
            </a:fld>
            <a:endParaRPr lang="ru-RU" altLang="ru-RU" strike="noStrike" noProof="1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bldLvl="0" animBg="1"/>
      <p:bldP spid="1028" grpId="0" bldLvl="0"/>
    </p:bld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udentlibrary.ru/book/ISBN9785970481974.html" TargetMode="Externa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75" y="428625"/>
            <a:ext cx="7858125" cy="3929063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</a:br>
            <a:r>
              <a:rPr kumimoji="0" lang="ru-RU" altLang="ru-RU" sz="6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ТУБЕРКУЛЁЗ И ВИЧ</a:t>
            </a:r>
            <a:r>
              <a:rPr lang="ru-RU" altLang="ru-RU" sz="6000" dirty="0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altLang="ru-RU" sz="6000" dirty="0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</a:br>
            <a:r>
              <a:rPr kumimoji="0" lang="ru-RU" altLang="ru-RU" sz="6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И БЕРЕМЕННОСТЬ</a:t>
            </a:r>
          </a:p>
        </p:txBody>
      </p:sp>
      <p:sp>
        <p:nvSpPr>
          <p:cNvPr id="5123" name="Rectangle 5"/>
          <p:cNvSpPr>
            <a:spLocks noGrp="1"/>
          </p:cNvSpPr>
          <p:nvPr>
            <p:ph type="subTitle" idx="1"/>
          </p:nvPr>
        </p:nvSpPr>
        <p:spPr>
          <a:xfrm>
            <a:off x="2143125" y="4857750"/>
            <a:ext cx="6400800" cy="1752600"/>
          </a:xfrm>
        </p:spPr>
        <p:txBody>
          <a:bodyPr vert="horz" wrap="square" lIns="92075" tIns="46038" rIns="92075" bIns="46038" anchor="t" anchorCtr="0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None/>
            </a:pPr>
            <a:r>
              <a:rPr kumimoji="0" lang="ru-RU" altLang="ru-RU" sz="3200" b="0" i="0" u="none" strike="noStrike" kern="1200" cap="none" spc="0" normalizeH="0" baseline="0" noProof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rPr>
              <a:t>Доц.  Кафедры фтизиопульмонологии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None/>
            </a:pPr>
            <a:r>
              <a:rPr kumimoji="0" lang="ru-RU" altLang="ru-RU" sz="3200" b="0" i="0" u="none" strike="noStrike" kern="1200" cap="none" spc="0" normalizeH="0" baseline="0" noProof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rPr>
              <a:t>К.м.н. Т.В.Зырянова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АКТУАЛЬНОСТЬ ПРОБЛЕМЫ</a:t>
            </a:r>
          </a:p>
        </p:txBody>
      </p:sp>
      <p:sp>
        <p:nvSpPr>
          <p:cNvPr id="4098" name="Содержимое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r>
              <a:rPr lang="ru-RU" altLang="ru-RU" sz="2400" dirty="0"/>
              <a:t>Распространение ВИЧ-инфекции привело к росту туберкулеза в большинстве стран мира, как экономически благополучных, так и слаборазвитых. Это связано с тем, что у лиц, инфицированных микобактериями туберкулеза, независимо от их социального статуса и материальной обеспеченности, ВИЧ-инфекция приводит к нарушению функций иммунитета, что в свою очередь становится причиной заболевания туберкулезом.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Сформировать у </a:t>
            </a:r>
            <a:r>
              <a:rPr lang="ru-RU" dirty="0" smtClean="0"/>
              <a:t>обучающихся компетентность - готовность (способность) к выполнению профессиональной деятельности врача-лечебника по профилактике, выявлению и диагностике туберкулеза</a:t>
            </a:r>
            <a:r>
              <a:rPr lang="ru-RU" dirty="0" smtClean="0"/>
              <a:t> у ВИЧ-инфицированных пациентов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14313"/>
            <a:ext cx="7772400" cy="1538288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ПЛАН ЛЕКЦИИ</a:t>
            </a:r>
          </a:p>
        </p:txBody>
      </p:sp>
      <p:sp>
        <p:nvSpPr>
          <p:cNvPr id="5122" name="Содержимое 2"/>
          <p:cNvSpPr>
            <a:spLocks noGrp="1"/>
          </p:cNvSpPr>
          <p:nvPr>
            <p:ph idx="1"/>
          </p:nvPr>
        </p:nvSpPr>
        <p:spPr>
          <a:xfrm>
            <a:off x="642938" y="1857375"/>
            <a:ext cx="7772400" cy="4714875"/>
          </a:xfrm>
        </p:spPr>
        <p:txBody>
          <a:bodyPr vert="horz" wrap="square" lIns="92075" tIns="46038" rIns="92075" bIns="46038" anchor="t" anchorCtr="0"/>
          <a:lstStyle/>
          <a:p>
            <a:pPr marL="0" indent="0" eaLnBrk="1" hangingPunct="1">
              <a:lnSpc>
                <a:spcPct val="80000"/>
              </a:lnSpc>
              <a:buNone/>
            </a:pPr>
            <a:endParaRPr lang="ru-RU" altLang="ru-RU" sz="2000" dirty="0"/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Статистические данные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История вопроса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Группы риска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Обследование на ВИЧ-инфекцию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Клиническая классификация ВИЧ-инфекции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Характеристика ВИЧ по стадиям, клинические демонстрации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Обследование ВИЧ-инфицированных на туберкулез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Диспансерное наблюдение ВИЧ-инфицированных, больных туберкулезом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Лечение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Лабораторный контроль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Профилактика 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000" dirty="0"/>
              <a:t>Список литературы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ЭПИДЕМИОЛОГИЯ ВИЧ-ИНФЕКЦИИ</a:t>
            </a:r>
            <a:endParaRPr kumimoji="0" sz="4400" b="0" i="0" u="none" strike="noStrike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146" name="Объект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687888"/>
          </a:xfrm>
        </p:spPr>
        <p:txBody>
          <a:bodyPr vert="horz" wrap="square" lIns="92075" tIns="46038" rIns="92075" bIns="46038" anchor="t" anchorCtr="0"/>
          <a:lstStyle/>
          <a:p>
            <a:r>
              <a:rPr lang="ru-RU" sz="1800" dirty="0"/>
              <a:t>Россия по итогам прошлого года вошла в пятерку стран с самой высокой скоростью распространения ВИЧ-инфекции, обогнав Танзанию и Уганду. Об этом сообщает «Коммерсантъ» со ссылкой на данные Объединенной программы ООН по ВИЧ/СПИДу (ЮНЭЙДС) и Европейского центра профилактики и контроля заболеваний (</a:t>
            </a:r>
            <a:r>
              <a:rPr lang="en-US" altLang="x-none" sz="1800" dirty="0"/>
              <a:t>ECDC</a:t>
            </a:r>
            <a:r>
              <a:rPr lang="ru-RU" sz="1800" dirty="0"/>
              <a:t>).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По данным профильных организаций, всего в прошлом году ВИЧ заразились 1,5 млн человек, при этом почти 50% всех новых случаев приходилось на десять стран. В топ-5 вошли: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Южная Африка (14%);</a:t>
            </a:r>
            <a:br>
              <a:rPr lang="ru-RU" sz="1800" dirty="0"/>
            </a:br>
            <a:r>
              <a:rPr lang="ru-RU" sz="1800" dirty="0"/>
              <a:t>Мозамбик (6,5%);</a:t>
            </a:r>
            <a:br>
              <a:rPr lang="ru-RU" sz="1800" dirty="0"/>
            </a:br>
            <a:r>
              <a:rPr lang="ru-RU" sz="1800" dirty="0"/>
              <a:t>Нигерия (4,9%);</a:t>
            </a:r>
            <a:br>
              <a:rPr lang="ru-RU" sz="1800" dirty="0"/>
            </a:br>
            <a:r>
              <a:rPr lang="ru-RU" sz="1800" dirty="0"/>
              <a:t>Индия (4,2%);</a:t>
            </a:r>
            <a:br>
              <a:rPr lang="ru-RU" sz="1800" dirty="0"/>
            </a:br>
            <a:r>
              <a:rPr lang="ru-RU" sz="1800" dirty="0"/>
              <a:t>Россия (3,9%).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ЭПИДЕМИОЛОГИЯ ВИЧ-ИНФЕКЦИИ</a:t>
            </a:r>
          </a:p>
        </p:txBody>
      </p:sp>
      <p:sp>
        <p:nvSpPr>
          <p:cNvPr id="7170" name="Содержимое 2"/>
          <p:cNvSpPr>
            <a:spLocks noGrp="1"/>
          </p:cNvSpPr>
          <p:nvPr>
            <p:ph idx="1"/>
          </p:nvPr>
        </p:nvSpPr>
        <p:spPr>
          <a:xfrm>
            <a:off x="107950" y="1700213"/>
            <a:ext cx="8928100" cy="4616450"/>
          </a:xfrm>
        </p:spPr>
        <p:txBody>
          <a:bodyPr vert="horz" wrap="square" lIns="92075" tIns="46038" rIns="92075" bIns="46038" anchor="t" anchorCtr="0"/>
          <a:lstStyle/>
          <a:p>
            <a:pPr marL="582930" indent="-514350" algn="ctr">
              <a:buNone/>
            </a:pPr>
            <a:r>
              <a:rPr lang="ru-RU" altLang="ru-RU" sz="2800" dirty="0">
                <a:solidFill>
                  <a:srgbClr val="FF0000"/>
                </a:solidFill>
              </a:rPr>
              <a:t>В мире </a:t>
            </a:r>
          </a:p>
          <a:p>
            <a:pPr marL="582930" indent="-514350" algn="ctr">
              <a:buNone/>
            </a:pPr>
            <a:r>
              <a:rPr lang="ru-RU" altLang="ru-RU" sz="2800" dirty="0">
                <a:solidFill>
                  <a:srgbClr val="FF0000"/>
                </a:solidFill>
              </a:rPr>
              <a:t>88,4 млн</a:t>
            </a:r>
            <a:r>
              <a:rPr lang="ru-RU" altLang="ru-RU" sz="2800" dirty="0">
                <a:solidFill>
                  <a:srgbClr val="FFFF00"/>
                </a:solidFill>
              </a:rPr>
              <a:t> </a:t>
            </a:r>
            <a:r>
              <a:rPr lang="ru-RU" altLang="ru-RU" sz="2800" dirty="0"/>
              <a:t>человек заразились, из них: </a:t>
            </a:r>
          </a:p>
          <a:p>
            <a:pPr marL="582930" indent="-514350" algn="ctr">
              <a:buNone/>
            </a:pPr>
            <a:r>
              <a:rPr lang="ru-RU" altLang="ru-RU" sz="2800" dirty="0">
                <a:solidFill>
                  <a:srgbClr val="FF0000"/>
                </a:solidFill>
              </a:rPr>
              <a:t>42,3 млн</a:t>
            </a:r>
            <a:r>
              <a:rPr lang="ru-RU" altLang="ru-RU" sz="2800" dirty="0">
                <a:solidFill>
                  <a:srgbClr val="FFFF00"/>
                </a:solidFill>
              </a:rPr>
              <a:t> </a:t>
            </a:r>
            <a:r>
              <a:rPr lang="ru-RU" altLang="ru-RU" sz="2800" dirty="0"/>
              <a:t>умерли, а </a:t>
            </a:r>
          </a:p>
          <a:p>
            <a:pPr marL="582930" indent="-514350" algn="ctr">
              <a:buNone/>
            </a:pPr>
            <a:r>
              <a:rPr lang="ru-RU" altLang="ru-RU" sz="2800" dirty="0">
                <a:solidFill>
                  <a:srgbClr val="FF0000"/>
                </a:solidFill>
              </a:rPr>
              <a:t>39,9 миллионов</a:t>
            </a:r>
            <a:r>
              <a:rPr lang="ru-RU" altLang="ru-RU" sz="2800" dirty="0">
                <a:solidFill>
                  <a:srgbClr val="FFFF00"/>
                </a:solidFill>
              </a:rPr>
              <a:t> </a:t>
            </a:r>
            <a:r>
              <a:rPr lang="ru-RU" altLang="ru-RU" sz="2800" dirty="0"/>
              <a:t>живут с ВИЧ-инфекцией</a:t>
            </a:r>
          </a:p>
          <a:p>
            <a:pPr marL="582930" indent="-514350" algn="ctr">
              <a:buNone/>
            </a:pPr>
            <a:r>
              <a:rPr lang="ru-RU" altLang="ru-RU" sz="2800" dirty="0"/>
              <a:t>количество новых случаев ВИЧ-инфекции снизилось </a:t>
            </a:r>
          </a:p>
          <a:p>
            <a:pPr marL="582930" indent="-514350" algn="ctr">
              <a:buNone/>
            </a:pPr>
            <a:r>
              <a:rPr lang="ru-RU" altLang="ru-RU" sz="2800" dirty="0"/>
              <a:t>с </a:t>
            </a:r>
            <a:r>
              <a:rPr lang="ru-RU" altLang="ru-RU" sz="2800" dirty="0">
                <a:solidFill>
                  <a:srgbClr val="FF0000"/>
                </a:solidFill>
              </a:rPr>
              <a:t>3,2 </a:t>
            </a:r>
            <a:r>
              <a:rPr lang="ru-RU" altLang="ru-RU" sz="2800" dirty="0"/>
              <a:t>миллиона в 1996 году </a:t>
            </a:r>
          </a:p>
          <a:p>
            <a:pPr marL="582930" indent="-514350" algn="ctr">
              <a:buNone/>
            </a:pPr>
            <a:r>
              <a:rPr lang="ru-RU" altLang="ru-RU" sz="2800" dirty="0"/>
              <a:t>до </a:t>
            </a:r>
            <a:r>
              <a:rPr lang="ru-RU" altLang="ru-RU" sz="2800" dirty="0">
                <a:solidFill>
                  <a:srgbClr val="FF0000"/>
                </a:solidFill>
              </a:rPr>
              <a:t>1,3</a:t>
            </a:r>
            <a:r>
              <a:rPr lang="ru-RU" altLang="ru-RU" sz="2800" dirty="0"/>
              <a:t> миллиона в 2023 году</a:t>
            </a:r>
          </a:p>
          <a:p>
            <a:pPr marL="582930" indent="-514350" algn="ctr">
              <a:buNone/>
            </a:pPr>
            <a:r>
              <a:rPr lang="ru-RU" sz="2800" dirty="0"/>
              <a:t>Число людей, умерших от связанных со СПИДом болезней в 2023 г., </a:t>
            </a:r>
            <a:r>
              <a:rPr lang="ru-RU" sz="2800" dirty="0">
                <a:solidFill>
                  <a:srgbClr val="FF0000"/>
                </a:solidFill>
              </a:rPr>
              <a:t>630 000 человек. </a:t>
            </a:r>
            <a:endParaRPr lang="ru-RU" altLang="ru-RU" sz="2800" dirty="0"/>
          </a:p>
          <a:p>
            <a:pPr marL="582930" indent="-514350"/>
            <a:endParaRPr lang="ru-RU" alt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04813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ЭПИДЕМИОЛОГИЯ ВИЧ-ИНФЕКЦИИ</a:t>
            </a:r>
          </a:p>
        </p:txBody>
      </p:sp>
      <p:sp>
        <p:nvSpPr>
          <p:cNvPr id="8194" name="Содержимое 2"/>
          <p:cNvSpPr>
            <a:spLocks noGrp="1"/>
          </p:cNvSpPr>
          <p:nvPr>
            <p:ph idx="1"/>
          </p:nvPr>
        </p:nvSpPr>
        <p:spPr>
          <a:xfrm>
            <a:off x="0" y="1557338"/>
            <a:ext cx="9251950" cy="5300662"/>
          </a:xfrm>
        </p:spPr>
        <p:txBody>
          <a:bodyPr vert="horz" wrap="square" lIns="92075" tIns="46038" rIns="92075" bIns="46038" anchor="t" anchorCtr="0"/>
          <a:lstStyle/>
          <a:p>
            <a:pPr marL="582930" indent="-514350" algn="ctr">
              <a:buNone/>
            </a:pPr>
            <a:r>
              <a:rPr lang="ru-RU" altLang="ru-RU" dirty="0">
                <a:solidFill>
                  <a:srgbClr val="FF0000"/>
                </a:solidFill>
              </a:rPr>
              <a:t>В России </a:t>
            </a:r>
            <a:r>
              <a:rPr lang="ru-RU" altLang="ru-RU" dirty="0"/>
              <a:t>на конец </a:t>
            </a:r>
            <a:r>
              <a:rPr lang="ru-RU" altLang="ru-RU" dirty="0" smtClean="0"/>
              <a:t>2024 </a:t>
            </a:r>
            <a:r>
              <a:rPr lang="ru-RU" altLang="ru-RU" dirty="0"/>
              <a:t>года,</a:t>
            </a:r>
          </a:p>
          <a:p>
            <a:pPr marL="582930" indent="-514350" algn="ctr">
              <a:buNone/>
            </a:pPr>
            <a:r>
              <a:rPr lang="ru-RU" altLang="ru-RU" dirty="0"/>
              <a:t> более </a:t>
            </a:r>
            <a:r>
              <a:rPr lang="en-GB" altLang="ru-RU" dirty="0"/>
              <a:t>1</a:t>
            </a:r>
            <a:r>
              <a:rPr lang="ru-RU" altLang="ru-RU" dirty="0"/>
              <a:t> </a:t>
            </a:r>
            <a:r>
              <a:rPr lang="ru-RU" altLang="ru-RU" dirty="0" smtClean="0"/>
              <a:t>215 145 человек </a:t>
            </a:r>
            <a:r>
              <a:rPr lang="ru-RU" altLang="ru-RU" dirty="0">
                <a:solidFill>
                  <a:srgbClr val="FF0000"/>
                </a:solidFill>
              </a:rPr>
              <a:t>живут</a:t>
            </a:r>
            <a:r>
              <a:rPr lang="ru-RU" altLang="ru-RU" dirty="0"/>
              <a:t> с ВИЧ, </a:t>
            </a:r>
          </a:p>
          <a:p>
            <a:pPr marL="582930" indent="-514350" algn="ctr">
              <a:buNone/>
            </a:pPr>
            <a:r>
              <a:rPr lang="ru-RU" dirty="0" smtClean="0"/>
              <a:t>873 617</a:t>
            </a:r>
            <a:r>
              <a:rPr lang="ru-RU" altLang="ru-RU" dirty="0" smtClean="0">
                <a:solidFill>
                  <a:srgbClr val="FF0000"/>
                </a:solidFill>
              </a:rPr>
              <a:t>зарегистрированы </a:t>
            </a:r>
            <a:r>
              <a:rPr lang="ru-RU" altLang="ru-RU" dirty="0"/>
              <a:t>(</a:t>
            </a:r>
            <a:r>
              <a:rPr lang="ru-RU" altLang="ru-RU" dirty="0" smtClean="0"/>
              <a:t>71</a:t>
            </a:r>
            <a:r>
              <a:rPr lang="ru-RU" dirty="0" smtClean="0"/>
              <a:t>,89%) </a:t>
            </a:r>
            <a:endParaRPr lang="ru-RU" dirty="0"/>
          </a:p>
          <a:p>
            <a:pPr marL="582930" indent="-514350" algn="ctr">
              <a:buNone/>
            </a:pPr>
            <a:r>
              <a:rPr lang="ru-RU" dirty="0" smtClean="0"/>
              <a:t>534 778 умерли </a:t>
            </a:r>
            <a:r>
              <a:rPr lang="ru-RU" dirty="0"/>
              <a:t>за весь </a:t>
            </a:r>
            <a:r>
              <a:rPr lang="ru-RU" dirty="0" smtClean="0"/>
              <a:t>период (30,6%)</a:t>
            </a:r>
            <a:endParaRPr lang="ru-RU" dirty="0"/>
          </a:p>
          <a:p>
            <a:pPr marL="582930" indent="-514350" algn="ctr">
              <a:buNone/>
            </a:pPr>
            <a:endParaRPr lang="ru-RU" altLang="ru-RU" dirty="0">
              <a:solidFill>
                <a:srgbClr val="FF0000"/>
              </a:solidFill>
            </a:endParaRPr>
          </a:p>
          <a:p>
            <a:pPr marL="582930" indent="-514350" algn="ctr">
              <a:buNone/>
            </a:pPr>
            <a:r>
              <a:rPr lang="ru-RU" dirty="0" smtClean="0"/>
              <a:t>51 984</a:t>
            </a:r>
            <a:r>
              <a:rPr lang="ru-RU" dirty="0"/>
              <a:t> впервые выявлены в </a:t>
            </a:r>
            <a:r>
              <a:rPr lang="ru-RU" dirty="0" smtClean="0"/>
              <a:t>2024 </a:t>
            </a:r>
            <a:r>
              <a:rPr lang="ru-RU" sz="1400" dirty="0"/>
              <a:t>(на </a:t>
            </a:r>
            <a:r>
              <a:rPr lang="ru-RU" sz="1400" dirty="0" smtClean="0"/>
              <a:t>10,9% </a:t>
            </a:r>
            <a:r>
              <a:rPr lang="ru-RU" sz="1400" dirty="0"/>
              <a:t>меньше,чем в </a:t>
            </a:r>
            <a:r>
              <a:rPr lang="ru-RU" sz="1400" dirty="0" smtClean="0"/>
              <a:t>2023)</a:t>
            </a:r>
            <a:endParaRPr lang="ru-RU" sz="1400" dirty="0"/>
          </a:p>
          <a:p>
            <a:pPr marL="582930" indent="-514350" algn="ctr">
              <a:buNone/>
            </a:pPr>
            <a:r>
              <a:rPr lang="ru-RU" dirty="0" smtClean="0"/>
              <a:t>33 269  </a:t>
            </a:r>
            <a:r>
              <a:rPr lang="ru-RU" dirty="0"/>
              <a:t>умерли в </a:t>
            </a:r>
            <a:r>
              <a:rPr lang="ru-RU" dirty="0" smtClean="0"/>
              <a:t>2024 </a:t>
            </a:r>
            <a:r>
              <a:rPr lang="ru-RU" sz="1400" dirty="0" smtClean="0"/>
              <a:t>году (на 2,8% </a:t>
            </a:r>
            <a:r>
              <a:rPr lang="ru-RU" sz="1400" dirty="0" err="1" smtClean="0"/>
              <a:t>меньше,чем</a:t>
            </a:r>
            <a:r>
              <a:rPr lang="ru-RU" sz="1400" dirty="0" smtClean="0"/>
              <a:t> в 2023)</a:t>
            </a:r>
          </a:p>
          <a:p>
            <a:pPr marL="582930" indent="-514350">
              <a:buNone/>
            </a:pPr>
            <a:r>
              <a:rPr lang="ru-RU" sz="2000" dirty="0" smtClean="0"/>
              <a:t>По </a:t>
            </a:r>
            <a:r>
              <a:rPr lang="ru-RU" sz="2000" dirty="0"/>
              <a:t>состоянию на 31 декабря прошлого года носителями ВИЧ были </a:t>
            </a:r>
            <a:r>
              <a:rPr lang="ru-RU" sz="2000" dirty="0">
                <a:solidFill>
                  <a:srgbClr val="FF0000"/>
                </a:solidFill>
              </a:rPr>
              <a:t>0,8% </a:t>
            </a:r>
            <a:r>
              <a:rPr lang="ru-RU" sz="2000" dirty="0"/>
              <a:t>россиян (в том числе </a:t>
            </a:r>
            <a:r>
              <a:rPr lang="ru-RU" sz="2000" dirty="0">
                <a:solidFill>
                  <a:srgbClr val="FF0000"/>
                </a:solidFill>
              </a:rPr>
              <a:t>1,5% </a:t>
            </a:r>
            <a:r>
              <a:rPr lang="ru-RU" sz="2000" dirty="0"/>
              <a:t>населения в возрасте от 15 до 49 лет). </a:t>
            </a:r>
            <a:endParaRPr lang="ru-RU" altLang="ru-RU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115888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ЭПИДЕМИОЛОГИЯ ВИЧ-ИНФЕКЦИИ</a:t>
            </a:r>
            <a:endParaRPr kumimoji="0" sz="4400" b="0" i="0" u="none" strike="noStrike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1267" name="Content Placeholder 11266"/>
          <p:cNvGraphicFramePr>
            <a:graphicFrameLocks noGrp="1"/>
          </p:cNvGraphicFramePr>
          <p:nvPr>
            <p:ph idx="1"/>
          </p:nvPr>
        </p:nvGraphicFramePr>
        <p:xfrm>
          <a:off x="539750" y="1268413"/>
          <a:ext cx="8496300" cy="5545138"/>
        </p:xfrm>
        <a:graphic>
          <a:graphicData uri="http://schemas.openxmlformats.org/drawingml/2006/table">
            <a:tbl>
              <a:tblPr/>
              <a:tblGrid>
                <a:gridCol w="2832100"/>
                <a:gridCol w="2832100"/>
                <a:gridCol w="2832100"/>
              </a:tblGrid>
              <a:tr h="39528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       </a:t>
                      </a:r>
                      <a:r>
                        <a:rPr sz="1400" b="1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202</a:t>
                      </a:r>
                      <a:r>
                        <a:rPr lang="ru-RU" sz="1400" b="1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4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Заболеваемость на 100 тысяч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Охват тестированием, %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РФ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x-none" sz="1400" b="1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35,43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33,3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39528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Украина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37,5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3,6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Казахстан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18,5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15,3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39528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 Молдова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16,7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3,8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 Беларусь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15,1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15,2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39528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 Латвия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13,5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4,9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Эстония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10,8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7,9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39528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Бельгия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6,3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5,6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Франция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5,1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7,8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39528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Болгария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2,9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4,9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Чехия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2,3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3,1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39528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 Польша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1,9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1,1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США 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9,2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4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13,5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404813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ЭПИДЕМИОЛОГИЯ ВИЧ-ИНФЕКЦИИ</a:t>
            </a:r>
            <a:endParaRPr kumimoji="0" lang="en-GB" altLang="x-none" sz="4400" b="0" i="0" u="none" strike="noStrike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539750" y="1776413"/>
            <a:ext cx="8604250" cy="4676775"/>
          </a:xfrm>
        </p:spPr>
        <p:txBody>
          <a:bodyPr vert="horz" wrap="square" lIns="92075" tIns="46038" rIns="92075" bIns="46038" anchor="t" anchorCtr="0"/>
          <a:lstStyle/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РФ </a:t>
            </a:r>
            <a:r>
              <a:rPr lang="ru-RU" dirty="0"/>
              <a:t>заболеваемость </a:t>
            </a:r>
            <a:r>
              <a:rPr lang="ru-RU" dirty="0" smtClean="0">
                <a:solidFill>
                  <a:srgbClr val="FF0000"/>
                </a:solidFill>
              </a:rPr>
              <a:t>35 </a:t>
            </a:r>
            <a:r>
              <a:rPr lang="ru-RU" dirty="0">
                <a:solidFill>
                  <a:srgbClr val="FF0000"/>
                </a:solidFill>
              </a:rPr>
              <a:t>на 100000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НСО </a:t>
            </a:r>
            <a:r>
              <a:rPr lang="ru-RU" dirty="0" smtClean="0">
                <a:solidFill>
                  <a:srgbClr val="FF0000"/>
                </a:solidFill>
              </a:rPr>
              <a:t>35,5 </a:t>
            </a:r>
            <a:r>
              <a:rPr lang="ru-RU" dirty="0">
                <a:solidFill>
                  <a:srgbClr val="FF0000"/>
                </a:solidFill>
              </a:rPr>
              <a:t>на 100000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Распространенность РФ </a:t>
            </a:r>
            <a:r>
              <a:rPr lang="ru-RU" dirty="0" smtClean="0">
                <a:solidFill>
                  <a:srgbClr val="FF0000"/>
                </a:solidFill>
              </a:rPr>
              <a:t>831,8 </a:t>
            </a:r>
            <a:r>
              <a:rPr lang="ru-RU" dirty="0">
                <a:solidFill>
                  <a:srgbClr val="FF0000"/>
                </a:solidFill>
              </a:rPr>
              <a:t>на 100000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НСО 982 на </a:t>
            </a:r>
            <a:r>
              <a:rPr lang="ru-RU" dirty="0" smtClean="0">
                <a:solidFill>
                  <a:srgbClr val="FF0000"/>
                </a:solidFill>
              </a:rPr>
              <a:t>100000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Смертность РФ 11 на 100 000 НСО 29,6</a:t>
            </a:r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НОВОСИБИРСК</a:t>
            </a:r>
          </a:p>
          <a:p>
            <a:pPr marL="0" indent="0">
              <a:buNone/>
            </a:pPr>
            <a:r>
              <a:rPr lang="ru-RU" dirty="0" smtClean="0"/>
              <a:t>2% жителей инфицированы (Каждый 47-й)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2 </a:t>
            </a:r>
            <a:r>
              <a:rPr lang="ru-RU" dirty="0"/>
              <a:t>место среди </a:t>
            </a:r>
            <a:r>
              <a:rPr lang="ru-RU" dirty="0" smtClean="0"/>
              <a:t>городов</a:t>
            </a:r>
          </a:p>
          <a:p>
            <a:pPr marL="0" indent="0"/>
            <a:endParaRPr lang="en-GB" altLang="x-none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188640"/>
            <a:ext cx="9572625" cy="1538288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ЗАБОЛЕВАЕМОСТЬ ТУБЕРКУЛЕЗОМ И ВИЧ-ИНФЕКЦИЕЙ В РОССИИ </a:t>
            </a:r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</a:rPr>
              <a:t/>
            </a:r>
            <a:b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</a:rPr>
            </a:b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НА 100 000 НАСЕЛЕНИЯ</a:t>
            </a:r>
          </a:p>
        </p:txBody>
      </p:sp>
      <p:graphicFrame>
        <p:nvGraphicFramePr>
          <p:cNvPr id="5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932856"/>
          <a:ext cx="8219256" cy="49251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-396552" y="609600"/>
            <a:ext cx="9540552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РАСПРОСТРАНЕННОСТЬ ТУБЕРКУЛЕЗА И ВИЧ-ИНФЕКЦИИ В РОССИИ НА 100 000 НАСЕЛЕНИЯ </a:t>
            </a:r>
            <a:r>
              <a:rPr lang="ru-RU" altLang="ru-RU" dirty="0">
                <a:effectLst>
                  <a:outerShdw blurRad="38100" dist="38100" dir="2700000">
                    <a:srgbClr val="C0C0C0"/>
                  </a:outerShdw>
                </a:effectLst>
              </a:rPr>
              <a:t/>
            </a:r>
            <a:br>
              <a:rPr lang="ru-RU" altLang="ru-RU" dirty="0">
                <a:effectLst>
                  <a:outerShdw blurRad="38100" dist="38100" dir="2700000">
                    <a:srgbClr val="C0C0C0"/>
                  </a:outerShdw>
                </a:effectLst>
              </a:rPr>
            </a:br>
            <a:endParaRPr kumimoji="0" lang="ru-RU" altLang="ru-RU" sz="4400" b="0" i="0" u="none" strike="noStrike" kern="1200" cap="none" spc="0" normalizeH="0" baseline="0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5362" name="Rectangle 3"/>
          <p:cNvSpPr>
            <a:spLocks noGrp="1"/>
          </p:cNvSpPr>
          <p:nvPr>
            <p:ph idx="1"/>
          </p:nvPr>
        </p:nvSpPr>
        <p:spPr>
          <a:xfrm>
            <a:off x="714375" y="1928813"/>
            <a:ext cx="7772400" cy="4687887"/>
          </a:xfrm>
        </p:spPr>
        <p:txBody>
          <a:bodyPr vert="horz" wrap="square" lIns="92075" tIns="46038" rIns="92075" bIns="46038" anchor="t" anchorCtr="0"/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endParaRPr lang="ru-RU" altLang="ru-RU" sz="2000" dirty="0"/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endParaRPr lang="ru-RU" altLang="ru-RU" sz="2000" dirty="0"/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endParaRPr lang="ru-RU" altLang="ru-RU" sz="2000" dirty="0"/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endParaRPr lang="ru-RU" altLang="ru-RU" sz="2000" dirty="0"/>
          </a:p>
        </p:txBody>
      </p:sp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251520" y="2132856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Указ Президента РФ от 06.06.2019 г. № 254 «О стратегии развития здравоохранения Российской Федерации на период до 2025 года»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III. Угрозы и вызовы национальной безопасности в сфере охраны здоровья граждан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dirty="0">
                <a:latin typeface="Times New Roman" panose="02020603050405020304" pitchFamily="18" charset="0"/>
                <a:ea typeface="Times New Roman" panose="02020603050405020304" pitchFamily="18" charset="0"/>
                <a:sym typeface="+mn-ea"/>
              </a:rPr>
              <a:t>…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3) достаточно высокий уровень распространенности наркомании и алкоголизма, </a:t>
            </a:r>
            <a:r>
              <a:rPr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ВИЧ-инфекции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вирусных гепатитов В и С, </a:t>
            </a:r>
            <a:r>
              <a:rPr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туберкулеза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увеличение количества случаев травматизма и отравлений;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Указ Президента РФ от 06.06.2019 г. № 254 «О стратегии развития здравоохранения Российской Федерации на период до 2025 года»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Цель стратегии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-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предупреждение распространения ВИЧ-инфекции на территории Российской Федерации путем достижения постоянного снижения числа новых случаев ВИЧ-инфекции среди населения и снижения смертности от заболеваний, ассоциированных с ВИЧ-инфекцией и СПИД, чтобы к 2030 году это заболевание перестало быть угрозой общественному здоровью</a:t>
            </a:r>
            <a:endParaRPr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Реализация  следующих задач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повышение информированности граждан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Российской Федерации по вопросам ВИЧ-инфекции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разработка и внедрение межведомственных </a:t>
            </a:r>
            <a:r>
              <a:rPr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программ профилактики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ВИЧ-инфекции среди населения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обеспечение </a:t>
            </a:r>
            <a:r>
              <a:rPr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широкого охвата населения эффективным скринингом на ВИЧ</a:t>
            </a:r>
            <a:r>
              <a:rPr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с целью максимального выявления лиц, которые не осведомлены о своем положительном ВИЧ-статусе</a:t>
            </a:r>
            <a:endParaRPr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повышение информированности профильных специалистов, </a:t>
            </a:r>
            <a:r>
              <a:rPr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особенно врачей первичного звена здравоохранения, по вопросам профилактики и диагностики ВИЧ-инфекции с целью выявления лиц с ВИЧ-инфекцией на ранних стадиях заболевания</a:t>
            </a:r>
            <a:endParaRPr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Информирование в обязательном порядке должно сопровождаться доступностью тестирования на ВИЧ, в том числе анонимного, в первую очередь, на уровне оказания первичной медико-санитарной помощи</a:t>
            </a:r>
            <a:endParaRPr sz="2000" dirty="0">
              <a:solidFill>
                <a:srgbClr val="1AB39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85750"/>
            <a:ext cx="7772400" cy="14668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ИСТОРИЯ ВОПРОСА</a:t>
            </a:r>
          </a:p>
        </p:txBody>
      </p:sp>
      <p:sp>
        <p:nvSpPr>
          <p:cNvPr id="16386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sz="2800" dirty="0"/>
              <a:t>Синдром приобретенного иммуно-дефицита (СПИД) впервые в жизни начали регистрировать вначале 80-х годов в США на основании выявления у молодых мужчин пневмоцистной пневмонии и саркомы Капоши, развивавшихся на фоне тяжелого вторичного иммунодефицита неясной этиологии.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1983 год</a:t>
            </a:r>
          </a:p>
        </p:txBody>
      </p:sp>
      <p:sp>
        <p:nvSpPr>
          <p:cNvPr id="17410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sz="2800" dirty="0"/>
              <a:t>Выделен вирус иммунодефицита человека (ВИЧ), вызывающий этот синдром. </a:t>
            </a:r>
          </a:p>
          <a:p>
            <a:pPr eaLnBrk="1" hangingPunct="1"/>
            <a:r>
              <a:rPr lang="ru-RU" altLang="ru-RU" sz="2800" dirty="0">
                <a:solidFill>
                  <a:srgbClr val="FF0000"/>
                </a:solidFill>
              </a:rPr>
              <a:t>1987</a:t>
            </a:r>
            <a:r>
              <a:rPr lang="ru-RU" altLang="ru-RU" sz="2800" dirty="0"/>
              <a:t> год – начало регистрации ВИЧ-инфекции в России</a:t>
            </a:r>
          </a:p>
          <a:p>
            <a:pPr eaLnBrk="1" hangingPunct="1"/>
            <a:r>
              <a:rPr lang="ru-RU" altLang="ru-RU" sz="2800" dirty="0"/>
              <a:t>Заболевания, специфичные для синдрома приобретенного иммуно-дефицита, называют вторичными (в  России), или ВИЧ-связанными (в мире).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35560" y="260668"/>
            <a:ext cx="9144000" cy="15494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ГРУППЫ ВЫСОКОГО РИСКА ЗАБОЛЕВАНИЯ ВИЧ-ИНФЕКЦИЕЙ И ТУБЕРКУЛЕЗОМ</a:t>
            </a:r>
          </a:p>
        </p:txBody>
      </p:sp>
      <p:sp>
        <p:nvSpPr>
          <p:cNvPr id="18434" name="Rectangle 3"/>
          <p:cNvSpPr>
            <a:spLocks noGrp="1"/>
          </p:cNvSpPr>
          <p:nvPr>
            <p:ph idx="1"/>
          </p:nvPr>
        </p:nvSpPr>
        <p:spPr>
          <a:xfrm>
            <a:off x="611188" y="2349500"/>
            <a:ext cx="7772400" cy="4114800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Лица, принимающие наркотические препараты внутривенно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Лица, оказывающие сексуальные услуги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Лица, находящиеся в местах заключения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Работники пенитенциарных учреждений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Мигранты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Медицинские работники и пациенты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6280"/>
          </a:xfrm>
        </p:spPr>
        <p:txBody>
          <a:bodyPr/>
          <a:lstStyle/>
          <a:p>
            <a:pPr marL="68580" indent="0" algn="ctr">
              <a:buNone/>
            </a:pPr>
            <a:r>
              <a:rPr sz="6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Группа риска- </a:t>
            </a:r>
            <a:endParaRPr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sz="6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все половозрелое население!!!</a:t>
            </a:r>
            <a:endParaRPr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070" y="260668"/>
            <a:ext cx="9001125" cy="1538288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СИСТЕМА ОБСЛЕДОВАНИЯ НА ВИЧ-ИНФЕКЦИЮ И КОНТРОЛЯ ЕГО ПРОВЕДЕНИЯ В РОССИИ</a:t>
            </a:r>
          </a:p>
        </p:txBody>
      </p:sp>
      <p:sp>
        <p:nvSpPr>
          <p:cNvPr id="19458" name="Rectangle 3"/>
          <p:cNvSpPr>
            <a:spLocks noGrp="1"/>
          </p:cNvSpPr>
          <p:nvPr>
            <p:ph idx="1"/>
          </p:nvPr>
        </p:nvSpPr>
        <p:spPr>
          <a:xfrm>
            <a:off x="684213" y="2205038"/>
            <a:ext cx="7772400" cy="4402137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Скрининговое обследование групп риска и по клиническим показаниям-ИФА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Референс диагностика – иммунный блоттинг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Диагноз подтверждается инфекционистом центра СПИД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Пожизненный диспансерный учет в территориальном центре по профилактике и борьбе со СПИДом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357188"/>
            <a:ext cx="8501062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СКРИНИГОВОЕ ОБСЛЕДОВАНИЯ НА ВИЧ-ИНФЕКЦИЮ В РОССИИ</a:t>
            </a:r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-142875" y="1643063"/>
            <a:ext cx="9144000" cy="4114800"/>
          </a:xfrm>
        </p:spPr>
        <p:txBody>
          <a:bodyPr vert="horz" wrap="square" lIns="92075" tIns="46038" rIns="92075" bIns="46038" anchor="t" anchorCtr="0"/>
          <a:lstStyle/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Беременные женщины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дети, рожденные от ВИЧ-инфицированных матерей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доноры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пациенты инфекционных отделений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пациенты венерологических отделений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пациенты психиатрических отделений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пациенты хирургических отделений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мигранты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лица БОМЖ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лица, оказывающие секс услуги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заключенные</a:t>
            </a:r>
            <a:endParaRPr lang="en-US" altLang="ru-RU" sz="2400" dirty="0"/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2400" dirty="0"/>
              <a:t>медицинские работники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endParaRPr lang="ru-RU" altLang="ru-RU" dirty="0"/>
          </a:p>
          <a:p>
            <a:pPr marL="411480">
              <a:buFont typeface="Wingdings" panose="05000000000000000000" pitchFamily="2" charset="2"/>
              <a:buChar char="l"/>
            </a:pPr>
            <a:endParaRPr lang="ru-RU" altLang="ru-RU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357188"/>
            <a:ext cx="7558088" cy="9080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ДОКУМЕНТАЦИЯ </a:t>
            </a:r>
          </a:p>
        </p:txBody>
      </p:sp>
      <p:sp>
        <p:nvSpPr>
          <p:cNvPr id="21506" name="Rectangle 3"/>
          <p:cNvSpPr>
            <a:spLocks noGrp="1"/>
          </p:cNvSpPr>
          <p:nvPr>
            <p:ph idx="1"/>
          </p:nvPr>
        </p:nvSpPr>
        <p:spPr>
          <a:xfrm>
            <a:off x="642938" y="1454150"/>
            <a:ext cx="7772400" cy="5403850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sz="2800" dirty="0"/>
              <a:t>Приказ Минздравсоцразвития России от 17 марта 2006 года № 166 «Инструкции по заполнению годовой формы государственного федерального статистического  наблюдения № 61 «Сведения о контингентах больных ВИЧ-инфекцией»</a:t>
            </a:r>
          </a:p>
          <a:p>
            <a:pPr eaLnBrk="1" hangingPunct="1"/>
            <a:r>
              <a:rPr lang="ru-RU" altLang="ru-RU" sz="2800" dirty="0"/>
              <a:t>«Экстренное извещение об инфекционном заболевании, пищевом остром профессиональном отравлении, необычайной реакции на прививку» (форма 058/у)</a:t>
            </a:r>
          </a:p>
          <a:p>
            <a:pPr eaLnBrk="1" hangingPunct="1">
              <a:buNone/>
            </a:pPr>
            <a:endParaRPr lang="ru-RU" altLang="ru-RU" sz="2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ПРИКАЗ 12 февраля 2007 г. N 107</a:t>
            </a:r>
          </a:p>
        </p:txBody>
      </p:sp>
      <p:sp>
        <p:nvSpPr>
          <p:cNvPr id="22530" name="Rectangle 3"/>
          <p:cNvSpPr>
            <a:spLocks noGrp="1"/>
          </p:cNvSpPr>
          <p:nvPr>
            <p:ph idx="1"/>
          </p:nvPr>
        </p:nvSpPr>
        <p:spPr>
          <a:xfrm>
            <a:off x="395288" y="1981200"/>
            <a:ext cx="8062912" cy="4543425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Об утверждении примерного порядка организации работы по проведению консультированию больных ВИЧ-инфекцией, находящихся на диспансерном наблюдении. МИНИСТЕРСТВО ЗДРАВООХРАНЕНИЯ И СОЦИАЛЬНОГО РАЗВИТИЯ РОССИЙСКОЙ ФЕДЕРАЦИИ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Информация, полученная врачом в процессе консультирования, не подлежит разглашению </a:t>
            </a:r>
          </a:p>
          <a:p>
            <a:pPr eaLnBrk="1" hangingPunct="1">
              <a:lnSpc>
                <a:spcPct val="90000"/>
              </a:lnSpc>
            </a:pPr>
            <a:endParaRPr lang="ru-RU" altLang="ru-RU" sz="28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1382713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КЛИНИЧЕСКАЯ КЛАССИФИКАЦИЯ ВИЧ-ИНФЕКЦИИ ВОЗ</a:t>
            </a:r>
          </a:p>
        </p:txBody>
      </p:sp>
      <p:sp>
        <p:nvSpPr>
          <p:cNvPr id="23554" name="Rectangle 3"/>
          <p:cNvSpPr>
            <a:spLocks noGrp="1"/>
          </p:cNvSpPr>
          <p:nvPr>
            <p:ph idx="1"/>
          </p:nvPr>
        </p:nvSpPr>
        <p:spPr>
          <a:xfrm>
            <a:off x="684213" y="2205038"/>
            <a:ext cx="7772400" cy="4176712"/>
          </a:xfrm>
        </p:spPr>
        <p:txBody>
          <a:bodyPr vert="horz" wrap="square" lIns="92075" tIns="46038" rIns="92075" bIns="46038" anchor="t" anchorCtr="0"/>
          <a:lstStyle/>
          <a:p>
            <a:pPr marL="609600" indent="-609600" eaLnBrk="1" hangingPunct="1"/>
            <a:r>
              <a:rPr lang="ru-RU" altLang="ru-RU" dirty="0"/>
              <a:t>Стадия </a:t>
            </a:r>
            <a:r>
              <a:rPr lang="en-US" altLang="ru-RU" dirty="0"/>
              <a:t>I</a:t>
            </a:r>
            <a:r>
              <a:rPr lang="ru-RU" altLang="ru-RU" dirty="0"/>
              <a:t>: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ru-RU" dirty="0"/>
              <a:t>Бессимптомная ВИЧ-инфекция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ru-RU" dirty="0"/>
              <a:t>Персистирующая генерализованная лимфоаденопатия</a:t>
            </a:r>
          </a:p>
          <a:p>
            <a:pPr marL="609600" indent="-609600" eaLnBrk="1" hangingPunct="1">
              <a:buNone/>
            </a:pPr>
            <a:r>
              <a:rPr lang="ru-RU" altLang="ru-RU" dirty="0"/>
              <a:t>Индекс активности 1:отсутствие симптомов, активность в норме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285750"/>
            <a:ext cx="9001125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КЛИНИЧЕСКАЯ КЛАССИФИКАЦИЯ ВИЧ-ИНФЕКЦИИ ВОЗ</a:t>
            </a:r>
          </a:p>
        </p:txBody>
      </p:sp>
      <p:sp>
        <p:nvSpPr>
          <p:cNvPr id="24578" name="Rectangle 3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543425"/>
          </a:xfrm>
        </p:spPr>
        <p:txBody>
          <a:bodyPr vert="horz" wrap="square" lIns="92075" tIns="46038" rIns="92075" bIns="46038" anchor="t" anchorCtr="0"/>
          <a:lstStyle/>
          <a:p>
            <a:pPr marL="609600" indent="-609600" eaLnBrk="1" hangingPunct="1">
              <a:lnSpc>
                <a:spcPct val="90000"/>
              </a:lnSpc>
            </a:pPr>
            <a:r>
              <a:rPr lang="ru-RU" altLang="ru-RU" sz="2400" dirty="0"/>
              <a:t>Стадия </a:t>
            </a:r>
            <a:r>
              <a:rPr lang="en-US" altLang="ru-RU" sz="2400" dirty="0"/>
              <a:t>II</a:t>
            </a:r>
            <a:r>
              <a:rPr lang="ru-RU" altLang="ru-RU" sz="2400" dirty="0"/>
              <a:t>: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Потеря менее 10% массы тела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Небольшие кожные проявления (себорейный дерматит, пруриго, грибковое поражение ногтевых пластинок, ангулярный хейлит, повторные язвы полости рта)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Опоясывающий лишай в течение последних 5 лет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Повторные инфекции ВДП (бактериальные синуситы)</a:t>
            </a:r>
          </a:p>
          <a:p>
            <a:pPr marL="609600" indent="-609600" eaLnBrk="1" hangingPunct="1">
              <a:lnSpc>
                <a:spcPct val="90000"/>
              </a:lnSpc>
              <a:buNone/>
            </a:pPr>
            <a:r>
              <a:rPr lang="ru-RU" altLang="ru-RU" sz="2400" dirty="0"/>
              <a:t>Индекс активности 2: наличие симптомов, активность в норме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57188"/>
            <a:ext cx="9144000" cy="947738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КЛИНИЧЕСКАЯ КЛАССИФИКАЦИЯ ВИЧ-ИНФЕКЦИИ ВОЗ</a:t>
            </a:r>
          </a:p>
        </p:txBody>
      </p:sp>
      <p:sp>
        <p:nvSpPr>
          <p:cNvPr id="25602" name="Rectangle 3"/>
          <p:cNvSpPr>
            <a:spLocks noGrp="1"/>
          </p:cNvSpPr>
          <p:nvPr>
            <p:ph idx="1"/>
          </p:nvPr>
        </p:nvSpPr>
        <p:spPr>
          <a:xfrm>
            <a:off x="250825" y="1484313"/>
            <a:ext cx="8569325" cy="5373687"/>
          </a:xfrm>
        </p:spPr>
        <p:txBody>
          <a:bodyPr vert="horz" wrap="square" lIns="92075" tIns="46038" rIns="92075" bIns="46038" anchor="t" anchorCtr="0"/>
          <a:lstStyle/>
          <a:p>
            <a:pPr marL="609600" indent="-609600" eaLnBrk="1" hangingPunct="1">
              <a:lnSpc>
                <a:spcPct val="90000"/>
              </a:lnSpc>
            </a:pPr>
            <a:r>
              <a:rPr lang="ru-RU" altLang="ru-RU" sz="2400" dirty="0"/>
              <a:t>Стадия </a:t>
            </a:r>
            <a:r>
              <a:rPr lang="en-US" altLang="ru-RU" sz="2400" dirty="0"/>
              <a:t>III</a:t>
            </a:r>
            <a:r>
              <a:rPr lang="ru-RU" altLang="ru-RU" sz="2400" dirty="0"/>
              <a:t>: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Потеря более 10% массы тела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Необъяснимая хроническая диарея длительностью более 1 месяца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Необъяснимая лихорадка постоянного или интермиттирующего характера длительностью более 1 месяца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Кандидоз слизистых полости рта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Волосистая лейкоплакия слизистых полости рта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Туберкулез легких в течение последнего года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Тяжелые бактериальные инфекции (пневмония, пиомиозит)</a:t>
            </a:r>
          </a:p>
          <a:p>
            <a:pPr marL="609600" indent="-609600" eaLnBrk="1" hangingPunct="1">
              <a:lnSpc>
                <a:spcPct val="90000"/>
              </a:lnSpc>
              <a:buNone/>
            </a:pPr>
            <a:r>
              <a:rPr lang="ru-RU" altLang="ru-RU" sz="2400" dirty="0"/>
              <a:t>Индекс активности3: постельный режим менее 50% времени в сутки в течение последнего месяца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ru-RU" altLang="ru-RU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1341438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КЛИНИЧЕСКАЯ КЛАССИФИКАЦИЯ ВИЧ-ИНФЕКЦИИ ВОЗ</a:t>
            </a:r>
          </a:p>
        </p:txBody>
      </p:sp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250825" y="1981200"/>
            <a:ext cx="8893175" cy="4876800"/>
          </a:xfrm>
        </p:spPr>
        <p:txBody>
          <a:bodyPr vert="horz" wrap="square" lIns="92075" tIns="46038" rIns="92075" bIns="46038" anchor="t" anchorCtr="0"/>
          <a:lstStyle/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400" dirty="0"/>
              <a:t>Стадия </a:t>
            </a:r>
            <a:r>
              <a:rPr lang="en-US" altLang="ru-RU" sz="2400" dirty="0"/>
              <a:t>IV</a:t>
            </a:r>
            <a:r>
              <a:rPr lang="ru-RU" altLang="ru-RU" sz="2400" dirty="0"/>
              <a:t>: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Синдром истощения, обусловленный ВИЧ, определяемый по критериям </a:t>
            </a:r>
            <a:r>
              <a:rPr lang="en-US" altLang="ru-RU" sz="2400" dirty="0"/>
              <a:t>CDC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Пневмоцистная пневмония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Токсоплазмоз головного мозга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Криптоспоридиоз с диареей </a:t>
            </a:r>
            <a:r>
              <a:rPr lang="en-US" altLang="ru-RU" sz="2400" dirty="0"/>
              <a:t>&gt; </a:t>
            </a:r>
            <a:r>
              <a:rPr lang="ru-RU" altLang="ru-RU" sz="2400" dirty="0"/>
              <a:t>1мес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Внелегочный криптококкоз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Цитомегаловирусная инфекция (с поражением других органов, кроме печени, селезенки, лимфоузлов)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Инфекция, обусловленная вирусом простого герпеса с поражениями кожи и слизистых длительностью более 1 месяца или с поражениями внутренних органов любой продолжительности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КЛИНИЧЕСКАЯ КЛАССИФИКАЦИЯ ВИЧ-ИНФЕКЦИИ ВОЗ</a:t>
            </a:r>
          </a:p>
        </p:txBody>
      </p:sp>
      <p:sp>
        <p:nvSpPr>
          <p:cNvPr id="27650" name="Rectangle 3"/>
          <p:cNvSpPr>
            <a:spLocks noGrp="1"/>
          </p:cNvSpPr>
          <p:nvPr>
            <p:ph idx="1"/>
          </p:nvPr>
        </p:nvSpPr>
        <p:spPr>
          <a:xfrm>
            <a:off x="179388" y="1484313"/>
            <a:ext cx="8785225" cy="6192837"/>
          </a:xfrm>
        </p:spPr>
        <p:txBody>
          <a:bodyPr vert="horz" wrap="square" lIns="92075" tIns="46038" rIns="92075" bIns="46038" anchor="t" anchorCtr="0"/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Прогрессирующая многоочаговая лейкоэнцефалопатия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Любые диссеминированные эндемичные микозы (гистоплазмоз, кокцидиомикоз)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Кандидоз пищевода, трахеи, бронхов или легких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Атипичный диссеминированный микобактериоз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Септицемии, вызванные сальмонеллами (кроме </a:t>
            </a:r>
            <a:r>
              <a:rPr lang="en-US" altLang="ru-RU" sz="2400" dirty="0"/>
              <a:t>S.typhi)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Внелегочный туберкулез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Лимфома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Саркома Капоши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Энцефалопатия, обусловленная ВИЧ и определяемая по критериям </a:t>
            </a:r>
            <a:r>
              <a:rPr lang="en-US" altLang="ru-RU" sz="2400" dirty="0"/>
              <a:t>CDC</a:t>
            </a:r>
          </a:p>
          <a:p>
            <a:pPr marL="609600" indent="-609600" eaLnBrk="1" hangingPunct="1">
              <a:lnSpc>
                <a:spcPct val="90000"/>
              </a:lnSpc>
              <a:buNone/>
            </a:pPr>
            <a:r>
              <a:rPr lang="ru-RU" altLang="ru-RU" sz="2400" dirty="0"/>
              <a:t>Индекс активности </a:t>
            </a:r>
            <a:r>
              <a:rPr lang="en-US" altLang="ru-RU" sz="2400" dirty="0"/>
              <a:t>4</a:t>
            </a:r>
            <a:r>
              <a:rPr lang="ru-RU" altLang="ru-RU" sz="2400" dirty="0"/>
              <a:t>: постельный режим </a:t>
            </a:r>
            <a:r>
              <a:rPr lang="en-US" altLang="ru-RU" sz="2400" dirty="0"/>
              <a:t>,</a:t>
            </a:r>
            <a:r>
              <a:rPr lang="ru-RU" altLang="ru-RU" sz="2400" dirty="0"/>
              <a:t>более 50% времени в сутки в течение последнего месяца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ru-RU" altLang="ru-RU" sz="2400" dirty="0"/>
          </a:p>
          <a:p>
            <a:pPr marL="609600" indent="-609600" eaLnBrk="1" hangingPunct="1">
              <a:lnSpc>
                <a:spcPct val="90000"/>
              </a:lnSpc>
            </a:pPr>
            <a:endParaRPr lang="ru-RU" altLang="ru-RU" sz="24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4582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РОССИЙСКАЯ КЛАССИФИКАЦИЯ </a:t>
            </a:r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</a:rPr>
              <a:t/>
            </a:r>
            <a:b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</a:rPr>
            </a:b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ВИЧ-ИНФЕКЦИИ</a:t>
            </a:r>
          </a:p>
        </p:txBody>
      </p:sp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0" y="1989138"/>
            <a:ext cx="8893175" cy="4868862"/>
          </a:xfrm>
        </p:spPr>
        <p:txBody>
          <a:bodyPr vert="horz" wrap="square" lIns="92075" tIns="46038" rIns="92075" bIns="46038" anchor="t" anchorCtr="0"/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800" dirty="0"/>
              <a:t>Стадия инкубации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800" dirty="0"/>
              <a:t>Стадия первичных проявлений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800" dirty="0"/>
              <a:t>Субклиническая стадия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800" dirty="0"/>
              <a:t>Стадия вторичных заболеваний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800" dirty="0"/>
              <a:t>Терминальная стадия</a:t>
            </a:r>
          </a:p>
          <a:p>
            <a:pPr marL="609600" indent="-609600" eaLnBrk="1" hangingPunct="1">
              <a:lnSpc>
                <a:spcPct val="80000"/>
              </a:lnSpc>
              <a:buNone/>
            </a:pPr>
            <a:endParaRPr lang="ru-RU" altLang="ru-RU" sz="2800" dirty="0"/>
          </a:p>
          <a:p>
            <a:pPr marL="609600" indent="-609600" eaLnBrk="1" hangingPunct="1">
              <a:lnSpc>
                <a:spcPct val="80000"/>
              </a:lnSpc>
              <a:buNone/>
            </a:pPr>
            <a:r>
              <a:rPr lang="ru-RU" altLang="ru-RU" sz="2800" dirty="0"/>
              <a:t>Варианты течения                                                                    А. Бессимптомная (сероконверсия)                                             Б. Острая инфекция без вторичных заболеваний                                                         В. Острая инфекция с вторичными заболеваниями</a:t>
            </a:r>
          </a:p>
          <a:p>
            <a:pPr marL="609600" indent="-609600" eaLnBrk="1" hangingPunct="1">
              <a:lnSpc>
                <a:spcPct val="80000"/>
              </a:lnSpc>
              <a:buNone/>
            </a:pPr>
            <a:endParaRPr lang="ru-RU" altLang="ru-RU" sz="2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00063"/>
            <a:ext cx="84582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РОССИЙСКАЯ</a:t>
            </a:r>
            <a:r>
              <a:rPr kumimoji="0" lang="ru-RU" altLang="ru-RU" sz="36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КЛАССИФИКАЦИЯ </a:t>
            </a:r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</a:rPr>
              <a:t/>
            </a:r>
            <a:b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</a:rPr>
            </a:b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ВИЧ-ИНФЕКЦИИ</a:t>
            </a:r>
          </a:p>
        </p:txBody>
      </p:sp>
      <p:pic>
        <p:nvPicPr>
          <p:cNvPr id="29698" name="Picture 8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25" y="2286000"/>
            <a:ext cx="6935788" cy="4114800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28625"/>
            <a:ext cx="84582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РОССИЙСКАЯ КЛАССИФИКАЦИЯ </a:t>
            </a:r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</a:rPr>
              <a:t/>
            </a:r>
            <a:b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</a:rPr>
            </a:b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ВИЧ-ИНФЕКЦИИ</a:t>
            </a:r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>
                <a:solidFill>
                  <a:srgbClr val="FF0000"/>
                </a:solidFill>
              </a:rPr>
              <a:t>2А. </a:t>
            </a:r>
            <a:r>
              <a:rPr lang="ru-RU" altLang="ru-RU" sz="1800" dirty="0"/>
              <a:t>Первичный ответ организма на внедрение и репликацию ВИЧ в виде клинических проявлений и/или выработки антител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>
                <a:solidFill>
                  <a:srgbClr val="FF0000"/>
                </a:solidFill>
              </a:rPr>
              <a:t>2Б. </a:t>
            </a:r>
            <a:r>
              <a:rPr lang="ru-RU" altLang="ru-RU" sz="1800" dirty="0"/>
              <a:t>Проявления ВИЧ-инфекции: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увеличение лимфоузлов, печени, селезенки; диарея;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менингеальные симптомы;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лихорадка,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высыпания на коже (уртикарные, папулезные, петехиальные);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транзиторное снижение уровня </a:t>
            </a:r>
            <a:r>
              <a:rPr lang="en-US" altLang="ru-RU" sz="1800" dirty="0"/>
              <a:t>CD</a:t>
            </a:r>
            <a:r>
              <a:rPr lang="ru-RU" altLang="ru-RU" sz="1800" dirty="0"/>
              <a:t>4-лимфоцитов.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>
                <a:solidFill>
                  <a:srgbClr val="FF0000"/>
                </a:solidFill>
              </a:rPr>
              <a:t>2В.</a:t>
            </a:r>
            <a:r>
              <a:rPr lang="ru-RU" altLang="ru-RU" sz="1800" dirty="0"/>
              <a:t> Кандидозы,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герпетическая инфекция,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пневмоцистная пневмония.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Проявления слабо выражены, кратковременны, хорошо поддаются лечению.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Значительное снижение уровня </a:t>
            </a:r>
            <a:r>
              <a:rPr lang="en-US" altLang="ru-RU" sz="1800" dirty="0"/>
              <a:t>CD</a:t>
            </a:r>
            <a:r>
              <a:rPr lang="ru-RU" altLang="ru-RU" sz="1800" dirty="0"/>
              <a:t>4-лимфоцитов.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>
                <a:solidFill>
                  <a:srgbClr val="FF0000"/>
                </a:solidFill>
              </a:rPr>
              <a:t>3 </a:t>
            </a:r>
            <a:r>
              <a:rPr lang="ru-RU" altLang="ru-RU" sz="1800" dirty="0"/>
              <a:t>стадия   субклиническая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endParaRPr lang="ru-RU" altLang="ru-RU" dirty="0"/>
          </a:p>
          <a:p>
            <a:pPr marL="411480">
              <a:buFont typeface="Wingdings" panose="05000000000000000000" pitchFamily="2" charset="2"/>
              <a:buChar char="l"/>
            </a:pPr>
            <a:endParaRPr lang="ru-RU" alt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3999" cy="6959674"/>
          </a:xfrm>
        </p:spPr>
        <p:txBody>
          <a:bodyPr vert="horz" wrap="square" lIns="92075" tIns="46038" rIns="92075" bIns="46038" anchor="t" anchorCtr="0"/>
          <a:lstStyle/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>
                <a:solidFill>
                  <a:srgbClr val="FF0000"/>
                </a:solidFill>
              </a:rPr>
              <a:t>4А. </a:t>
            </a:r>
            <a:r>
              <a:rPr lang="ru-RU" altLang="ru-RU" sz="1800" dirty="0"/>
              <a:t>Потеря массы тела </a:t>
            </a:r>
            <a:r>
              <a:rPr lang="ru-RU" altLang="ru-RU" sz="1800" dirty="0">
                <a:solidFill>
                  <a:srgbClr val="FF0000"/>
                </a:solidFill>
              </a:rPr>
              <a:t>менее </a:t>
            </a:r>
            <a:r>
              <a:rPr lang="ru-RU" altLang="ru-RU" sz="1800" dirty="0"/>
              <a:t>10%,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грибковые, </a:t>
            </a:r>
            <a:r>
              <a:rPr lang="ru-RU" altLang="ru-RU" sz="1800" dirty="0" smtClean="0"/>
              <a:t> вирусные</a:t>
            </a:r>
            <a:r>
              <a:rPr lang="ru-RU" altLang="ru-RU" sz="1800" dirty="0"/>
              <a:t>, </a:t>
            </a:r>
            <a:r>
              <a:rPr lang="ru-RU" altLang="ru-RU" sz="1800" dirty="0" smtClean="0"/>
              <a:t> бактериальные </a:t>
            </a:r>
            <a:r>
              <a:rPr lang="ru-RU" altLang="ru-RU" sz="1800" dirty="0">
                <a:solidFill>
                  <a:srgbClr val="FF0000"/>
                </a:solidFill>
              </a:rPr>
              <a:t>поражения кожи и слизистых оболочек</a:t>
            </a:r>
            <a:r>
              <a:rPr lang="ru-RU" altLang="ru-RU" sz="1800" dirty="0"/>
              <a:t>, </a:t>
            </a:r>
            <a:r>
              <a:rPr lang="ru-RU" altLang="ru-RU" sz="1800" dirty="0" smtClean="0"/>
              <a:t>повторные </a:t>
            </a:r>
            <a:r>
              <a:rPr lang="ru-RU" altLang="ru-RU" sz="1800" dirty="0"/>
              <a:t>фарингиты, синуситы, опоясывающий лишай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Уровень </a:t>
            </a:r>
            <a:r>
              <a:rPr lang="en-US" altLang="ru-RU" sz="1800" dirty="0"/>
              <a:t>CD4</a:t>
            </a:r>
            <a:r>
              <a:rPr lang="ru-RU" altLang="ru-RU" sz="1800" dirty="0"/>
              <a:t> лимфоцитов 0,5-0,35х10</a:t>
            </a:r>
            <a:r>
              <a:rPr lang="ru-RU" altLang="ru-RU" sz="1800" baseline="30000" dirty="0"/>
              <a:t>9</a:t>
            </a:r>
            <a:r>
              <a:rPr lang="ru-RU" altLang="ru-RU" sz="1800" dirty="0"/>
              <a:t>/л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>
                <a:solidFill>
                  <a:srgbClr val="FF0000"/>
                </a:solidFill>
              </a:rPr>
              <a:t>4Б</a:t>
            </a:r>
            <a:r>
              <a:rPr lang="ru-RU" altLang="ru-RU" sz="1800" dirty="0"/>
              <a:t>. Потеря массы тела </a:t>
            </a:r>
            <a:r>
              <a:rPr lang="ru-RU" altLang="ru-RU" sz="1800" dirty="0">
                <a:solidFill>
                  <a:srgbClr val="FF0000"/>
                </a:solidFill>
              </a:rPr>
              <a:t>более</a:t>
            </a:r>
            <a:r>
              <a:rPr lang="ru-RU" altLang="ru-RU" sz="1800" dirty="0"/>
              <a:t> 10%,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необъяснимая диарея или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лихорадка более месяца,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повторные стойкие  грибковые, вирусные, бактериальные, протозойные </a:t>
            </a:r>
            <a:r>
              <a:rPr lang="ru-RU" altLang="ru-RU" sz="1800" dirty="0">
                <a:solidFill>
                  <a:srgbClr val="FF0000"/>
                </a:solidFill>
              </a:rPr>
              <a:t>поражения внутренних органов,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локализованная саркома Капоши,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повторный или диссеминированный опоясывающий лишай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Уровень </a:t>
            </a:r>
            <a:r>
              <a:rPr lang="en-US" altLang="ru-RU" sz="1800" dirty="0"/>
              <a:t>CD4</a:t>
            </a:r>
            <a:r>
              <a:rPr lang="ru-RU" altLang="ru-RU" sz="1800" dirty="0"/>
              <a:t> лимфоцитов 0,35-0,2х10</a:t>
            </a:r>
            <a:r>
              <a:rPr lang="ru-RU" altLang="ru-RU" sz="1800" baseline="30000" dirty="0"/>
              <a:t>9</a:t>
            </a:r>
            <a:r>
              <a:rPr lang="ru-RU" altLang="ru-RU" sz="1800" dirty="0"/>
              <a:t>/л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>
                <a:solidFill>
                  <a:srgbClr val="FF0000"/>
                </a:solidFill>
              </a:rPr>
              <a:t>4В.</a:t>
            </a:r>
            <a:r>
              <a:rPr lang="ru-RU" altLang="ru-RU" sz="1800" dirty="0"/>
              <a:t> </a:t>
            </a:r>
            <a:r>
              <a:rPr lang="ru-RU" altLang="ru-RU" sz="1800" dirty="0">
                <a:solidFill>
                  <a:srgbClr val="FF0000"/>
                </a:solidFill>
              </a:rPr>
              <a:t>Кахексия.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>
                <a:solidFill>
                  <a:srgbClr val="FF0000"/>
                </a:solidFill>
              </a:rPr>
              <a:t>Генерализованные </a:t>
            </a:r>
            <a:r>
              <a:rPr lang="ru-RU" altLang="ru-RU" sz="1800" dirty="0"/>
              <a:t>вирусные, бактериальные, микобактериальные, грибковые, протозойные, паразитарные заболевания, в том числе: кандидоз пищевода, бронхов, трахеи, легких; пневмоцистная пневмония; ЦМВ; токсоплазмоз;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злокачественные опухоли;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поражения ЦНС. 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/>
              <a:t>Уровень </a:t>
            </a:r>
            <a:r>
              <a:rPr lang="en-US" altLang="ru-RU" sz="1800" dirty="0"/>
              <a:t>CD4</a:t>
            </a:r>
            <a:r>
              <a:rPr lang="ru-RU" altLang="ru-RU" sz="1800" dirty="0"/>
              <a:t> лимфоцитов менее 0,2х10</a:t>
            </a:r>
            <a:r>
              <a:rPr lang="ru-RU" altLang="ru-RU" sz="1800" baseline="30000" dirty="0"/>
              <a:t>9</a:t>
            </a:r>
            <a:r>
              <a:rPr lang="ru-RU" altLang="ru-RU" sz="1800" dirty="0"/>
              <a:t>/л</a:t>
            </a:r>
          </a:p>
          <a:p>
            <a:pPr marL="411480" eaLnBrk="1" hangingPunct="1">
              <a:buFont typeface="Wingdings" panose="05000000000000000000" pitchFamily="2" charset="2"/>
              <a:buChar char=""/>
            </a:pPr>
            <a:r>
              <a:rPr lang="ru-RU" altLang="ru-RU" sz="1800" dirty="0">
                <a:solidFill>
                  <a:srgbClr val="FF0000"/>
                </a:solidFill>
              </a:rPr>
              <a:t>5.</a:t>
            </a:r>
            <a:r>
              <a:rPr lang="ru-RU" altLang="ru-RU" sz="1800" dirty="0"/>
              <a:t> Уровень </a:t>
            </a:r>
            <a:r>
              <a:rPr lang="en-US" altLang="ru-RU" sz="1800" dirty="0"/>
              <a:t>CD4</a:t>
            </a:r>
            <a:r>
              <a:rPr lang="ru-RU" altLang="ru-RU" sz="1800" dirty="0"/>
              <a:t> лимфоцитов менее 0,05х10</a:t>
            </a:r>
            <a:r>
              <a:rPr lang="ru-RU" altLang="ru-RU" sz="1800" baseline="30000" dirty="0"/>
              <a:t>9</a:t>
            </a:r>
            <a:r>
              <a:rPr lang="ru-RU" altLang="ru-RU" sz="1800" dirty="0"/>
              <a:t>/л</a:t>
            </a:r>
          </a:p>
          <a:p>
            <a:pPr marL="411480">
              <a:buFont typeface="Wingdings" panose="05000000000000000000" pitchFamily="2" charset="2"/>
              <a:buChar char="l"/>
            </a:pPr>
            <a:endParaRPr lang="ru-RU" alt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360" y="405130"/>
            <a:ext cx="8475345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ПОЗДНИЕ СТАДИИ (4Б, 4В, 5)</a:t>
            </a:r>
          </a:p>
        </p:txBody>
      </p:sp>
      <p:sp>
        <p:nvSpPr>
          <p:cNvPr id="32770" name="Rectangle 3"/>
          <p:cNvSpPr>
            <a:spLocks noGrp="1"/>
          </p:cNvSpPr>
          <p:nvPr>
            <p:ph idx="1"/>
          </p:nvPr>
        </p:nvSpPr>
        <p:spPr>
          <a:xfrm>
            <a:off x="685800" y="1628775"/>
            <a:ext cx="8207375" cy="5832475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Яркая клиническая картина опережает появление диссеминации на 4-14 нед.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Преобладают диссеминация и туберкулез ВГЛУ, у 1/3 – генерализация – 6 органов (легкие- 97,8%, селезенка, печень, почки – по 13,6%, лимфоузлы – 11,6%, мозговые оболочки и мозговое вещество – 5,8%)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Рентгенологическая триада: очаговая или фокусная диссеминация, увеличение трех и более групп ВГЛУ, экссудативный плеврит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Полости распада 20-30%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Бактериовыделение 20-35%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Кахексия 1/3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Эффективность лечения 23,5% случаев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Диагностика - ПЦР, биопсия, т.к. МБТ редко, Р.Манту (-)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785813" y="285750"/>
            <a:ext cx="7415213" cy="1500188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ОСОБАЯ СЛОЖНОСТЬ</a:t>
            </a:r>
          </a:p>
        </p:txBody>
      </p:sp>
      <p:sp>
        <p:nvSpPr>
          <p:cNvPr id="33794" name="Rectangle 3"/>
          <p:cNvSpPr>
            <a:spLocks noGrp="1"/>
          </p:cNvSpPr>
          <p:nvPr>
            <p:ph idx="1"/>
          </p:nvPr>
        </p:nvSpPr>
        <p:spPr>
          <a:xfrm>
            <a:off x="685800" y="1785938"/>
            <a:ext cx="8315325" cy="5072062"/>
          </a:xfrm>
        </p:spPr>
        <p:txBody>
          <a:bodyPr vert="horz" wrap="square" lIns="92075" tIns="46038" rIns="92075" bIns="46038" anchor="t" anchorCtr="0"/>
          <a:lstStyle/>
          <a:p>
            <a:pPr marL="533400" indent="-533400" eaLnBrk="1" hangingPunct="1">
              <a:lnSpc>
                <a:spcPct val="80000"/>
              </a:lnSpc>
            </a:pPr>
            <a:r>
              <a:rPr lang="ru-RU" altLang="ru-RU" sz="2400" dirty="0"/>
              <a:t>Диссеминация в легких рентгенологически вообще не регистрировалась в ряде случаев с летальным исходом и гистологическим подтверждением туберкулеза</a:t>
            </a:r>
          </a:p>
          <a:p>
            <a:pPr marL="533400" indent="-533400" eaLnBrk="1" hangingPunct="1">
              <a:lnSpc>
                <a:spcPct val="80000"/>
              </a:lnSpc>
            </a:pPr>
            <a:r>
              <a:rPr lang="ru-RU" altLang="ru-RU" sz="2400" dirty="0"/>
              <a:t>Пневмониеподобная клиническая картина, острое начало, бурное и быстрое развитие заболевания</a:t>
            </a:r>
          </a:p>
          <a:p>
            <a:pPr marL="533400" indent="-533400" eaLnBrk="1" hangingPunct="1">
              <a:lnSpc>
                <a:spcPct val="80000"/>
              </a:lnSpc>
            </a:pPr>
            <a:r>
              <a:rPr lang="ru-RU" altLang="ru-RU" sz="2400" dirty="0"/>
              <a:t>Причины смерти у лиц, имевших активный туберкулезный процесс  на поздних стадиях ВИЧ-инфекции:</a:t>
            </a:r>
          </a:p>
          <a:p>
            <a:pPr marL="533400" indent="-5334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86,7% - Туберкулез (93,4% гематогенная диссеминация с легочными и внелегочными локализациями)</a:t>
            </a:r>
          </a:p>
          <a:p>
            <a:pPr marL="533400" indent="-533400" eaLnBrk="1" hangingPunct="1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ru-RU" altLang="ru-RU" sz="2400" dirty="0"/>
              <a:t>13,3-40% - сочетание туберкулеза и других вторичных заболеваний (токсоплазмоз, цитомегаловирусная инфекция, саркома Капоши)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44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4818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endParaRPr lang="ru-RU" altLang="ru-RU" dirty="0"/>
          </a:p>
        </p:txBody>
      </p:sp>
      <p:pic>
        <p:nvPicPr>
          <p:cNvPr id="34819" name="Picture 4" descr="IMG_1567"/>
          <p:cNvPicPr>
            <a:picLocks noChangeAspect="1"/>
          </p:cNvPicPr>
          <p:nvPr/>
        </p:nvPicPr>
        <p:blipFill>
          <a:blip r:embed="rId2" cstate="print"/>
          <a:srcRect l="14587" t="1003" r="14455" b="805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44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842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endParaRPr lang="ru-RU" altLang="ru-RU" dirty="0"/>
          </a:p>
        </p:txBody>
      </p:sp>
      <p:pic>
        <p:nvPicPr>
          <p:cNvPr id="35843" name="Picture 4" descr="IMG_1527"/>
          <p:cNvPicPr>
            <a:picLocks noChangeAspect="1"/>
          </p:cNvPicPr>
          <p:nvPr/>
        </p:nvPicPr>
        <p:blipFill>
          <a:blip r:embed="rId2" cstate="print"/>
          <a:srcRect l="16937" t="16479" r="15311" b="16383"/>
          <a:stretch>
            <a:fillRect/>
          </a:stretch>
        </p:blipFill>
        <p:spPr>
          <a:xfrm>
            <a:off x="0" y="0"/>
            <a:ext cx="942975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44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6866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endParaRPr lang="ru-RU" altLang="ru-RU" dirty="0"/>
          </a:p>
        </p:txBody>
      </p:sp>
      <p:pic>
        <p:nvPicPr>
          <p:cNvPr id="36867" name="Picture 4" descr="IMG_1528"/>
          <p:cNvPicPr>
            <a:picLocks noChangeAspect="1"/>
          </p:cNvPicPr>
          <p:nvPr/>
        </p:nvPicPr>
        <p:blipFill>
          <a:blip r:embed="rId2" cstate="print"/>
          <a:srcRect l="10728" t="12421" r="2689" b="31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44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7890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endParaRPr lang="ru-RU" altLang="ru-RU" dirty="0"/>
          </a:p>
        </p:txBody>
      </p:sp>
      <p:pic>
        <p:nvPicPr>
          <p:cNvPr id="37891" name="Picture 4" descr="IMG_1540"/>
          <p:cNvPicPr>
            <a:picLocks noChangeAspect="1"/>
          </p:cNvPicPr>
          <p:nvPr/>
        </p:nvPicPr>
        <p:blipFill>
          <a:blip r:embed="rId2" cstate="print"/>
          <a:srcRect l="33849" t="30870" r="29967" b="12537"/>
          <a:stretch>
            <a:fillRect/>
          </a:stretch>
        </p:blipFill>
        <p:spPr>
          <a:xfrm>
            <a:off x="571500" y="0"/>
            <a:ext cx="7929563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44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8914" name="Picture 2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4184" b="23434"/>
          <a:stretch>
            <a:fillRect/>
          </a:stretch>
        </p:blipFill>
        <p:spPr>
          <a:xfrm>
            <a:off x="179388" y="1916113"/>
            <a:ext cx="4418012" cy="4114800"/>
          </a:xfrm>
        </p:spPr>
      </p:pic>
      <p:pic>
        <p:nvPicPr>
          <p:cNvPr id="38915" name="Picture 3"/>
          <p:cNvPicPr>
            <a:picLocks noChangeAspect="1"/>
          </p:cNvPicPr>
          <p:nvPr/>
        </p:nvPicPr>
        <p:blipFill>
          <a:blip r:embed="rId3" cstate="print"/>
          <a:srcRect l="2779" t="42188" r="11111" b="10938"/>
          <a:stretch>
            <a:fillRect/>
          </a:stretch>
        </p:blipFill>
        <p:spPr>
          <a:xfrm>
            <a:off x="4714875" y="1916113"/>
            <a:ext cx="4429125" cy="4092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9938" name="Picture 2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227" t="34837" r="18433" b="15443"/>
          <a:stretch>
            <a:fillRect/>
          </a:stretch>
        </p:blipFill>
        <p:spPr>
          <a:xfrm>
            <a:off x="395288" y="2133600"/>
            <a:ext cx="3500437" cy="4000500"/>
          </a:xfrm>
        </p:spPr>
      </p:pic>
      <p:pic>
        <p:nvPicPr>
          <p:cNvPr id="39939" name="Picture 3"/>
          <p:cNvPicPr>
            <a:picLocks noChangeAspect="1"/>
          </p:cNvPicPr>
          <p:nvPr/>
        </p:nvPicPr>
        <p:blipFill>
          <a:blip r:embed="rId3" cstate="print"/>
          <a:srcRect l="6944" t="33594" b="22656"/>
          <a:stretch>
            <a:fillRect/>
          </a:stretch>
        </p:blipFill>
        <p:spPr>
          <a:xfrm>
            <a:off x="4140200" y="2133600"/>
            <a:ext cx="4786313" cy="4000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940" name="Picture 3"/>
          <p:cNvPicPr>
            <a:picLocks noChangeAspect="1"/>
          </p:cNvPicPr>
          <p:nvPr/>
        </p:nvPicPr>
        <p:blipFill>
          <a:blip r:embed="rId3" cstate="print"/>
          <a:srcRect l="6944" t="33594" b="22656"/>
          <a:stretch>
            <a:fillRect/>
          </a:stretch>
        </p:blipFill>
        <p:spPr>
          <a:xfrm>
            <a:off x="4143375" y="1928813"/>
            <a:ext cx="4786313" cy="4000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333375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Выявление ВИЧ</a:t>
            </a:r>
          </a:p>
        </p:txBody>
      </p:sp>
      <p:sp>
        <p:nvSpPr>
          <p:cNvPr id="40962" name="Содержимое 2"/>
          <p:cNvSpPr>
            <a:spLocks noGrp="1"/>
          </p:cNvSpPr>
          <p:nvPr>
            <p:ph idx="1"/>
          </p:nvPr>
        </p:nvSpPr>
        <p:spPr>
          <a:xfrm>
            <a:off x="684213" y="1557338"/>
            <a:ext cx="7772400" cy="4114800"/>
          </a:xfrm>
        </p:spPr>
        <p:txBody>
          <a:bodyPr vert="horz" wrap="square" lIns="92075" tIns="46038" rIns="92075" bIns="46038" anchor="t" anchorCtr="0"/>
          <a:lstStyle/>
          <a:p>
            <a:r>
              <a:rPr lang="ru-RU" sz="2400" dirty="0"/>
              <a:t>В целях установления диагноза ВИЧ-инфекции рекомендовано проводить медицинское освидетельствоние на выявление ВИЧ в полном соответствии с алгоритмом, представленным в СП </a:t>
            </a:r>
            <a:r>
              <a:rPr lang="ru-RU" sz="2400" dirty="0" smtClean="0"/>
              <a:t>3.1.5.2826-10 </a:t>
            </a:r>
            <a:r>
              <a:rPr lang="ru-RU" sz="2400" dirty="0"/>
              <a:t>«Профилактика ВИЧ-инфекции», (см. Главы IV. Лабораторная диагностика ВИЧ-инфекции и V. Порядок освидетельствования на ВИЧ-инфекцию санитарно-эпидемиологических правил, утверждённых Постановлением Главного государственного санитарного врача РФ от 11.01.2011 г. № 1, а также </a:t>
            </a:r>
            <a:r>
              <a:rPr lang="ru-RU" sz="2400" i="1" dirty="0"/>
              <a:t>Приложение 2 </a:t>
            </a:r>
            <a:r>
              <a:rPr lang="ru-RU" sz="2400" dirty="0"/>
              <a:t>форма информированного согласия) [26-31] (2А).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Содержимое 2"/>
          <p:cNvSpPr>
            <a:spLocks noGrp="1"/>
          </p:cNvSpPr>
          <p:nvPr>
            <p:ph idx="4294967295"/>
          </p:nvPr>
        </p:nvSpPr>
        <p:spPr>
          <a:xfrm>
            <a:off x="0" y="290830"/>
            <a:ext cx="8749665" cy="5452745"/>
          </a:xfrm>
        </p:spPr>
        <p:txBody>
          <a:bodyPr vert="horz" wrap="square" lIns="92075" tIns="46038" rIns="92075" bIns="46038" anchor="t" anchorCtr="0"/>
          <a:lstStyle/>
          <a:p>
            <a:r>
              <a:rPr lang="ru-RU" sz="2000" dirty="0"/>
              <a:t>Комментарии: так же в соответствии с приказом МЗ РФ от 20.12.2012 г № 1177н (в редакции Приказа МЗ РФ от 10.08.2015 г. № 549н) при обращении за медицинской помощью в медицинскую организацию, оказывающую медицинскую помощь в стационарных условиях, пациент подписывает общее </a:t>
            </a:r>
            <a:r>
              <a:rPr lang="ru-RU" sz="2000" b="1" dirty="0"/>
              <a:t>информированное согласие </a:t>
            </a:r>
            <a:r>
              <a:rPr lang="ru-RU" sz="2000" dirty="0"/>
              <a:t>на медицинские вмешательства, проводимые в медицинском учреждении, включённые в Перечень определённых видов медицинских вмешательств (определён приказом Минздравсоцразвития России от 23.04.2012 г. № 390н). Пунктом 9 указанного приказа утверждены лабораторные методы обследования, в том числе клинические, биохимические, бактериологические, вирусологические, иммунологические. В свою очередь, согласно Приказу Минздрава РФ от 21.02.2000 г. № 64 "Об утверждении Номенклатуры клинических лабораторных исследований", в номенклатуре клинических лабораторных исследований определены иммуносерология (п. 9.2.3.) и микробиологические методы идентификации вирусов (п. 9.2.4.), что </a:t>
            </a:r>
            <a:r>
              <a:rPr lang="ru-RU" sz="2000" b="1" dirty="0"/>
              <a:t>разрешает проведение ИФА и ПЦР-диагностики ВИЧ-инфекции</a:t>
            </a:r>
            <a:r>
              <a:rPr lang="ru-RU" sz="2000" dirty="0"/>
              <a:t> при подписании информированного согласия на медицинское вмешательство.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85750"/>
            <a:ext cx="7772400" cy="14668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АКТИВНОЕ ВЫЯВЛЕНИЕ СИМПТОМОВ ТУБЕРКУЛЕЗА</a:t>
            </a:r>
          </a:p>
        </p:txBody>
      </p:sp>
      <p:sp>
        <p:nvSpPr>
          <p:cNvPr id="43010" name="Содержимое 2"/>
          <p:cNvSpPr>
            <a:spLocks noGrp="1"/>
          </p:cNvSpPr>
          <p:nvPr>
            <p:ph idx="1"/>
          </p:nvPr>
        </p:nvSpPr>
        <p:spPr>
          <a:xfrm>
            <a:off x="643255" y="1958340"/>
            <a:ext cx="8315960" cy="4514215"/>
          </a:xfrm>
        </p:spPr>
        <p:txBody>
          <a:bodyPr vert="horz" wrap="square" lIns="92075" tIns="46038" rIns="92075" bIns="46038" anchor="t" anchorCtr="0"/>
          <a:lstStyle/>
          <a:p>
            <a:r>
              <a:rPr lang="ru-RU" altLang="ru-RU" dirty="0"/>
              <a:t>Кашель</a:t>
            </a:r>
          </a:p>
          <a:p>
            <a:r>
              <a:rPr lang="ru-RU" altLang="ru-RU" dirty="0"/>
              <a:t>Лихорадка более 2 недель</a:t>
            </a:r>
          </a:p>
          <a:p>
            <a:r>
              <a:rPr lang="ru-RU" altLang="ru-RU" dirty="0"/>
              <a:t>Ночная потливость</a:t>
            </a:r>
          </a:p>
          <a:p>
            <a:r>
              <a:rPr lang="ru-RU" altLang="ru-RU" dirty="0"/>
              <a:t>Потеря массы тела</a:t>
            </a:r>
          </a:p>
          <a:p>
            <a:pPr marL="0" indent="0">
              <a:buNone/>
            </a:pPr>
            <a:endParaRPr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>
              <a:buNone/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Скрининг должен проводиться при каждом обращении пациента за медицинской помощью в любое медицинское учреждение!!!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ru-RU" dirty="0"/>
          </a:p>
          <a:p>
            <a:endParaRPr lang="ru-RU" altLang="ru-RU" dirty="0"/>
          </a:p>
          <a:p>
            <a:endParaRPr lang="ru-RU" alt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357188"/>
            <a:ext cx="885825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КЛИНИЧЕСКИЙ МИНИМУМ ОБСЛЕДОВАНИЯ ПАЦИЕНТА ПРИ ПОДОЗРЕНИИ НА ТУБЕРКУЛЕЗ</a:t>
            </a:r>
          </a:p>
        </p:txBody>
      </p:sp>
      <p:sp>
        <p:nvSpPr>
          <p:cNvPr id="44034" name="Содержимое 2"/>
          <p:cNvSpPr>
            <a:spLocks noGrp="1"/>
          </p:cNvSpPr>
          <p:nvPr>
            <p:ph idx="1"/>
          </p:nvPr>
        </p:nvSpPr>
        <p:spPr>
          <a:xfrm>
            <a:off x="154305" y="1863090"/>
            <a:ext cx="9157335" cy="4638040"/>
          </a:xfrm>
        </p:spPr>
        <p:txBody>
          <a:bodyPr vert="horz" wrap="square" lIns="92075" tIns="46038" rIns="92075" bIns="46038" anchor="t" anchorCtr="0"/>
          <a:lstStyle/>
          <a:p>
            <a:pPr algn="ctr">
              <a:buNone/>
            </a:pPr>
            <a:r>
              <a:rPr lang="ru-RU" altLang="ru-RU" dirty="0">
                <a:solidFill>
                  <a:srgbClr val="66E0FF"/>
                </a:solidFill>
              </a:rPr>
              <a:t>  </a:t>
            </a:r>
            <a:r>
              <a:rPr lang="ru-RU" altLang="ru-RU" dirty="0">
                <a:solidFill>
                  <a:schemeClr val="tx2"/>
                </a:solidFill>
              </a:rPr>
              <a:t>В УЧРЕЖДЕНИЯХ ПМС</a:t>
            </a:r>
          </a:p>
          <a:p>
            <a:pPr algn="l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3-кратное исследование мокроты на наличие кислотоустойчивых микобактерий (КУМ). </a:t>
            </a:r>
            <a:r>
              <a:rPr lang="ru-RU" altLang="ru-RU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ПЦ</a:t>
            </a:r>
            <a:r>
              <a:rPr lang="ru-RU" alt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</a:t>
            </a:r>
            <a:endParaRPr lang="ru-RU" altLang="ru-RU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3725" indent="-457200" eaLnBrk="1" hangingPunct="1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Обзорная рентгенография органов грудной клетки. </a:t>
            </a:r>
            <a:r>
              <a:rPr lang="ru-RU" altLang="ru-RU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МСКТ</a:t>
            </a:r>
            <a:r>
              <a:rPr lang="ru-RU" alt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по показаниям</a:t>
            </a:r>
            <a:endParaRPr lang="ru-RU" altLang="ru-RU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3725" indent="-457200" eaLnBrk="1" hangingPunct="1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ФЛГ за прошлые годы.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3725" indent="-457200" eaLnBrk="1" hangingPunct="1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Общеклинический анализ крови, мочи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3725" indent="-457200" eaLnBrk="1" hangingPunct="1"/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Исследование количества СД4+лимфоцитов и РНК ВИЧ (вирусной нагрузки)</a:t>
            </a:r>
            <a:endParaRPr lang="ru-RU" altLang="ru-RU" dirty="0">
              <a:solidFill>
                <a:srgbClr val="1AB39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alt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" y="274955"/>
            <a:ext cx="9100185" cy="1143000"/>
          </a:xfrm>
        </p:spPr>
        <p:txBody>
          <a:bodyPr/>
          <a:lstStyle/>
          <a:p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  <a:t/>
            </a:r>
            <a:b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</a:br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  <a:t>КЛИНИЧЕСКИЙ МИНИМУМ ОБСЛЕДОВАНИЯ ПАЦИЕНТА ПРИ ПОДОЗРЕНИИ НА ТУБЕРКУЛЕЗ</a:t>
            </a: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</a:b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z="280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УЗИ органов брюшной полости</a:t>
            </a:r>
            <a:endParaRPr sz="2800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консультацию врача-инфекциониста для исключения </a:t>
            </a:r>
            <a:r>
              <a:rPr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вторичных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заболеваний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при подозрении на туберкулез </a:t>
            </a:r>
            <a:r>
              <a:rPr sz="280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внелегочной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локализации - исследование биологического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материала (ликвора, пунктата, экссудата, отделяемого свищей, мочи и др.) из предполагаемого очага туберкулеза на кислотоустойчивые микобактерии методами </a:t>
            </a:r>
            <a:r>
              <a:rPr sz="280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микроскопии</a:t>
            </a:r>
            <a:r>
              <a:rPr sz="2800" dirty="0">
                <a:solidFill>
                  <a:srgbClr val="51DA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 молекулярно-генетическое исследование для детекции </a:t>
            </a:r>
            <a:r>
              <a:rPr sz="280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ДНК МБТ</a:t>
            </a:r>
            <a:endParaRPr sz="2800" u="sng" dirty="0">
              <a:solidFill>
                <a:schemeClr val="tx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  <a:t/>
            </a:r>
            <a:b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</a:br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  <a:t>ДОПОЛНИТЕЛЬНЫЕ МЕТОДЫ ИССЛЕДОВАНИЯ</a:t>
            </a: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</a:b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проводят в учреждениях ПМСП или      специализированных диагностических отделениях противотуберкулезных учреждений, если диагноз не ясен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При подозрении на туберкулез </a:t>
            </a:r>
            <a:r>
              <a:rPr sz="240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внелегочно</a:t>
            </a:r>
            <a:r>
              <a:rPr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й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локализации в учреждениях ПМСП проводится обследование, включающее: 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лучевое (рентгенологическое, томографическое), 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ультразвуковое, 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магнитно-резонансное или 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специальное, (с учетом пораженного органа) инструментальное исследование; 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осмотр врачом-специалистом с учетом локализации предполагаемого очага туберкулеза;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  <a:t/>
            </a:r>
            <a:b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</a:br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  <a:t>ДОПОЛНИТЕЛЬНЫЕ МЕТОДЫ ИССЛЕДОВАНИЯ</a:t>
            </a: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</a:b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Инвазивные методы диагностики выполняются с целью получения биоптата пораженной ткани для его комплексного исследования с обязательным проведением следующих исследований: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цитологического,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микробиологического,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молекулярно-генетического,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гистологического с проведением гистобактериоскопии с окраской по Цилю-Нильсену</a:t>
            </a:r>
            <a:endParaRPr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280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605" y="44133"/>
            <a:ext cx="8229600" cy="1143000"/>
          </a:xfrm>
        </p:spPr>
        <p:txBody>
          <a:bodyPr/>
          <a:lstStyle/>
          <a:p>
            <a:r>
              <a:rPr lang="ru-RU" altLang="ru-RU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  <a:t/>
            </a:r>
            <a:br>
              <a:rPr lang="ru-RU" altLang="ru-RU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</a:br>
            <a:r>
              <a:rPr lang="ru-RU" altLang="ru-RU" sz="4000" dirty="0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  <a:t>ДОПОЛНИТЕЛЬНЫЕ МЕТОДЫ ИССЛЕДОВАНИЯ</a:t>
            </a: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</a:b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315" y="1268730"/>
            <a:ext cx="9064625" cy="4526280"/>
          </a:xfrm>
        </p:spPr>
        <p:txBody>
          <a:bodyPr/>
          <a:lstStyle/>
          <a:p>
            <a:pPr>
              <a:buNone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Пробная противотуберкулёзная тест-терапия (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еx juvantibus). 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При подозрении на туберкулез и отсутствии достоверных маркёров специфического воспаления у больных ВИЧ-инфекцией в  тяжелом состоянии назначают терапию с применением четырех противотуберкулёзных препаратов основного ряда с обязательным включением рифампицина или рифабутина.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Состояние должно быть расценено как «тяжелое» при наличии хотя бы одного из следующих четырех признаков: невозможность передвигаться без посторонней помощи, ЧД 30 в мин. и более, пульс 120 в мин. и более, лихорадка 39º С и выше. Тяжесть состояния у таких пациентов оправдывает назначение пробной противотуберкулезной терапии, не дожидаясь выполнения всего комплекса диагностических мероприятий с поиском достоверных признаков  туберкулеза и/или альтернативных заболеваний на фоне проводимого лечения.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Оценка динамики через 10-14 дней (</a:t>
            </a:r>
            <a:r>
              <a:rPr lang="en-GB" altLang="ru-RU"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).</a:t>
            </a:r>
            <a:endParaRPr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200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pc="-10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lang="ru-RU" sz="3600" spc="-10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3600" spc="-10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ОБСЛЕДОВАНИЕ </a:t>
            </a:r>
            <a:r>
              <a:rPr lang="ru-RU" sz="3600" spc="-100" noProof="0" dirty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УЧРЕЖДЕНИЯХ ПРОТИВОТУБЕРКУЛЕЗНОЙ СЛУЖБЫ </a:t>
            </a:r>
            <a:br>
              <a:rPr lang="ru-RU" sz="3600" spc="-100" noProof="0" dirty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ru-RU" alt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Обязательный диагностический минимум (ОДМ):</a:t>
            </a:r>
            <a:endParaRPr lang="ru-RU" altLang="ru-RU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  <a:buFont typeface="Lucida Sans" panose="020B0602030504020204" pitchFamily="34" charset="0"/>
              <a:buAutoNum type="arabicPeriod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 Рентгенография грудной клетки цифровая или аналоговая.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Линейная томография.</a:t>
            </a:r>
            <a:r>
              <a:rPr sz="2000" dirty="0">
                <a:sym typeface="+mn-ea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Проведение СКТ ОГК особенно оправдано у больных с глубокой иммуносупрессией (CD4+лимфоциты менее 100 клеток/мкл) с подозрением на туберкулезный сепсис (при отсутствии изменений на рентгенограмме), а также при наличии диссеминации лёгочной ткани и внутригрудной лимфаденопатии (в том числе у детей).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Consolas" panose="020B0609020204030204" pitchFamily="49" charset="0"/>
              <a:buAutoNum type="arabicPeriod"/>
            </a:pP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2. 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Микробиологические исследования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(минимум из 2-х проб) и посев мокроты на твердые и/или жидкие питательные среды (из 2-х проб) для выявления микобактерий, 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молекулярно-генетическое исследование с определением лекарственной чувствительности как минимум к рифампицину,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идентификация культуры, выросшей на питательных средах, определение чувствительности микобактерий туберкулеза к противотуберкулезным препаратам</a:t>
            </a:r>
            <a:endParaRPr lang="ru-RU" alt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2000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pc="-10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ОБСЛЕДОВАНИЕ </a:t>
            </a:r>
            <a:r>
              <a:rPr lang="ru-RU" sz="3600" spc="-100" noProof="0" dirty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УЧРЕЖДЕНИЯХ ПРОТИВОТУБЕРКУЛЕЗНОЙ СЛУЖБЫ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350" y="1269365"/>
            <a:ext cx="9010650" cy="4526280"/>
          </a:xfrm>
        </p:spPr>
        <p:txBody>
          <a:bodyPr/>
          <a:lstStyle/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При подозрении на туберкулез внелегочной локализации микроскопия и посев иного диагностического материала(ликвора, экссудата, отделяемого из свища, асцитической жидкости, мочи и др.) при каждом заборе до установления диагноза на твердые и/или жидкие питательные среды для выявления микобактерий, молекулярно-генетическое исследование с определением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лекарственной чувствительности как минимум к рифампицину, идентификация культуры микобактерий, выросшей на питательных средах, определение чувствительности микобактерий туберкулеза к противотуберкулезным препаратам</a:t>
            </a:r>
            <a:endParaRPr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pc="-10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ОБСЛЕДОВАНИЕ </a:t>
            </a:r>
            <a:r>
              <a:rPr lang="ru-RU" sz="3600" spc="-100" noProof="0" dirty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УЧРЕЖДЕНИЯХ ПРОТИВОТУБЕРКУЛЕЗНОЙ СЛУЖБЫ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3685" y="1417955"/>
            <a:ext cx="8606155" cy="4526280"/>
          </a:xfrm>
        </p:spPr>
        <p:txBody>
          <a:bodyPr/>
          <a:lstStyle/>
          <a:p>
            <a:pPr>
              <a:buNone/>
            </a:pPr>
            <a:r>
              <a:rPr sz="280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Бронхоскопия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с забором диагностического материала (биоптат, БАЛ) и его исследование: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микроскопия и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посев на твердые и/или жидкие питательные среды,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молекулярно-генетическое с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определением лекарственной чувствительности как минимум к рифампицину,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Идентификация культуры микобактерий, выросшей на питательных средах,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определение чувствительности микобактерий туберкулеза к противотуберкулезным препаратам</a:t>
            </a:r>
            <a:endParaRPr lang="en-US" sz="280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pc="-10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ОБСЛЕДОВАНИЕ </a:t>
            </a:r>
            <a:r>
              <a:rPr lang="ru-RU" sz="3600" spc="-100" noProof="0" dirty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УЧРЕЖДЕНИЯХ ПРОТИВОТУБЕРКУЛЕЗНОЙ СЛУЖБЫ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консультация врача-инфекциониста для назначения или коррекции </a:t>
            </a:r>
            <a:r>
              <a:rPr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АРВТ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в плановом порядке после получения результатов иммунного статуса и вирусной нагрузки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консультации других узких специалистов (психиатра, нарколога, ортопеда, окулиста и др.) по показаниям, исходя из имеющихся клинико-лабораторных данных</a:t>
            </a:r>
            <a:endParaRPr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pc="-10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ОБСЛЕДОВАНИЕ </a:t>
            </a:r>
            <a:r>
              <a:rPr lang="ru-RU" sz="3600" spc="-100" noProof="0" dirty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УЧРЕЖДЕНИЯХ ПРОТИВОТУБЕРКУЛЕЗНОЙ СЛУЖБЫ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дополнительные методы лабораторной и инструментальной диагностики (например,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УЗИ,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ЭХО-КГ,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СКТ/МРТ позвоночника, головного мозга и т.д.) по общим показаниям, исходя из имеющихся клинико-лабораторных данных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Дифференциация МБТ от НТМБ.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ЛЕЧЕНИЕ ВИЧ-ИНФЕКЦИИ</a:t>
            </a:r>
            <a:endParaRPr kumimoji="0" lang="en-GB" altLang="x-none" sz="4400" b="0" i="0" u="none" strike="noStrike" kern="1200" cap="none" spc="0" normalizeH="0" baseline="0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8130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400550"/>
          </a:xfrm>
        </p:spPr>
        <p:txBody>
          <a:bodyPr vert="horz" wrap="square" lIns="92075" tIns="46038" rIns="92075" bIns="46038" anchor="t" anchorCtr="0"/>
          <a:lstStyle/>
          <a:p>
            <a:pPr marL="0" indent="0">
              <a:buNone/>
            </a:pPr>
            <a:r>
              <a:rPr lang="ru-RU" dirty="0"/>
              <a:t>В </a:t>
            </a:r>
            <a:r>
              <a:rPr lang="ru-RU" dirty="0" smtClean="0"/>
              <a:t>2024 году </a:t>
            </a:r>
            <a:r>
              <a:rPr lang="ru-RU" dirty="0"/>
              <a:t>в РФ</a:t>
            </a:r>
          </a:p>
          <a:p>
            <a:pPr marL="0" indent="0"/>
            <a:r>
              <a:rPr lang="ru-RU" dirty="0"/>
              <a:t>Получали АРВТ </a:t>
            </a:r>
            <a:r>
              <a:rPr lang="ru-RU" dirty="0" smtClean="0"/>
              <a:t>784 820 </a:t>
            </a:r>
            <a:r>
              <a:rPr lang="ru-RU" dirty="0"/>
              <a:t>пациентов из </a:t>
            </a:r>
            <a:r>
              <a:rPr lang="ru-RU" dirty="0" smtClean="0"/>
              <a:t>873 617 </a:t>
            </a:r>
            <a:r>
              <a:rPr lang="ru-RU" dirty="0"/>
              <a:t>состоящих на учете (</a:t>
            </a:r>
            <a:r>
              <a:rPr lang="ru-RU" dirty="0" smtClean="0"/>
              <a:t>89,83%) и 62,9% от общего числа</a:t>
            </a:r>
            <a:endParaRPr lang="ru-RU" dirty="0"/>
          </a:p>
          <a:p>
            <a:pPr marL="0" indent="0"/>
            <a:endParaRPr lang="ru-RU" dirty="0"/>
          </a:p>
          <a:p>
            <a:pPr marL="0" indent="0"/>
            <a:r>
              <a:rPr lang="ru-RU" dirty="0" smtClean="0"/>
              <a:t>76,8 </a:t>
            </a:r>
            <a:r>
              <a:rPr lang="ru-RU" dirty="0"/>
              <a:t>% получавших </a:t>
            </a:r>
            <a:r>
              <a:rPr lang="ru-RU" dirty="0" smtClean="0"/>
              <a:t>АРВТ - </a:t>
            </a:r>
            <a:r>
              <a:rPr lang="ru-RU" dirty="0"/>
              <a:t>снижение ВН менее 500 коп/мл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ЦЕЛЬ: 90-90-90</a:t>
            </a:r>
            <a:endParaRPr lang="en-GB" altLang="x-none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ЛЕЧЕНИЕ ВИЧ-ИНФЕКЦИИ</a:t>
            </a:r>
          </a:p>
        </p:txBody>
      </p:sp>
      <p:pic>
        <p:nvPicPr>
          <p:cNvPr id="49154" name="Picture 2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625" y="2071688"/>
            <a:ext cx="4789488" cy="4114800"/>
          </a:xfrm>
        </p:spPr>
      </p:pic>
      <p:pic>
        <p:nvPicPr>
          <p:cNvPr id="49155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75" y="2643188"/>
            <a:ext cx="3546475" cy="2876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7772400" cy="14033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АНТИРЕТРОВИРУСНЫЕ ПРЕПАРАТЫ</a:t>
            </a:r>
          </a:p>
        </p:txBody>
      </p:sp>
      <p:sp>
        <p:nvSpPr>
          <p:cNvPr id="50178" name="Rectangle 3"/>
          <p:cNvSpPr>
            <a:spLocks noGrp="1"/>
          </p:cNvSpPr>
          <p:nvPr>
            <p:ph idx="1"/>
          </p:nvPr>
        </p:nvSpPr>
        <p:spPr>
          <a:xfrm>
            <a:off x="0" y="1285875"/>
            <a:ext cx="9144000" cy="5572125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Группа 1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b="1" dirty="0">
                <a:solidFill>
                  <a:schemeClr val="tx2"/>
                </a:solidFill>
              </a:rPr>
              <a:t>НУКЛЕОЗИДНЫЕ ИНГИБИТОРЫ ФЕРМЕНТА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altLang="ru-RU" sz="2400" b="1" dirty="0">
                <a:solidFill>
                  <a:schemeClr val="tx2"/>
                </a:solidFill>
              </a:rPr>
              <a:t>    ОБРАТНОЙ ТРАНСКРИПТАЗЫ ВИЧ (НИОТ)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Аналоги гуанина – абакавир (Зиаген) 0,3х2 раза в сутки независимо от  приема пищи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Аденина – </a:t>
            </a:r>
            <a:r>
              <a:rPr lang="ru-RU" altLang="ru-RU" sz="2400" b="1" dirty="0">
                <a:solidFill>
                  <a:schemeClr val="tx2"/>
                </a:solidFill>
              </a:rPr>
              <a:t>тенофовир</a:t>
            </a: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ru-RU" sz="2400" dirty="0"/>
              <a:t>0,3х1, диданозин (Видекс) 0,2х2 раза/сутки до еды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Цитидина – зальцитабин (Хивид) 0,75х3 раза в сутки независимо от приема пищи, </a:t>
            </a:r>
            <a:r>
              <a:rPr lang="ru-RU" altLang="ru-RU" sz="2400" b="1" dirty="0">
                <a:solidFill>
                  <a:schemeClr val="tx2"/>
                </a:solidFill>
              </a:rPr>
              <a:t>ламивудин</a:t>
            </a:r>
            <a:r>
              <a:rPr lang="ru-RU" altLang="ru-RU" sz="2400" dirty="0"/>
              <a:t> (Эпивир) 0,15х2 раза в сутки независимо от приема пищи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Тимидина – зидавудин (Ретровир, Тимазид) 0,2х3 раза в сутки независимо от приема пищи, ставудин (Зерит) 80 мгх2 разав сутки независимо от приема пищи, комбивир= зидавудин+ламивудин 1тх2 раза в сутки независимо от приема пищи, монофосфанат азидотимитдина – фосфазид (Никавир) 0,2х3 раза в сутки независимо  от приема пищи</a:t>
            </a:r>
          </a:p>
          <a:p>
            <a:pPr eaLnBrk="1" hangingPunct="1">
              <a:lnSpc>
                <a:spcPct val="90000"/>
              </a:lnSpc>
            </a:pPr>
            <a:endParaRPr lang="ru-RU" altLang="ru-RU" sz="2400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57188"/>
            <a:ext cx="7772400" cy="1395413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АНТИРЕТРОВИРУСНЫЕ ПРЕПАРАТЫ</a:t>
            </a:r>
          </a:p>
        </p:txBody>
      </p:sp>
      <p:sp>
        <p:nvSpPr>
          <p:cNvPr id="51202" name="Rectangle 3"/>
          <p:cNvSpPr>
            <a:spLocks noGrp="1"/>
          </p:cNvSpPr>
          <p:nvPr>
            <p:ph idx="1"/>
          </p:nvPr>
        </p:nvSpPr>
        <p:spPr>
          <a:xfrm>
            <a:off x="357188" y="1857375"/>
            <a:ext cx="8429625" cy="5000625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ru-RU" dirty="0"/>
              <a:t>Группа 2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b="1" dirty="0">
                <a:solidFill>
                  <a:schemeClr val="tx2"/>
                </a:solidFill>
              </a:rPr>
              <a:t>НЕНУКЛЕОЗИДНЫЕ ИНГИБИТОРЫ ФЕРМЕНТА ОБРАТНОЙ ТРАНСКРИПТАЗЫ ВИЧ (ННИОТ)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b="1" dirty="0">
                <a:solidFill>
                  <a:schemeClr val="tx2"/>
                </a:solidFill>
              </a:rPr>
              <a:t>Эфавиренз (</a:t>
            </a:r>
            <a:r>
              <a:rPr lang="ru-RU" altLang="ru-RU" dirty="0"/>
              <a:t>Стокрин) 0,6х1 раз в сутки на ночь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Невирапин (Вирамун) 0,2х14 дней, далее 0,2х2 раза в сутки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Этравирин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Рилпивирин</a:t>
            </a:r>
          </a:p>
          <a:p>
            <a:pPr eaLnBrk="1" hangingPunct="1">
              <a:lnSpc>
                <a:spcPct val="90000"/>
              </a:lnSpc>
              <a:buNone/>
            </a:pPr>
            <a:endParaRPr lang="ru-RU" altLang="ru-RU" dirty="0"/>
          </a:p>
          <a:p>
            <a:pPr eaLnBrk="1" hangingPunct="1">
              <a:lnSpc>
                <a:spcPct val="90000"/>
              </a:lnSpc>
            </a:pPr>
            <a:endParaRPr lang="ru-RU" altLang="ru-RU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85750"/>
            <a:ext cx="7772400" cy="14668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АНТИРЕТРОВИРУСНЫЕ ПРЕПАРАТЫ</a:t>
            </a:r>
          </a:p>
        </p:txBody>
      </p:sp>
      <p:sp>
        <p:nvSpPr>
          <p:cNvPr id="52226" name="Rectangle 3"/>
          <p:cNvSpPr>
            <a:spLocks noGrp="1"/>
          </p:cNvSpPr>
          <p:nvPr>
            <p:ph idx="1"/>
          </p:nvPr>
        </p:nvSpPr>
        <p:spPr>
          <a:xfrm>
            <a:off x="0" y="1785938"/>
            <a:ext cx="9144000" cy="5072062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ru-RU" sz="2800" dirty="0"/>
              <a:t>Группа 3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b="1" dirty="0">
                <a:solidFill>
                  <a:schemeClr val="tx2"/>
                </a:solidFill>
              </a:rPr>
              <a:t>ИНГИБИТОРЫ ПРОТЕАЗЫ ВИЧ (ИП)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Ампренавир (Агенераза) 2400мгх2 раза в сутки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Атазанавир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Фосампренавир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Индинавир (Криксиван) 400 мгх3 раза в сутки, запивая 0,5 л сока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Нелфинавир (Вирасепт) 0,75х3 раза в сутки во время еды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Саквинавир (Фортоваза) 0,2х6х3 раза в неделю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Ритонавир (Норвир) 1200 мг во время еды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лопинавир+ритонавир=Калетра 400мгх2 р/день во время еды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85750"/>
            <a:ext cx="7772400" cy="14668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АНТИРЕТРОВИРУСНЫЕ ПРЕПАРАТЫ</a:t>
            </a:r>
          </a:p>
        </p:txBody>
      </p:sp>
      <p:sp>
        <p:nvSpPr>
          <p:cNvPr id="53250" name="Rectangle 3"/>
          <p:cNvSpPr>
            <a:spLocks noGrp="1"/>
          </p:cNvSpPr>
          <p:nvPr>
            <p:ph idx="1"/>
          </p:nvPr>
        </p:nvSpPr>
        <p:spPr>
          <a:xfrm>
            <a:off x="685800" y="1981200"/>
            <a:ext cx="8458200" cy="4662488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sz="2800" dirty="0"/>
              <a:t>Группа 4</a:t>
            </a:r>
          </a:p>
          <a:p>
            <a:pPr eaLnBrk="1" hangingPunct="1"/>
            <a:r>
              <a:rPr lang="ru-RU" altLang="ru-RU" sz="2800" b="1" dirty="0">
                <a:solidFill>
                  <a:schemeClr val="tx2"/>
                </a:solidFill>
              </a:rPr>
              <a:t>ИНГИБИТОРЫ ИНТЕГРАЗЫ</a:t>
            </a:r>
          </a:p>
          <a:p>
            <a:pPr eaLnBrk="1" hangingPunct="1"/>
            <a:r>
              <a:rPr lang="ru-RU" altLang="ru-RU" sz="2800" dirty="0"/>
              <a:t>Ралтегравир (исентресс) </a:t>
            </a:r>
          </a:p>
          <a:p>
            <a:pPr eaLnBrk="1" hangingPunct="1">
              <a:buNone/>
            </a:pPr>
            <a:r>
              <a:rPr lang="ru-RU" altLang="ru-RU" sz="2800" dirty="0"/>
              <a:t>400 мг 2 раза в сутки</a:t>
            </a:r>
          </a:p>
          <a:p>
            <a:pPr eaLnBrk="1" hangingPunct="1">
              <a:buNone/>
            </a:pPr>
            <a:endParaRPr lang="ru-RU" altLang="ru-RU" sz="2800" dirty="0"/>
          </a:p>
          <a:p>
            <a:pPr eaLnBrk="1" hangingPunct="1"/>
            <a:r>
              <a:rPr lang="ru-RU" altLang="ru-RU" sz="2800" dirty="0"/>
              <a:t>Группа 5</a:t>
            </a:r>
          </a:p>
          <a:p>
            <a:pPr eaLnBrk="1" hangingPunct="1"/>
            <a:r>
              <a:rPr lang="ru-RU" altLang="ru-RU" sz="2800" b="1" dirty="0">
                <a:solidFill>
                  <a:schemeClr val="tx2"/>
                </a:solidFill>
              </a:rPr>
              <a:t>ИНГИБИТОРЫ ПРИСОЕДИНЕНИЯ/СЛИЯНИЯ</a:t>
            </a:r>
          </a:p>
          <a:p>
            <a:pPr eaLnBrk="1" hangingPunct="1"/>
            <a:r>
              <a:rPr lang="ru-RU" altLang="ru-RU" sz="2800" dirty="0">
                <a:solidFill>
                  <a:schemeClr val="tx2"/>
                </a:solidFill>
              </a:rPr>
              <a:t>Маравирок </a:t>
            </a:r>
          </a:p>
          <a:p>
            <a:pPr eaLnBrk="1" hangingPunct="1"/>
            <a:r>
              <a:rPr lang="ru-RU" altLang="ru-RU" sz="2800" dirty="0"/>
              <a:t>Энфувиртид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75" y="285750"/>
            <a:ext cx="8115300" cy="1462088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СХЕМЫ АРВТ ДЛЯ БОЛЬНЫХ С ТУБЕРКУЛЕЗОМ</a:t>
            </a:r>
          </a:p>
        </p:txBody>
      </p:sp>
      <p:sp>
        <p:nvSpPr>
          <p:cNvPr id="54274" name="Rectangle 3"/>
          <p:cNvSpPr>
            <a:spLocks noGrp="1"/>
          </p:cNvSpPr>
          <p:nvPr>
            <p:ph idx="1"/>
          </p:nvPr>
        </p:nvSpPr>
        <p:spPr>
          <a:xfrm>
            <a:off x="714375" y="2357438"/>
            <a:ext cx="8115300" cy="4214812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b="1" dirty="0">
                <a:solidFill>
                  <a:schemeClr val="tx2"/>
                </a:solidFill>
              </a:rPr>
              <a:t>ПРЕДПОЧТИТЕЛЬНАЯ СХЕМА</a:t>
            </a:r>
          </a:p>
          <a:p>
            <a:pPr eaLnBrk="1" hangingPunct="1">
              <a:buNone/>
            </a:pPr>
            <a:endParaRPr lang="ru-RU" altLang="ru-RU" dirty="0">
              <a:solidFill>
                <a:srgbClr val="66FFE0"/>
              </a:solidFill>
            </a:endParaRPr>
          </a:p>
          <a:p>
            <a:pPr eaLnBrk="1" hangingPunct="1"/>
            <a:r>
              <a:rPr lang="ru-RU" altLang="ru-RU" dirty="0"/>
              <a:t>ЗИДОВУДИН/ТЕНОФОВИР/АБАКАВИР</a:t>
            </a:r>
          </a:p>
          <a:p>
            <a:pPr eaLnBrk="1" hangingPunct="1"/>
            <a:r>
              <a:rPr lang="ru-RU" altLang="ru-RU" dirty="0"/>
              <a:t>ЛАМИВУДИН/ЭМТРИЦИТАБИН</a:t>
            </a:r>
          </a:p>
          <a:p>
            <a:pPr eaLnBrk="1" hangingPunct="1"/>
            <a:r>
              <a:rPr lang="ru-RU" altLang="ru-RU" dirty="0"/>
              <a:t>ЭФАВИРЕНЗ</a:t>
            </a:r>
          </a:p>
          <a:p>
            <a:pPr eaLnBrk="1" hangingPunct="1">
              <a:buNone/>
            </a:pPr>
            <a:endParaRPr lang="ru-RU" alt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85750"/>
            <a:ext cx="7772400" cy="14668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СХЕМЫ АРВТ ДЛЯ БОЛЬНЫХ С ТУБЕРКУЛЕЗОМ</a:t>
            </a:r>
          </a:p>
        </p:txBody>
      </p:sp>
      <p:sp>
        <p:nvSpPr>
          <p:cNvPr id="55298" name="Содержимое 2"/>
          <p:cNvSpPr>
            <a:spLocks noGrp="1"/>
          </p:cNvSpPr>
          <p:nvPr>
            <p:ph idx="1"/>
          </p:nvPr>
        </p:nvSpPr>
        <p:spPr>
          <a:xfrm>
            <a:off x="285750" y="2000250"/>
            <a:ext cx="8429625" cy="4857750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b="1" dirty="0">
                <a:solidFill>
                  <a:schemeClr val="tx2"/>
                </a:solidFill>
              </a:rPr>
              <a:t>АЛЬТЕРНАТИВНЫЕ СХЕМЫ</a:t>
            </a:r>
          </a:p>
          <a:p>
            <a:pPr eaLnBrk="1" hangingPunct="1"/>
            <a:r>
              <a:rPr lang="ru-RU" altLang="ru-RU" sz="2400" dirty="0"/>
              <a:t>3 НИОТ(зидовудин+ламивудин+абакавир)</a:t>
            </a:r>
          </a:p>
          <a:p>
            <a:pPr eaLnBrk="1" hangingPunct="1"/>
            <a:r>
              <a:rPr lang="ru-RU" altLang="ru-RU" sz="2400" dirty="0"/>
              <a:t>2 НИОТ(зидовудин+ламивудин)+</a:t>
            </a:r>
          </a:p>
          <a:p>
            <a:pPr eaLnBrk="1" hangingPunct="1">
              <a:buNone/>
            </a:pPr>
            <a:r>
              <a:rPr lang="ru-RU" altLang="ru-RU" sz="2400" dirty="0"/>
              <a:t>    ННИОТ(невирапин)</a:t>
            </a:r>
          </a:p>
          <a:p>
            <a:pPr eaLnBrk="1" hangingPunct="1"/>
            <a:r>
              <a:rPr lang="ru-RU" altLang="ru-RU" sz="2400" dirty="0"/>
              <a:t>2 НИОТ(тенофовир/зидовудин+ламивудин)</a:t>
            </a:r>
          </a:p>
          <a:p>
            <a:pPr eaLnBrk="1" hangingPunct="1">
              <a:buNone/>
            </a:pPr>
            <a:r>
              <a:rPr lang="ru-RU" altLang="ru-RU" sz="2400" dirty="0"/>
              <a:t>    + ИИ(ралтегравир)</a:t>
            </a:r>
          </a:p>
          <a:p>
            <a:pPr eaLnBrk="1" hangingPunct="1"/>
            <a:r>
              <a:rPr lang="ru-RU" altLang="ru-RU" sz="2400" dirty="0"/>
              <a:t>С  предшествующим опытом АРВТ 2НИОТ(зидовудин+ламивудин)+</a:t>
            </a:r>
          </a:p>
          <a:p>
            <a:pPr eaLnBrk="1" hangingPunct="1">
              <a:buNone/>
            </a:pPr>
            <a:r>
              <a:rPr lang="ru-RU" altLang="ru-RU" sz="2400" dirty="0"/>
              <a:t>    ИС(энфувиртид )</a:t>
            </a:r>
          </a:p>
          <a:p>
            <a:pPr eaLnBrk="1" hangingPunct="1"/>
            <a:r>
              <a:rPr lang="ru-RU" altLang="ru-RU" sz="2400" dirty="0"/>
              <a:t>При </a:t>
            </a:r>
            <a:r>
              <a:rPr lang="en-US" altLang="ru-RU" sz="2400" dirty="0"/>
              <a:t>CD4+</a:t>
            </a:r>
            <a:r>
              <a:rPr lang="ru-RU" altLang="ru-RU" sz="2400" dirty="0"/>
              <a:t> </a:t>
            </a:r>
            <a:r>
              <a:rPr lang="en-US" altLang="ru-RU" sz="2400" dirty="0"/>
              <a:t>&lt;100</a:t>
            </a:r>
            <a:r>
              <a:rPr lang="ru-RU" altLang="ru-RU" sz="2400" dirty="0"/>
              <a:t>клеток/мкл  2НИОТ+ННИОТ/ИП+ИС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85750"/>
            <a:ext cx="7772400" cy="14668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СХЕМЫ АРВТ ДЛЯ БОЛЬНЫХ С ТУБЕРКУЛЕЗОМ</a:t>
            </a:r>
          </a:p>
        </p:txBody>
      </p:sp>
      <p:sp>
        <p:nvSpPr>
          <p:cNvPr id="56322" name="Содержимое 2"/>
          <p:cNvSpPr>
            <a:spLocks noGrp="1"/>
          </p:cNvSpPr>
          <p:nvPr>
            <p:ph idx="1"/>
          </p:nvPr>
        </p:nvSpPr>
        <p:spPr>
          <a:xfrm>
            <a:off x="142875" y="1981200"/>
            <a:ext cx="9001125" cy="4662488"/>
          </a:xfrm>
        </p:spPr>
        <p:txBody>
          <a:bodyPr vert="horz" wrap="square" lIns="92075" tIns="46038" rIns="92075" bIns="46038" anchor="t" anchorCtr="0"/>
          <a:lstStyle/>
          <a:p>
            <a:r>
              <a:rPr lang="ru-RU" altLang="ru-RU" b="1" dirty="0">
                <a:solidFill>
                  <a:schemeClr val="tx2"/>
                </a:solidFill>
              </a:rPr>
              <a:t>ПРИЕМЛЕМАЯ СХЕМА</a:t>
            </a:r>
          </a:p>
          <a:p>
            <a:r>
              <a:rPr lang="ru-RU" altLang="ru-RU" dirty="0"/>
              <a:t>2НИОТ+ИП (лопинавир/ритонавир)</a:t>
            </a:r>
          </a:p>
          <a:p>
            <a:r>
              <a:rPr lang="ru-RU" altLang="ru-RU" dirty="0"/>
              <a:t>При назначении </a:t>
            </a:r>
            <a:r>
              <a:rPr lang="ru-RU" altLang="ru-RU" b="1" dirty="0">
                <a:solidFill>
                  <a:schemeClr val="tx2"/>
                </a:solidFill>
              </a:rPr>
              <a:t>ННИОТ, ИП, ИС, ИИ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b="1" dirty="0">
                <a:solidFill>
                  <a:schemeClr val="tx2"/>
                </a:solidFill>
              </a:rPr>
              <a:t>   </a:t>
            </a:r>
            <a:r>
              <a:rPr lang="en-US" altLang="ru-RU" b="1" dirty="0">
                <a:solidFill>
                  <a:schemeClr val="tx2"/>
                </a:solidFill>
              </a:rPr>
              <a:t>R </a:t>
            </a:r>
            <a:r>
              <a:rPr lang="ru-RU" altLang="ru-RU" b="1" dirty="0">
                <a:solidFill>
                  <a:schemeClr val="tx2"/>
                </a:solidFill>
              </a:rPr>
              <a:t>заменить на </a:t>
            </a:r>
            <a:r>
              <a:rPr lang="en-US" altLang="ru-RU" b="1" dirty="0">
                <a:solidFill>
                  <a:srgbClr val="FF0000"/>
                </a:solidFill>
              </a:rPr>
              <a:t>Rb</a:t>
            </a:r>
            <a:endParaRPr lang="ru-RU" altLang="ru-RU" dirty="0">
              <a:solidFill>
                <a:srgbClr val="FF0000"/>
              </a:solidFill>
            </a:endParaRPr>
          </a:p>
          <a:p>
            <a:pPr algn="just" eaLnBrk="1" hangingPunct="1">
              <a:lnSpc>
                <a:spcPct val="80000"/>
              </a:lnSpc>
              <a:buNone/>
            </a:pPr>
            <a:r>
              <a:rPr lang="ru-RU" altLang="ru-RU" sz="2800" dirty="0"/>
              <a:t>    </a:t>
            </a:r>
            <a:r>
              <a:rPr lang="en-US" altLang="ru-RU" sz="2400" dirty="0"/>
              <a:t>R </a:t>
            </a:r>
            <a:r>
              <a:rPr lang="ru-RU" altLang="ru-RU" sz="2400" dirty="0"/>
              <a:t>снижает эффективность и сывороточные концентрации, индуцируя активность ферментов системы цитохрома Р450. Концентрация и токсичность </a:t>
            </a:r>
            <a:r>
              <a:rPr lang="en-US" altLang="ru-RU" sz="2400" dirty="0"/>
              <a:t>R</a:t>
            </a:r>
            <a:r>
              <a:rPr lang="ru-RU" altLang="ru-RU" sz="2400" dirty="0"/>
              <a:t> при этом повышается</a:t>
            </a:r>
          </a:p>
          <a:p>
            <a:r>
              <a:rPr lang="ru-RU" altLang="ru-RU" dirty="0"/>
              <a:t>При использовании </a:t>
            </a:r>
            <a:r>
              <a:rPr lang="en-US" altLang="ru-RU" dirty="0"/>
              <a:t>R </a:t>
            </a:r>
            <a:r>
              <a:rPr lang="ru-RU" altLang="ru-RU" dirty="0"/>
              <a:t>дозу ННИОТ увеличивают</a:t>
            </a:r>
          </a:p>
          <a:p>
            <a:endParaRPr lang="ru-RU" altLang="ru-RU" dirty="0"/>
          </a:p>
          <a:p>
            <a:endParaRPr lang="ru-RU" altLang="ru-RU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44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7346" name="Content Placeholder 57345"/>
          <p:cNvGraphicFramePr>
            <a:graphicFrameLocks noGrp="1"/>
          </p:cNvGraphicFramePr>
          <p:nvPr>
            <p:ph idx="1"/>
          </p:nvPr>
        </p:nvGraphicFramePr>
        <p:xfrm>
          <a:off x="0" y="188913"/>
          <a:ext cx="9144000" cy="6393363"/>
        </p:xfrm>
        <a:graphic>
          <a:graphicData uri="http://schemas.openxmlformats.org/drawingml/2006/table">
            <a:tbl>
              <a:tblPr/>
              <a:tblGrid>
                <a:gridCol w="1384300"/>
                <a:gridCol w="3862388"/>
                <a:gridCol w="3897312"/>
              </a:tblGrid>
              <a:tr h="642938">
                <a:tc rowSpan="2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en-GB" altLang="ru-RU" sz="2000" dirty="0">
                          <a:solidFill>
                            <a:srgbClr val="008CD5"/>
                          </a:solidFill>
                          <a:latin typeface="Arial" panose="020B0604020202020204" pitchFamily="34" charset="0"/>
                        </a:rPr>
                        <a:t>Режим </a:t>
                      </a:r>
                    </a:p>
                  </a:txBody>
                  <a:tcPr marL="91435" marR="91435" marT="45717" marB="4571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en-GB" altLang="ru-RU" sz="2000" dirty="0">
                          <a:solidFill>
                            <a:srgbClr val="00466A"/>
                          </a:solidFill>
                          <a:latin typeface="Arial" panose="020B0604020202020204" pitchFamily="34" charset="0"/>
                        </a:rPr>
                        <a:t>ФАЗА КУРСА ХИМИОТЕРАПИИ</a:t>
                      </a:r>
                    </a:p>
                  </a:txBody>
                  <a:tcPr marL="91435" marR="91435" marT="45717" marB="4571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7143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en-GB" altLang="ru-RU" sz="2000" dirty="0">
                          <a:solidFill>
                            <a:srgbClr val="00466A"/>
                          </a:solidFill>
                          <a:latin typeface="Arial" panose="020B0604020202020204" pitchFamily="34" charset="0"/>
                        </a:rPr>
                        <a:t>ИНТЕНСИВНАЯ</a:t>
                      </a:r>
                    </a:p>
                  </a:txBody>
                  <a:tcPr marL="91435" marR="91435" marT="45717" marB="45717" anchor="ctr">
                    <a:lnL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en-GB" altLang="ru-RU" sz="2000" dirty="0">
                          <a:solidFill>
                            <a:srgbClr val="00466A"/>
                          </a:solidFill>
                          <a:latin typeface="Arial" panose="020B0604020202020204" pitchFamily="34" charset="0"/>
                        </a:rPr>
                        <a:t>ПРОДОЛЖЕНИЯ</a:t>
                      </a:r>
                    </a:p>
                  </a:txBody>
                  <a:tcPr marL="91435" marR="91435" marT="45717" marB="4571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868362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ЛЧТ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Лекарственно-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чувствительного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туберкулеза</a:t>
                      </a:r>
                      <a:endParaRPr lang="en-GB" altLang="x-none" sz="11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22" marR="91422" marT="45716" marB="45716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-3</a:t>
                      </a: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 H R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/</a:t>
                      </a:r>
                      <a:r>
                        <a:rPr lang="en-GB" altLang="x-none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Rb</a:t>
                      </a: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 Z E</a:t>
                      </a:r>
                      <a:endParaRPr lang="en-US" altLang="x-none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89984" marR="89984" marT="62782" marB="4678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en-GB" altLang="x-none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6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(4)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HR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/</a:t>
                      </a:r>
                      <a:r>
                        <a:rPr lang="en-GB" altLang="x-none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Rb</a:t>
                      </a:r>
                      <a:r>
                        <a:rPr lang="en-US" altLang="x-none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/Rpt</a:t>
                      </a:r>
                      <a:r>
                        <a:rPr lang="ru-RU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Z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(5)</a:t>
                      </a:r>
                    </a:p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12(3) 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HR</a:t>
                      </a:r>
                      <a:r>
                        <a:rPr lang="ru-RU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/</a:t>
                      </a:r>
                      <a:r>
                        <a:rPr lang="en-GB" altLang="x-none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Rb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12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HR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/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Rb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Z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(5)</a:t>
                      </a:r>
                      <a:endParaRPr lang="en-US" altLang="x-none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89984" marR="89984" marT="62782" marB="4678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97155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Изониазид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резистентного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Туберкулеза</a:t>
                      </a:r>
                      <a:endParaRPr lang="en-US" altLang="zh-CN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22" marR="91422" marT="45716" marB="45716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3 R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/</a:t>
                      </a:r>
                      <a:r>
                        <a:rPr lang="en-GB" altLang="x-none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Rb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Lfx/Sfx/Mfx</a:t>
                      </a:r>
                    </a:p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[E][Z]] [K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/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Аm Cm] [Pto/Eto]</a:t>
                      </a:r>
                    </a:p>
                  </a:txBody>
                  <a:tcPr marL="89984" marR="89984" marT="62782" marB="4678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-9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 R </a:t>
                      </a:r>
                      <a:r>
                        <a:rPr lang="ru-RU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/</a:t>
                      </a:r>
                      <a:r>
                        <a:rPr lang="en-GB" altLang="x-none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Rb 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Lfx/Sfx/Mfx</a:t>
                      </a:r>
                    </a:p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[E][Z]] [K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/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Аm Cm] [Pto/Eto]</a:t>
                      </a:r>
                    </a:p>
                  </a:txBody>
                  <a:tcPr marL="89984" marR="89984" marT="62782" marB="4678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10763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МЛУ</a:t>
                      </a:r>
                    </a:p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туберкулеза</a:t>
                      </a:r>
                      <a:endParaRPr lang="en-US" altLang="x-none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1422" marR="91422" marT="45716" marB="45716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8 Lfx/Mfx/Sfx Bq* Lzd Cs/Trd + 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1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препарат [Dlm] [E] [Z] [Pto/Eto]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[Cm/Km/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А</a:t>
                      </a: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m] [PAS][Tpp]</a:t>
                      </a:r>
                      <a:endParaRPr lang="en-GB" altLang="x-none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lvl="0" algn="ctr" eaLnBrk="1" hangingPunct="1">
                        <a:lnSpc>
                          <a:spcPct val="93000"/>
                        </a:lnSpc>
                        <a:buSzPct val="115000"/>
                        <a:buNone/>
                      </a:pP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 </a:t>
                      </a:r>
                      <a:endParaRPr lang="en-GB" altLang="x-none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68" marR="68568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1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2-18 Lfx/Mfx/Sfx Lzd [E] [Z] Cs/Trd [Pto/Eto][ PAS] [Tpp]</a:t>
                      </a:r>
                    </a:p>
                    <a:p>
                      <a:pPr lvl="0" algn="ctr" eaLnBrk="1" hangingPunct="1">
                        <a:lnSpc>
                          <a:spcPct val="93000"/>
                        </a:lnSpc>
                        <a:buSzPct val="115000"/>
                        <a:buNone/>
                      </a:pP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 </a:t>
                      </a:r>
                      <a:endParaRPr lang="en-GB" altLang="x-none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68" marR="68568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109855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Пре-ШЛУ</a:t>
                      </a:r>
                    </a:p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туберкулеза</a:t>
                      </a:r>
                      <a:endParaRPr lang="en-US" altLang="x-none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1422" marR="91422" marT="45716" marB="45716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8 Bq* Lzd Lfx (1,0)/Mfx/Sfx Cs/Trd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+ 2 препарата [</a:t>
                      </a: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Dlm] [E]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[Cm/Km/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А</a:t>
                      </a: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m] [Z] [Imp/Mp]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[Pto/Eto] [PAS][Tpp]</a:t>
                      </a:r>
                      <a:endParaRPr lang="en-GB" altLang="x-none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68" marR="68568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12-18 Lzd Lfx (1,0)/Mfx Cs/Trd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[E] [Z] [Pto/Eto] [PAS][Tpp]</a:t>
                      </a:r>
                      <a:endParaRPr lang="en-GB" altLang="x-none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68" marR="68568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1019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ШЛУ</a:t>
                      </a:r>
                    </a:p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туберкулеза</a:t>
                      </a:r>
                      <a:endParaRPr lang="en-US" altLang="x-none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1422" marR="91422" marT="45716" marB="45716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8 Bq*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или </a:t>
                      </a: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Lzd Cs/Trd Dlm + 2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препарата [</a:t>
                      </a: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E] [Cm/Km/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А</a:t>
                      </a: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m] [Z]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[Imp/Mp] [Pto/Eto] [PAS][Tpp]</a:t>
                      </a:r>
                    </a:p>
                  </a:txBody>
                  <a:tcPr marL="68568" marR="68568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12-18 Cs/Trd + 2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препарата [</a:t>
                      </a: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Lzd]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[E] [Z] [Pto/Eto] [PAS][Tpp]</a:t>
                      </a:r>
                      <a:endParaRPr lang="en-GB" altLang="x-none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68" marR="68568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85750"/>
            <a:ext cx="7772400" cy="14668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СРОКИ НАЧАЛА АРВТ</a:t>
            </a:r>
          </a:p>
        </p:txBody>
      </p:sp>
      <p:graphicFrame>
        <p:nvGraphicFramePr>
          <p:cNvPr id="58371" name="Content Placeholder 58370"/>
          <p:cNvGraphicFramePr>
            <a:graphicFrameLocks noGrp="1"/>
          </p:cNvGraphicFramePr>
          <p:nvPr>
            <p:ph idx="1"/>
          </p:nvPr>
        </p:nvGraphicFramePr>
        <p:xfrm>
          <a:off x="714375" y="2643188"/>
          <a:ext cx="7458075" cy="2673350"/>
        </p:xfrm>
        <a:graphic>
          <a:graphicData uri="http://schemas.openxmlformats.org/drawingml/2006/table">
            <a:tbl>
              <a:tblPr/>
              <a:tblGrid>
                <a:gridCol w="2486025"/>
                <a:gridCol w="4972050"/>
              </a:tblGrid>
              <a:tr h="8794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rPr>
                        <a:t>ВИЧ + ТБ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sz="1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rPr>
                        <a:t>Рекомендации 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144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все пациенты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0 - 2 </a:t>
                      </a: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недели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8794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ТМЭ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через 4 - 8 недель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СРОКИ НАЧАЛА АРВТ</a:t>
            </a:r>
            <a:endParaRPr kumimoji="0" sz="4400" b="0" i="0" u="none" strike="noStrike" kern="1200" cap="none" spc="0" normalizeH="0" baseline="0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9394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400600"/>
          </a:xfrm>
        </p:spPr>
        <p:txBody>
          <a:bodyPr vert="horz" wrap="square" lIns="92075" tIns="46038" rIns="92075" bIns="46038" anchor="t" anchorCtr="0"/>
          <a:lstStyle/>
          <a:p>
            <a:r>
              <a:rPr lang="ru-RU" sz="1800" dirty="0"/>
              <a:t>При готовности пациента к старту АРТ и наличии его согласия лечение может быть начато </a:t>
            </a:r>
            <a:r>
              <a:rPr lang="ru-RU" sz="1800" b="1" dirty="0">
                <a:solidFill>
                  <a:schemeClr val="tx2"/>
                </a:solidFill>
              </a:rPr>
              <a:t>немедленно</a:t>
            </a:r>
            <a:r>
              <a:rPr lang="ru-RU" sz="1800" dirty="0"/>
              <a:t>, сразу после установки диагноза, если нет клинических противопоказаний для приёма антиретровирусных препаратов [88,96].</a:t>
            </a:r>
          </a:p>
          <a:p>
            <a:r>
              <a:rPr lang="ru-RU" sz="1800" dirty="0"/>
              <a:t>Рекомендуется врачам, ответственным за наблюдение ВИЧ-инфицированных, </a:t>
            </a:r>
            <a:r>
              <a:rPr lang="ru-RU" sz="1800" b="1" dirty="0">
                <a:solidFill>
                  <a:schemeClr val="tx2"/>
                </a:solidFill>
              </a:rPr>
              <a:t>отложить начало АРТ </a:t>
            </a:r>
            <a:r>
              <a:rPr lang="ru-RU" sz="1800" dirty="0"/>
              <a:t>в следующих случаях:</a:t>
            </a:r>
          </a:p>
          <a:p>
            <a:r>
              <a:rPr lang="ru-RU" sz="1800" dirty="0"/>
              <a:t>при тяжёлом состоянии пациента, требующем стабилизации жизненно важных функций, неотложного этиотропного лечения вторичных или сопутствующих заболеваний (</a:t>
            </a:r>
            <a:r>
              <a:rPr lang="ru-RU" sz="1800" b="1" dirty="0">
                <a:solidFill>
                  <a:schemeClr val="tx2"/>
                </a:solidFill>
              </a:rPr>
              <a:t>туберкулёз, поражения ЦНС </a:t>
            </a:r>
            <a:r>
              <a:rPr lang="ru-RU" sz="1800" dirty="0"/>
              <a:t>и т.п.), при наличии высокого риска летальных осложнений АРТ из-за развития </a:t>
            </a:r>
            <a:r>
              <a:rPr lang="ru-RU" sz="1800" b="1" dirty="0">
                <a:solidFill>
                  <a:schemeClr val="tx2"/>
                </a:solidFill>
              </a:rPr>
              <a:t>угрожающего жизни воспалительного синдрома восстановления иммунной системы</a:t>
            </a:r>
            <a:r>
              <a:rPr lang="ru-RU" sz="1800" dirty="0"/>
              <a:t>.  [102,103] (2В)</a:t>
            </a:r>
          </a:p>
          <a:p>
            <a:r>
              <a:rPr lang="ru-RU" sz="1800" dirty="0"/>
              <a:t>при наличии у ВИЧ-инфицированной женщины беременности в 1 триместре [104] (2С);</a:t>
            </a:r>
          </a:p>
          <a:p>
            <a:pPr>
              <a:buNone/>
            </a:pPr>
            <a:r>
              <a:rPr lang="ru-RU" sz="1800" i="1" dirty="0"/>
              <a:t>Комментарии: учитывая низкую частоту передачи ВИЧ от матери плоду на сроке гестации до 13 нед, а также во избежание потенциально возможного воздействия АРВП на плод АРТ может быть отложена до окончания 1 триместра беременности – при отсутствии показаний для быстрого начала АРТ.</a:t>
            </a:r>
            <a:endParaRPr lang="ru-RU" sz="18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357188"/>
            <a:ext cx="8278813" cy="1395413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ЛАБОРАТОРНЫЙ КОНТРОЛЬ</a:t>
            </a:r>
          </a:p>
        </p:txBody>
      </p:sp>
      <p:sp>
        <p:nvSpPr>
          <p:cNvPr id="60418" name="Rectangle 3"/>
          <p:cNvSpPr>
            <a:spLocks noGrp="1"/>
          </p:cNvSpPr>
          <p:nvPr>
            <p:ph idx="1"/>
          </p:nvPr>
        </p:nvSpPr>
        <p:spPr>
          <a:xfrm>
            <a:off x="142875" y="2033588"/>
            <a:ext cx="9001125" cy="4824412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sz="2800" dirty="0"/>
              <a:t>Уровень РНК ВИЧ и количество </a:t>
            </a:r>
            <a:r>
              <a:rPr lang="en-US" altLang="ru-RU" sz="2800" dirty="0"/>
              <a:t>CD</a:t>
            </a:r>
            <a:r>
              <a:rPr lang="ru-RU" altLang="ru-RU" sz="2800" dirty="0"/>
              <a:t>4-лимфоцитов – через 1 и 3 мес. после начала АВРТ, затем 1 раз в 3 мес.</a:t>
            </a:r>
          </a:p>
          <a:p>
            <a:pPr eaLnBrk="1" hangingPunct="1"/>
            <a:r>
              <a:rPr lang="ru-RU" altLang="ru-RU" sz="2800" dirty="0"/>
              <a:t>Клинический анализ крови –Биохимический анализ крови –     1раз в мес. В ИФ, далее 1 раз в 2 мес.</a:t>
            </a:r>
          </a:p>
          <a:p>
            <a:pPr eaLnBrk="1" hangingPunct="1"/>
            <a:r>
              <a:rPr lang="ru-RU" altLang="ru-RU" sz="2800" dirty="0"/>
              <a:t>Клиренс креатинина, калий сыворотки крови, уровень мочевины ежемесячно</a:t>
            </a:r>
          </a:p>
          <a:p>
            <a:pPr eaLnBrk="1" hangingPunct="1"/>
            <a:r>
              <a:rPr lang="ru-RU" altLang="ru-RU" sz="2800" dirty="0"/>
              <a:t>Уровень ТТГ каждые 6 меяцев</a:t>
            </a:r>
          </a:p>
          <a:p>
            <a:pPr eaLnBrk="1" hangingPunct="1"/>
            <a:r>
              <a:rPr lang="ru-RU" altLang="ru-RU" sz="2800" dirty="0"/>
              <a:t>Осмотр ЛОРа, окулиста (</a:t>
            </a:r>
            <a:r>
              <a:rPr lang="en-US" altLang="ru-RU" sz="2800" dirty="0"/>
              <a:t>E),</a:t>
            </a:r>
            <a:r>
              <a:rPr lang="ru-RU" altLang="ru-RU" sz="2800" dirty="0"/>
              <a:t> ЭКГ (</a:t>
            </a:r>
            <a:r>
              <a:rPr lang="en-US" altLang="ru-RU" sz="2800" dirty="0"/>
              <a:t>Fq, Bq)</a:t>
            </a:r>
            <a:endParaRPr lang="ru-RU" altLang="ru-RU" sz="2800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7958138" cy="17526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НЕЖЕЛАТЕЛЬНЫЕ ЯВЛЕНИЯ</a:t>
            </a:r>
          </a:p>
        </p:txBody>
      </p:sp>
      <p:graphicFrame>
        <p:nvGraphicFramePr>
          <p:cNvPr id="61443" name="Content Placeholder 61442"/>
          <p:cNvGraphicFramePr>
            <a:graphicFrameLocks noGrp="1"/>
          </p:cNvGraphicFramePr>
          <p:nvPr>
            <p:ph idx="1"/>
          </p:nvPr>
        </p:nvGraphicFramePr>
        <p:xfrm>
          <a:off x="0" y="1506538"/>
          <a:ext cx="9144000" cy="5599424"/>
        </p:xfrm>
        <a:graphic>
          <a:graphicData uri="http://schemas.openxmlformats.org/drawingml/2006/table">
            <a:tbl>
              <a:tblPr/>
              <a:tblGrid>
                <a:gridCol w="3643313"/>
                <a:gridCol w="1857375"/>
                <a:gridCol w="3643312"/>
              </a:tblGrid>
              <a:tr h="384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</a:rPr>
                        <a:t>гепатотоксичность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</a:rPr>
                        <a:t>Z R H Pt</a:t>
                      </a:r>
                      <a:endParaRPr lang="ru-RU" altLang="ru-RU" sz="18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</a:rPr>
                        <a:t>ННИОТ</a:t>
                      </a:r>
                      <a:r>
                        <a:rPr lang="en-US" altLang="ru-RU" sz="1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</a:rPr>
                        <a:t>&gt;</a:t>
                      </a:r>
                      <a:r>
                        <a:rPr lang="ru-RU" altLang="ru-RU" sz="1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</a:rPr>
                        <a:t>ИП</a:t>
                      </a:r>
                      <a:r>
                        <a:rPr lang="en-US" altLang="ru-RU" sz="1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</a:rPr>
                        <a:t>&gt;</a:t>
                      </a:r>
                      <a:r>
                        <a:rPr lang="ru-RU" altLang="ru-RU" sz="1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</a:rPr>
                        <a:t>ИИ</a:t>
                      </a:r>
                      <a:r>
                        <a:rPr lang="en-US" altLang="ru-RU" sz="1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</a:rPr>
                        <a:t>&gt;</a:t>
                      </a:r>
                      <a:r>
                        <a:rPr lang="ru-RU" altLang="ru-RU" sz="1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</a:rPr>
                        <a:t>НИОТ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84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Анемия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-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ZDV </a:t>
                      </a: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фосфазид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384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Гранулоцитопения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Fq H PAS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ZDV</a:t>
                      </a: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 ставудин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384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Нефротоксичность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Am Cm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Тенофовир </a:t>
                      </a: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ATV IDV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384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Ототоксичность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Am Cm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6635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Желудочная диспепсия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H R Z Pt PAS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ZDV </a:t>
                      </a: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ставудин 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диданозин фосфазид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63976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Кишечная диспепсия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R Fq PAS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ИП</a:t>
                      </a: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 </a:t>
                      </a: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(</a:t>
                      </a: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LPV/r&gt;SQV/r&gt;FPV/r&gt;&gt;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дарунавир</a:t>
                      </a: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/r&gt;ATV/r&gt;ATV)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6635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Периферическая полинейропатия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H Fq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Ставудин диданозин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384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Гипотиреоз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Pt PAS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6635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Нейротоксические реакции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Cs H Fq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EFV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6635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Аллергическая реакция</a:t>
                      </a: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Am R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Абакавир ННИОТ(</a:t>
                      </a:r>
                      <a:r>
                        <a:rPr lang="en-US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NVP&gt;EFV&gt;ETR)</a:t>
                      </a: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СВИС</a:t>
            </a:r>
          </a:p>
        </p:txBody>
      </p:sp>
      <p:sp>
        <p:nvSpPr>
          <p:cNvPr id="62466" name="Содержимое 2"/>
          <p:cNvSpPr>
            <a:spLocks noGrp="1"/>
          </p:cNvSpPr>
          <p:nvPr>
            <p:ph idx="1"/>
          </p:nvPr>
        </p:nvSpPr>
        <p:spPr>
          <a:xfrm>
            <a:off x="685800" y="1857375"/>
            <a:ext cx="8101013" cy="4238625"/>
          </a:xfrm>
        </p:spPr>
        <p:txBody>
          <a:bodyPr vert="horz" wrap="square" lIns="92075" tIns="46038" rIns="92075" bIns="46038" anchor="t" anchorCtr="0"/>
          <a:lstStyle/>
          <a:p>
            <a:r>
              <a:rPr lang="ru-RU" altLang="ru-RU" b="1" dirty="0">
                <a:solidFill>
                  <a:schemeClr val="tx2"/>
                </a:solidFill>
              </a:rPr>
              <a:t>Парадоксальный</a:t>
            </a:r>
            <a:r>
              <a:rPr lang="ru-RU" altLang="ru-RU" dirty="0"/>
              <a:t> – на фоне ПТП при присоединении АРВТ не позднее 3 месяцев от ее начала</a:t>
            </a:r>
          </a:p>
          <a:p>
            <a:r>
              <a:rPr lang="ru-RU" altLang="ru-RU" b="1" dirty="0">
                <a:solidFill>
                  <a:schemeClr val="tx2"/>
                </a:solidFill>
              </a:rPr>
              <a:t>Выявляющий</a:t>
            </a:r>
            <a:r>
              <a:rPr lang="ru-RU" altLang="ru-RU" dirty="0">
                <a:solidFill>
                  <a:srgbClr val="00B0F0"/>
                </a:solidFill>
              </a:rPr>
              <a:t> </a:t>
            </a:r>
            <a:r>
              <a:rPr lang="ru-RU" altLang="ru-RU" dirty="0"/>
              <a:t>– не получал ПТП</a:t>
            </a:r>
          </a:p>
          <a:p>
            <a:r>
              <a:rPr lang="ru-RU" altLang="ru-RU" b="1" dirty="0">
                <a:solidFill>
                  <a:schemeClr val="tx2"/>
                </a:solidFill>
              </a:rPr>
              <a:t>Факторы риска развития СВИС</a:t>
            </a:r>
          </a:p>
          <a:p>
            <a:r>
              <a:rPr lang="ru-RU" altLang="ru-RU" dirty="0"/>
              <a:t>Низкий уровень </a:t>
            </a:r>
            <a:r>
              <a:rPr lang="en-US" altLang="ru-RU" dirty="0"/>
              <a:t>CD4+</a:t>
            </a:r>
            <a:endParaRPr lang="ru-RU" altLang="ru-RU" dirty="0"/>
          </a:p>
          <a:p>
            <a:r>
              <a:rPr lang="ru-RU" altLang="ru-RU" dirty="0"/>
              <a:t>высокая вирусная нагрузка ВИЧ</a:t>
            </a:r>
          </a:p>
          <a:p>
            <a:r>
              <a:rPr lang="ru-RU" altLang="ru-RU" dirty="0"/>
              <a:t>Раннее начало АРВТ относительно ПТП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85750"/>
            <a:ext cx="7772400" cy="14668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СВИС</a:t>
            </a:r>
          </a:p>
        </p:txBody>
      </p:sp>
      <p:sp>
        <p:nvSpPr>
          <p:cNvPr id="63490" name="Содержимое 2"/>
          <p:cNvSpPr>
            <a:spLocks noGrp="1"/>
          </p:cNvSpPr>
          <p:nvPr>
            <p:ph idx="1"/>
          </p:nvPr>
        </p:nvSpPr>
        <p:spPr>
          <a:xfrm>
            <a:off x="0" y="1714500"/>
            <a:ext cx="9358313" cy="4929188"/>
          </a:xfrm>
        </p:spPr>
        <p:txBody>
          <a:bodyPr vert="horz" wrap="square" lIns="92075" tIns="46038" rIns="92075" bIns="46038" anchor="t" anchorCtr="0"/>
          <a:lstStyle/>
          <a:p>
            <a:r>
              <a:rPr lang="ru-RU" altLang="ru-RU" dirty="0"/>
              <a:t>фебрильная лихорадка</a:t>
            </a:r>
          </a:p>
          <a:p>
            <a:r>
              <a:rPr lang="ru-RU" altLang="ru-RU" dirty="0"/>
              <a:t>периферическая лимфаденопатия</a:t>
            </a:r>
          </a:p>
          <a:p>
            <a:r>
              <a:rPr lang="ru-RU" altLang="ru-RU" dirty="0"/>
              <a:t>серозиты</a:t>
            </a:r>
          </a:p>
          <a:p>
            <a:r>
              <a:rPr lang="ru-RU" altLang="ru-RU" dirty="0"/>
              <a:t>увеличение ВГЛУ</a:t>
            </a:r>
          </a:p>
          <a:p>
            <a:r>
              <a:rPr lang="ru-RU" altLang="ru-RU" dirty="0"/>
              <a:t>увеличение объема милиарной диссеминации</a:t>
            </a:r>
          </a:p>
          <a:p>
            <a:r>
              <a:rPr lang="ru-RU" altLang="ru-RU" dirty="0"/>
              <a:t>появление нового фокуса воспаления в легочной ткани</a:t>
            </a:r>
          </a:p>
          <a:p>
            <a:r>
              <a:rPr lang="ru-RU" altLang="ru-RU" dirty="0"/>
              <a:t>стойкий положительный эффект ГКС-терапии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Профилактика  СВИС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altLang="en-US" dirty="0"/>
              <a:t>При СД4 менее 100 </a:t>
            </a:r>
            <a:r>
              <a:rPr lang="ru-RU" altLang="en-US" dirty="0" err="1"/>
              <a:t>кл</a:t>
            </a:r>
            <a:r>
              <a:rPr lang="ru-RU" altLang="en-US" dirty="0"/>
              <a:t>/мкл</a:t>
            </a:r>
          </a:p>
          <a:p>
            <a:pPr marL="0" indent="0">
              <a:buNone/>
            </a:pPr>
            <a:r>
              <a:rPr lang="ru-RU" altLang="en-US" dirty="0" err="1"/>
              <a:t>преднизолон</a:t>
            </a:r>
            <a:r>
              <a:rPr lang="ru-RU" altLang="en-US" dirty="0"/>
              <a:t> одновременно с АРВТ</a:t>
            </a:r>
          </a:p>
          <a:p>
            <a:r>
              <a:rPr lang="ru-RU" altLang="en-US" dirty="0"/>
              <a:t>40 мг 1 раз/сутки в течение 2 недель</a:t>
            </a:r>
          </a:p>
          <a:p>
            <a:r>
              <a:rPr lang="ru-RU" altLang="en-US" dirty="0"/>
              <a:t>затем 20 мг </a:t>
            </a:r>
            <a:r>
              <a:rPr lang="ru-RU" altLang="en-US" dirty="0">
                <a:sym typeface="+mn-ea"/>
              </a:rPr>
              <a:t>1 раз/сутки в течение 2 недель</a:t>
            </a:r>
            <a:endParaRPr lang="ru-RU" altLang="en-US" dirty="0"/>
          </a:p>
          <a:p>
            <a:endParaRPr lang="ru-RU" altLang="en-US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357188"/>
            <a:ext cx="9144000" cy="142875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ОБСЛЕДОВАНИЕ НА ТУБЕРКУЛЕЗ БОЛЬНЫХ С ВИЧ-ИНФЕКЦИЕЙ</a:t>
            </a:r>
          </a:p>
        </p:txBody>
      </p:sp>
      <p:graphicFrame>
        <p:nvGraphicFramePr>
          <p:cNvPr id="64515" name="Content Placeholder 64514"/>
          <p:cNvGraphicFramePr>
            <a:graphicFrameLocks noGrp="1"/>
          </p:cNvGraphicFramePr>
          <p:nvPr>
            <p:ph idx="1"/>
          </p:nvPr>
        </p:nvGraphicFramePr>
        <p:xfrm>
          <a:off x="285750" y="1981200"/>
          <a:ext cx="8715375" cy="4740275"/>
        </p:xfrm>
        <a:graphic>
          <a:graphicData uri="http://schemas.openxmlformats.org/drawingml/2006/table">
            <a:tbl>
              <a:tblPr/>
              <a:tblGrid>
                <a:gridCol w="2905125"/>
                <a:gridCol w="2130425"/>
                <a:gridCol w="3679825"/>
              </a:tblGrid>
              <a:tr h="765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Метод обследования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кратность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примечание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65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Рентген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2 раза в год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У взрослых и подростков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9144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Посев мокроты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3-жды за 2 дня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При кашле </a:t>
                      </a:r>
                      <a:r>
                        <a:rPr lang="en-US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&gt; 3</a:t>
                      </a:r>
                      <a:r>
                        <a:rPr lang="ru-RU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 нед. У взрослых, подростков и детей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765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Посев мочи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3 раза в год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При гематурии, протеинурии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765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Манту/ДСТ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2 раза в год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У взрослых, подростков и детей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7651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Биопсия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При операции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ru-RU" altLang="ru-RU" sz="1800" b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При очагах воспаления неясной этиологии</a:t>
                      </a:r>
                    </a:p>
                  </a:txBody>
                  <a:tcPr marL="92075" marR="92075" marT="46031" marB="4603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929688" cy="1538288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ДИСПАНСЕРНОЕ НАБЛЮДЕНИЕ ЗА БОЛЬНЫМИ С ВИЧ-ИНФЕКЦИЕЙ</a:t>
            </a:r>
          </a:p>
        </p:txBody>
      </p:sp>
      <p:sp>
        <p:nvSpPr>
          <p:cNvPr id="65538" name="Содержимое 2"/>
          <p:cNvSpPr>
            <a:spLocks noGrp="1"/>
          </p:cNvSpPr>
          <p:nvPr>
            <p:ph idx="1"/>
          </p:nvPr>
        </p:nvSpPr>
        <p:spPr>
          <a:xfrm>
            <a:off x="685800" y="2428875"/>
            <a:ext cx="7772400" cy="3667125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dirty="0"/>
              <a:t>Кабинет скрининговой диагностики в центре СПИДа – без клинических проявлений</a:t>
            </a:r>
          </a:p>
          <a:p>
            <a:pPr eaLnBrk="1" hangingPunct="1"/>
            <a:r>
              <a:rPr lang="ru-RU" altLang="ru-RU" dirty="0"/>
              <a:t>Кабинет референс-диагностики на базе ПТД – при наличии симптомов туберкулеза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3600" b="0" i="0" u="none" strike="noStrike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ХИМИОПРОФИЛАКТИКА ТУБЕРКУЛЕЗА У ВИЧ-ИНФИЦИРОВАННЫХ</a:t>
            </a:r>
          </a:p>
        </p:txBody>
      </p:sp>
      <p:sp>
        <p:nvSpPr>
          <p:cNvPr id="66562" name="Содержимое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>
              <a:buNone/>
            </a:pPr>
            <a:endParaRPr lang="ru-RU" altLang="ru-RU" dirty="0"/>
          </a:p>
          <a:p>
            <a:pPr algn="ctr" eaLnBrk="1" hangingPunct="1">
              <a:buNone/>
            </a:pPr>
            <a:endParaRPr lang="en-US" altLang="ru-RU" dirty="0"/>
          </a:p>
          <a:p>
            <a:endParaRPr lang="ru-RU" altLang="ru-RU" dirty="0"/>
          </a:p>
        </p:txBody>
      </p:sp>
      <p:graphicFrame>
        <p:nvGraphicFramePr>
          <p:cNvPr id="66563" name="Table 66562"/>
          <p:cNvGraphicFramePr/>
          <p:nvPr/>
        </p:nvGraphicFramePr>
        <p:xfrm>
          <a:off x="179388" y="2276475"/>
          <a:ext cx="8856663" cy="3942977"/>
        </p:xfrm>
        <a:graphic>
          <a:graphicData uri="http://schemas.openxmlformats.org/drawingml/2006/table">
            <a:tbl>
              <a:tblPr/>
              <a:tblGrid>
                <a:gridCol w="2214563"/>
                <a:gridCol w="2214562"/>
                <a:gridCol w="2212975"/>
                <a:gridCol w="2214563"/>
              </a:tblGrid>
              <a:tr h="3714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Препараты </a:t>
                      </a:r>
                      <a:endParaRPr lang="en-US" altLang="zh-CN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Длительность </a:t>
                      </a:r>
                      <a:endParaRPr lang="en-US" altLang="zh-CN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Кратность приема</a:t>
                      </a:r>
                      <a:endParaRPr lang="en-US" altLang="zh-CN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Дозировки </a:t>
                      </a:r>
                      <a:endParaRPr lang="en-US" altLang="zh-CN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Изониазид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6 или 9 мес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Ежедневно 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5-10 мг/кг в день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639762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Изониазид и Рифампицин 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3 мес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Ежедневно 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5-10 мг/кг в день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R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5-10 мг/кг в день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64135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Изониазид и рифапентин 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3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мес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 раз в неделю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12 доз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Независимо от веса </a:t>
                      </a: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900/</a:t>
                      </a: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Rp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900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63976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Изониазид и рифапентин 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 мес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Ежедневно</a:t>
                      </a: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28 доз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Независимо от веса </a:t>
                      </a: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H3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00/</a:t>
                      </a: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Rp6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00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Изониазид и Этамбутол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3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мес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lvl="0" eaLnBrk="1" hangingPunct="1">
                        <a:buSzTx/>
                        <a:buNone/>
                      </a:pP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Ежедневно 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H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10 мг/кг в день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ru-RU" altLang="en-US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Е 20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мг/кг в день</a:t>
                      </a:r>
                      <a:endParaRPr lang="ru-RU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Изониазид и Пиразинамид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3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мес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lvl="0" eaLnBrk="1" hangingPunct="1">
                        <a:buSzTx/>
                        <a:buNone/>
                      </a:pP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buSzTx/>
                        <a:buNone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Ежедневно </a:t>
                      </a:r>
                      <a:endParaRPr lang="en-US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buSzTx/>
                        <a:buNone/>
                      </a:pPr>
                      <a:r>
                        <a:rPr lang="en-US" altLang="x-none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H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10 мг/кг в день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lvl="0" eaLnBrk="1" hangingPunct="1">
                        <a:buSzTx/>
                        <a:buNone/>
                      </a:pPr>
                      <a:r>
                        <a:rPr lang="en-GB" altLang="zh-CN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</a:t>
                      </a:r>
                      <a:r>
                        <a:rPr lang="ru-RU" altLang="zh-CN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25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мг/кг в день</a:t>
                      </a:r>
                      <a:endParaRPr lang="ru-RU" altLang="zh-CN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37" marR="91437" marT="45713" marB="4571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Содержимое 2"/>
          <p:cNvSpPr>
            <a:spLocks noGrp="1"/>
          </p:cNvSpPr>
          <p:nvPr>
            <p:ph idx="4294967295"/>
          </p:nvPr>
        </p:nvSpPr>
        <p:spPr>
          <a:xfrm>
            <a:off x="0" y="1981200"/>
            <a:ext cx="7772400" cy="4114800"/>
          </a:xfrm>
        </p:spPr>
        <p:txBody>
          <a:bodyPr vert="horz" wrap="square" lIns="92075" tIns="46038" rIns="92075" bIns="46038" anchor="t" anchorCtr="0"/>
          <a:lstStyle/>
          <a:p>
            <a:pPr algn="ctr">
              <a:buNone/>
            </a:pPr>
            <a:r>
              <a:rPr lang="ru-RU" altLang="ru-RU" sz="6000" dirty="0">
                <a:solidFill>
                  <a:schemeClr val="tx2"/>
                </a:solidFill>
              </a:rPr>
              <a:t>ТУБЕРКУЛЕЗ И БЕРЕМЕННОСТЬ</a:t>
            </a:r>
          </a:p>
          <a:p>
            <a:endParaRPr lang="ru-RU" altLang="ru-RU" sz="6000" dirty="0">
              <a:solidFill>
                <a:srgbClr val="72BFC5"/>
              </a:solidFill>
            </a:endParaRPr>
          </a:p>
        </p:txBody>
      </p:sp>
      <p:pic>
        <p:nvPicPr>
          <p:cNvPr id="67586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4500563"/>
            <a:ext cx="4095750" cy="2047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428625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И БЕРЕМЕННОСТЬ</a:t>
            </a:r>
          </a:p>
        </p:txBody>
      </p:sp>
      <p:sp>
        <p:nvSpPr>
          <p:cNvPr id="68610" name="Содержимое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r>
              <a:rPr lang="ru-RU" altLang="ru-RU" sz="2800" b="1" dirty="0">
                <a:solidFill>
                  <a:schemeClr val="tx2"/>
                </a:solidFill>
              </a:rPr>
              <a:t>ОСОБЕННОСТИ ПЕРИОДА БЕРЕМЕННОСТИ</a:t>
            </a:r>
          </a:p>
          <a:p>
            <a:pPr algn="just"/>
            <a:r>
              <a:rPr lang="ru-RU" altLang="ru-RU" dirty="0"/>
              <a:t>Гормональная перестройка (АКТГ, ГКС, прогестерон, хорионический гонадоторопин)</a:t>
            </a:r>
          </a:p>
          <a:p>
            <a:r>
              <a:rPr lang="ru-RU" altLang="ru-RU" dirty="0"/>
              <a:t>Иммуносупрессия</a:t>
            </a:r>
          </a:p>
          <a:p>
            <a:r>
              <a:rPr lang="ru-RU" altLang="ru-RU" dirty="0"/>
              <a:t>Дефицит железа, кальция</a:t>
            </a:r>
          </a:p>
          <a:p>
            <a:pPr algn="just"/>
            <a:r>
              <a:rPr lang="ru-RU" altLang="ru-RU" dirty="0"/>
              <a:t>Абдоминальная декомпрессия после родов</a:t>
            </a:r>
          </a:p>
          <a:p>
            <a:endParaRPr lang="ru-RU" altLang="ru-RU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428625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И БЕРЕМЕННОСТЬ</a:t>
            </a:r>
          </a:p>
        </p:txBody>
      </p:sp>
      <p:sp>
        <p:nvSpPr>
          <p:cNvPr id="69634" name="Содержимое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r>
              <a:rPr lang="ru-RU" altLang="ru-RU" b="1" dirty="0">
                <a:solidFill>
                  <a:schemeClr val="tx2"/>
                </a:solidFill>
              </a:rPr>
              <a:t>ОСОБЕННОСТИ КЛИНИКИ</a:t>
            </a:r>
          </a:p>
          <a:p>
            <a:r>
              <a:rPr lang="ru-RU" altLang="ru-RU" dirty="0"/>
              <a:t>в первом триместре необходимо дифференцировать с симптомами раннего токсикоза</a:t>
            </a:r>
          </a:p>
          <a:p>
            <a:r>
              <a:rPr lang="ru-RU" altLang="ru-RU" dirty="0"/>
              <a:t>во второй половине возможна «холодная  вспышка»</a:t>
            </a:r>
          </a:p>
          <a:p>
            <a:r>
              <a:rPr lang="ru-RU" altLang="ru-RU" dirty="0"/>
              <a:t>плацентарная ишемия, гипоксия плода, риск преэклампсии</a:t>
            </a:r>
          </a:p>
          <a:p>
            <a:endParaRPr lang="ru-RU" altLang="ru-RU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428625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И БЕРЕМЕННОСТЬ</a:t>
            </a:r>
          </a:p>
        </p:txBody>
      </p:sp>
      <p:sp>
        <p:nvSpPr>
          <p:cNvPr id="70658" name="Содержимое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r>
              <a:rPr lang="ru-RU" altLang="ru-RU" b="1" dirty="0">
                <a:solidFill>
                  <a:schemeClr val="tx2"/>
                </a:solidFill>
              </a:rPr>
              <a:t>ДИАГНОСТИКА клиническая</a:t>
            </a:r>
          </a:p>
          <a:p>
            <a:pPr lvl="1"/>
            <a:r>
              <a:rPr lang="ru-RU" altLang="ru-RU" sz="2000" dirty="0"/>
              <a:t>симптомы общей интоксикации в течение 3-х недель и более (недомогание, утомляемость, раздражительность, снижение аппетита, слабость, вялость, потливость в ночные часы,  субфебрильная температура в вечернее время);</a:t>
            </a:r>
          </a:p>
          <a:p>
            <a:pPr lvl="1"/>
            <a:r>
              <a:rPr lang="ru-RU" altLang="ru-RU" sz="2000" dirty="0"/>
              <a:t>симптомы поражения органов дыхания (кашель с мокротой  в течение 3-х недель, одышка, боли в груди);</a:t>
            </a:r>
          </a:p>
          <a:p>
            <a:pPr lvl="1"/>
            <a:r>
              <a:rPr lang="ru-RU" altLang="ru-RU" sz="2000" dirty="0"/>
              <a:t>указанные симптомы не исчезают в течение месяца, а напротив,  усиливаются и                              приобретают острое течение  после родов;</a:t>
            </a:r>
          </a:p>
          <a:p>
            <a:pPr lvl="1"/>
            <a:r>
              <a:rPr lang="ru-RU" altLang="ru-RU" sz="2000" dirty="0"/>
              <a:t>отсутствие прибавки массы тела беременной или снижение массы тела.</a:t>
            </a:r>
          </a:p>
          <a:p>
            <a:endParaRPr lang="ru-RU" altLang="ru-RU" sz="3500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428625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И БЕРЕМЕННОСТЬ</a:t>
            </a:r>
          </a:p>
        </p:txBody>
      </p:sp>
      <p:sp>
        <p:nvSpPr>
          <p:cNvPr id="71682" name="Содержимое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r>
              <a:rPr lang="ru-RU" altLang="ru-RU" b="1" dirty="0">
                <a:solidFill>
                  <a:schemeClr val="tx2"/>
                </a:solidFill>
              </a:rPr>
              <a:t>ДИАГНОСТИКА</a:t>
            </a:r>
          </a:p>
          <a:p>
            <a:r>
              <a:rPr lang="ru-RU" altLang="ru-RU" b="1" dirty="0">
                <a:solidFill>
                  <a:schemeClr val="tx2"/>
                </a:solidFill>
              </a:rPr>
              <a:t>Эпиданамнез</a:t>
            </a:r>
          </a:p>
          <a:p>
            <a:r>
              <a:rPr lang="ru-RU" altLang="ru-RU" b="1" dirty="0">
                <a:solidFill>
                  <a:schemeClr val="tx2"/>
                </a:solidFill>
              </a:rPr>
              <a:t>Рентгенологические проявления </a:t>
            </a:r>
            <a:r>
              <a:rPr lang="ru-RU" altLang="ru-RU" dirty="0">
                <a:solidFill>
                  <a:schemeClr val="tx2"/>
                </a:solidFill>
              </a:rPr>
              <a:t>–</a:t>
            </a:r>
            <a:r>
              <a:rPr lang="ru-RU" altLang="ru-RU" dirty="0">
                <a:solidFill>
                  <a:srgbClr val="72BFC5"/>
                </a:solidFill>
              </a:rPr>
              <a:t> </a:t>
            </a:r>
          </a:p>
          <a:p>
            <a:pPr>
              <a:buNone/>
            </a:pPr>
            <a:r>
              <a:rPr lang="ru-RU" altLang="ru-RU" dirty="0">
                <a:solidFill>
                  <a:srgbClr val="66FFE0"/>
                </a:solidFill>
              </a:rPr>
              <a:t>   </a:t>
            </a:r>
            <a:r>
              <a:rPr lang="ru-RU" altLang="ru-RU" dirty="0"/>
              <a:t>по показаниям обследование возможно  (Приказ МЗ РФ №129)    на </a:t>
            </a:r>
            <a:r>
              <a:rPr lang="ru-RU" altLang="ru-RU" b="1" dirty="0">
                <a:solidFill>
                  <a:schemeClr val="tx2"/>
                </a:solidFill>
              </a:rPr>
              <a:t>18-22 </a:t>
            </a:r>
            <a:r>
              <a:rPr lang="ru-RU" altLang="ru-RU" dirty="0">
                <a:solidFill>
                  <a:schemeClr val="tx2"/>
                </a:solidFill>
              </a:rPr>
              <a:t>неделе беременности </a:t>
            </a:r>
            <a:r>
              <a:rPr lang="ru-RU" altLang="ru-RU" dirty="0"/>
              <a:t>(обзорная Р-грамма)</a:t>
            </a:r>
          </a:p>
          <a:p>
            <a:r>
              <a:rPr lang="ru-RU" altLang="ru-RU" b="1" dirty="0">
                <a:solidFill>
                  <a:schemeClr val="tx2"/>
                </a:solidFill>
              </a:rPr>
              <a:t>Лабораторные данные – </a:t>
            </a:r>
          </a:p>
          <a:p>
            <a:pPr>
              <a:buNone/>
            </a:pPr>
            <a:r>
              <a:rPr lang="ru-RU" altLang="ru-RU" dirty="0">
                <a:solidFill>
                  <a:srgbClr val="66FFE0"/>
                </a:solidFill>
              </a:rPr>
              <a:t>   </a:t>
            </a:r>
            <a:r>
              <a:rPr lang="ru-RU" altLang="ru-RU" dirty="0"/>
              <a:t>ОАК, ОАМ, мокрота на КУМ №3</a:t>
            </a:r>
          </a:p>
          <a:p>
            <a:endParaRPr lang="ru-RU" altLang="ru-RU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7526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И БЕРЕМЕННОСТЬ</a:t>
            </a:r>
          </a:p>
        </p:txBody>
      </p:sp>
      <p:sp>
        <p:nvSpPr>
          <p:cNvPr id="72706" name="Содержимое 2"/>
          <p:cNvSpPr>
            <a:spLocks noGrp="1"/>
          </p:cNvSpPr>
          <p:nvPr>
            <p:ph idx="1"/>
          </p:nvPr>
        </p:nvSpPr>
        <p:spPr>
          <a:xfrm>
            <a:off x="214313" y="1785938"/>
            <a:ext cx="8929687" cy="5072062"/>
          </a:xfrm>
        </p:spPr>
        <p:txBody>
          <a:bodyPr vert="horz" wrap="square" lIns="92075" tIns="46038" rIns="92075" bIns="46038" anchor="t" anchorCtr="0"/>
          <a:lstStyle/>
          <a:p>
            <a:pPr algn="just"/>
            <a:r>
              <a:rPr lang="ru-RU" altLang="ru-RU" sz="2400" dirty="0"/>
              <a:t>Беременность не является противопоказанием для лечения активного туберкулеза.</a:t>
            </a:r>
          </a:p>
          <a:p>
            <a:pPr algn="just"/>
            <a:r>
              <a:rPr lang="ru-RU" altLang="ru-RU" sz="2400" dirty="0"/>
              <a:t>Лечение начинают после сопоставления предполагаемой пользы для матери и потенциального риска для плода </a:t>
            </a:r>
          </a:p>
          <a:p>
            <a:pPr algn="just"/>
            <a:r>
              <a:rPr lang="ru-RU" altLang="ru-RU" sz="2400" b="1" dirty="0">
                <a:solidFill>
                  <a:schemeClr val="tx2"/>
                </a:solidFill>
              </a:rPr>
              <a:t>не ранее второго триместра </a:t>
            </a:r>
            <a:r>
              <a:rPr lang="ru-RU" altLang="ru-RU" sz="2400" dirty="0"/>
              <a:t>беременности. </a:t>
            </a:r>
          </a:p>
          <a:p>
            <a:pPr algn="just"/>
            <a:r>
              <a:rPr lang="ru-RU" altLang="ru-RU" sz="2400" dirty="0"/>
              <a:t>При лечении туберкулеза у беременной женщины из режима </a:t>
            </a:r>
            <a:r>
              <a:rPr lang="ru-RU" altLang="ru-RU" sz="2400" b="1" dirty="0">
                <a:solidFill>
                  <a:schemeClr val="tx2"/>
                </a:solidFill>
              </a:rPr>
              <a:t>исключаются</a:t>
            </a:r>
            <a:r>
              <a:rPr lang="ru-RU" altLang="ru-RU" sz="2400" dirty="0"/>
              <a:t> деламанид, стрептомицин, канамицин, амикацин, капреомицин, этионамид, протионамид, перхлозон.</a:t>
            </a:r>
          </a:p>
          <a:p>
            <a:r>
              <a:rPr lang="ru-RU" altLang="ru-RU" sz="2400" dirty="0"/>
              <a:t>Назначают три или четыре пероральных препарата. </a:t>
            </a:r>
          </a:p>
          <a:p>
            <a:r>
              <a:rPr lang="ru-RU" altLang="ru-RU" sz="2400" dirty="0"/>
              <a:t>После родов режим усиливается назначением инъекционных и других препаратов</a:t>
            </a:r>
            <a:r>
              <a:rPr lang="ru-RU" altLang="ru-RU" sz="2000" dirty="0"/>
              <a:t>.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И БЕРЕМЕННОСТЬ</a:t>
            </a:r>
          </a:p>
        </p:txBody>
      </p:sp>
      <p:sp>
        <p:nvSpPr>
          <p:cNvPr id="73730" name="Содержимое 2"/>
          <p:cNvSpPr>
            <a:spLocks noGrp="1"/>
          </p:cNvSpPr>
          <p:nvPr>
            <p:ph idx="1"/>
          </p:nvPr>
        </p:nvSpPr>
        <p:spPr>
          <a:xfrm>
            <a:off x="0" y="1981200"/>
            <a:ext cx="9144000" cy="4114800"/>
          </a:xfrm>
        </p:spPr>
        <p:txBody>
          <a:bodyPr vert="horz" wrap="square" lIns="92075" tIns="46038" rIns="92075" bIns="46038" anchor="t" anchorCtr="0"/>
          <a:lstStyle/>
          <a:p>
            <a:pPr>
              <a:buNone/>
            </a:pPr>
            <a:r>
              <a:rPr lang="ru-RU" altLang="ru-RU" sz="2400" dirty="0">
                <a:solidFill>
                  <a:srgbClr val="66FFE0"/>
                </a:solidFill>
              </a:rPr>
              <a:t> </a:t>
            </a:r>
            <a:r>
              <a:rPr lang="ru-RU" altLang="ru-RU" sz="2800" b="1" dirty="0">
                <a:solidFill>
                  <a:schemeClr val="tx2"/>
                </a:solidFill>
              </a:rPr>
              <a:t>ПОКАЗАНИЯ ДЛЯ ПРЕРЫВАНИЯ БЕРЕМЕННОСТИ (Приказ МЗ РФ от 05.12.2007)</a:t>
            </a:r>
          </a:p>
          <a:p>
            <a:r>
              <a:rPr lang="ru-RU" altLang="ru-RU" sz="2800" dirty="0"/>
              <a:t>Первичная туберкулезная инфекция</a:t>
            </a:r>
          </a:p>
          <a:p>
            <a:r>
              <a:rPr lang="ru-RU" altLang="ru-RU" sz="2800" dirty="0"/>
              <a:t>Туберкулез легких, ЛСН</a:t>
            </a:r>
          </a:p>
          <a:p>
            <a:r>
              <a:rPr lang="ru-RU" altLang="ru-RU" sz="2800" dirty="0"/>
              <a:t>Туберкулез внелегочный (ОБП, костей и суставов, мочеполовой и др.), ХПН</a:t>
            </a:r>
          </a:p>
          <a:p>
            <a:r>
              <a:rPr lang="ru-RU" altLang="ru-RU" sz="2800" dirty="0"/>
              <a:t>МЛУ МБТ </a:t>
            </a:r>
          </a:p>
          <a:p>
            <a:r>
              <a:rPr lang="ru-RU" altLang="ru-RU" sz="2800" dirty="0"/>
              <a:t>Сопутствующие заболевания (СД и др.)</a:t>
            </a:r>
          </a:p>
          <a:p>
            <a:pPr>
              <a:buNone/>
            </a:pPr>
            <a:r>
              <a:rPr lang="ru-RU" altLang="ru-RU" sz="2800" dirty="0">
                <a:solidFill>
                  <a:srgbClr val="66FFE0"/>
                </a:solidFill>
              </a:rPr>
              <a:t>    </a:t>
            </a:r>
            <a:r>
              <a:rPr lang="ru-RU" altLang="ru-RU" sz="2800" b="1" dirty="0">
                <a:solidFill>
                  <a:schemeClr val="tx2"/>
                </a:solidFill>
              </a:rPr>
              <a:t>РЕШЕНИЕ КОНСИЛИУМА И ДОБРОВОЛЬНОЕ ИНФОРМИРОВАННОЕ СОГЛАСИЕ ПАЦИЕНТКИ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И БЕРЕМЕННОСТЬ</a:t>
            </a:r>
          </a:p>
        </p:txBody>
      </p:sp>
      <p:sp>
        <p:nvSpPr>
          <p:cNvPr id="74754" name="Содержимое 2"/>
          <p:cNvSpPr>
            <a:spLocks noGrp="1"/>
          </p:cNvSpPr>
          <p:nvPr>
            <p:ph idx="1"/>
          </p:nvPr>
        </p:nvSpPr>
        <p:spPr>
          <a:xfrm>
            <a:off x="685800" y="1981200"/>
            <a:ext cx="8101013" cy="5019675"/>
          </a:xfrm>
        </p:spPr>
        <p:txBody>
          <a:bodyPr vert="horz" wrap="square" lIns="92075" tIns="46038" rIns="92075" bIns="46038" anchor="t" anchorCtr="0"/>
          <a:lstStyle/>
          <a:p>
            <a:pPr>
              <a:buNone/>
            </a:pPr>
            <a:r>
              <a:rPr lang="ru-RU" altLang="ru-RU" dirty="0">
                <a:solidFill>
                  <a:srgbClr val="66FFE0"/>
                </a:solidFill>
              </a:rPr>
              <a:t> </a:t>
            </a:r>
            <a:r>
              <a:rPr lang="ru-RU" altLang="ru-RU" sz="2800" b="1" dirty="0">
                <a:solidFill>
                  <a:schemeClr val="tx2"/>
                </a:solidFill>
              </a:rPr>
              <a:t>ПРОТИВОПОКАЗАНИЯ ДЛЯ ПРЕРЫВАНИЯ БЕРЕМЕННОСТИ</a:t>
            </a:r>
          </a:p>
          <a:p>
            <a:r>
              <a:rPr lang="ru-RU" altLang="ru-RU" dirty="0"/>
              <a:t>Туберкулезный менингит</a:t>
            </a:r>
          </a:p>
          <a:p>
            <a:r>
              <a:rPr lang="ru-RU" altLang="ru-RU" dirty="0"/>
              <a:t>Милиарный туберкулез легких</a:t>
            </a:r>
          </a:p>
          <a:p>
            <a:r>
              <a:rPr lang="ru-RU" altLang="ru-RU" dirty="0"/>
              <a:t>Подострый диссеминированный туберкулез легких</a:t>
            </a:r>
          </a:p>
          <a:p>
            <a:r>
              <a:rPr lang="ru-RU" altLang="ru-RU" dirty="0"/>
              <a:t>Казеозная пневмония</a:t>
            </a:r>
          </a:p>
          <a:p>
            <a:r>
              <a:rPr lang="ru-RU" altLang="ru-RU" dirty="0"/>
              <a:t>Прогрессирование</a:t>
            </a:r>
          </a:p>
          <a:p>
            <a:r>
              <a:rPr lang="ru-RU" altLang="ru-RU" b="1" dirty="0">
                <a:solidFill>
                  <a:schemeClr val="tx2"/>
                </a:solidFill>
              </a:rPr>
              <a:t>ЖЕЛАНИЕ ИМЕТЬ РЕБЕНКА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57187" y="214313"/>
            <a:ext cx="10144125" cy="1538288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3600" b="1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ВЕДЕНИЕ БЕРЕМЕННОСТИ У ЖЕНЩИН, БОЛЬНЫХ ТУБЕРКУЛЕЗОМ ОРГАНОВ ДЫХАНИЯ</a:t>
            </a:r>
            <a:endParaRPr kumimoji="0" lang="ru-RU" altLang="ru-RU" sz="3600" b="0" i="0" u="none" strike="noStrike" kern="1200" cap="none" spc="0" normalizeH="0" baseline="0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75778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9143999" cy="5085184"/>
          </a:xfrm>
        </p:spPr>
        <p:txBody>
          <a:bodyPr vert="horz" wrap="square" lIns="92075" tIns="46038" rIns="92075" bIns="46038" anchor="t" anchorCtr="0"/>
          <a:lstStyle/>
          <a:p>
            <a:pPr algn="just"/>
            <a:r>
              <a:rPr lang="ru-RU" altLang="ru-RU" sz="1800" dirty="0"/>
              <a:t>1.Беременные с установленным диагнозом туберкулеза органов  дыхания должны состоять на диспансерном учете </a:t>
            </a:r>
            <a:r>
              <a:rPr lang="ru-RU" altLang="ru-RU" sz="1800" b="1" dirty="0">
                <a:solidFill>
                  <a:schemeClr val="tx2"/>
                </a:solidFill>
              </a:rPr>
              <a:t>в женской консультации по месту жительства под наблюдением участкового акушера-гинеколога</a:t>
            </a:r>
          </a:p>
          <a:p>
            <a:pPr algn="just"/>
            <a:r>
              <a:rPr lang="ru-RU" altLang="ru-RU" sz="1800" dirty="0"/>
              <a:t> Одновременно женщина состоит на диспансерном учете в </a:t>
            </a:r>
            <a:r>
              <a:rPr lang="ru-RU" altLang="ru-RU" sz="1800" b="1" dirty="0">
                <a:solidFill>
                  <a:schemeClr val="tx2"/>
                </a:solidFill>
              </a:rPr>
              <a:t>противотуберкулезном диспансере</a:t>
            </a:r>
            <a:r>
              <a:rPr lang="ru-RU" altLang="ru-RU" sz="1800" dirty="0">
                <a:solidFill>
                  <a:srgbClr val="66FFE0"/>
                </a:solidFill>
              </a:rPr>
              <a:t> </a:t>
            </a:r>
            <a:r>
              <a:rPr lang="ru-RU" altLang="ru-RU" sz="1800" dirty="0"/>
              <a:t>под наблюдением участкового фтизиатра.</a:t>
            </a:r>
          </a:p>
          <a:p>
            <a:pPr algn="just"/>
            <a:r>
              <a:rPr lang="ru-RU" altLang="ru-RU" sz="1800" dirty="0"/>
              <a:t>2. Тактика ведения беременности обсуждается акушером-гинекологом совместно с фтизиатром. </a:t>
            </a:r>
            <a:r>
              <a:rPr lang="ru-RU" altLang="ru-RU" sz="1800" dirty="0" smtClean="0"/>
              <a:t>При </a:t>
            </a:r>
            <a:r>
              <a:rPr lang="ru-RU" altLang="ru-RU" sz="1800" dirty="0"/>
              <a:t>необходимости беременную следует направлять для лечения </a:t>
            </a:r>
            <a:r>
              <a:rPr lang="ru-RU" altLang="ru-RU" sz="1800" b="1" dirty="0">
                <a:solidFill>
                  <a:schemeClr val="tx2"/>
                </a:solidFill>
              </a:rPr>
              <a:t>в отделение патологии беременности при специализированных родильных домах или в обсервационное отделение родильного дома общего профиля.</a:t>
            </a:r>
          </a:p>
          <a:p>
            <a:pPr algn="just"/>
            <a:r>
              <a:rPr lang="ru-RU" altLang="ru-RU" sz="1800" dirty="0"/>
              <a:t>3. Госпитализация женщин с остаточными изменениями из очага туберкулезной инфекции, из группы риска </a:t>
            </a:r>
            <a:r>
              <a:rPr lang="ru-RU" altLang="ru-RU" sz="1800" b="1" dirty="0">
                <a:solidFill>
                  <a:schemeClr val="tx2"/>
                </a:solidFill>
              </a:rPr>
              <a:t>в палату патологии беременности осуществляется за 2 недели до родов.</a:t>
            </a:r>
          </a:p>
          <a:p>
            <a:pPr algn="just"/>
            <a:r>
              <a:rPr lang="ru-RU" altLang="ru-RU" sz="1800" dirty="0"/>
              <a:t>4. Госпитализация беременных </a:t>
            </a:r>
            <a:r>
              <a:rPr lang="ru-RU" altLang="ru-RU" sz="1800" b="1" dirty="0">
                <a:solidFill>
                  <a:schemeClr val="tx2"/>
                </a:solidFill>
              </a:rPr>
              <a:t>с активным туберкулезом легких </a:t>
            </a:r>
            <a:r>
              <a:rPr lang="ru-RU" altLang="ru-RU" sz="1800" dirty="0"/>
              <a:t>осуществляется в различные сроки беременности в связи с необходимостью проведения противотуберкулезного лечения (от 2 месяцев и более до излечения от туберкулеза).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85750" y="142875"/>
            <a:ext cx="9786938" cy="17526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000" b="1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ВЕДЕНИЕ РОДОВ У ЖЕНЩИН, БОЛЬНЫХ ТУБЕРКУЛЕЗОМ ОРГАНОВ ДЫХАНИЯ</a:t>
            </a:r>
            <a:endParaRPr kumimoji="0" lang="ru-RU" altLang="ru-RU" sz="4000" b="0" i="0" u="none" strike="noStrike" kern="1200" cap="none" spc="0" normalizeH="0" baseline="0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76802" name="Содержимое 2"/>
          <p:cNvSpPr>
            <a:spLocks noGrp="1"/>
          </p:cNvSpPr>
          <p:nvPr>
            <p:ph idx="1"/>
          </p:nvPr>
        </p:nvSpPr>
        <p:spPr>
          <a:xfrm>
            <a:off x="685800" y="1981200"/>
            <a:ext cx="7672388" cy="4591050"/>
          </a:xfrm>
        </p:spPr>
        <p:txBody>
          <a:bodyPr vert="horz" wrap="square" lIns="92075" tIns="46038" rIns="92075" bIns="46038" anchor="t" anchorCtr="0"/>
          <a:lstStyle/>
          <a:p>
            <a:pPr>
              <a:buNone/>
            </a:pPr>
            <a:r>
              <a:rPr lang="ru-RU" altLang="ru-RU" sz="1800" dirty="0"/>
              <a:t>1.План ведения родов составляется совместно фтизиатром и акушером-гинекологом. У большинства женщин ведение родов </a:t>
            </a:r>
            <a:r>
              <a:rPr lang="ru-RU" altLang="ru-RU" sz="1800" b="1" dirty="0">
                <a:solidFill>
                  <a:schemeClr val="tx2"/>
                </a:solidFill>
              </a:rPr>
              <a:t>консервативное.</a:t>
            </a:r>
          </a:p>
          <a:p>
            <a:pPr>
              <a:buNone/>
            </a:pPr>
            <a:r>
              <a:rPr lang="ru-RU" altLang="ru-RU" sz="1800" dirty="0"/>
              <a:t> ПОКАЗАНИЯ </a:t>
            </a:r>
            <a:r>
              <a:rPr lang="ru-RU" altLang="ru-RU" sz="1800" dirty="0" smtClean="0"/>
              <a:t>к </a:t>
            </a:r>
            <a:r>
              <a:rPr lang="ru-RU" altLang="ru-RU" sz="1800" b="1" dirty="0">
                <a:solidFill>
                  <a:schemeClr val="tx2"/>
                </a:solidFill>
              </a:rPr>
              <a:t>кесареву сечению </a:t>
            </a:r>
            <a:r>
              <a:rPr lang="ru-RU" altLang="ru-RU" sz="1800" dirty="0"/>
              <a:t>в первом периоде родов </a:t>
            </a:r>
            <a:r>
              <a:rPr lang="ru-RU" altLang="ru-RU" sz="1800" dirty="0">
                <a:solidFill>
                  <a:srgbClr val="66FFE0"/>
                </a:solidFill>
              </a:rPr>
              <a:t>: </a:t>
            </a:r>
            <a:r>
              <a:rPr lang="ru-RU" altLang="ru-RU" sz="1800" dirty="0"/>
              <a:t> тяжелые формы туберкулеза с наличием легочно-сердечной недостаточности,   общие акушерские осложнения.</a:t>
            </a:r>
          </a:p>
          <a:p>
            <a:pPr>
              <a:buNone/>
            </a:pPr>
            <a:r>
              <a:rPr lang="ru-RU" altLang="ru-RU" sz="1800" dirty="0"/>
              <a:t> При несвоевременном излитии околоплодных вод или слабости родовой деятельности необходима </a:t>
            </a:r>
            <a:r>
              <a:rPr lang="ru-RU" altLang="ru-RU" sz="1800" b="1" dirty="0">
                <a:solidFill>
                  <a:schemeClr val="tx2"/>
                </a:solidFill>
              </a:rPr>
              <a:t>своевременная стимуляция родовой деятельности.</a:t>
            </a:r>
          </a:p>
          <a:p>
            <a:pPr>
              <a:buNone/>
            </a:pPr>
            <a:r>
              <a:rPr lang="ru-RU" altLang="ru-RU" sz="1800" dirty="0"/>
              <a:t>2. Во втором периоде родов рекомендуется </a:t>
            </a:r>
            <a:r>
              <a:rPr lang="ru-RU" altLang="ru-RU" sz="1800" b="1" dirty="0">
                <a:solidFill>
                  <a:schemeClr val="tx2"/>
                </a:solidFill>
              </a:rPr>
              <a:t>выключение потужного периода</a:t>
            </a:r>
            <a:r>
              <a:rPr lang="ru-RU" altLang="ru-RU" sz="1800" dirty="0">
                <a:solidFill>
                  <a:srgbClr val="66FFE0"/>
                </a:solidFill>
              </a:rPr>
              <a:t> </a:t>
            </a:r>
            <a:r>
              <a:rPr lang="ru-RU" altLang="ru-RU" sz="1800" dirty="0"/>
              <a:t>у больных с кавернозной и диссеминированной формой туберкулеза и с искусственным пневмотораксом. </a:t>
            </a:r>
          </a:p>
          <a:p>
            <a:pPr>
              <a:buNone/>
            </a:pPr>
            <a:r>
              <a:rPr lang="ru-RU" altLang="ru-RU" sz="1800" dirty="0"/>
              <a:t>3. В третьем периоде родов необходимо проводить профилактику гипотонического кровотечения.</a:t>
            </a:r>
          </a:p>
          <a:p>
            <a:pPr>
              <a:buNone/>
            </a:pPr>
            <a:endParaRPr lang="ru-RU" altLang="ru-RU" sz="1800" dirty="0"/>
          </a:p>
          <a:p>
            <a:endParaRPr lang="ru-RU" altLang="ru-RU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28625" y="0"/>
            <a:ext cx="10001250" cy="2143125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360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ВЕДЕНИЕ </a:t>
            </a:r>
            <a:r>
              <a:rPr kumimoji="0" lang="ru-RU" altLang="ru-RU" sz="3600" i="0" u="none" strike="noStrike" kern="1200" cap="none" spc="0" normalizeH="0" baseline="0" noProof="1" smtClean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НОВОРОЖДЕННОГО  ОТ ЖЕНЩИН</a:t>
            </a:r>
            <a:r>
              <a:rPr kumimoji="0" lang="ru-RU" altLang="ru-RU" sz="360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, БОЛЬНЫХ ТУБЕРКУЛЕЗОМ ОРГАНОВ ДЫХАНИЯ</a:t>
            </a:r>
          </a:p>
        </p:txBody>
      </p:sp>
      <p:sp>
        <p:nvSpPr>
          <p:cNvPr id="77826" name="Содержимое 2"/>
          <p:cNvSpPr>
            <a:spLocks noGrp="1"/>
          </p:cNvSpPr>
          <p:nvPr>
            <p:ph idx="1"/>
          </p:nvPr>
        </p:nvSpPr>
        <p:spPr>
          <a:xfrm>
            <a:off x="357188" y="2214563"/>
            <a:ext cx="8786812" cy="4238625"/>
          </a:xfrm>
        </p:spPr>
        <p:txBody>
          <a:bodyPr vert="horz" wrap="square" lIns="92075" tIns="46038" rIns="92075" bIns="46038" anchor="t" anchorCtr="0"/>
          <a:lstStyle/>
          <a:p>
            <a:pPr>
              <a:buFont typeface="Times New Roman" panose="02020603050405020304" pitchFamily="18" charset="0"/>
              <a:buAutoNum type="arabicPeriod"/>
            </a:pPr>
            <a:r>
              <a:rPr lang="ru-RU" altLang="ru-RU" sz="1800" dirty="0"/>
              <a:t>При наличии активного туберкулезного процесса, особенно с бактериовыделением, после первичной обработки (через 10–15 минут  после рождения) необходима изоляция новорожденного сроком на 6–8 недель в случае проведения БЦЖ-вакцинации.</a:t>
            </a:r>
          </a:p>
          <a:p>
            <a:pPr>
              <a:buNone/>
            </a:pPr>
            <a:r>
              <a:rPr lang="ru-RU" altLang="ru-RU" sz="1800" dirty="0"/>
              <a:t>2. Все новорожденные от матерей, больных туберкулезом, должны быть вакцинированы БЦЖ или БЦЖ-М, в зависимости от состояния новорожденного. Вакцину БЦЖ применяют внутрикожно в дозе 0,05 мг в 0,1 мл растворителя. Первичную вакцинацию осуществляют здоровым новорожденным детям на 3–7-е сутки жизни.</a:t>
            </a:r>
          </a:p>
          <a:p>
            <a:pPr>
              <a:buNone/>
            </a:pPr>
            <a:r>
              <a:rPr lang="ru-RU" altLang="ru-RU" sz="1800" dirty="0"/>
              <a:t>Сроки вакцинации детей, родившихся от матерей, больных туберкулезом органов дыхания, устанавливаются врачом-неонатологом  совместно с фтизиатром.</a:t>
            </a:r>
          </a:p>
          <a:p>
            <a:pPr>
              <a:buNone/>
            </a:pPr>
            <a:r>
              <a:rPr lang="ru-RU" altLang="ru-RU" sz="1800" dirty="0"/>
              <a:t>3. Дети, не вакцинированные в период новорожденности, получают вакцину БЦЖ-М. Детям в возрасте 2 месяцев и старше предварительно проводят пробу Манту с 2ТЕ PPD-L и вакцинируют только туберкулин-отрицательных.</a:t>
            </a:r>
          </a:p>
          <a:p>
            <a:pPr>
              <a:buNone/>
            </a:pPr>
            <a:endParaRPr lang="ru-RU" altLang="ru-RU" sz="1800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143000"/>
          </a:xfrm>
        </p:spPr>
        <p:txBody>
          <a:bodyPr/>
          <a:lstStyle/>
          <a:p>
            <a:r>
              <a:rPr lang="ru-RU" altLang="ru-RU" sz="3600" noProof="1" smtClean="0">
                <a:effectLst>
                  <a:outerShdw blurRad="38100" dist="38100" dir="2700000">
                    <a:srgbClr val="C0C0C0"/>
                  </a:outerShdw>
                </a:effectLst>
              </a:rPr>
              <a:t>ВЕДЕНИЕ ПОСЛЕРОДОВОГО ПЕРИОДА У ЖЕНЩИН, БОЛЬНЫХ ТУБЕРКУЛЕЗОМ ОРГАНОВ ДЫХАНИЯ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6084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altLang="ru-RU" sz="2400" dirty="0" smtClean="0"/>
              <a:t>4</a:t>
            </a:r>
            <a:r>
              <a:rPr lang="ru-RU" altLang="ru-RU" sz="2400" dirty="0" smtClean="0"/>
              <a:t>. </a:t>
            </a:r>
            <a:r>
              <a:rPr lang="ru-RU" altLang="ru-RU" sz="2400" dirty="0" smtClean="0"/>
              <a:t>Родильница, больная активным туберкулезом, должна быть переведена для дальнейшего лечения в туберкулезный стационар. Тактика в отношении перевода ребенка, при необходимости, в отделение патологии новорожденных детской больницы решается </a:t>
            </a:r>
            <a:r>
              <a:rPr lang="ru-RU" altLang="ru-RU" sz="2400" dirty="0" err="1" smtClean="0"/>
              <a:t>врачом-неонатологом</a:t>
            </a:r>
            <a:r>
              <a:rPr lang="ru-RU" altLang="ru-RU" sz="2400" dirty="0" smtClean="0"/>
              <a:t> родильного дома.</a:t>
            </a:r>
          </a:p>
          <a:p>
            <a:pPr>
              <a:buNone/>
            </a:pPr>
            <a:r>
              <a:rPr lang="ru-RU" altLang="ru-RU" sz="2400" dirty="0" smtClean="0"/>
              <a:t>5. В течение 1–2 суток после родов родильнице необходимо произвести рентгенологическое исследование органов дыхания, на основании которого будет определяться тактика в отношении дальнейшего лечения, а также возможности грудного  вскармливания.</a:t>
            </a:r>
            <a:endParaRPr lang="ru-RU" altLang="ru-RU" sz="2400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214313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И БЕРЕМЕННОСТЬ</a:t>
            </a:r>
          </a:p>
        </p:txBody>
      </p:sp>
      <p:sp>
        <p:nvSpPr>
          <p:cNvPr id="78850" name="Содержимое 2"/>
          <p:cNvSpPr>
            <a:spLocks noGrp="1"/>
          </p:cNvSpPr>
          <p:nvPr>
            <p:ph idx="1"/>
          </p:nvPr>
        </p:nvSpPr>
        <p:spPr>
          <a:xfrm>
            <a:off x="214313" y="1714500"/>
            <a:ext cx="8929687" cy="4114800"/>
          </a:xfrm>
        </p:spPr>
        <p:txBody>
          <a:bodyPr vert="horz" wrap="square" lIns="92075" tIns="46038" rIns="92075" bIns="46038" anchor="t" anchorCtr="0"/>
          <a:lstStyle/>
          <a:p>
            <a:pPr>
              <a:buNone/>
            </a:pPr>
            <a:r>
              <a:rPr lang="ru-RU" altLang="ru-RU" sz="2800" b="1" dirty="0">
                <a:solidFill>
                  <a:schemeClr val="tx2"/>
                </a:solidFill>
              </a:rPr>
              <a:t>НАБЛЮДЕНИЕ ЗА НОВОРОЖДЕННЫМИ</a:t>
            </a:r>
          </a:p>
          <a:p>
            <a:r>
              <a:rPr lang="ru-RU" altLang="ru-RU" sz="2800" dirty="0"/>
              <a:t>Разобщение с матерью до ее излечения, но не менее 8 недель</a:t>
            </a:r>
          </a:p>
          <a:p>
            <a:r>
              <a:rPr lang="ru-RU" altLang="ru-RU" sz="2800" dirty="0"/>
              <a:t>Вакцинация БЦЖ при отсутствии противопоказаний</a:t>
            </a:r>
          </a:p>
          <a:p>
            <a:r>
              <a:rPr lang="ru-RU" altLang="ru-RU" sz="2800" dirty="0"/>
              <a:t>Химиопрофилактика 3 мес 2 ХП при невозможности вакцинации, при выявлении заболевания у матери после вакцинации</a:t>
            </a:r>
          </a:p>
          <a:p>
            <a:r>
              <a:rPr lang="ru-RU" altLang="ru-RU" sz="2800" dirty="0"/>
              <a:t>Отсроченная вакцинация при отрицательной пробе Манту после проведения ХП</a:t>
            </a:r>
          </a:p>
          <a:p>
            <a:r>
              <a:rPr lang="ru-RU" altLang="ru-RU" sz="2800" dirty="0"/>
              <a:t>Выписка только в здоровое окружение </a:t>
            </a:r>
          </a:p>
          <a:p>
            <a:endParaRPr lang="ru-RU" altLang="ru-RU"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428625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БЕРЕМЕННОСТЬ И ВИЧ </a:t>
            </a:r>
          </a:p>
        </p:txBody>
      </p:sp>
      <p:sp>
        <p:nvSpPr>
          <p:cNvPr id="79874" name="Содержимое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525963"/>
          </a:xfrm>
        </p:spPr>
        <p:txBody>
          <a:bodyPr vert="horz" wrap="square" lIns="92075" tIns="46038" rIns="92075" bIns="46038" anchor="t" anchorCtr="0"/>
          <a:lstStyle/>
          <a:p>
            <a:pPr algn="just"/>
            <a:r>
              <a:rPr lang="ru-RU" altLang="ru-RU" sz="2800" dirty="0"/>
              <a:t>Доля женщин среди ВИЧ-инфи-цированных – 50%</a:t>
            </a:r>
          </a:p>
          <a:p>
            <a:pPr algn="just"/>
            <a:r>
              <a:rPr lang="ru-RU" altLang="ru-RU" sz="2800" dirty="0"/>
              <a:t>1,5% беременных ВИЧ-инфицированны</a:t>
            </a:r>
          </a:p>
          <a:p>
            <a:pPr algn="just"/>
            <a:r>
              <a:rPr lang="ru-RU" altLang="ru-RU" sz="2800" dirty="0"/>
              <a:t>К концу 2023 от ВИЧ-инфицированных матерей рождено 375 675 детей</a:t>
            </a:r>
          </a:p>
          <a:p>
            <a:pPr algn="just"/>
            <a:r>
              <a:rPr lang="ru-RU" altLang="ru-RU" sz="2800" dirty="0"/>
              <a:t>Профилактика внутриутробного заражения ВИЧ – АРВТ за 12 недель до родов</a:t>
            </a:r>
          </a:p>
          <a:p>
            <a:pPr algn="just"/>
            <a:r>
              <a:rPr lang="ru-RU" altLang="ru-RU" sz="2800" dirty="0"/>
              <a:t>Профилактика туберкулеза – своевременное лечение ВИЧ</a:t>
            </a:r>
          </a:p>
          <a:p>
            <a:endParaRPr lang="ru-RU" altLang="ru-RU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428625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БЕРЕМЕННОСТЬ И ВИЧ </a:t>
            </a:r>
          </a:p>
        </p:txBody>
      </p:sp>
      <p:sp>
        <p:nvSpPr>
          <p:cNvPr id="80898" name="Содержимое 2"/>
          <p:cNvSpPr>
            <a:spLocks noGrp="1"/>
          </p:cNvSpPr>
          <p:nvPr>
            <p:ph idx="1"/>
          </p:nvPr>
        </p:nvSpPr>
        <p:spPr>
          <a:xfrm>
            <a:off x="714375" y="2060575"/>
            <a:ext cx="7772400" cy="3940175"/>
          </a:xfrm>
        </p:spPr>
        <p:txBody>
          <a:bodyPr vert="horz" wrap="square" lIns="92075" tIns="46038" rIns="92075" bIns="46038" anchor="t" anchorCtr="0"/>
          <a:lstStyle/>
          <a:p>
            <a:r>
              <a:rPr lang="ru-RU" altLang="ru-RU" sz="2400" dirty="0"/>
              <a:t>Без лечения туберкулеза матери риск передачи ВИЧ плоду увеличивается в 2,5 раза</a:t>
            </a:r>
          </a:p>
          <a:p>
            <a:r>
              <a:rPr lang="ru-RU" altLang="ru-RU" sz="2400" dirty="0"/>
              <a:t>ВИЧ – фактор риска развития туберкулеза у матери и внутриутробного заражения плода</a:t>
            </a:r>
          </a:p>
          <a:p>
            <a:r>
              <a:rPr lang="ru-RU" sz="1800" dirty="0"/>
              <a:t>Рекомендуется врачам, ответственным за наблюдение ВИЧ-инфицированных, начать АРТ </a:t>
            </a:r>
            <a:r>
              <a:rPr lang="ru-RU" sz="1800" u="sng" dirty="0"/>
              <a:t>в </a:t>
            </a:r>
            <a:r>
              <a:rPr lang="ru-RU" sz="1800" i="1" u="sng" dirty="0"/>
              <a:t>неотложном</a:t>
            </a:r>
            <a:r>
              <a:rPr lang="ru-RU" sz="1800" u="sng" dirty="0"/>
              <a:t> </a:t>
            </a:r>
            <a:r>
              <a:rPr lang="ru-RU" sz="1800" i="1" u="sng" dirty="0"/>
              <a:t>порядке</a:t>
            </a:r>
            <a:r>
              <a:rPr lang="ru-RU" sz="1800" dirty="0"/>
              <a:t> (не позднее 1 нед) в следующих случаях:</a:t>
            </a:r>
          </a:p>
          <a:p>
            <a:r>
              <a:rPr lang="ru-RU" sz="1800" dirty="0"/>
              <a:t>при количестве CD4 &lt;200 мкл</a:t>
            </a:r>
            <a:r>
              <a:rPr lang="ru-RU" sz="1800" baseline="30000" dirty="0"/>
              <a:t>-1 </a:t>
            </a:r>
            <a:r>
              <a:rPr lang="ru-RU" sz="1800" dirty="0"/>
              <a:t>[3,4,5, 37,91,92] (2A)</a:t>
            </a:r>
          </a:p>
          <a:p>
            <a:r>
              <a:rPr lang="ru-RU" sz="1800" dirty="0"/>
              <a:t>при выявлении ВИЧ-инфекции у беременной женщины на сроке гестации 13 нед и более [96] (1A);</a:t>
            </a:r>
          </a:p>
          <a:p>
            <a:r>
              <a:rPr lang="ru-RU" sz="1800" dirty="0"/>
              <a:t>при выявлении ВИЧ-инфекции у беременной женщины с CD4 &lt;350 мкл</a:t>
            </a:r>
            <a:r>
              <a:rPr lang="ru-RU" sz="1800" baseline="30000" dirty="0"/>
              <a:t>-1</a:t>
            </a:r>
            <a:r>
              <a:rPr lang="ru-RU" sz="1800" dirty="0"/>
              <a:t> и / или ВН&gt; 100 000 копий/мл на сроке гестации менее 13 нед [94,95,96] (1A).</a:t>
            </a:r>
          </a:p>
          <a:p>
            <a:endParaRPr lang="ru-RU" altLang="ru-RU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428625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ТУБЕРКУЛЕЗ БЕРЕМЕННОСТЬ И ВИЧ </a:t>
            </a:r>
          </a:p>
        </p:txBody>
      </p:sp>
      <p:sp>
        <p:nvSpPr>
          <p:cNvPr id="81922" name="Содержимое 2"/>
          <p:cNvSpPr>
            <a:spLocks noGrp="1"/>
          </p:cNvSpPr>
          <p:nvPr>
            <p:ph idx="1"/>
          </p:nvPr>
        </p:nvSpPr>
        <p:spPr>
          <a:xfrm>
            <a:off x="285750" y="1857375"/>
            <a:ext cx="8715375" cy="5000625"/>
          </a:xfrm>
        </p:spPr>
        <p:txBody>
          <a:bodyPr vert="horz" wrap="square" lIns="92075" tIns="46038" rIns="92075" bIns="46038" anchor="t" anchorCtr="0"/>
          <a:lstStyle/>
          <a:p>
            <a:pPr>
              <a:buNone/>
            </a:pPr>
            <a:r>
              <a:rPr lang="ru-RU" altLang="ru-RU" sz="2400" b="1" dirty="0">
                <a:solidFill>
                  <a:schemeClr val="tx2"/>
                </a:solidFill>
              </a:rPr>
              <a:t>Профилактика туберкулеза у детей, родившихся от ВИЧ-инфицированных матерей</a:t>
            </a:r>
          </a:p>
          <a:p>
            <a:r>
              <a:rPr lang="ru-RU" altLang="ru-RU" sz="2400" dirty="0"/>
              <a:t>Обследование матери на туберкулез после родов</a:t>
            </a:r>
          </a:p>
          <a:p>
            <a:r>
              <a:rPr lang="ru-RU" altLang="ru-RU" sz="2400" dirty="0"/>
              <a:t>Обследование будущего окружения ребенка на туберкулез</a:t>
            </a:r>
          </a:p>
          <a:p>
            <a:r>
              <a:rPr lang="ru-RU" altLang="ru-RU" sz="2400" dirty="0"/>
              <a:t>Вакцинация ребенка БЦЖ-М при отсутствии противопоказаний и исключении ВИЧ-инфекции</a:t>
            </a:r>
          </a:p>
          <a:p>
            <a:r>
              <a:rPr lang="ru-RU" altLang="ru-RU" sz="2400" dirty="0"/>
              <a:t>Осмотр ребенка фтизиатром в возрасте 1-6-12-18 мес.</a:t>
            </a:r>
          </a:p>
          <a:p>
            <a:r>
              <a:rPr lang="ru-RU" altLang="ru-RU" sz="2400" dirty="0"/>
              <a:t>Контроль пробы Манту каждые 6 мес. до вакцинации</a:t>
            </a:r>
          </a:p>
          <a:p>
            <a:r>
              <a:rPr lang="ru-RU" altLang="ru-RU" sz="2400" dirty="0"/>
              <a:t>Превентивное лечение при положительной и сомнительной пробе Манту с 2 ТЕ</a:t>
            </a:r>
          </a:p>
          <a:p>
            <a:r>
              <a:rPr lang="ru-RU" altLang="ru-RU" sz="2400" dirty="0"/>
              <a:t>Изоляция из очага туберкулезной инфекции</a:t>
            </a:r>
          </a:p>
          <a:p>
            <a:endParaRPr lang="ru-RU" altLang="ru-RU" dirty="0"/>
          </a:p>
          <a:p>
            <a:endParaRPr lang="ru-RU" altLang="ru-RU" dirty="0"/>
          </a:p>
          <a:p>
            <a:endParaRPr lang="ru-RU" altLang="ru-RU" dirty="0"/>
          </a:p>
          <a:p>
            <a:endParaRPr lang="ru-RU" altLang="ru-RU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428625"/>
            <a:ext cx="7772400" cy="1143000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44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ВРОЖДЕННЫЙ ТУБЕРКУЛЕЗ</a:t>
            </a:r>
          </a:p>
        </p:txBody>
      </p:sp>
      <p:graphicFrame>
        <p:nvGraphicFramePr>
          <p:cNvPr id="82947" name="Content Placeholder 82946"/>
          <p:cNvGraphicFramePr>
            <a:graphicFrameLocks noGrp="1"/>
          </p:cNvGraphicFramePr>
          <p:nvPr>
            <p:ph idx="1"/>
          </p:nvPr>
        </p:nvGraphicFramePr>
        <p:xfrm>
          <a:off x="683568" y="1772816"/>
          <a:ext cx="7772400" cy="4864429"/>
        </p:xfrm>
        <a:graphic>
          <a:graphicData uri="http://schemas.openxmlformats.org/drawingml/2006/table">
            <a:tbl>
              <a:tblPr/>
              <a:tblGrid>
                <a:gridCol w="2314575"/>
                <a:gridCol w="2867025"/>
                <a:gridCol w="2590800"/>
              </a:tblGrid>
              <a:tr h="371475">
                <a:tc gridSpan="2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b="1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Трансплацентарный путь заражения</a:t>
                      </a:r>
                    </a:p>
                  </a:txBody>
                  <a:tcPr marT="45726" marB="45726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</a:rPr>
                        <a:t>Аспирационный путь заражения</a:t>
                      </a:r>
                    </a:p>
                  </a:txBody>
                  <a:tcPr marT="45726" marB="45726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1475">
                <a:tc rowSpan="2" gridSpan="2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Первичный аффект в печени и/или легких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Регионарные лимфоузлы</a:t>
                      </a:r>
                    </a:p>
                  </a:txBody>
                  <a:tcPr marT="45726" marB="45726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71475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Первичный аффект в легких или  кишечнике или среднем ухе</a:t>
                      </a:r>
                    </a:p>
                    <a:p>
                      <a:pPr lvl="0" eaLnBrk="1" hangingPunct="1">
                        <a:buNone/>
                      </a:pPr>
                      <a:endParaRPr lang="ru-RU" altLang="ru-RU" sz="18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ПРОБА МАНТУ НЕРЕДКО ОТРИЦАТЕЛЬНАЯ</a:t>
                      </a:r>
                    </a:p>
                  </a:txBody>
                  <a:tcPr marT="45726" marB="45726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F"/>
                    </a:solidFill>
                  </a:tcPr>
                </a:tc>
              </a:tr>
              <a:tr h="63976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Ранние сроки беременности</a:t>
                      </a:r>
                    </a:p>
                  </a:txBody>
                  <a:tcPr marT="45726" marB="45726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Поздние сроки беременности</a:t>
                      </a:r>
                    </a:p>
                  </a:txBody>
                  <a:tcPr marT="45726" marB="45726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3109912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Выкидыши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Мертворождение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Гипотрофия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Недоношенность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Незрелость плода</a:t>
                      </a:r>
                    </a:p>
                  </a:txBody>
                  <a:tcPr marT="45726" marB="45726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4400" b="0" i="0" u="none" kern="1200" baseline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Ухудшение состояния на 2-4 неделе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Диспепсия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Желтуха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Гепатоспленомегалия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Анемия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Лихорадка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Цианоз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Одышка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Влажные хрипы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sz="180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Менингоэнцефалит </a:t>
                      </a:r>
                    </a:p>
                  </a:txBody>
                  <a:tcPr marT="45726" marB="45726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0"/>
            <a:ext cx="7772400" cy="1357313"/>
          </a:xfrm>
        </p:spPr>
        <p:txBody>
          <a:bodyPr vert="horz" wrap="square" lIns="92075" tIns="46038" rIns="92075" bIns="46038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3600" b="0" i="0" u="none" strike="noStrike" kern="1200" cap="none" spc="0" normalizeH="0" baseline="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СПИСОК ЛИТЕРАТУРЫ</a:t>
            </a:r>
          </a:p>
        </p:txBody>
      </p:sp>
      <p:sp>
        <p:nvSpPr>
          <p:cNvPr id="83970" name="Rectangle 3"/>
          <p:cNvSpPr>
            <a:spLocks noGrp="1"/>
          </p:cNvSpPr>
          <p:nvPr>
            <p:ph idx="1"/>
          </p:nvPr>
        </p:nvSpPr>
        <p:spPr>
          <a:xfrm>
            <a:off x="395536" y="1071563"/>
            <a:ext cx="8748464" cy="5786437"/>
          </a:xfrm>
        </p:spPr>
        <p:txBody>
          <a:bodyPr vert="horz" wrap="square" lIns="92075" tIns="46038" rIns="92075" bIns="46038" anchor="t" anchorCtr="0"/>
          <a:lstStyle/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sz="1800" dirty="0" smtClean="0"/>
              <a:t>Фтизиатрия : учебник / Д. Б. </a:t>
            </a:r>
            <a:r>
              <a:rPr lang="ru-RU" sz="1800" dirty="0" err="1" smtClean="0"/>
              <a:t>Гиллер</a:t>
            </a:r>
            <a:r>
              <a:rPr lang="ru-RU" sz="1800" dirty="0" smtClean="0"/>
              <a:t>, В. Ю. Мишин и др. - Москва : </a:t>
            </a:r>
            <a:r>
              <a:rPr lang="ru-RU" sz="1800" dirty="0" err="1" smtClean="0"/>
              <a:t>ГЭОТАР-Медиа</a:t>
            </a:r>
            <a:r>
              <a:rPr lang="ru-RU" sz="1800" dirty="0" smtClean="0"/>
              <a:t>, 2024. - 576 с. - ISBN 978-5-9704-8197-4. - Текст : электронный // ЭБС "Консультант студента" : [сайт]. - URL : </a:t>
            </a:r>
            <a:r>
              <a:rPr lang="ru-RU" sz="1800" u="sng" dirty="0" smtClean="0">
                <a:hlinkClick r:id="rId2"/>
              </a:rPr>
              <a:t>https://www.studentlibrary.ru/book/ISBN9785970481974.html</a:t>
            </a:r>
            <a:endParaRPr lang="ru-RU" sz="1800" dirty="0" smtClean="0"/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 smtClean="0">
                <a:solidFill>
                  <a:schemeClr val="tx2"/>
                </a:solidFill>
              </a:rPr>
              <a:t>Доклад </a:t>
            </a:r>
            <a:r>
              <a:rPr lang="ru-RU" altLang="en-US" sz="1800" dirty="0">
                <a:solidFill>
                  <a:schemeClr val="tx2"/>
                </a:solidFill>
              </a:rPr>
              <a:t>ЮНЭЙДС о глобальной эпидемии СПИДа, </a:t>
            </a:r>
            <a:r>
              <a:rPr lang="ru-RU" altLang="en-US" sz="1800" dirty="0" smtClean="0">
                <a:solidFill>
                  <a:schemeClr val="tx2"/>
                </a:solidFill>
              </a:rPr>
              <a:t>2023 </a:t>
            </a:r>
            <a:r>
              <a:rPr lang="ru-RU" altLang="en-US" sz="1800" dirty="0">
                <a:solidFill>
                  <a:schemeClr val="tx2"/>
                </a:solidFill>
              </a:rPr>
              <a:t>г. – «ЮНЭЙДС</a:t>
            </a:r>
            <a:r>
              <a:rPr lang="en-US" altLang="en-US" sz="1800" dirty="0">
                <a:solidFill>
                  <a:schemeClr val="tx2"/>
                </a:solidFill>
              </a:rPr>
              <a:t>/JC2417R</a:t>
            </a:r>
            <a:r>
              <a:rPr lang="ru-RU" altLang="en-US" sz="1800" dirty="0">
                <a:solidFill>
                  <a:schemeClr val="tx2"/>
                </a:solidFill>
              </a:rPr>
              <a:t>». – 298с.</a:t>
            </a: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>
                <a:solidFill>
                  <a:schemeClr val="tx2"/>
                </a:solidFill>
              </a:rPr>
              <a:t>Федеральные клинические рекомендации по диагностике и лечению туберкулеза у ВИЧ-инфицированных/И.А.Васильева и др. -  М., - </a:t>
            </a:r>
            <a:r>
              <a:rPr lang="ru-RU" altLang="en-US" sz="1800" dirty="0" smtClean="0">
                <a:solidFill>
                  <a:schemeClr val="tx2"/>
                </a:solidFill>
              </a:rPr>
              <a:t>2024.- </a:t>
            </a:r>
            <a:r>
              <a:rPr lang="ru-RU" altLang="en-US" sz="1800" dirty="0">
                <a:solidFill>
                  <a:schemeClr val="tx2"/>
                </a:solidFill>
              </a:rPr>
              <a:t>39с.</a:t>
            </a: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>
                <a:solidFill>
                  <a:schemeClr val="tx2"/>
                </a:solidFill>
              </a:rPr>
              <a:t>Зимина В.Н. Туберкулез и ВИЧ-инфекция у взрослых: руководство/В,Н.Зимин, В.А.Кошечкин, А.В. Кравченко. – М.: ГЭОТАР-медиа, </a:t>
            </a:r>
            <a:r>
              <a:rPr lang="ru-RU" altLang="en-US" sz="1800" dirty="0" smtClean="0">
                <a:solidFill>
                  <a:schemeClr val="tx2"/>
                </a:solidFill>
              </a:rPr>
              <a:t>2024</a:t>
            </a:r>
            <a:r>
              <a:rPr lang="ru-RU" altLang="en-US" sz="1800" dirty="0">
                <a:solidFill>
                  <a:schemeClr val="tx2"/>
                </a:solidFill>
              </a:rPr>
              <a:t>. – 224с.</a:t>
            </a: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sz="1800" dirty="0" smtClean="0"/>
              <a:t>Дегтярева С. Ю. и др. Безопасность и эффективность терапии туберкулеза с множественной лекарственной устойчивостью возбудителя у пациентов с различным ВИЧ-статусом //Туберкулез и болезни легких. – 2022. – Т. 100. – №. 1. – С. 33-40</a:t>
            </a:r>
            <a:r>
              <a:rPr lang="ru-RU" sz="1800" dirty="0" smtClean="0"/>
              <a:t>.</a:t>
            </a: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 smtClean="0">
                <a:solidFill>
                  <a:schemeClr val="tx2"/>
                </a:solidFill>
              </a:rPr>
              <a:t>Национальные </a:t>
            </a:r>
            <a:r>
              <a:rPr lang="ru-RU" altLang="en-US" sz="1800" dirty="0">
                <a:solidFill>
                  <a:schemeClr val="tx2"/>
                </a:solidFill>
              </a:rPr>
              <a:t>клинические рекомендации по диагностике и лечению ВИЧ-инфекции у взрослых/А.И. Мазус и др. – М., 2020. – 68с.</a:t>
            </a: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>
                <a:solidFill>
                  <a:schemeClr val="tx2"/>
                </a:solidFill>
              </a:rPr>
              <a:t>Организация и проведение химиопрофилактики туберкулеза у больных ВИЧ-инфекцией/Пособие для врачей.- Новосибирск, 2015. – 15с. </a:t>
            </a: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>
                <a:solidFill>
                  <a:schemeClr val="tx2"/>
                </a:solidFill>
              </a:rPr>
              <a:t>Профилактика заражения ВИЧ: метод.рек.3.1.0087-14./Авт. и сост.: В.В. Покровский и др. – М.: Федеральная служба по надзору в сфере защиты прав потребителей и благополучия человека, 2014. – 51с.</a:t>
            </a: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 smtClean="0">
                <a:solidFill>
                  <a:schemeClr val="tx2"/>
                </a:solidFill>
              </a:rPr>
              <a:t>Приказ </a:t>
            </a:r>
            <a:r>
              <a:rPr lang="ru-RU" altLang="en-US" sz="1800" dirty="0">
                <a:solidFill>
                  <a:schemeClr val="tx2"/>
                </a:solidFill>
              </a:rPr>
              <a:t>МЗ РФ от 09.11.12 №758н «Об утверждении стандарта специализированной медицинской помощи при ВИЧ-инфекции»(Рег.в Минюсте РФ 18.01.13 №26599)</a:t>
            </a:r>
          </a:p>
          <a:p>
            <a:pPr marL="0" indent="0" defTabSz="449580" eaLnBrk="1" hangingPunct="1">
              <a:lnSpc>
                <a:spcPct val="80000"/>
              </a:lnSpc>
              <a:buFont typeface="Wingdings" panose="05000000000000000000" pitchFamily="2" charset="2"/>
              <a:buChar char="l"/>
            </a:pPr>
            <a:endParaRPr lang="ru-RU" altLang="ru-RU" sz="1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noProof="1" smtClean="0">
                <a:effectLst>
                  <a:outerShdw blurRad="38100" dist="38100" dir="2700000">
                    <a:srgbClr val="C0C0C0"/>
                  </a:outerShdw>
                </a:effectLst>
              </a:rPr>
              <a:t>СПИСОК ЛИТЕРАТУРЫ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25963"/>
          </a:xfrm>
        </p:spPr>
        <p:txBody>
          <a:bodyPr/>
          <a:lstStyle/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 smtClean="0">
                <a:solidFill>
                  <a:schemeClr val="tx2"/>
                </a:solidFill>
              </a:rPr>
              <a:t>Приказ МЗ РФ от 24.12.12. №1511н «</a:t>
            </a:r>
            <a:r>
              <a:rPr lang="ru-RU" altLang="en-US" sz="1800" dirty="0" err="1" smtClean="0">
                <a:solidFill>
                  <a:schemeClr val="tx2"/>
                </a:solidFill>
              </a:rPr>
              <a:t>Обутверждении</a:t>
            </a:r>
            <a:r>
              <a:rPr lang="ru-RU" altLang="en-US" sz="1800" dirty="0" smtClean="0">
                <a:solidFill>
                  <a:schemeClr val="tx2"/>
                </a:solidFill>
              </a:rPr>
              <a:t> стандарта первичной медико-санитарной помощи при ВИЧ-инфекции» (</a:t>
            </a:r>
            <a:r>
              <a:rPr lang="ru-RU" altLang="en-US" sz="1800" dirty="0" err="1" smtClean="0">
                <a:solidFill>
                  <a:schemeClr val="tx2"/>
                </a:solidFill>
              </a:rPr>
              <a:t>минюст</a:t>
            </a:r>
            <a:r>
              <a:rPr lang="ru-RU" altLang="en-US" sz="1800" dirty="0" smtClean="0">
                <a:solidFill>
                  <a:schemeClr val="tx2"/>
                </a:solidFill>
              </a:rPr>
              <a:t> РФ 13.02.13 №27053)</a:t>
            </a: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 smtClean="0">
                <a:solidFill>
                  <a:schemeClr val="tx2"/>
                </a:solidFill>
              </a:rPr>
              <a:t>Приказ МЗ РФ от 19.12.14 № 951 «Об утверждении методических рекомендаций по совершенствованию диагностики и лечения туберкулеза органов дыхания»</a:t>
            </a: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 smtClean="0">
                <a:solidFill>
                  <a:schemeClr val="tx2"/>
                </a:solidFill>
              </a:rPr>
              <a:t>Профилактика туберкулеза у больных ВИЧ-инфекцией: Медицинская технология/ О.П. Фролова, </a:t>
            </a:r>
            <a:r>
              <a:rPr lang="ru-RU" altLang="en-US" sz="1800" dirty="0" err="1" smtClean="0">
                <a:solidFill>
                  <a:schemeClr val="tx2"/>
                </a:solidFill>
              </a:rPr>
              <a:t>Е.П.Какорина</a:t>
            </a:r>
            <a:r>
              <a:rPr lang="ru-RU" altLang="en-US" sz="1800" dirty="0" smtClean="0">
                <a:solidFill>
                  <a:schemeClr val="tx2"/>
                </a:solidFill>
              </a:rPr>
              <a:t>, И.В. Щукина и др..; под ред. О.П. Фроловой. – М., 2013. – 30с.</a:t>
            </a:r>
            <a:endParaRPr lang="en-GB" altLang="en-US" sz="1800" dirty="0" smtClean="0">
              <a:solidFill>
                <a:schemeClr val="tx2"/>
              </a:solidFill>
            </a:endParaRP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ru-RU" altLang="en-US" sz="1800" dirty="0" smtClean="0">
                <a:solidFill>
                  <a:schemeClr val="tx2"/>
                </a:solidFill>
              </a:rPr>
              <a:t>Туберкулез и беременность: </a:t>
            </a:r>
            <a:r>
              <a:rPr lang="ru-RU" altLang="en-US" sz="1800" dirty="0" err="1" smtClean="0">
                <a:solidFill>
                  <a:schemeClr val="tx2"/>
                </a:solidFill>
              </a:rPr>
              <a:t>метод.рек</a:t>
            </a:r>
            <a:r>
              <a:rPr lang="ru-RU" altLang="en-US" sz="1800" dirty="0" smtClean="0">
                <a:solidFill>
                  <a:schemeClr val="tx2"/>
                </a:solidFill>
              </a:rPr>
              <a:t>. Под ред. </a:t>
            </a:r>
            <a:r>
              <a:rPr lang="ru-RU" altLang="en-US" sz="1800" dirty="0" err="1" smtClean="0">
                <a:solidFill>
                  <a:schemeClr val="tx2"/>
                </a:solidFill>
              </a:rPr>
              <a:t>Л.В.Поддубной</a:t>
            </a:r>
            <a:r>
              <a:rPr lang="ru-RU" altLang="en-US" sz="1800" dirty="0" smtClean="0">
                <a:solidFill>
                  <a:schemeClr val="tx2"/>
                </a:solidFill>
              </a:rPr>
              <a:t>.- Новосибирск, 2016.- 60с.</a:t>
            </a:r>
          </a:p>
          <a:p>
            <a:pPr marL="0" indent="0" defTabSz="449580">
              <a:lnSpc>
                <a:spcPct val="80000"/>
              </a:lnSpc>
              <a:spcBef>
                <a:spcPts val="350"/>
              </a:spcBef>
            </a:pPr>
            <a:r>
              <a:rPr lang="en-US" altLang="en-US" sz="1800" dirty="0" smtClean="0">
                <a:solidFill>
                  <a:schemeClr val="tx2"/>
                </a:solidFill>
              </a:rPr>
              <a:t>Guidelines for Implementing Collaborative TB and HIV </a:t>
            </a:r>
            <a:r>
              <a:rPr lang="en-US" altLang="en-US" sz="1800" dirty="0" err="1" smtClean="0">
                <a:solidFill>
                  <a:schemeClr val="tx2"/>
                </a:solidFill>
              </a:rPr>
              <a:t>Programme</a:t>
            </a:r>
            <a:r>
              <a:rPr lang="en-US" altLang="en-US" sz="1800" dirty="0" smtClean="0">
                <a:solidFill>
                  <a:schemeClr val="tx2"/>
                </a:solidFill>
              </a:rPr>
              <a:t> Activities WHO 20</a:t>
            </a:r>
            <a:r>
              <a:rPr lang="ru-RU" altLang="en-US" sz="1800" dirty="0" smtClean="0">
                <a:solidFill>
                  <a:schemeClr val="tx2"/>
                </a:solidFill>
              </a:rPr>
              <a:t>12</a:t>
            </a:r>
            <a:r>
              <a:rPr lang="en-US" altLang="en-US" sz="1800" dirty="0" smtClean="0">
                <a:solidFill>
                  <a:schemeClr val="tx2"/>
                </a:solidFill>
              </a:rPr>
              <a:t> 78 p.</a:t>
            </a:r>
          </a:p>
          <a:p>
            <a:pPr marL="0" indent="0" defTabSz="449580"/>
            <a:r>
              <a:rPr lang="ru-RU" sz="1800" dirty="0" smtClean="0">
                <a:solidFill>
                  <a:schemeClr val="tx2"/>
                </a:solidFill>
              </a:rPr>
              <a:t>Федеральный закон от 30.03.1995 г. № 38-ФЗ "О предупреждении распространения в Российской Федерации заболевания, вызываемого вирусом иммунодефицита человека (ВИЧ-инфекции)".</a:t>
            </a:r>
          </a:p>
          <a:p>
            <a:pPr marL="0" indent="0" defTabSz="449580"/>
            <a:r>
              <a:rPr lang="ru-RU" sz="1800" dirty="0" smtClean="0">
                <a:solidFill>
                  <a:schemeClr val="tx2"/>
                </a:solidFill>
              </a:rPr>
              <a:t>Приказ Министерства здравоохранения Российской Федерации от 08.11.2012 года № 689 "Об утверждении порядка оказания медицинской помощи взрослому населению при заболевании, вызываемом вирусом иммунодефицита человека (ВИЧ-инфекции)".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3"/>
          <p:cNvSpPr>
            <a:spLocks noGrp="1"/>
          </p:cNvSpPr>
          <p:nvPr>
            <p:ph type="body"/>
          </p:nvPr>
        </p:nvSpPr>
        <p:spPr>
          <a:xfrm>
            <a:off x="827088" y="2492375"/>
            <a:ext cx="7772400" cy="2530475"/>
          </a:xfrm>
        </p:spPr>
        <p:txBody>
          <a:bodyPr vert="horz" wrap="square" lIns="92075" tIns="46038" rIns="92075" bIns="46038" anchor="t" anchorCtr="0"/>
          <a:lstStyle/>
          <a:p>
            <a:pPr algn="ctr" eaLnBrk="1" hangingPunct="1">
              <a:buNone/>
            </a:pPr>
            <a:r>
              <a:rPr lang="ru-RU" altLang="ru-RU" sz="6000" dirty="0"/>
              <a:t>Спасибо </a:t>
            </a:r>
          </a:p>
          <a:p>
            <a:pPr algn="ctr" eaLnBrk="1" hangingPunct="1">
              <a:buNone/>
            </a:pPr>
            <a:r>
              <a:rPr lang="ru-RU" altLang="ru-RU" sz="6000" dirty="0"/>
              <a:t>за внимание</a:t>
            </a:r>
          </a:p>
        </p:txBody>
      </p:sp>
      <p:pic>
        <p:nvPicPr>
          <p:cNvPr id="84994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usiness Cooperate">
  <a:themeElements>
    <a:clrScheme name="Business Cooper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siness Cooperat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usiness Cooper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Project Overview</Template>
  <TotalTime>285</TotalTime>
  <Words>4953</Words>
  <Application>Microsoft Office PowerPoint</Application>
  <PresentationFormat>Экран (4:3)</PresentationFormat>
  <Paragraphs>693</Paragraphs>
  <Slides>92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92</vt:i4>
      </vt:variant>
    </vt:vector>
  </HeadingPairs>
  <TitlesOfParts>
    <vt:vector size="93" baseType="lpstr">
      <vt:lpstr>Business Cooperate</vt:lpstr>
      <vt:lpstr> ТУБЕРКУЛЁЗ И ВИЧ ТУБЕРКУЛЕЗ И БЕРЕМЕННОСТЬ</vt:lpstr>
      <vt:lpstr>АКТУАЛЬНОСТЬ ПРОБЛЕМЫ</vt:lpstr>
      <vt:lpstr>Цель лекции</vt:lpstr>
      <vt:lpstr>ПЛАН ЛЕКЦИИ</vt:lpstr>
      <vt:lpstr>ЭПИДЕМИОЛОГИЯ ВИЧ-ИНФЕКЦИИ</vt:lpstr>
      <vt:lpstr>ЭПИДЕМИОЛОГИЯ ВИЧ-ИНФЕКЦИИ</vt:lpstr>
      <vt:lpstr>ЭПИДЕМИОЛОГИЯ ВИЧ-ИНФЕКЦИИ</vt:lpstr>
      <vt:lpstr>ЭПИДЕМИОЛОГИЯ ВИЧ-ИНФЕКЦИИ</vt:lpstr>
      <vt:lpstr>ЭПИДЕМИОЛОГИЯ ВИЧ-ИНФЕКЦИИ</vt:lpstr>
      <vt:lpstr>ЗАБОЛЕВАЕМОСТЬ ТУБЕРКУЛЕЗОМ И ВИЧ-ИНФЕКЦИЕЙ В РОССИИ  НА 100 000 НАСЕЛЕНИЯ</vt:lpstr>
      <vt:lpstr>РАСПРОСТРАНЕННОСТЬ ТУБЕРКУЛЕЗА И ВИЧ-ИНФЕКЦИИ В РОССИИ НА 100 000 НАСЕЛЕНИЯ  </vt:lpstr>
      <vt:lpstr>   Указ Президента РФ от 06.06.2019 г. № 254 «О стратегии развития здравоохранения Российской Федерации на период до 2025 года»  </vt:lpstr>
      <vt:lpstr>   Указ Президента РФ от 06.06.2019 г. № 254 «О стратегии развития здравоохранения Российской Федерации на период до 2025 года»  </vt:lpstr>
      <vt:lpstr>Реализация  следующих задач</vt:lpstr>
      <vt:lpstr>ИСТОРИЯ ВОПРОСА</vt:lpstr>
      <vt:lpstr>1983 год</vt:lpstr>
      <vt:lpstr>ГРУППЫ ВЫСОКОГО РИСКА ЗАБОЛЕВАНИЯ ВИЧ-ИНФЕКЦИЕЙ И ТУБЕРКУЛЕЗОМ</vt:lpstr>
      <vt:lpstr>Слайд 18</vt:lpstr>
      <vt:lpstr>СИСТЕМА ОБСЛЕДОВАНИЯ НА ВИЧ-ИНФЕКЦИЮ И КОНТРОЛЯ ЕГО ПРОВЕДЕНИЯ В РОССИИ</vt:lpstr>
      <vt:lpstr>СКРИНИГОВОЕ ОБСЛЕДОВАНИЯ НА ВИЧ-ИНФЕКЦИЮ В РОССИИ</vt:lpstr>
      <vt:lpstr>ДОКУМЕНТАЦИЯ </vt:lpstr>
      <vt:lpstr>ПРИКАЗ 12 февраля 2007 г. N 107</vt:lpstr>
      <vt:lpstr>КЛИНИЧЕСКАЯ КЛАССИФИКАЦИЯ ВИЧ-ИНФЕКЦИИ ВОЗ</vt:lpstr>
      <vt:lpstr>КЛИНИЧЕСКАЯ КЛАССИФИКАЦИЯ ВИЧ-ИНФЕКЦИИ ВОЗ</vt:lpstr>
      <vt:lpstr>КЛИНИЧЕСКАЯ КЛАССИФИКАЦИЯ ВИЧ-ИНФЕКЦИИ ВОЗ</vt:lpstr>
      <vt:lpstr>КЛИНИЧЕСКАЯ КЛАССИФИКАЦИЯ ВИЧ-ИНФЕКЦИИ ВОЗ</vt:lpstr>
      <vt:lpstr>КЛИНИЧЕСКАЯ КЛАССИФИКАЦИЯ ВИЧ-ИНФЕКЦИИ ВОЗ</vt:lpstr>
      <vt:lpstr>РОССИЙСКАЯ КЛАССИФИКАЦИЯ  ВИЧ-ИНФЕКЦИИ</vt:lpstr>
      <vt:lpstr>РОССИЙСКАЯ КЛАССИФИКАЦИЯ  ВИЧ-ИНФЕКЦИИ</vt:lpstr>
      <vt:lpstr>РОССИЙСКАЯ КЛАССИФИКАЦИЯ  ВИЧ-ИНФЕКЦИИ</vt:lpstr>
      <vt:lpstr>Слайд 31</vt:lpstr>
      <vt:lpstr>ПОЗДНИЕ СТАДИИ (4Б, 4В, 5)</vt:lpstr>
      <vt:lpstr>ОСОБАЯ СЛОЖНОСТЬ</vt:lpstr>
      <vt:lpstr>Слайд 34</vt:lpstr>
      <vt:lpstr>Слайд 35</vt:lpstr>
      <vt:lpstr>Слайд 36</vt:lpstr>
      <vt:lpstr>Слайд 37</vt:lpstr>
      <vt:lpstr>Слайд 38</vt:lpstr>
      <vt:lpstr>Слайд 39</vt:lpstr>
      <vt:lpstr>Выявление ВИЧ</vt:lpstr>
      <vt:lpstr>Слайд 41</vt:lpstr>
      <vt:lpstr>АКТИВНОЕ ВЫЯВЛЕНИЕ СИМПТОМОВ ТУБЕРКУЛЕЗА</vt:lpstr>
      <vt:lpstr>КЛИНИЧЕСКИЙ МИНИМУМ ОБСЛЕДОВАНИЯ ПАЦИЕНТА ПРИ ПОДОЗРЕНИИ НА ТУБЕРКУЛЕЗ</vt:lpstr>
      <vt:lpstr> КЛИНИЧЕСКИЙ МИНИМУМ ОБСЛЕДОВАНИЯ ПАЦИЕНТА ПРИ ПОДОЗРЕНИИ НА ТУБЕРКУЛЕЗ </vt:lpstr>
      <vt:lpstr> ДОПОЛНИТЕЛЬНЫЕ МЕТОДЫ ИССЛЕДОВАНИЯ </vt:lpstr>
      <vt:lpstr> ДОПОЛНИТЕЛЬНЫЕ МЕТОДЫ ИССЛЕДОВАНИЯ </vt:lpstr>
      <vt:lpstr> ДОПОЛНИТЕЛЬНЫЕ МЕТОДЫ ИССЛЕДОВАНИЯ </vt:lpstr>
      <vt:lpstr> ОБСЛЕДОВАНИЕ В УЧРЕЖДЕНИЯХ ПРОТИВОТУБЕРКУЛЕЗНОЙ СЛУЖБЫ  </vt:lpstr>
      <vt:lpstr>ОБСЛЕДОВАНИЕ В УЧРЕЖДЕНИЯХ ПРОТИВОТУБЕРКУЛЕЗНОЙ СЛУЖБЫ</vt:lpstr>
      <vt:lpstr>ОБСЛЕДОВАНИЕ В УЧРЕЖДЕНИЯХ ПРОТИВОТУБЕРКУЛЕЗНОЙ СЛУЖБЫ</vt:lpstr>
      <vt:lpstr>ОБСЛЕДОВАНИЕ В УЧРЕЖДЕНИЯХ ПРОТИВОТУБЕРКУЛЕЗНОЙ СЛУЖБЫ</vt:lpstr>
      <vt:lpstr>ОБСЛЕДОВАНИЕ В УЧРЕЖДЕНИЯХ ПРОТИВОТУБЕРКУЛЕЗНОЙ СЛУЖБЫ</vt:lpstr>
      <vt:lpstr>ЛЕЧЕНИЕ ВИЧ-ИНФЕКЦИИ</vt:lpstr>
      <vt:lpstr>ЛЕЧЕНИЕ ВИЧ-ИНФЕКЦИИ</vt:lpstr>
      <vt:lpstr>АНТИРЕТРОВИРУСНЫЕ ПРЕПАРАТЫ</vt:lpstr>
      <vt:lpstr>АНТИРЕТРОВИРУСНЫЕ ПРЕПАРАТЫ</vt:lpstr>
      <vt:lpstr>АНТИРЕТРОВИРУСНЫЕ ПРЕПАРАТЫ</vt:lpstr>
      <vt:lpstr>АНТИРЕТРОВИРУСНЫЕ ПРЕПАРАТЫ</vt:lpstr>
      <vt:lpstr>СХЕМЫ АРВТ ДЛЯ БОЛЬНЫХ С ТУБЕРКУЛЕЗОМ</vt:lpstr>
      <vt:lpstr>СХЕМЫ АРВТ ДЛЯ БОЛЬНЫХ С ТУБЕРКУЛЕЗОМ</vt:lpstr>
      <vt:lpstr>СХЕМЫ АРВТ ДЛЯ БОЛЬНЫХ С ТУБЕРКУЛЕЗОМ</vt:lpstr>
      <vt:lpstr>Слайд 62</vt:lpstr>
      <vt:lpstr>СРОКИ НАЧАЛА АРВТ</vt:lpstr>
      <vt:lpstr>СРОКИ НАЧАЛА АРВТ</vt:lpstr>
      <vt:lpstr>ЛАБОРАТОРНЫЙ КОНТРОЛЬ</vt:lpstr>
      <vt:lpstr>НЕЖЕЛАТЕЛЬНЫЕ ЯВЛЕНИЯ</vt:lpstr>
      <vt:lpstr>СВИС</vt:lpstr>
      <vt:lpstr>СВИС</vt:lpstr>
      <vt:lpstr>Профилактика  СВИС</vt:lpstr>
      <vt:lpstr>ОБСЛЕДОВАНИЕ НА ТУБЕРКУЛЕЗ БОЛЬНЫХ С ВИЧ-ИНФЕКЦИЕЙ</vt:lpstr>
      <vt:lpstr>ДИСПАНСЕРНОЕ НАБЛЮДЕНИЕ ЗА БОЛЬНЫМИ С ВИЧ-ИНФЕКЦИЕЙ</vt:lpstr>
      <vt:lpstr>ХИМИОПРОФИЛАКТИКА ТУБЕРКУЛЕЗА У ВИЧ-ИНФИЦИРОВАННЫХ</vt:lpstr>
      <vt:lpstr>Слайд 73</vt:lpstr>
      <vt:lpstr>ТУБЕРКУЛЕЗ И БЕРЕМЕННОСТЬ</vt:lpstr>
      <vt:lpstr>ТУБЕРКУЛЕЗ И БЕРЕМЕННОСТЬ</vt:lpstr>
      <vt:lpstr>ТУБЕРКУЛЕЗ И БЕРЕМЕННОСТЬ</vt:lpstr>
      <vt:lpstr>ТУБЕРКУЛЕЗ И БЕРЕМЕННОСТЬ</vt:lpstr>
      <vt:lpstr>ТУБЕРКУЛЕЗ И БЕРЕМЕННОСТЬ</vt:lpstr>
      <vt:lpstr>ТУБЕРКУЛЕЗ И БЕРЕМЕННОСТЬ</vt:lpstr>
      <vt:lpstr>ТУБЕРКУЛЕЗ И БЕРЕМЕННОСТЬ</vt:lpstr>
      <vt:lpstr>ВЕДЕНИЕ БЕРЕМЕННОСТИ У ЖЕНЩИН, БОЛЬНЫХ ТУБЕРКУЛЕЗОМ ОРГАНОВ ДЫХАНИЯ</vt:lpstr>
      <vt:lpstr>ВЕДЕНИЕ РОДОВ У ЖЕНЩИН, БОЛЬНЫХ ТУБЕРКУЛЕЗОМ ОРГАНОВ ДЫХАНИЯ</vt:lpstr>
      <vt:lpstr>ВЕДЕНИЕ НОВОРОЖДЕННОГО  ОТ ЖЕНЩИН, БОЛЬНЫХ ТУБЕРКУЛЕЗОМ ОРГАНОВ ДЫХАНИЯ</vt:lpstr>
      <vt:lpstr>ВЕДЕНИЕ ПОСЛЕРОДОВОГО ПЕРИОДА У ЖЕНЩИН, БОЛЬНЫХ ТУБЕРКУЛЕЗОМ ОРГАНОВ ДЫХАНИЯ</vt:lpstr>
      <vt:lpstr>ТУБЕРКУЛЕЗ И БЕРЕМЕННОСТЬ</vt:lpstr>
      <vt:lpstr>ТУБЕРКУЛЕЗ БЕРЕМЕННОСТЬ И ВИЧ </vt:lpstr>
      <vt:lpstr>ТУБЕРКУЛЕЗ БЕРЕМЕННОСТЬ И ВИЧ </vt:lpstr>
      <vt:lpstr>ТУБЕРКУЛЕЗ БЕРЕМЕННОСТЬ И ВИЧ </vt:lpstr>
      <vt:lpstr>ВРОЖДЕННЫЙ ТУБЕРКУЛЕЗ</vt:lpstr>
      <vt:lpstr>СПИСОК ЛИТЕРАТУРЫ</vt:lpstr>
      <vt:lpstr>СПИСОК ЛИТЕРАТУРЫ</vt:lpstr>
      <vt:lpstr>Слайд 92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ТУБЕРКУЛЁЗ И ВИЧ</dc:title>
  <dc:creator>тест</dc:creator>
  <cp:lastModifiedBy>user</cp:lastModifiedBy>
  <cp:revision>297</cp:revision>
  <dcterms:created xsi:type="dcterms:W3CDTF">2010-04-05T16:34:00Z</dcterms:created>
  <dcterms:modified xsi:type="dcterms:W3CDTF">2025-09-15T07:54:41Z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BF2E6A7790B141F49421963A3F6E64E0_13</vt:lpwstr>
  </property>
  <property fmtid="{D5CDD505-2E9C-101B-9397-08002B2CF9AE}" pid="3" name="KSOProductBuildVer">
    <vt:lpwstr>1049-12.2.0.18639</vt:lpwstr>
  </property>
</Properties>
</file>