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Override PartName="/ppt/slides/slide99.xml" ContentType="application/vnd.openxmlformats-officedocument.presentationml.slide+xml"/>
  <Override PartName="/ppt/diagrams/layout1.xml" ContentType="application/vnd.openxmlformats-officedocument.drawingml.diagramLayout+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0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emf" ContentType="image/x-emf"/>
  <Override PartName="/ppt/diagrams/quickStyle1.xml" ContentType="application/vnd.openxmlformats-officedocument.drawingml.diagramStyl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Override PartName="/ppt/slides/slide89.xml" ContentType="application/vnd.openxmlformats-officedocument.presentationml.slide+xml"/>
  <Override PartName="/ppt/slides/slide9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Layouts/slideLayout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0" r:id="rId1"/>
  </p:sldMasterIdLst>
  <p:notesMasterIdLst>
    <p:notesMasterId r:id="rId107"/>
  </p:notesMasterIdLst>
  <p:sldIdLst>
    <p:sldId id="256" r:id="rId2"/>
    <p:sldId id="282" r:id="rId3"/>
    <p:sldId id="643" r:id="rId4"/>
    <p:sldId id="275" r:id="rId5"/>
    <p:sldId id="309" r:id="rId6"/>
    <p:sldId id="467" r:id="rId7"/>
    <p:sldId id="308" r:id="rId8"/>
    <p:sldId id="551" r:id="rId9"/>
    <p:sldId id="549" r:id="rId10"/>
    <p:sldId id="386" r:id="rId11"/>
    <p:sldId id="552" r:id="rId12"/>
    <p:sldId id="312" r:id="rId13"/>
    <p:sldId id="553" r:id="rId14"/>
    <p:sldId id="554" r:id="rId15"/>
    <p:sldId id="555" r:id="rId16"/>
    <p:sldId id="321" r:id="rId17"/>
    <p:sldId id="320" r:id="rId18"/>
    <p:sldId id="347" r:id="rId19"/>
    <p:sldId id="348" r:id="rId20"/>
    <p:sldId id="317" r:id="rId21"/>
    <p:sldId id="346" r:id="rId22"/>
    <p:sldId id="642" r:id="rId23"/>
    <p:sldId id="556" r:id="rId24"/>
    <p:sldId id="313" r:id="rId25"/>
    <p:sldId id="304" r:id="rId26"/>
    <p:sldId id="305" r:id="rId27"/>
    <p:sldId id="306" r:id="rId28"/>
    <p:sldId id="314" r:id="rId29"/>
    <p:sldId id="324" r:id="rId30"/>
    <p:sldId id="327" r:id="rId31"/>
    <p:sldId id="328" r:id="rId32"/>
    <p:sldId id="325" r:id="rId33"/>
    <p:sldId id="326" r:id="rId34"/>
    <p:sldId id="644" r:id="rId35"/>
    <p:sldId id="646" r:id="rId36"/>
    <p:sldId id="647" r:id="rId37"/>
    <p:sldId id="315" r:id="rId38"/>
    <p:sldId id="349" r:id="rId39"/>
    <p:sldId id="350" r:id="rId40"/>
    <p:sldId id="354" r:id="rId41"/>
    <p:sldId id="351" r:id="rId42"/>
    <p:sldId id="648" r:id="rId43"/>
    <p:sldId id="649" r:id="rId44"/>
    <p:sldId id="410" r:id="rId45"/>
    <p:sldId id="411" r:id="rId46"/>
    <p:sldId id="357" r:id="rId47"/>
    <p:sldId id="358" r:id="rId48"/>
    <p:sldId id="359" r:id="rId49"/>
    <p:sldId id="360" r:id="rId50"/>
    <p:sldId id="361" r:id="rId51"/>
    <p:sldId id="362" r:id="rId52"/>
    <p:sldId id="363" r:id="rId53"/>
    <p:sldId id="364" r:id="rId54"/>
    <p:sldId id="316" r:id="rId55"/>
    <p:sldId id="391" r:id="rId56"/>
    <p:sldId id="392" r:id="rId57"/>
    <p:sldId id="412" r:id="rId58"/>
    <p:sldId id="365" r:id="rId59"/>
    <p:sldId id="366" r:id="rId60"/>
    <p:sldId id="367" r:id="rId61"/>
    <p:sldId id="368" r:id="rId62"/>
    <p:sldId id="369" r:id="rId63"/>
    <p:sldId id="370" r:id="rId64"/>
    <p:sldId id="371" r:id="rId65"/>
    <p:sldId id="372" r:id="rId66"/>
    <p:sldId id="396" r:id="rId67"/>
    <p:sldId id="397" r:id="rId68"/>
    <p:sldId id="398" r:id="rId69"/>
    <p:sldId id="406" r:id="rId70"/>
    <p:sldId id="399" r:id="rId71"/>
    <p:sldId id="400" r:id="rId72"/>
    <p:sldId id="401" r:id="rId73"/>
    <p:sldId id="402" r:id="rId74"/>
    <p:sldId id="403" r:id="rId75"/>
    <p:sldId id="404" r:id="rId76"/>
    <p:sldId id="405" r:id="rId77"/>
    <p:sldId id="373" r:id="rId78"/>
    <p:sldId id="374" r:id="rId79"/>
    <p:sldId id="352" r:id="rId80"/>
    <p:sldId id="353" r:id="rId81"/>
    <p:sldId id="395" r:id="rId82"/>
    <p:sldId id="355" r:id="rId83"/>
    <p:sldId id="377" r:id="rId84"/>
    <p:sldId id="375" r:id="rId85"/>
    <p:sldId id="376" r:id="rId86"/>
    <p:sldId id="408" r:id="rId87"/>
    <p:sldId id="378" r:id="rId88"/>
    <p:sldId id="379" r:id="rId89"/>
    <p:sldId id="409" r:id="rId90"/>
    <p:sldId id="380" r:id="rId91"/>
    <p:sldId id="381" r:id="rId92"/>
    <p:sldId id="640" r:id="rId93"/>
    <p:sldId id="641" r:id="rId94"/>
    <p:sldId id="468" r:id="rId95"/>
    <p:sldId id="638" r:id="rId96"/>
    <p:sldId id="639" r:id="rId97"/>
    <p:sldId id="645" r:id="rId98"/>
    <p:sldId id="650" r:id="rId99"/>
    <p:sldId id="651" r:id="rId100"/>
    <p:sldId id="653" r:id="rId101"/>
    <p:sldId id="654" r:id="rId102"/>
    <p:sldId id="655" r:id="rId103"/>
    <p:sldId id="283" r:id="rId104"/>
    <p:sldId id="407" r:id="rId105"/>
    <p:sldId id="274" r:id="rId106"/>
  </p:sldIdLst>
  <p:sldSz cx="9144000" cy="6858000" type="screen4x3"/>
  <p:notesSz cx="6858000" cy="9144000"/>
  <p:defaultTextStyle>
    <a:defPPr>
      <a:defRPr lang="ru-RU"/>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9pPr>
  </p:defaultTextStyle>
  <p:extLst>
    <p:ext uri="{EFAFB233-063F-42B5-8137-9DF3F51BA10A}">
      <p15:sldGuideLst xmlns="" xmlns:p15="http://schemas.microsoft.com/office/powerpoint/2012/main">
        <p15:guide id="1" orient="horz" pos="2147" userDrawn="1">
          <p15:clr>
            <a:srgbClr val="A4A3A4"/>
          </p15:clr>
        </p15:guide>
        <p15:guide id="2" pos="290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58"/>
    <p:restoredTop sz="86379"/>
  </p:normalViewPr>
  <p:slideViewPr>
    <p:cSldViewPr showGuides="1">
      <p:cViewPr varScale="1">
        <p:scale>
          <a:sx n="113" d="100"/>
          <a:sy n="113" d="100"/>
        </p:scale>
        <p:origin x="-2160" y="-96"/>
      </p:cViewPr>
      <p:guideLst>
        <p:guide orient="horz" pos="2147"/>
        <p:guide pos="2904"/>
      </p:guideLst>
    </p:cSldViewPr>
  </p:slideViewPr>
  <p:outlineViewPr>
    <p:cViewPr>
      <p:scale>
        <a:sx n="33" d="100"/>
        <a:sy n="33" d="100"/>
      </p:scale>
      <p:origin x="264" y="98022"/>
    </p:cViewPr>
  </p:outlineViewPr>
  <p:notesTextViewPr>
    <p:cViewPr>
      <p:scale>
        <a:sx n="100" d="100"/>
        <a:sy n="100" d="100"/>
      </p:scale>
      <p:origin x="0" y="0"/>
    </p:cViewPr>
  </p:notesTextViewPr>
  <p:sorterViewPr showFormatting="0">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notesMaster" Target="notesMasters/notesMaster1.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viewProps" Target="viewProp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2E8D7FFB-DC7C-4633-82D2-8EB57F143D6C}" type="doc">
      <dgm:prSet loTypeId="urn:microsoft.com/office/officeart/2005/8/layout/hierarchy4" loCatId="hierarchy" qsTypeId="urn:microsoft.com/office/officeart/2005/8/quickstyle/simple1#1" qsCatId="simple" csTypeId="urn:microsoft.com/office/officeart/2005/8/colors/accent1_2#1" csCatId="accent1" phldr="1"/>
      <dgm:spPr/>
      <dgm:t>
        <a:bodyPr/>
        <a:lstStyle/>
        <a:p>
          <a:endParaRPr lang="ru-RU"/>
        </a:p>
      </dgm:t>
    </dgm:pt>
    <dgm:pt modelId="{29448E99-E53B-48E0-8886-B4A899AF631D}">
      <dgm:prSet phldrT="[Текст]" phldr="0" custT="0"/>
      <dgm:spPr>
        <a:solidFill>
          <a:schemeClr val="accent3">
            <a:lumMod val="60000"/>
            <a:lumOff val="40000"/>
          </a:schemeClr>
        </a:solidFill>
      </dgm:spPr>
      <dgm:t>
        <a:bodyPr vert="horz" wrap="square"/>
        <a:lstStyle/>
        <a:p>
          <a:pPr>
            <a:lnSpc>
              <a:spcPct val="100000"/>
            </a:lnSpc>
            <a:spcBef>
              <a:spcPct val="0"/>
            </a:spcBef>
            <a:spcAft>
              <a:spcPct val="35000"/>
            </a:spcAft>
          </a:pPr>
          <a:r>
            <a:rPr lang="ru-RU" b="1" dirty="0">
              <a:solidFill>
                <a:schemeClr val="tx2">
                  <a:lumMod val="75000"/>
                </a:schemeClr>
              </a:solidFill>
            </a:rPr>
            <a:t>Социальная </a:t>
          </a:r>
        </a:p>
      </dgm:t>
    </dgm:pt>
    <dgm:pt modelId="{FE6CE44A-ADF7-4403-8807-85421970D0E2}" type="parTrans" cxnId="{DB1ED3FC-1249-463C-97A0-DA733B85CC5E}">
      <dgm:prSet/>
      <dgm:spPr/>
      <dgm:t>
        <a:bodyPr/>
        <a:lstStyle/>
        <a:p>
          <a:endParaRPr lang="ru-RU"/>
        </a:p>
      </dgm:t>
    </dgm:pt>
    <dgm:pt modelId="{92D70142-DEAB-4B3A-9B0B-93A9F9E3B053}" type="sibTrans" cxnId="{DB1ED3FC-1249-463C-97A0-DA733B85CC5E}">
      <dgm:prSet/>
      <dgm:spPr/>
      <dgm:t>
        <a:bodyPr/>
        <a:lstStyle/>
        <a:p>
          <a:endParaRPr lang="ru-RU"/>
        </a:p>
      </dgm:t>
    </dgm:pt>
    <dgm:pt modelId="{6AE09416-3C39-4A63-A085-9CB4C1427361}">
      <dgm:prSet phldrT="[Текст]" custT="1"/>
      <dgm:spPr>
        <a:solidFill>
          <a:schemeClr val="tx2">
            <a:lumMod val="75000"/>
          </a:schemeClr>
        </a:solidFill>
      </dgm:spPr>
      <dgm:t>
        <a:bodyPr/>
        <a:lstStyle/>
        <a:p>
          <a:r>
            <a:rPr lang="ru-RU" sz="3600" b="1" dirty="0">
              <a:solidFill>
                <a:srgbClr val="FFFF00"/>
              </a:solidFill>
            </a:rPr>
            <a:t>Специфическая </a:t>
          </a:r>
        </a:p>
      </dgm:t>
    </dgm:pt>
    <dgm:pt modelId="{279D84E9-A2D2-441E-B77B-3D3B4D20F1DD}" type="parTrans" cxnId="{95E3EBC9-A430-4C54-B680-8727DD75F29A}">
      <dgm:prSet/>
      <dgm:spPr/>
      <dgm:t>
        <a:bodyPr/>
        <a:lstStyle/>
        <a:p>
          <a:endParaRPr lang="ru-RU"/>
        </a:p>
      </dgm:t>
    </dgm:pt>
    <dgm:pt modelId="{4B6E63B5-E4A8-4275-BC61-B6BF68259B55}" type="sibTrans" cxnId="{95E3EBC9-A430-4C54-B680-8727DD75F29A}">
      <dgm:prSet/>
      <dgm:spPr/>
      <dgm:t>
        <a:bodyPr/>
        <a:lstStyle/>
        <a:p>
          <a:endParaRPr lang="ru-RU"/>
        </a:p>
      </dgm:t>
    </dgm:pt>
    <dgm:pt modelId="{7F3B69A1-D09C-4F85-ABC9-AF2CAD820FF9}">
      <dgm:prSet phldrT="[Текст]" phldr="0" custT="1"/>
      <dgm:spPr>
        <a:solidFill>
          <a:schemeClr val="tx2">
            <a:lumMod val="75000"/>
          </a:schemeClr>
        </a:solidFill>
      </dgm:spPr>
      <dgm:t>
        <a:bodyPr vert="horz" wrap="square"/>
        <a:lstStyle/>
        <a:p>
          <a:pPr>
            <a:lnSpc>
              <a:spcPct val="100000"/>
            </a:lnSpc>
            <a:spcBef>
              <a:spcPct val="0"/>
            </a:spcBef>
            <a:spcAft>
              <a:spcPct val="35000"/>
            </a:spcAft>
          </a:pPr>
          <a:r>
            <a:rPr lang="ru-RU" sz="2800" b="1" dirty="0">
              <a:solidFill>
                <a:srgbClr val="FFFF00"/>
              </a:solidFill>
            </a:rPr>
            <a:t>Вакцинация БЦЖ</a:t>
          </a:r>
          <a:endParaRPr sz="2800"/>
        </a:p>
      </dgm:t>
    </dgm:pt>
    <dgm:pt modelId="{A7B2672A-F2F8-4341-8D94-2E396C4BAF64}" type="parTrans" cxnId="{0019E384-327C-45C2-905A-1E63A0038B11}">
      <dgm:prSet/>
      <dgm:spPr/>
      <dgm:t>
        <a:bodyPr/>
        <a:lstStyle/>
        <a:p>
          <a:endParaRPr lang="ru-RU"/>
        </a:p>
      </dgm:t>
    </dgm:pt>
    <dgm:pt modelId="{4AC490AB-7ACF-456F-B8FC-55CB3648FBD9}" type="sibTrans" cxnId="{0019E384-327C-45C2-905A-1E63A0038B11}">
      <dgm:prSet/>
      <dgm:spPr/>
      <dgm:t>
        <a:bodyPr/>
        <a:lstStyle/>
        <a:p>
          <a:endParaRPr lang="ru-RU"/>
        </a:p>
      </dgm:t>
    </dgm:pt>
    <dgm:pt modelId="{04348AC1-07D5-4910-BDD1-80B36F00B31C}">
      <dgm:prSet phldrT="[Текст]" phldr="0" custT="1"/>
      <dgm:spPr>
        <a:solidFill>
          <a:schemeClr val="tx2">
            <a:lumMod val="75000"/>
          </a:schemeClr>
        </a:solidFill>
      </dgm:spPr>
      <dgm:t>
        <a:bodyPr vert="horz" wrap="square"/>
        <a:lstStyle/>
        <a:p>
          <a:pPr>
            <a:lnSpc>
              <a:spcPct val="100000"/>
            </a:lnSpc>
            <a:spcBef>
              <a:spcPct val="0"/>
            </a:spcBef>
            <a:spcAft>
              <a:spcPct val="35000"/>
            </a:spcAft>
          </a:pPr>
          <a:r>
            <a:rPr lang="ru-RU" sz="2800" b="1" dirty="0" err="1">
              <a:solidFill>
                <a:srgbClr val="FFFF00"/>
              </a:solidFill>
            </a:rPr>
            <a:t>Превентивное лечение</a:t>
          </a:r>
          <a:endParaRPr lang="ru-RU" sz="2800" b="1" dirty="0">
            <a:solidFill>
              <a:srgbClr val="FFFF00"/>
            </a:solidFill>
          </a:endParaRPr>
        </a:p>
      </dgm:t>
    </dgm:pt>
    <dgm:pt modelId="{F43E1D7B-43DA-45FB-BD12-E790EDC9A65F}" type="parTrans" cxnId="{AEBB11FB-6A0D-4327-AC25-C9C2F4726526}">
      <dgm:prSet/>
      <dgm:spPr/>
      <dgm:t>
        <a:bodyPr/>
        <a:lstStyle/>
        <a:p>
          <a:endParaRPr lang="ru-RU"/>
        </a:p>
      </dgm:t>
    </dgm:pt>
    <dgm:pt modelId="{67D3A979-7A2D-487F-9CAD-3BA4E9B26131}" type="sibTrans" cxnId="{AEBB11FB-6A0D-4327-AC25-C9C2F4726526}">
      <dgm:prSet/>
      <dgm:spPr/>
      <dgm:t>
        <a:bodyPr/>
        <a:lstStyle/>
        <a:p>
          <a:endParaRPr lang="ru-RU"/>
        </a:p>
      </dgm:t>
    </dgm:pt>
    <dgm:pt modelId="{443F2541-6C9B-4193-B5E8-FCDEF1561A27}">
      <dgm:prSet phldrT="[Текст]"/>
      <dgm:spPr>
        <a:solidFill>
          <a:schemeClr val="accent3"/>
        </a:solidFill>
      </dgm:spPr>
      <dgm:t>
        <a:bodyPr/>
        <a:lstStyle/>
        <a:p>
          <a:r>
            <a:rPr lang="ru-RU" b="1" dirty="0">
              <a:solidFill>
                <a:schemeClr val="tx2">
                  <a:lumMod val="75000"/>
                </a:schemeClr>
              </a:solidFill>
            </a:rPr>
            <a:t>Санитарная </a:t>
          </a:r>
        </a:p>
      </dgm:t>
    </dgm:pt>
    <dgm:pt modelId="{8ED36014-05B2-4A98-932C-B0FFC0D00000}" type="parTrans" cxnId="{1FA524C2-332D-44C2-8B6D-F4746FFF393B}">
      <dgm:prSet/>
      <dgm:spPr/>
      <dgm:t>
        <a:bodyPr/>
        <a:lstStyle/>
        <a:p>
          <a:endParaRPr lang="ru-RU"/>
        </a:p>
      </dgm:t>
    </dgm:pt>
    <dgm:pt modelId="{E300526C-2F4B-4E2E-AE8C-D9418C65B0E6}" type="sibTrans" cxnId="{1FA524C2-332D-44C2-8B6D-F4746FFF393B}">
      <dgm:prSet/>
      <dgm:spPr/>
      <dgm:t>
        <a:bodyPr/>
        <a:lstStyle/>
        <a:p>
          <a:endParaRPr lang="ru-RU"/>
        </a:p>
      </dgm:t>
    </dgm:pt>
    <dgm:pt modelId="{8F7494E7-F2E9-42AA-A774-282DF6946D8B}">
      <dgm:prSet phldrT="[Текст]" custT="1"/>
      <dgm:spPr>
        <a:solidFill>
          <a:srgbClr val="92D050"/>
        </a:solidFill>
      </dgm:spPr>
      <dgm:t>
        <a:bodyPr/>
        <a:lstStyle/>
        <a:p>
          <a:r>
            <a:rPr lang="ru-RU" sz="2800" b="1" dirty="0">
              <a:solidFill>
                <a:schemeClr val="tx2">
                  <a:lumMod val="75000"/>
                </a:schemeClr>
              </a:solidFill>
            </a:rPr>
            <a:t>Санпросвет работа </a:t>
          </a:r>
        </a:p>
        <a:p>
          <a:r>
            <a:rPr lang="ru-RU" sz="2800" b="1" dirty="0">
              <a:solidFill>
                <a:schemeClr val="tx2">
                  <a:lumMod val="75000"/>
                </a:schemeClr>
              </a:solidFill>
            </a:rPr>
            <a:t>ЗОЖ</a:t>
          </a:r>
        </a:p>
      </dgm:t>
    </dgm:pt>
    <dgm:pt modelId="{8EE2932D-9C99-456B-B1E7-822BB5F70F1B}" type="parTrans" cxnId="{710B3002-8417-4ABD-83FF-D7C54059A1ED}">
      <dgm:prSet/>
      <dgm:spPr/>
      <dgm:t>
        <a:bodyPr/>
        <a:lstStyle/>
        <a:p>
          <a:endParaRPr lang="ru-RU"/>
        </a:p>
      </dgm:t>
    </dgm:pt>
    <dgm:pt modelId="{5D5D3322-CCE3-4C70-B89D-C290D8DAC02B}" type="sibTrans" cxnId="{710B3002-8417-4ABD-83FF-D7C54059A1ED}">
      <dgm:prSet/>
      <dgm:spPr/>
      <dgm:t>
        <a:bodyPr/>
        <a:lstStyle/>
        <a:p>
          <a:endParaRPr lang="ru-RU"/>
        </a:p>
      </dgm:t>
    </dgm:pt>
    <dgm:pt modelId="{24C52177-5696-4279-A4A6-45550B8FC1D3}" type="pres">
      <dgm:prSet presAssocID="{2E8D7FFB-DC7C-4633-82D2-8EB57F143D6C}" presName="Name0" presStyleCnt="0">
        <dgm:presLayoutVars>
          <dgm:chPref val="1"/>
          <dgm:dir/>
          <dgm:animOne val="branch"/>
          <dgm:animLvl val="lvl"/>
          <dgm:resizeHandles/>
        </dgm:presLayoutVars>
      </dgm:prSet>
      <dgm:spPr/>
      <dgm:t>
        <a:bodyPr/>
        <a:lstStyle/>
        <a:p>
          <a:endParaRPr lang="ru-RU"/>
        </a:p>
      </dgm:t>
    </dgm:pt>
    <dgm:pt modelId="{19FA0711-29BB-44D4-BA04-9631834FBD20}" type="pres">
      <dgm:prSet presAssocID="{29448E99-E53B-48E0-8886-B4A899AF631D}" presName="vertOne" presStyleCnt="0"/>
      <dgm:spPr/>
    </dgm:pt>
    <dgm:pt modelId="{C1B52687-41D4-45DA-9169-24721A784AD2}" type="pres">
      <dgm:prSet presAssocID="{29448E99-E53B-48E0-8886-B4A899AF631D}" presName="txOne" presStyleLbl="node0" presStyleIdx="0" presStyleCnt="1" custScaleY="46290" custLinFactY="-4306" custLinFactNeighborX="338" custLinFactNeighborY="-100000">
        <dgm:presLayoutVars>
          <dgm:chPref val="3"/>
        </dgm:presLayoutVars>
      </dgm:prSet>
      <dgm:spPr/>
      <dgm:t>
        <a:bodyPr/>
        <a:lstStyle/>
        <a:p>
          <a:endParaRPr lang="ru-RU"/>
        </a:p>
      </dgm:t>
    </dgm:pt>
    <dgm:pt modelId="{A4B26AB3-6914-45C0-987A-B9F6AF21D250}" type="pres">
      <dgm:prSet presAssocID="{29448E99-E53B-48E0-8886-B4A899AF631D}" presName="parTransOne" presStyleCnt="0"/>
      <dgm:spPr/>
    </dgm:pt>
    <dgm:pt modelId="{70ECC820-8982-4126-A8D0-9AA73B5DDC72}" type="pres">
      <dgm:prSet presAssocID="{29448E99-E53B-48E0-8886-B4A899AF631D}" presName="horzOne" presStyleCnt="0"/>
      <dgm:spPr/>
    </dgm:pt>
    <dgm:pt modelId="{E8A3EA02-59FD-4385-9889-D28EA0408424}" type="pres">
      <dgm:prSet presAssocID="{6AE09416-3C39-4A63-A085-9CB4C1427361}" presName="vertTwo" presStyleCnt="0"/>
      <dgm:spPr/>
    </dgm:pt>
    <dgm:pt modelId="{401F1734-E721-441A-B108-B34EFD091D4A}" type="pres">
      <dgm:prSet presAssocID="{6AE09416-3C39-4A63-A085-9CB4C1427361}" presName="txTwo" presStyleLbl="node2" presStyleIdx="0" presStyleCnt="2" custLinFactNeighborX="1921" custLinFactNeighborY="28441">
        <dgm:presLayoutVars>
          <dgm:chPref val="3"/>
        </dgm:presLayoutVars>
      </dgm:prSet>
      <dgm:spPr/>
      <dgm:t>
        <a:bodyPr/>
        <a:lstStyle/>
        <a:p>
          <a:endParaRPr lang="ru-RU"/>
        </a:p>
      </dgm:t>
    </dgm:pt>
    <dgm:pt modelId="{227126AB-4ACC-4843-A584-599709E03F92}" type="pres">
      <dgm:prSet presAssocID="{6AE09416-3C39-4A63-A085-9CB4C1427361}" presName="parTransTwo" presStyleCnt="0"/>
      <dgm:spPr/>
    </dgm:pt>
    <dgm:pt modelId="{12CD8D4A-C17C-4F5B-A97D-9B1EC41E7AD9}" type="pres">
      <dgm:prSet presAssocID="{6AE09416-3C39-4A63-A085-9CB4C1427361}" presName="horzTwo" presStyleCnt="0"/>
      <dgm:spPr/>
    </dgm:pt>
    <dgm:pt modelId="{A5135E77-432E-46CF-9150-3AFEB124E277}" type="pres">
      <dgm:prSet presAssocID="{7F3B69A1-D09C-4F85-ABC9-AF2CAD820FF9}" presName="vertThree" presStyleCnt="0"/>
      <dgm:spPr/>
    </dgm:pt>
    <dgm:pt modelId="{B78FB16A-D674-4919-A611-1B7A8CFD2DE0}" type="pres">
      <dgm:prSet presAssocID="{7F3B69A1-D09C-4F85-ABC9-AF2CAD820FF9}" presName="txThree" presStyleLbl="node3" presStyleIdx="0" presStyleCnt="3" custLinFactNeighborX="1305" custLinFactNeighborY="-2084">
        <dgm:presLayoutVars>
          <dgm:chPref val="3"/>
        </dgm:presLayoutVars>
      </dgm:prSet>
      <dgm:spPr/>
      <dgm:t>
        <a:bodyPr/>
        <a:lstStyle/>
        <a:p>
          <a:endParaRPr lang="ru-RU"/>
        </a:p>
      </dgm:t>
    </dgm:pt>
    <dgm:pt modelId="{40A5A92E-9363-4CED-8CA7-226B95134D6D}" type="pres">
      <dgm:prSet presAssocID="{7F3B69A1-D09C-4F85-ABC9-AF2CAD820FF9}" presName="horzThree" presStyleCnt="0"/>
      <dgm:spPr/>
    </dgm:pt>
    <dgm:pt modelId="{3A93BF15-C60E-4D0A-AF19-EF8A905D96FF}" type="pres">
      <dgm:prSet presAssocID="{4AC490AB-7ACF-456F-B8FC-55CB3648FBD9}" presName="sibSpaceThree" presStyleCnt="0"/>
      <dgm:spPr/>
    </dgm:pt>
    <dgm:pt modelId="{4BC13400-8581-4DF4-A8B6-809061D1F6F5}" type="pres">
      <dgm:prSet presAssocID="{04348AC1-07D5-4910-BDD1-80B36F00B31C}" presName="vertThree" presStyleCnt="0"/>
      <dgm:spPr/>
    </dgm:pt>
    <dgm:pt modelId="{F6212BF8-996A-4117-AA42-2BA02ADF5F96}" type="pres">
      <dgm:prSet presAssocID="{04348AC1-07D5-4910-BDD1-80B36F00B31C}" presName="txThree" presStyleLbl="node3" presStyleIdx="1" presStyleCnt="3" custScaleX="124058" custLinFactNeighborX="895" custLinFactNeighborY="-2084">
        <dgm:presLayoutVars>
          <dgm:chPref val="3"/>
        </dgm:presLayoutVars>
      </dgm:prSet>
      <dgm:spPr/>
      <dgm:t>
        <a:bodyPr/>
        <a:lstStyle/>
        <a:p>
          <a:endParaRPr lang="ru-RU"/>
        </a:p>
      </dgm:t>
    </dgm:pt>
    <dgm:pt modelId="{18FF181C-F56C-40C5-8639-A38F03C4AB7B}" type="pres">
      <dgm:prSet presAssocID="{04348AC1-07D5-4910-BDD1-80B36F00B31C}" presName="horzThree" presStyleCnt="0"/>
      <dgm:spPr/>
    </dgm:pt>
    <dgm:pt modelId="{441CB2A9-0EAF-467A-805C-2F0E0513B219}" type="pres">
      <dgm:prSet presAssocID="{4B6E63B5-E4A8-4275-BC61-B6BF68259B55}" presName="sibSpaceTwo" presStyleCnt="0"/>
      <dgm:spPr/>
    </dgm:pt>
    <dgm:pt modelId="{C616387D-6D1D-4E92-B8FE-B884C5F99B35}" type="pres">
      <dgm:prSet presAssocID="{443F2541-6C9B-4193-B5E8-FCDEF1561A27}" presName="vertTwo" presStyleCnt="0"/>
      <dgm:spPr/>
    </dgm:pt>
    <dgm:pt modelId="{7A2125F6-4F40-4E4A-AE84-F18F95085F72}" type="pres">
      <dgm:prSet presAssocID="{443F2541-6C9B-4193-B5E8-FCDEF1561A27}" presName="txTwo" presStyleLbl="node2" presStyleIdx="1" presStyleCnt="2" custLinFactNeighborX="515" custLinFactNeighborY="28441">
        <dgm:presLayoutVars>
          <dgm:chPref val="3"/>
        </dgm:presLayoutVars>
      </dgm:prSet>
      <dgm:spPr/>
      <dgm:t>
        <a:bodyPr/>
        <a:lstStyle/>
        <a:p>
          <a:endParaRPr lang="ru-RU"/>
        </a:p>
      </dgm:t>
    </dgm:pt>
    <dgm:pt modelId="{D8D590BC-66C7-4FAB-9AED-E0230FF15D97}" type="pres">
      <dgm:prSet presAssocID="{443F2541-6C9B-4193-B5E8-FCDEF1561A27}" presName="parTransTwo" presStyleCnt="0"/>
      <dgm:spPr/>
    </dgm:pt>
    <dgm:pt modelId="{FE8359B2-7B11-46F9-840A-CC23BB26DE4F}" type="pres">
      <dgm:prSet presAssocID="{443F2541-6C9B-4193-B5E8-FCDEF1561A27}" presName="horzTwo" presStyleCnt="0"/>
      <dgm:spPr/>
    </dgm:pt>
    <dgm:pt modelId="{F23D7F19-F4FF-4553-848F-6730C030BE77}" type="pres">
      <dgm:prSet presAssocID="{8F7494E7-F2E9-42AA-A774-282DF6946D8B}" presName="vertThree" presStyleCnt="0"/>
      <dgm:spPr/>
    </dgm:pt>
    <dgm:pt modelId="{FCE464E1-B5CE-4056-9C24-66A75654666B}" type="pres">
      <dgm:prSet presAssocID="{8F7494E7-F2E9-42AA-A774-282DF6946D8B}" presName="txThree" presStyleLbl="node3" presStyleIdx="2" presStyleCnt="3">
        <dgm:presLayoutVars>
          <dgm:chPref val="3"/>
        </dgm:presLayoutVars>
      </dgm:prSet>
      <dgm:spPr/>
      <dgm:t>
        <a:bodyPr/>
        <a:lstStyle/>
        <a:p>
          <a:endParaRPr lang="ru-RU"/>
        </a:p>
      </dgm:t>
    </dgm:pt>
    <dgm:pt modelId="{925A1250-DDFC-43EA-A401-ABFD1B14A338}" type="pres">
      <dgm:prSet presAssocID="{8F7494E7-F2E9-42AA-A774-282DF6946D8B}" presName="horzThree" presStyleCnt="0"/>
      <dgm:spPr/>
    </dgm:pt>
  </dgm:ptLst>
  <dgm:cxnLst>
    <dgm:cxn modelId="{95E3EBC9-A430-4C54-B680-8727DD75F29A}" srcId="{29448E99-E53B-48E0-8886-B4A899AF631D}" destId="{6AE09416-3C39-4A63-A085-9CB4C1427361}" srcOrd="0" destOrd="0" parTransId="{279D84E9-A2D2-441E-B77B-3D3B4D20F1DD}" sibTransId="{4B6E63B5-E4A8-4275-BC61-B6BF68259B55}"/>
    <dgm:cxn modelId="{1FA524C2-332D-44C2-8B6D-F4746FFF393B}" srcId="{29448E99-E53B-48E0-8886-B4A899AF631D}" destId="{443F2541-6C9B-4193-B5E8-FCDEF1561A27}" srcOrd="1" destOrd="0" parTransId="{8ED36014-05B2-4A98-932C-B0FFC0D00000}" sibTransId="{E300526C-2F4B-4E2E-AE8C-D9418C65B0E6}"/>
    <dgm:cxn modelId="{26C16CAC-F252-4E5D-96A4-ED516220EB58}" type="presOf" srcId="{6AE09416-3C39-4A63-A085-9CB4C1427361}" destId="{401F1734-E721-441A-B108-B34EFD091D4A}" srcOrd="0" destOrd="0" presId="urn:microsoft.com/office/officeart/2005/8/layout/hierarchy4"/>
    <dgm:cxn modelId="{CA49B622-D510-4C60-AA22-61719B0873FF}" type="presOf" srcId="{7F3B69A1-D09C-4F85-ABC9-AF2CAD820FF9}" destId="{B78FB16A-D674-4919-A611-1B7A8CFD2DE0}" srcOrd="0" destOrd="0" presId="urn:microsoft.com/office/officeart/2005/8/layout/hierarchy4"/>
    <dgm:cxn modelId="{DB1ED3FC-1249-463C-97A0-DA733B85CC5E}" srcId="{2E8D7FFB-DC7C-4633-82D2-8EB57F143D6C}" destId="{29448E99-E53B-48E0-8886-B4A899AF631D}" srcOrd="0" destOrd="0" parTransId="{FE6CE44A-ADF7-4403-8807-85421970D0E2}" sibTransId="{92D70142-DEAB-4B3A-9B0B-93A9F9E3B053}"/>
    <dgm:cxn modelId="{AEBB11FB-6A0D-4327-AC25-C9C2F4726526}" srcId="{6AE09416-3C39-4A63-A085-9CB4C1427361}" destId="{04348AC1-07D5-4910-BDD1-80B36F00B31C}" srcOrd="1" destOrd="0" parTransId="{F43E1D7B-43DA-45FB-BD12-E790EDC9A65F}" sibTransId="{67D3A979-7A2D-487F-9CAD-3BA4E9B26131}"/>
    <dgm:cxn modelId="{15478513-9253-48A2-9A33-5939E08B6AC7}" type="presOf" srcId="{29448E99-E53B-48E0-8886-B4A899AF631D}" destId="{C1B52687-41D4-45DA-9169-24721A784AD2}" srcOrd="0" destOrd="0" presId="urn:microsoft.com/office/officeart/2005/8/layout/hierarchy4"/>
    <dgm:cxn modelId="{0E1F05D1-79AE-431B-ACB9-3E870F4043CD}" type="presOf" srcId="{2E8D7FFB-DC7C-4633-82D2-8EB57F143D6C}" destId="{24C52177-5696-4279-A4A6-45550B8FC1D3}" srcOrd="0" destOrd="0" presId="urn:microsoft.com/office/officeart/2005/8/layout/hierarchy4"/>
    <dgm:cxn modelId="{62B828BF-8414-40B4-B7C3-09A5E1E5C01C}" type="presOf" srcId="{04348AC1-07D5-4910-BDD1-80B36F00B31C}" destId="{F6212BF8-996A-4117-AA42-2BA02ADF5F96}" srcOrd="0" destOrd="0" presId="urn:microsoft.com/office/officeart/2005/8/layout/hierarchy4"/>
    <dgm:cxn modelId="{0019E384-327C-45C2-905A-1E63A0038B11}" srcId="{6AE09416-3C39-4A63-A085-9CB4C1427361}" destId="{7F3B69A1-D09C-4F85-ABC9-AF2CAD820FF9}" srcOrd="0" destOrd="0" parTransId="{A7B2672A-F2F8-4341-8D94-2E396C4BAF64}" sibTransId="{4AC490AB-7ACF-456F-B8FC-55CB3648FBD9}"/>
    <dgm:cxn modelId="{710B3002-8417-4ABD-83FF-D7C54059A1ED}" srcId="{443F2541-6C9B-4193-B5E8-FCDEF1561A27}" destId="{8F7494E7-F2E9-42AA-A774-282DF6946D8B}" srcOrd="0" destOrd="0" parTransId="{8EE2932D-9C99-456B-B1E7-822BB5F70F1B}" sibTransId="{5D5D3322-CCE3-4C70-B89D-C290D8DAC02B}"/>
    <dgm:cxn modelId="{DBE07684-B8DE-4DC0-8447-92B1301A4A15}" type="presOf" srcId="{443F2541-6C9B-4193-B5E8-FCDEF1561A27}" destId="{7A2125F6-4F40-4E4A-AE84-F18F95085F72}" srcOrd="0" destOrd="0" presId="urn:microsoft.com/office/officeart/2005/8/layout/hierarchy4"/>
    <dgm:cxn modelId="{6AD9878A-8206-44B2-A9B2-C29676F6AD06}" type="presOf" srcId="{8F7494E7-F2E9-42AA-A774-282DF6946D8B}" destId="{FCE464E1-B5CE-4056-9C24-66A75654666B}" srcOrd="0" destOrd="0" presId="urn:microsoft.com/office/officeart/2005/8/layout/hierarchy4"/>
    <dgm:cxn modelId="{16F9A456-571D-4650-BDA7-056CBF302056}" type="presParOf" srcId="{24C52177-5696-4279-A4A6-45550B8FC1D3}" destId="{19FA0711-29BB-44D4-BA04-9631834FBD20}" srcOrd="0" destOrd="0" presId="urn:microsoft.com/office/officeart/2005/8/layout/hierarchy4"/>
    <dgm:cxn modelId="{2503B602-AA5E-4D8D-8C40-0FEABED3F245}" type="presParOf" srcId="{19FA0711-29BB-44D4-BA04-9631834FBD20}" destId="{C1B52687-41D4-45DA-9169-24721A784AD2}" srcOrd="0" destOrd="0" presId="urn:microsoft.com/office/officeart/2005/8/layout/hierarchy4"/>
    <dgm:cxn modelId="{663EB44E-3B79-4A34-8B0D-529F02FB3EBB}" type="presParOf" srcId="{19FA0711-29BB-44D4-BA04-9631834FBD20}" destId="{A4B26AB3-6914-45C0-987A-B9F6AF21D250}" srcOrd="1" destOrd="0" presId="urn:microsoft.com/office/officeart/2005/8/layout/hierarchy4"/>
    <dgm:cxn modelId="{D61C5886-8EF9-4382-A209-B5D0412D6AFC}" type="presParOf" srcId="{19FA0711-29BB-44D4-BA04-9631834FBD20}" destId="{70ECC820-8982-4126-A8D0-9AA73B5DDC72}" srcOrd="2" destOrd="0" presId="urn:microsoft.com/office/officeart/2005/8/layout/hierarchy4"/>
    <dgm:cxn modelId="{DC0BBBCC-C21B-4A4B-A933-9116421FD56A}" type="presParOf" srcId="{70ECC820-8982-4126-A8D0-9AA73B5DDC72}" destId="{E8A3EA02-59FD-4385-9889-D28EA0408424}" srcOrd="0" destOrd="0" presId="urn:microsoft.com/office/officeart/2005/8/layout/hierarchy4"/>
    <dgm:cxn modelId="{15D1D1CF-4369-4DF0-B206-89156D6E7843}" type="presParOf" srcId="{E8A3EA02-59FD-4385-9889-D28EA0408424}" destId="{401F1734-E721-441A-B108-B34EFD091D4A}" srcOrd="0" destOrd="0" presId="urn:microsoft.com/office/officeart/2005/8/layout/hierarchy4"/>
    <dgm:cxn modelId="{E1814985-D420-43D6-82AA-E31662E56A18}" type="presParOf" srcId="{E8A3EA02-59FD-4385-9889-D28EA0408424}" destId="{227126AB-4ACC-4843-A584-599709E03F92}" srcOrd="1" destOrd="0" presId="urn:microsoft.com/office/officeart/2005/8/layout/hierarchy4"/>
    <dgm:cxn modelId="{55157065-030F-4029-8292-55DF711A793E}" type="presParOf" srcId="{E8A3EA02-59FD-4385-9889-D28EA0408424}" destId="{12CD8D4A-C17C-4F5B-A97D-9B1EC41E7AD9}" srcOrd="2" destOrd="0" presId="urn:microsoft.com/office/officeart/2005/8/layout/hierarchy4"/>
    <dgm:cxn modelId="{8FD85C1C-E0DB-4125-811D-B77C76197696}" type="presParOf" srcId="{12CD8D4A-C17C-4F5B-A97D-9B1EC41E7AD9}" destId="{A5135E77-432E-46CF-9150-3AFEB124E277}" srcOrd="0" destOrd="0" presId="urn:microsoft.com/office/officeart/2005/8/layout/hierarchy4"/>
    <dgm:cxn modelId="{20615424-1D9B-4029-9D6E-9ED8A86A186A}" type="presParOf" srcId="{A5135E77-432E-46CF-9150-3AFEB124E277}" destId="{B78FB16A-D674-4919-A611-1B7A8CFD2DE0}" srcOrd="0" destOrd="0" presId="urn:microsoft.com/office/officeart/2005/8/layout/hierarchy4"/>
    <dgm:cxn modelId="{AD6C6848-C89F-4290-96B7-F63EF4709406}" type="presParOf" srcId="{A5135E77-432E-46CF-9150-3AFEB124E277}" destId="{40A5A92E-9363-4CED-8CA7-226B95134D6D}" srcOrd="1" destOrd="0" presId="urn:microsoft.com/office/officeart/2005/8/layout/hierarchy4"/>
    <dgm:cxn modelId="{0BEFEBB2-A5E1-49C5-9CD0-3040A3197D7D}" type="presParOf" srcId="{12CD8D4A-C17C-4F5B-A97D-9B1EC41E7AD9}" destId="{3A93BF15-C60E-4D0A-AF19-EF8A905D96FF}" srcOrd="1" destOrd="0" presId="urn:microsoft.com/office/officeart/2005/8/layout/hierarchy4"/>
    <dgm:cxn modelId="{A12A35E9-4CCD-4708-8AB7-D26F8C13228C}" type="presParOf" srcId="{12CD8D4A-C17C-4F5B-A97D-9B1EC41E7AD9}" destId="{4BC13400-8581-4DF4-A8B6-809061D1F6F5}" srcOrd="2" destOrd="0" presId="urn:microsoft.com/office/officeart/2005/8/layout/hierarchy4"/>
    <dgm:cxn modelId="{E7199E52-776A-4CB6-A49B-764C2AF21899}" type="presParOf" srcId="{4BC13400-8581-4DF4-A8B6-809061D1F6F5}" destId="{F6212BF8-996A-4117-AA42-2BA02ADF5F96}" srcOrd="0" destOrd="0" presId="urn:microsoft.com/office/officeart/2005/8/layout/hierarchy4"/>
    <dgm:cxn modelId="{E9319D5B-C33D-46C2-9714-7B9D9B74BDB6}" type="presParOf" srcId="{4BC13400-8581-4DF4-A8B6-809061D1F6F5}" destId="{18FF181C-F56C-40C5-8639-A38F03C4AB7B}" srcOrd="1" destOrd="0" presId="urn:microsoft.com/office/officeart/2005/8/layout/hierarchy4"/>
    <dgm:cxn modelId="{2A187568-70D3-4349-A047-FBB8BEBE6BE9}" type="presParOf" srcId="{70ECC820-8982-4126-A8D0-9AA73B5DDC72}" destId="{441CB2A9-0EAF-467A-805C-2F0E0513B219}" srcOrd="1" destOrd="0" presId="urn:microsoft.com/office/officeart/2005/8/layout/hierarchy4"/>
    <dgm:cxn modelId="{676719EC-AD01-410D-8BFD-29B6774114E9}" type="presParOf" srcId="{70ECC820-8982-4126-A8D0-9AA73B5DDC72}" destId="{C616387D-6D1D-4E92-B8FE-B884C5F99B35}" srcOrd="2" destOrd="0" presId="urn:microsoft.com/office/officeart/2005/8/layout/hierarchy4"/>
    <dgm:cxn modelId="{CE43BE9E-2A8B-4CF2-B819-2C94D25BC973}" type="presParOf" srcId="{C616387D-6D1D-4E92-B8FE-B884C5F99B35}" destId="{7A2125F6-4F40-4E4A-AE84-F18F95085F72}" srcOrd="0" destOrd="0" presId="urn:microsoft.com/office/officeart/2005/8/layout/hierarchy4"/>
    <dgm:cxn modelId="{391159A9-4B7E-4418-BE0D-84F5C11D7A5B}" type="presParOf" srcId="{C616387D-6D1D-4E92-B8FE-B884C5F99B35}" destId="{D8D590BC-66C7-4FAB-9AED-E0230FF15D97}" srcOrd="1" destOrd="0" presId="urn:microsoft.com/office/officeart/2005/8/layout/hierarchy4"/>
    <dgm:cxn modelId="{E15D9861-C346-4565-B9DE-74BCAF350BA7}" type="presParOf" srcId="{C616387D-6D1D-4E92-B8FE-B884C5F99B35}" destId="{FE8359B2-7B11-46F9-840A-CC23BB26DE4F}" srcOrd="2" destOrd="0" presId="urn:microsoft.com/office/officeart/2005/8/layout/hierarchy4"/>
    <dgm:cxn modelId="{BB9A6ADD-C647-4612-973E-025BC67E4F80}" type="presParOf" srcId="{FE8359B2-7B11-46F9-840A-CC23BB26DE4F}" destId="{F23D7F19-F4FF-4553-848F-6730C030BE77}" srcOrd="0" destOrd="0" presId="urn:microsoft.com/office/officeart/2005/8/layout/hierarchy4"/>
    <dgm:cxn modelId="{F7C731FE-242A-45FE-B45E-ED11245E0074}" type="presParOf" srcId="{F23D7F19-F4FF-4553-848F-6730C030BE77}" destId="{FCE464E1-B5CE-4056-9C24-66A75654666B}" srcOrd="0" destOrd="0" presId="urn:microsoft.com/office/officeart/2005/8/layout/hierarchy4"/>
    <dgm:cxn modelId="{BCFCEC42-4B53-4C92-85CA-901DBF17AA2E}" type="presParOf" srcId="{F23D7F19-F4FF-4553-848F-6730C030BE77}" destId="{925A1250-DDFC-43EA-A401-ABFD1B14A338}" srcOrd="1" destOrd="0" presId="urn:microsoft.com/office/officeart/2005/8/layout/hierarchy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1B52687-41D4-45DA-9169-24721A784AD2}">
      <dsp:nvSpPr>
        <dsp:cNvPr id="0" name=""/>
        <dsp:cNvSpPr/>
      </dsp:nvSpPr>
      <dsp:spPr>
        <a:xfrm>
          <a:off x="4497" y="0"/>
          <a:ext cx="8225102" cy="922195"/>
        </a:xfrm>
        <a:prstGeom prst="roundRect">
          <a:avLst>
            <a:gd name="adj" fmla="val 10000"/>
          </a:avLst>
        </a:prstGeom>
        <a:solidFill>
          <a:schemeClr val="accent3">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lvl="0" algn="ctr" defTabSz="1644650">
            <a:lnSpc>
              <a:spcPct val="100000"/>
            </a:lnSpc>
            <a:spcBef>
              <a:spcPct val="0"/>
            </a:spcBef>
            <a:spcAft>
              <a:spcPct val="35000"/>
            </a:spcAft>
          </a:pPr>
          <a:r>
            <a:rPr lang="ru-RU" sz="3700" b="1" kern="1200" dirty="0">
              <a:solidFill>
                <a:schemeClr val="tx2">
                  <a:lumMod val="75000"/>
                </a:schemeClr>
              </a:solidFill>
            </a:rPr>
            <a:t>Социальная </a:t>
          </a:r>
        </a:p>
      </dsp:txBody>
      <dsp:txXfrm>
        <a:off x="4497" y="0"/>
        <a:ext cx="8225102" cy="922195"/>
      </dsp:txXfrm>
    </dsp:sp>
    <dsp:sp modelId="{401F1734-E721-441A-B108-B34EFD091D4A}">
      <dsp:nvSpPr>
        <dsp:cNvPr id="0" name=""/>
        <dsp:cNvSpPr/>
      </dsp:nvSpPr>
      <dsp:spPr>
        <a:xfrm>
          <a:off x="117196" y="1147448"/>
          <a:ext cx="5565827" cy="1992213"/>
        </a:xfrm>
        <a:prstGeom prst="roundRect">
          <a:avLst>
            <a:gd name="adj" fmla="val 10000"/>
          </a:avLst>
        </a:prstGeom>
        <a:solidFill>
          <a:schemeClr val="tx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ru-RU" sz="3600" b="1" kern="1200" dirty="0">
              <a:solidFill>
                <a:srgbClr val="FFFF00"/>
              </a:solidFill>
            </a:rPr>
            <a:t>Специфическая </a:t>
          </a:r>
        </a:p>
      </dsp:txBody>
      <dsp:txXfrm>
        <a:off x="117196" y="1147448"/>
        <a:ext cx="5565827" cy="1992213"/>
      </dsp:txXfrm>
    </dsp:sp>
    <dsp:sp modelId="{B78FB16A-D674-4919-A611-1B7A8CFD2DE0}">
      <dsp:nvSpPr>
        <dsp:cNvPr id="0" name=""/>
        <dsp:cNvSpPr/>
      </dsp:nvSpPr>
      <dsp:spPr>
        <a:xfrm>
          <a:off x="42098" y="3223101"/>
          <a:ext cx="2438393" cy="1992213"/>
        </a:xfrm>
        <a:prstGeom prst="roundRect">
          <a:avLst>
            <a:gd name="adj" fmla="val 10000"/>
          </a:avLst>
        </a:prstGeom>
        <a:solidFill>
          <a:schemeClr val="tx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100000"/>
            </a:lnSpc>
            <a:spcBef>
              <a:spcPct val="0"/>
            </a:spcBef>
            <a:spcAft>
              <a:spcPct val="35000"/>
            </a:spcAft>
          </a:pPr>
          <a:r>
            <a:rPr lang="ru-RU" sz="2800" b="1" kern="1200" dirty="0">
              <a:solidFill>
                <a:srgbClr val="FFFF00"/>
              </a:solidFill>
            </a:rPr>
            <a:t>Вакцинация БЦЖ</a:t>
          </a:r>
          <a:endParaRPr sz="2800" kern="1200"/>
        </a:p>
      </dsp:txBody>
      <dsp:txXfrm>
        <a:off x="42098" y="3223101"/>
        <a:ext cx="2438393" cy="1992213"/>
      </dsp:txXfrm>
    </dsp:sp>
    <dsp:sp modelId="{F6212BF8-996A-4117-AA42-2BA02ADF5F96}">
      <dsp:nvSpPr>
        <dsp:cNvPr id="0" name=""/>
        <dsp:cNvSpPr/>
      </dsp:nvSpPr>
      <dsp:spPr>
        <a:xfrm>
          <a:off x="2572906" y="3223101"/>
          <a:ext cx="3025021" cy="1992213"/>
        </a:xfrm>
        <a:prstGeom prst="roundRect">
          <a:avLst>
            <a:gd name="adj" fmla="val 10000"/>
          </a:avLst>
        </a:prstGeom>
        <a:solidFill>
          <a:schemeClr val="tx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100000"/>
            </a:lnSpc>
            <a:spcBef>
              <a:spcPct val="0"/>
            </a:spcBef>
            <a:spcAft>
              <a:spcPct val="35000"/>
            </a:spcAft>
          </a:pPr>
          <a:r>
            <a:rPr lang="ru-RU" sz="2800" b="1" kern="1200" dirty="0" err="1">
              <a:solidFill>
                <a:srgbClr val="FFFF00"/>
              </a:solidFill>
            </a:rPr>
            <a:t>Превентивное лечение</a:t>
          </a:r>
          <a:endParaRPr lang="ru-RU" sz="2800" b="1" kern="1200" dirty="0">
            <a:solidFill>
              <a:srgbClr val="FFFF00"/>
            </a:solidFill>
          </a:endParaRPr>
        </a:p>
      </dsp:txBody>
      <dsp:txXfrm>
        <a:off x="2572906" y="3223101"/>
        <a:ext cx="3025021" cy="1992213"/>
      </dsp:txXfrm>
    </dsp:sp>
    <dsp:sp modelId="{7A2125F6-4F40-4E4A-AE84-F18F95085F72}">
      <dsp:nvSpPr>
        <dsp:cNvPr id="0" name=""/>
        <dsp:cNvSpPr/>
      </dsp:nvSpPr>
      <dsp:spPr>
        <a:xfrm>
          <a:off x="5791206" y="1147448"/>
          <a:ext cx="2438393" cy="1992213"/>
        </a:xfrm>
        <a:prstGeom prst="roundRect">
          <a:avLst>
            <a:gd name="adj" fmla="val 10000"/>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ru-RU" sz="3100" b="1" kern="1200" dirty="0">
              <a:solidFill>
                <a:schemeClr val="tx2">
                  <a:lumMod val="75000"/>
                </a:schemeClr>
              </a:solidFill>
            </a:rPr>
            <a:t>Санитарная </a:t>
          </a:r>
        </a:p>
      </dsp:txBody>
      <dsp:txXfrm>
        <a:off x="5791206" y="1147448"/>
        <a:ext cx="2438393" cy="1992213"/>
      </dsp:txXfrm>
    </dsp:sp>
    <dsp:sp modelId="{FCE464E1-B5CE-4056-9C24-66A75654666B}">
      <dsp:nvSpPr>
        <dsp:cNvPr id="0" name=""/>
        <dsp:cNvSpPr/>
      </dsp:nvSpPr>
      <dsp:spPr>
        <a:xfrm>
          <a:off x="5780929" y="3264619"/>
          <a:ext cx="2438393" cy="1992213"/>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1" kern="1200" dirty="0">
              <a:solidFill>
                <a:schemeClr val="tx2">
                  <a:lumMod val="75000"/>
                </a:schemeClr>
              </a:solidFill>
            </a:rPr>
            <a:t>Санпросвет работа </a:t>
          </a:r>
        </a:p>
        <a:p>
          <a:pPr lvl="0" algn="ctr" defTabSz="1244600">
            <a:lnSpc>
              <a:spcPct val="90000"/>
            </a:lnSpc>
            <a:spcBef>
              <a:spcPct val="0"/>
            </a:spcBef>
            <a:spcAft>
              <a:spcPct val="35000"/>
            </a:spcAft>
          </a:pPr>
          <a:r>
            <a:rPr lang="ru-RU" sz="2800" b="1" kern="1200" dirty="0">
              <a:solidFill>
                <a:schemeClr val="tx2">
                  <a:lumMod val="75000"/>
                </a:schemeClr>
              </a:solidFill>
            </a:rPr>
            <a:t>ЗОЖ</a:t>
          </a:r>
        </a:p>
      </dsp:txBody>
      <dsp:txXfrm>
        <a:off x="5780929" y="3264619"/>
        <a:ext cx="2438393" cy="199221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lstStyle>
            <a:lvl1pPr eaLnBrk="1" hangingPunct="1">
              <a:defRPr sz="1200">
                <a:latin typeface="Arial" panose="020B0604020202020204"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2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3" name="Дата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lstStyle>
            <a:lvl1pPr algn="r" eaLnBrk="1" hangingPunct="1">
              <a:defRPr sz="1200">
                <a:latin typeface="Arial" panose="020B0604020202020204" pitchFamily="34" charset="0"/>
                <a:cs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99849342-B3D6-418F-847A-DEC757F18508}" type="datetimeFigureOut">
              <a:rPr kumimoji="0" lang="ru-RU" altLang="ru-RU" sz="12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defRPr/>
              </a:pPr>
              <a:t>22.09.2025</a:t>
            </a:fld>
            <a:endParaRPr kumimoji="0" lang="ru-RU" altLang="ru-RU" sz="12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ru-RU" sz="1200" b="0" i="0" u="none" strike="noStrike" kern="1200" cap="none" spc="0" normalizeH="0" baseline="0" noProof="0">
              <a:ln>
                <a:noFill/>
              </a:ln>
              <a:solidFill>
                <a:schemeClr val="tx1"/>
              </a:solidFill>
              <a:effectLst/>
              <a:uLnTx/>
              <a:uFillTx/>
              <a:latin typeface="+mn-lt"/>
              <a:ea typeface="+mn-ea"/>
              <a:cs typeface="+mn-cs"/>
            </a:endParaRPr>
          </a:p>
        </p:txBody>
      </p:sp>
      <p:sp>
        <p:nvSpPr>
          <p:cNvPr id="5" name="Заметки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normAutofit/>
          </a:bodyPr>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ru-RU" altLang="ru-RU" sz="1200" b="0" i="0" u="none" strike="noStrike" kern="1200" cap="none" spc="0" normalizeH="0" baseline="0" noProof="0">
                <a:ln>
                  <a:noFill/>
                </a:ln>
                <a:solidFill>
                  <a:schemeClr val="tx1"/>
                </a:solidFill>
                <a:effectLst/>
                <a:uLnTx/>
                <a:uFillTx/>
                <a:latin typeface="+mn-lt"/>
                <a:ea typeface="+mn-ea"/>
                <a:cs typeface="+mn-cs"/>
              </a:rPr>
              <a:t>Образец текста</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ru-RU" altLang="ru-RU" sz="1200" b="0" i="0" u="none" strike="noStrike" kern="1200" cap="none" spc="0" normalizeH="0" baseline="0" noProof="0">
                <a:ln>
                  <a:noFill/>
                </a:ln>
                <a:solidFill>
                  <a:schemeClr val="tx1"/>
                </a:solidFill>
                <a:effectLst/>
                <a:uLnTx/>
                <a:uFillTx/>
                <a:latin typeface="+mn-lt"/>
                <a:ea typeface="+mn-ea"/>
                <a:cs typeface="+mn-cs"/>
              </a:rPr>
              <a:t>Второй уровень</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ru-RU" altLang="ru-RU" sz="1200" b="0" i="0" u="none" strike="noStrike" kern="1200" cap="none" spc="0" normalizeH="0" baseline="0" noProof="0">
                <a:ln>
                  <a:noFill/>
                </a:ln>
                <a:solidFill>
                  <a:schemeClr val="tx1"/>
                </a:solidFill>
                <a:effectLst/>
                <a:uLnTx/>
                <a:uFillTx/>
                <a:latin typeface="+mn-lt"/>
                <a:ea typeface="+mn-ea"/>
                <a:cs typeface="+mn-cs"/>
              </a:rPr>
              <a:t>Третий уровень</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ru-RU" altLang="ru-RU" sz="1200" b="0" i="0" u="none" strike="noStrike" kern="1200" cap="none" spc="0" normalizeH="0" baseline="0" noProof="0">
                <a:ln>
                  <a:noFill/>
                </a:ln>
                <a:solidFill>
                  <a:schemeClr val="tx1"/>
                </a:solidFill>
                <a:effectLst/>
                <a:uLnTx/>
                <a:uFillTx/>
                <a:latin typeface="+mn-lt"/>
                <a:ea typeface="+mn-ea"/>
                <a:cs typeface="+mn-cs"/>
              </a:rPr>
              <a:t>Четвертый уровень</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ru-RU" altLang="ru-RU" sz="1200" b="0" i="0" u="none" strike="noStrike" kern="1200" cap="none" spc="0" normalizeH="0" baseline="0" noProof="0">
                <a:ln>
                  <a:noFill/>
                </a:ln>
                <a:solidFill>
                  <a:schemeClr val="tx1"/>
                </a:solidFill>
                <a:effectLst/>
                <a:uLnTx/>
                <a:uFillTx/>
                <a:latin typeface="+mn-lt"/>
                <a:ea typeface="+mn-ea"/>
                <a:cs typeface="+mn-cs"/>
              </a:rPr>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lstStyle>
            <a:lvl1pPr eaLnBrk="1" hangingPunct="1">
              <a:defRPr sz="1200">
                <a:latin typeface="Arial" panose="020B0604020202020204"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2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p>
            <a:pPr lvl="0" algn="r" eaLnBrk="1" hangingPunct="1">
              <a:buNone/>
            </a:pPr>
            <a:fld id="{9A0DB2DC-4C9A-4742-B13C-FB6460FD3503}" type="slidenum">
              <a:rPr lang="ru-RU" altLang="ru-RU" sz="1200" dirty="0"/>
              <a:pPr lvl="0" algn="r" eaLnBrk="1" hangingPunct="1">
                <a:buNone/>
              </a:pPr>
              <a:t>‹#›</a:t>
            </a:fld>
            <a:endParaRPr lang="ru-RU" altLang="ru-RU"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Образ слайда 1"/>
          <p:cNvSpPr>
            <a:spLocks noGrp="1" noRot="1" noChangeAspect="1" noTextEdit="1"/>
          </p:cNvSpPr>
          <p:nvPr>
            <p:ph type="sldImg"/>
          </p:nvPr>
        </p:nvSpPr>
        <p:spPr>
          <a:ln>
            <a:solidFill>
              <a:srgbClr val="000000">
                <a:alpha val="100000"/>
              </a:srgbClr>
            </a:solidFill>
            <a:miter lim="800000"/>
          </a:ln>
        </p:spPr>
      </p:sp>
      <p:sp>
        <p:nvSpPr>
          <p:cNvPr id="96259" name="Заметки 2"/>
          <p:cNvSpPr>
            <a:spLocks noGrp="1"/>
          </p:cNvSpPr>
          <p:nvPr>
            <p:ph type="body" idx="1"/>
          </p:nvPr>
        </p:nvSpPr>
        <p:spPr>
          <a:noFill/>
          <a:ln>
            <a:noFill/>
          </a:ln>
        </p:spPr>
        <p:txBody>
          <a:bodyPr wrap="square" lIns="91440" tIns="45720" rIns="91440" bIns="45720" anchor="t" anchorCtr="0"/>
          <a:lstStyle/>
          <a:p>
            <a:pPr lvl="0" eaLnBrk="1" hangingPunct="1">
              <a:spcBef>
                <a:spcPct val="0"/>
              </a:spcBef>
            </a:pPr>
            <a:endParaRPr lang="ru-RU" altLang="ru-RU" dirty="0"/>
          </a:p>
        </p:txBody>
      </p:sp>
      <p:sp>
        <p:nvSpPr>
          <p:cNvPr id="96260" name="Номер слайда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ru-RU" altLang="ru-RU" sz="1200" dirty="0"/>
              <a:pPr lvl="0" algn="r" eaLnBrk="1" hangingPunct="1"/>
              <a:t>12</a:t>
            </a:fld>
            <a:endParaRPr lang="ru-RU" altLang="ru-RU"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6" name="Номер слайда 5"/>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6" name="Номер слайда 5"/>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6" name="Номер слайда 5"/>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6" name="Нижний колонтитул 5"/>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7" name="Номер слайда 6"/>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8" name="Нижний колонтитул 7"/>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9" name="Номер слайда 8"/>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4" name="Нижний колонтитул 3"/>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5" name="Номер слайда 4"/>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3" name="Нижний колонтитул 2"/>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4" name="Номер слайда 3"/>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6" name="Нижний колонтитул 5"/>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7" name="Номер слайда 6"/>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6" name="Нижний колонтитул 5"/>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7" name="Номер слайда 6"/>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6" name="Номер слайда 5"/>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6" name="Номер слайда 5"/>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0" y="260648"/>
            <a:ext cx="9144000" cy="4392488"/>
          </a:xfrm>
          <a:noFill/>
          <a:ln>
            <a:noFill/>
          </a:ln>
          <a:effectLst/>
          <a:scene3d>
            <a:camera prst="orthographicFront"/>
            <a:lightRig rig="balanced" dir="t"/>
          </a:scene3d>
          <a:sp3d prstMaterial="plastic"/>
        </p:spPr>
        <p:txBody>
          <a:bodyPr vert="horz" wrap="square" lIns="91440" tIns="45720" rIns="91440" bIns="45720" numCol="1" anchor="t" anchorCtr="0" compatLnSpc="1">
            <a:normAutofit fontScale="90000"/>
          </a:bodyPr>
          <a:lstStyle/>
          <a:p>
            <a:pPr marR="8890" lvl="0">
              <a:defRPr/>
            </a:pPr>
            <a:r>
              <a:rPr lang="ru-RU" dirty="0" smtClean="0">
                <a:solidFill>
                  <a:schemeClr val="tx2">
                    <a:lumMod val="75000"/>
                  </a:schemeClr>
                </a:solidFill>
              </a:rPr>
              <a:t>Организация противотуберкулезной помощи населению</a:t>
            </a:r>
            <a:br>
              <a:rPr lang="ru-RU" dirty="0" smtClean="0">
                <a:solidFill>
                  <a:schemeClr val="tx2">
                    <a:lumMod val="75000"/>
                  </a:schemeClr>
                </a:solidFill>
              </a:rPr>
            </a:br>
            <a:r>
              <a:rPr lang="ru-RU" dirty="0" smtClean="0">
                <a:solidFill>
                  <a:schemeClr val="tx2">
                    <a:lumMod val="75000"/>
                  </a:schemeClr>
                </a:solidFill>
              </a:rPr>
              <a:t>Противотуберкулезный диспансер, его структура, задачи     </a:t>
            </a:r>
            <a:br>
              <a:rPr lang="ru-RU" dirty="0" smtClean="0">
                <a:solidFill>
                  <a:schemeClr val="tx2">
                    <a:lumMod val="75000"/>
                  </a:schemeClr>
                </a:solidFill>
              </a:rPr>
            </a:br>
            <a:r>
              <a:rPr lang="ru-RU" dirty="0" smtClean="0">
                <a:solidFill>
                  <a:schemeClr val="tx2">
                    <a:lumMod val="75000"/>
                  </a:schemeClr>
                </a:solidFill>
              </a:rPr>
              <a:t>Профилактика  туберкулеза </a:t>
            </a:r>
            <a:br>
              <a:rPr lang="ru-RU" dirty="0" smtClean="0">
                <a:solidFill>
                  <a:schemeClr val="tx2">
                    <a:lumMod val="75000"/>
                  </a:schemeClr>
                </a:solidFill>
              </a:rPr>
            </a:br>
            <a:r>
              <a:rPr lang="ru-RU" dirty="0" smtClean="0">
                <a:solidFill>
                  <a:schemeClr val="tx2">
                    <a:lumMod val="75000"/>
                  </a:schemeClr>
                </a:solidFill>
              </a:rPr>
              <a:t>Основы инфекционного контроля туберкулеза</a:t>
            </a:r>
            <a:r>
              <a:rPr kumimoji="0" lang="ru-RU" sz="4400" b="1" i="0" u="none" strike="noStrike" kern="1200" cap="all" spc="0" normalizeH="0" baseline="0" noProof="0" dirty="0">
                <a:ln>
                  <a:noFill/>
                </a:ln>
                <a:solidFill>
                  <a:schemeClr val="tx2">
                    <a:lumMod val="75000"/>
                  </a:schemeClr>
                </a:solidFill>
                <a:effectLst>
                  <a:reflection blurRad="12700" stA="34000" endA="740" endPos="53000" dir="5400000" sy="-100000" algn="bl" rotWithShape="0"/>
                </a:effectLst>
                <a:uLnTx/>
                <a:uFillTx/>
                <a:latin typeface="+mj-lt"/>
                <a:ea typeface="+mj-ea"/>
                <a:cs typeface="+mj-cs"/>
              </a:rPr>
              <a:t/>
            </a:r>
            <a:br>
              <a:rPr kumimoji="0" lang="ru-RU" sz="4400" b="1" i="0" u="none" strike="noStrike" kern="1200" cap="all" spc="0" normalizeH="0" baseline="0" noProof="0" dirty="0">
                <a:ln>
                  <a:noFill/>
                </a:ln>
                <a:solidFill>
                  <a:schemeClr val="tx2">
                    <a:lumMod val="75000"/>
                  </a:schemeClr>
                </a:solidFill>
                <a:effectLst>
                  <a:reflection blurRad="12700" stA="34000" endA="740" endPos="53000" dir="5400000" sy="-100000" algn="bl" rotWithShape="0"/>
                </a:effectLst>
                <a:uLnTx/>
                <a:uFillTx/>
                <a:latin typeface="+mj-lt"/>
                <a:ea typeface="+mj-ea"/>
                <a:cs typeface="+mj-cs"/>
              </a:rPr>
            </a:br>
            <a: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t/>
            </a:r>
            <a:b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br>
            <a: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t/>
            </a:r>
            <a:b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br>
            <a: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t/>
            </a:r>
            <a:b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br>
            <a: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t/>
            </a:r>
            <a:b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br>
            <a:endPar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endParaRPr>
          </a:p>
        </p:txBody>
      </p:sp>
      <p:sp>
        <p:nvSpPr>
          <p:cNvPr id="8195" name="Rectangle 3"/>
          <p:cNvSpPr>
            <a:spLocks noGrp="1"/>
          </p:cNvSpPr>
          <p:nvPr>
            <p:ph type="subTitle" idx="1"/>
          </p:nvPr>
        </p:nvSpPr>
        <p:spPr>
          <a:xfrm>
            <a:off x="2339752" y="5301208"/>
            <a:ext cx="6584950" cy="1080865"/>
          </a:xfrm>
        </p:spPr>
        <p:txBody>
          <a:bodyPr vert="horz" wrap="square" lIns="100584" tIns="45720" rIns="91440" bIns="45720" anchor="b" anchorCtr="0"/>
          <a:lstStyle/>
          <a:p>
            <a:pPr eaLnBrk="1" hangingPunct="1">
              <a:spcBef>
                <a:spcPct val="0"/>
              </a:spcBef>
              <a:buSzPct val="95000"/>
            </a:pPr>
            <a:r>
              <a:rPr lang="ru-RU" altLang="ru-RU" sz="2400" kern="1200" dirty="0">
                <a:solidFill>
                  <a:schemeClr val="tx2">
                    <a:lumMod val="75000"/>
                  </a:schemeClr>
                </a:solidFill>
                <a:latin typeface="+mn-lt"/>
                <a:ea typeface="+mn-ea"/>
                <a:cs typeface="+mn-cs"/>
              </a:rPr>
              <a:t>ДОЦ. КАФ.ФТИЗИОПУЛЬМОНОЛОГИИ</a:t>
            </a:r>
          </a:p>
          <a:p>
            <a:pPr eaLnBrk="1" hangingPunct="1">
              <a:spcBef>
                <a:spcPct val="0"/>
              </a:spcBef>
              <a:buSzPct val="95000"/>
            </a:pPr>
            <a:r>
              <a:rPr lang="ru-RU" altLang="ru-RU" sz="2400" kern="1200" dirty="0">
                <a:solidFill>
                  <a:schemeClr val="tx2">
                    <a:lumMod val="75000"/>
                  </a:schemeClr>
                </a:solidFill>
                <a:latin typeface="+mn-lt"/>
                <a:ea typeface="+mn-ea"/>
                <a:cs typeface="+mn-cs"/>
              </a:rPr>
              <a:t>К.М.Н. Т.В.ЗЫРЯНОВА</a:t>
            </a:r>
          </a:p>
        </p:txBody>
      </p:sp>
      <p:pic>
        <p:nvPicPr>
          <p:cNvPr id="4" name="Picture 6" descr="&amp;Fcy;&amp;Gcy;&amp;Bcy;&amp;Ocy;&amp;Ucy; &amp;Vcy;&amp;Ocy; &amp;Ncy;&amp;Gcy;&amp;Mcy;&amp;Ucy; &amp;Mcy;&amp;icy;&amp;ncy;&amp;zcy;&amp;dcy;&amp;rcy;&amp;acy;&amp;vcy;&amp;acy; &amp;Rcy;&amp;ocy;&amp;scy;&amp;scy;&amp;icy;&amp;icy;"/>
          <p:cNvPicPr>
            <a:picLocks noChangeAspect="1" noChangeArrowheads="1"/>
          </p:cNvPicPr>
          <p:nvPr/>
        </p:nvPicPr>
        <p:blipFill>
          <a:blip r:embed="rId2" cstate="print"/>
          <a:srcRect/>
          <a:stretch>
            <a:fillRect/>
          </a:stretch>
        </p:blipFill>
        <p:spPr>
          <a:xfrm>
            <a:off x="179512" y="4653136"/>
            <a:ext cx="2447503" cy="2204864"/>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914400" y="512064"/>
            <a:ext cx="7772400" cy="914400"/>
          </a:xfrm>
          <a:noFill/>
          <a:ln>
            <a:noFill/>
          </a:ln>
          <a:effectLst/>
          <a:sp3d prstMaterial="plastic"/>
        </p:spPr>
        <p:txBody>
          <a:bodyPr vert="horz" wrap="square" lIns="91440" tIns="45720" rIns="91440" bIns="45720" numCol="1" anchor="t" anchorCtr="0" compatLnSpc="1">
            <a:no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ЦЕЛЬ </a:t>
            </a: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ЛЕКЦИИ</a:t>
            </a:r>
          </a:p>
        </p:txBody>
      </p:sp>
      <p:sp>
        <p:nvSpPr>
          <p:cNvPr id="9219" name="Rectangle 3"/>
          <p:cNvSpPr>
            <a:spLocks noGrp="1"/>
          </p:cNvSpPr>
          <p:nvPr>
            <p:ph idx="1"/>
          </p:nvPr>
        </p:nvSpPr>
        <p:spPr/>
        <p:txBody>
          <a:bodyPr vert="horz" wrap="square" lIns="91440" tIns="45720" rIns="91440" bIns="45720" anchor="t" anchorCtr="0">
            <a:normAutofit/>
          </a:bodyPr>
          <a:lstStyle/>
          <a:p>
            <a:r>
              <a:rPr lang="ru-RU" dirty="0" smtClean="0"/>
              <a:t>Сформировать у обучающихся компетентность - готовность (способность) к выполнению профессиональной деятельности врача-лечебника по профилактике, выявлению и диагностике туберкулеза.</a:t>
            </a:r>
          </a:p>
          <a:p>
            <a:pPr eaLnBrk="1" hangingPunct="1">
              <a:lnSpc>
                <a:spcPct val="90000"/>
              </a:lnSpc>
              <a:buFont typeface="Wingdings 2" panose="05020102010507070707" pitchFamily="18" charset="2"/>
              <a:buChar char=""/>
            </a:pPr>
            <a:endParaRPr lang="ru-RU" altLang="ru-RU" dirty="0"/>
          </a:p>
          <a:p>
            <a:pPr eaLnBrk="1" hangingPunct="1">
              <a:lnSpc>
                <a:spcPct val="90000"/>
              </a:lnSpc>
              <a:buFont typeface="Wingdings 2" panose="05020102010507070707" pitchFamily="18" charset="2"/>
              <a:buChar char=""/>
            </a:pPr>
            <a:endParaRPr lang="ru-RU" alt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spc="-100" dirty="0" smtClean="0">
                <a:solidFill>
                  <a:schemeClr val="tx2">
                    <a:lumMod val="75000"/>
                  </a:schemeClr>
                </a:solidFill>
              </a:rPr>
              <a:t>ПЛАН ЛЕКЦИИ</a:t>
            </a:r>
            <a:endParaRPr lang="ru-RU" sz="3600" dirty="0"/>
          </a:p>
        </p:txBody>
      </p:sp>
      <p:sp>
        <p:nvSpPr>
          <p:cNvPr id="3" name="Содержимое 2"/>
          <p:cNvSpPr>
            <a:spLocks noGrp="1"/>
          </p:cNvSpPr>
          <p:nvPr>
            <p:ph idx="1"/>
          </p:nvPr>
        </p:nvSpPr>
        <p:spPr/>
        <p:txBody>
          <a:bodyPr>
            <a:normAutofit fontScale="77500" lnSpcReduction="20000"/>
          </a:bodyPr>
          <a:lstStyle/>
          <a:p>
            <a:pPr marL="514350" indent="-514350">
              <a:lnSpc>
                <a:spcPct val="90000"/>
              </a:lnSpc>
              <a:buFont typeface="+mj-lt"/>
              <a:buAutoNum type="arabicPeriod"/>
            </a:pPr>
            <a:r>
              <a:rPr lang="ru-RU" altLang="ru-RU" dirty="0" smtClean="0"/>
              <a:t>Основные эпидемиологические показатели по туберкулезу</a:t>
            </a:r>
          </a:p>
          <a:p>
            <a:pPr marL="514350" indent="-514350">
              <a:lnSpc>
                <a:spcPct val="90000"/>
              </a:lnSpc>
              <a:buFont typeface="+mj-lt"/>
              <a:buAutoNum type="arabicPeriod"/>
            </a:pPr>
            <a:r>
              <a:rPr lang="ru-RU" altLang="ru-RU" dirty="0" smtClean="0"/>
              <a:t>История вопроса</a:t>
            </a:r>
          </a:p>
          <a:p>
            <a:pPr marL="514350" indent="-514350">
              <a:lnSpc>
                <a:spcPct val="90000"/>
              </a:lnSpc>
              <a:buFont typeface="+mj-lt"/>
              <a:buAutoNum type="arabicPeriod"/>
            </a:pPr>
            <a:r>
              <a:rPr lang="ru-RU" altLang="ru-RU" dirty="0" smtClean="0"/>
              <a:t>Документация</a:t>
            </a:r>
          </a:p>
          <a:p>
            <a:pPr marL="514350" indent="-514350">
              <a:lnSpc>
                <a:spcPct val="90000"/>
              </a:lnSpc>
              <a:buFont typeface="+mj-lt"/>
              <a:buAutoNum type="arabicPeriod"/>
            </a:pPr>
            <a:r>
              <a:rPr lang="ru-RU" altLang="ru-RU" dirty="0" smtClean="0"/>
              <a:t>Выявление</a:t>
            </a:r>
          </a:p>
          <a:p>
            <a:pPr marL="514350" indent="-514350">
              <a:lnSpc>
                <a:spcPct val="90000"/>
              </a:lnSpc>
              <a:buFont typeface="+mj-lt"/>
              <a:buAutoNum type="arabicPeriod"/>
            </a:pPr>
            <a:r>
              <a:rPr lang="ru-RU" dirty="0" smtClean="0"/>
              <a:t>Организация противотуберкулезной помощи населению. Противотуберкулезный диспансер, его структура, задачи. </a:t>
            </a:r>
          </a:p>
          <a:p>
            <a:pPr marL="514350" indent="-514350">
              <a:lnSpc>
                <a:spcPct val="90000"/>
              </a:lnSpc>
              <a:buFont typeface="+mj-lt"/>
              <a:buAutoNum type="arabicPeriod"/>
            </a:pPr>
            <a:r>
              <a:rPr lang="ru-RU" altLang="ru-RU" dirty="0" smtClean="0"/>
              <a:t>Виды медицинской помощи больным туберкулезом</a:t>
            </a:r>
          </a:p>
          <a:p>
            <a:pPr marL="514350" indent="-514350">
              <a:lnSpc>
                <a:spcPct val="90000"/>
              </a:lnSpc>
              <a:buFont typeface="+mj-lt"/>
              <a:buAutoNum type="arabicPeriod"/>
            </a:pPr>
            <a:r>
              <a:rPr lang="ru-RU" altLang="ru-RU" dirty="0" smtClean="0"/>
              <a:t>Группы диспансерного наблюдения у фтизиатра</a:t>
            </a:r>
          </a:p>
          <a:p>
            <a:pPr marL="514350" indent="-514350">
              <a:lnSpc>
                <a:spcPct val="90000"/>
              </a:lnSpc>
              <a:buFont typeface="+mj-lt"/>
              <a:buAutoNum type="arabicPeriod"/>
            </a:pPr>
            <a:r>
              <a:rPr lang="ru-RU" dirty="0" smtClean="0"/>
              <a:t>Профилактика  туберкулеза. Очаги туберкулезной инфекции. Вакцинация БЦЖ. Новые вакцины.</a:t>
            </a:r>
          </a:p>
          <a:p>
            <a:pPr marL="514350" indent="-514350">
              <a:lnSpc>
                <a:spcPct val="90000"/>
              </a:lnSpc>
              <a:buFont typeface="+mj-lt"/>
              <a:buAutoNum type="arabicPeriod"/>
            </a:pPr>
            <a:r>
              <a:rPr lang="ru-RU" dirty="0" smtClean="0"/>
              <a:t>Основы инфекционного контроля туберкулеза.</a:t>
            </a: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68313" y="333375"/>
            <a:ext cx="7543800" cy="1295400"/>
          </a:xfrm>
          <a:noFill/>
          <a:ln>
            <a:noFill/>
          </a:ln>
          <a:effectLst/>
          <a:sp3d prstMaterial="plastic"/>
        </p:spPr>
        <p:txBody>
          <a:bodyPr vert="horz" wrap="square" lIns="91440" tIns="45720" rIns="91440" bIns="45720" numCol="1" anchor="t" anchorCtr="0" compatLnSpc="1">
            <a:norm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ОСНОВНЫЕ ЭПИДЕМИОЛОГИЧЕСКИЕ ПОКАЗАТЕЛИ</a:t>
            </a:r>
            <a:endPar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10243" name="Rectangle 3"/>
          <p:cNvSpPr>
            <a:spLocks noGrp="1"/>
          </p:cNvSpPr>
          <p:nvPr>
            <p:ph idx="1"/>
          </p:nvPr>
        </p:nvSpPr>
        <p:spPr>
          <a:xfrm>
            <a:off x="468313" y="1916113"/>
            <a:ext cx="8229600" cy="4411662"/>
          </a:xfrm>
        </p:spPr>
        <p:txBody>
          <a:bodyPr vert="horz" wrap="square" lIns="91440" tIns="45720" rIns="91440" bIns="45720" anchor="t" anchorCtr="0"/>
          <a:lstStyle/>
          <a:p>
            <a:pPr eaLnBrk="1" hangingPunct="1"/>
            <a:endParaRPr lang="ru-RU" altLang="ru-RU" dirty="0"/>
          </a:p>
          <a:p>
            <a:pPr eaLnBrk="1" hangingPunct="1"/>
            <a:r>
              <a:rPr lang="ru-RU" altLang="ru-RU" dirty="0"/>
              <a:t>ЗАБОЛЕВАЕМОСТЬ</a:t>
            </a:r>
          </a:p>
          <a:p>
            <a:pPr eaLnBrk="1" hangingPunct="1"/>
            <a:r>
              <a:rPr lang="ru-RU" altLang="ru-RU" dirty="0"/>
              <a:t>БОЛЕЗНЕННОСТЬ</a:t>
            </a:r>
          </a:p>
          <a:p>
            <a:pPr eaLnBrk="1" hangingPunct="1"/>
            <a:r>
              <a:rPr lang="ru-RU" altLang="ru-RU" dirty="0"/>
              <a:t>СМЕРТНОСТЬ</a:t>
            </a:r>
          </a:p>
          <a:p>
            <a:pPr eaLnBrk="1" hangingPunct="1"/>
            <a:r>
              <a:rPr lang="ru-RU" altLang="ru-RU" dirty="0"/>
              <a:t>ИНФИЦИРОВАННОСТЬ</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914400"/>
          </a:xfrm>
          <a:noFill/>
          <a:ln>
            <a:noFill/>
          </a:ln>
          <a:effectLst/>
          <a:sp3d prstMaterial="plastic"/>
        </p:spPr>
        <p:txBody>
          <a:bodyPr vert="horz" wrap="square" lIns="91440" tIns="45720" rIns="91440" bIns="45720" numCol="1" anchor="t" anchorCtr="0" compatLnSpc="1">
            <a:normAutofit fontScale="90000"/>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Эпидемиологические</a:t>
            </a:r>
            <a:r>
              <a:rPr kumimoji="0" lang="ru-RU" sz="4000" b="0" i="0" u="none" strike="noStrike" kern="1200" cap="none" spc="-100" normalizeH="0" baseline="0" noProof="0" dirty="0">
                <a:ln>
                  <a:noFill/>
                </a:ln>
                <a:solidFill>
                  <a:schemeClr val="tx2">
                    <a:satMod val="200000"/>
                  </a:schemeClr>
                </a:solidFill>
                <a:effectLst/>
                <a:uLnTx/>
                <a:uFillTx/>
                <a:latin typeface="+mj-lt"/>
                <a:ea typeface="+mj-ea"/>
                <a:cs typeface="+mj-cs"/>
              </a:rPr>
              <a:t> </a:t>
            </a: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показатели по Новосибирску</a:t>
            </a:r>
          </a:p>
        </p:txBody>
      </p:sp>
      <p:graphicFrame>
        <p:nvGraphicFramePr>
          <p:cNvPr id="11267" name="Content Placeholder 11266"/>
          <p:cNvGraphicFramePr>
            <a:graphicFrameLocks noGrp="1"/>
          </p:cNvGraphicFramePr>
          <p:nvPr>
            <p:ph idx="1"/>
          </p:nvPr>
        </p:nvGraphicFramePr>
        <p:xfrm>
          <a:off x="34925" y="1916113"/>
          <a:ext cx="9109075" cy="4986917"/>
        </p:xfrm>
        <a:graphic>
          <a:graphicData uri="http://schemas.openxmlformats.org/drawingml/2006/table">
            <a:tbl>
              <a:tblPr/>
              <a:tblGrid>
                <a:gridCol w="922084"/>
                <a:gridCol w="518197"/>
                <a:gridCol w="586780"/>
                <a:gridCol w="556298"/>
                <a:gridCol w="556300"/>
                <a:gridCol w="556299"/>
                <a:gridCol w="567730"/>
                <a:gridCol w="541057"/>
                <a:gridCol w="607103"/>
                <a:gridCol w="636313"/>
                <a:gridCol w="632505"/>
                <a:gridCol w="607102"/>
                <a:gridCol w="607102"/>
                <a:gridCol w="607103"/>
                <a:gridCol w="607102"/>
              </a:tblGrid>
              <a:tr h="1189038">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Показатели </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1990</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2006</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2012</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2013</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2014</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2015</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b="1" dirty="0">
                          <a:solidFill>
                            <a:schemeClr val="bg1"/>
                          </a:solidFill>
                          <a:latin typeface="Times New Roman" panose="02020603050405020304" pitchFamily="18" charset="0"/>
                          <a:cs typeface="Times New Roman" panose="02020603050405020304" pitchFamily="18" charset="0"/>
                        </a:rPr>
                        <a:t>2016</a:t>
                      </a:r>
                      <a:endParaRPr lang="en-US" altLang="x-none"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chemeClr val="bg1"/>
                          </a:solidFill>
                          <a:latin typeface="Times New Roman" panose="02020603050405020304" pitchFamily="18" charset="0"/>
                          <a:cs typeface="Times New Roman" panose="02020603050405020304" pitchFamily="18" charset="0"/>
                        </a:rPr>
                        <a:t>2017</a:t>
                      </a:r>
                      <a:endParaRPr lang="en-US"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b="1" dirty="0">
                          <a:solidFill>
                            <a:schemeClr val="bg1"/>
                          </a:solidFill>
                          <a:latin typeface="Times New Roman" panose="02020603050405020304" pitchFamily="18" charset="0"/>
                          <a:cs typeface="Times New Roman" panose="02020603050405020304" pitchFamily="18" charset="0"/>
                        </a:rPr>
                        <a:t>2018</a:t>
                      </a:r>
                      <a:endParaRPr lang="en-GB" altLang="x-none"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b="1" dirty="0">
                          <a:solidFill>
                            <a:schemeClr val="bg1"/>
                          </a:solidFill>
                          <a:latin typeface="Times New Roman" panose="02020603050405020304" pitchFamily="18" charset="0"/>
                          <a:cs typeface="Times New Roman" panose="02020603050405020304" pitchFamily="18" charset="0"/>
                        </a:rPr>
                        <a:t>2019</a:t>
                      </a:r>
                      <a:endParaRPr lang="en-US" altLang="x-none"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chemeClr val="bg1"/>
                          </a:solidFill>
                          <a:latin typeface="Times New Roman" panose="02020603050405020304" pitchFamily="18" charset="0"/>
                          <a:cs typeface="Times New Roman" panose="02020603050405020304" pitchFamily="18" charset="0"/>
                        </a:rPr>
                        <a:t>2020</a:t>
                      </a:r>
                      <a:endParaRPr lang="en-US"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p>
                      <a:pPr lvl="0" eaLnBrk="1" hangingPunct="1">
                        <a:buNone/>
                      </a:pPr>
                      <a:r>
                        <a:rPr lang="ru-RU" altLang="en-US"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2021</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p>
                      <a:pPr lvl="0" eaLnBrk="1" hangingPunct="1">
                        <a:buNone/>
                      </a:pPr>
                      <a:r>
                        <a:rPr lang="ru-RU" altLang="en-US"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2022</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p>
                      <a:pPr lvl="0" eaLnBrk="1" hangingPunct="1">
                        <a:buNone/>
                      </a:pPr>
                      <a:r>
                        <a:rPr lang="ru-RU" altLang="en-US"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2023</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r>
              <a:tr h="690562">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Заболеваемость</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32,8</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C00000"/>
                          </a:solidFill>
                          <a:latin typeface="Times New Roman" panose="02020603050405020304" pitchFamily="18" charset="0"/>
                        </a:rPr>
                        <a:t>92,3</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82,6</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83,2</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85</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82</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chemeClr val="tx1"/>
                          </a:solidFill>
                          <a:latin typeface="Times New Roman" panose="02020603050405020304" pitchFamily="18" charset="0"/>
                          <a:cs typeface="Times New Roman" panose="02020603050405020304" pitchFamily="18" charset="0"/>
                        </a:rPr>
                        <a:t>79,3</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chemeClr val="tx1"/>
                          </a:solidFill>
                          <a:latin typeface="Times New Roman" panose="02020603050405020304" pitchFamily="18" charset="0"/>
                          <a:cs typeface="Times New Roman" panose="02020603050405020304" pitchFamily="18" charset="0"/>
                        </a:rPr>
                        <a:t>75,9</a:t>
                      </a:r>
                      <a:endParaRPr 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dirty="0">
                          <a:solidFill>
                            <a:schemeClr val="tx1"/>
                          </a:solidFill>
                          <a:latin typeface="Times New Roman" panose="02020603050405020304" pitchFamily="18" charset="0"/>
                          <a:cs typeface="Times New Roman" panose="02020603050405020304" pitchFamily="18" charset="0"/>
                        </a:rPr>
                        <a:t>78,7</a:t>
                      </a:r>
                      <a:endParaRPr lang="en-GB"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chemeClr val="tx1"/>
                          </a:solidFill>
                          <a:latin typeface="Times New Roman" panose="02020603050405020304" pitchFamily="18" charset="0"/>
                          <a:cs typeface="Times New Roman" panose="02020603050405020304" pitchFamily="18" charset="0"/>
                        </a:rPr>
                        <a:t>78,7</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chemeClr val="tx1"/>
                          </a:solidFill>
                          <a:latin typeface="Times New Roman" panose="02020603050405020304" pitchFamily="18" charset="0"/>
                          <a:cs typeface="Times New Roman" panose="02020603050405020304" pitchFamily="18" charset="0"/>
                        </a:rPr>
                        <a:t>62,4</a:t>
                      </a:r>
                      <a:endParaRPr 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59,1</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54,7</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49,7</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r>
              <a:tr h="0">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chemeClr val="tx1"/>
                          </a:solidFill>
                          <a:latin typeface="Times New Roman" panose="02020603050405020304" pitchFamily="18" charset="0"/>
                          <a:cs typeface="Times New Roman" panose="02020603050405020304" pitchFamily="18" charset="0"/>
                        </a:rPr>
                        <a:t>36,6</a:t>
                      </a:r>
                      <a:endParaRPr 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chemeClr val="tx1"/>
                          </a:solidFill>
                          <a:latin typeface="Times New Roman" panose="02020603050405020304" pitchFamily="18" charset="0"/>
                          <a:cs typeface="Times New Roman" panose="02020603050405020304" pitchFamily="18" charset="0"/>
                        </a:rPr>
                        <a:t>45</a:t>
                      </a:r>
                      <a:endParaRPr 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36,3</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34,5</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30,3</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r>
              <a:tr h="595313">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ВИЧ+ТБ</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solidFill>
                      <a:srgbClr val="EDE6D3"/>
                    </a:solidFill>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solidFill>
                      <a:srgbClr val="EDE6D3"/>
                    </a:solidFill>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solidFill>
                      <a:srgbClr val="EDE6D3"/>
                    </a:solidFill>
                  </a:tcPr>
                </a:tc>
              </a:tr>
              <a:tr h="703262">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Болезненность</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186,6</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C00000"/>
                          </a:solidFill>
                          <a:latin typeface="Times New Roman" panose="02020603050405020304" pitchFamily="18" charset="0"/>
                        </a:rPr>
                        <a:t>201</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180,5</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175,4</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168,6</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169</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chemeClr val="tx1"/>
                          </a:solidFill>
                          <a:latin typeface="Times New Roman" panose="02020603050405020304" pitchFamily="18" charset="0"/>
                          <a:cs typeface="Times New Roman" panose="02020603050405020304" pitchFamily="18" charset="0"/>
                        </a:rPr>
                        <a:t>166,7</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chemeClr val="tx1"/>
                          </a:solidFill>
                          <a:latin typeface="Times New Roman" panose="02020603050405020304" pitchFamily="18" charset="0"/>
                          <a:cs typeface="Times New Roman" panose="02020603050405020304" pitchFamily="18" charset="0"/>
                        </a:rPr>
                        <a:t>160,1</a:t>
                      </a:r>
                      <a:endParaRPr 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dirty="0">
                          <a:solidFill>
                            <a:schemeClr val="tx1"/>
                          </a:solidFill>
                          <a:latin typeface="Times New Roman" panose="02020603050405020304" pitchFamily="18" charset="0"/>
                          <a:cs typeface="Times New Roman" panose="02020603050405020304" pitchFamily="18" charset="0"/>
                        </a:rPr>
                        <a:t>164,8</a:t>
                      </a:r>
                      <a:endParaRPr lang="en-GB"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chemeClr val="tx1"/>
                          </a:solidFill>
                          <a:latin typeface="Times New Roman" panose="02020603050405020304" pitchFamily="18" charset="0"/>
                          <a:cs typeface="Times New Roman" panose="02020603050405020304" pitchFamily="18" charset="0"/>
                        </a:rPr>
                        <a:t>151,5</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chemeClr val="tx1"/>
                          </a:solidFill>
                          <a:latin typeface="Times New Roman" panose="02020603050405020304" pitchFamily="18" charset="0"/>
                          <a:cs typeface="Times New Roman" panose="02020603050405020304" pitchFamily="18" charset="0"/>
                        </a:rPr>
                        <a:t>129,2</a:t>
                      </a:r>
                      <a:endParaRPr 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r>
              <a:tr h="688975">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Смертность </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7,4</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C00000"/>
                          </a:solidFill>
                          <a:latin typeface="Times New Roman" panose="02020603050405020304" pitchFamily="18" charset="0"/>
                        </a:rPr>
                        <a:t>22,3</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15,9</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11,2</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14,2</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12,6</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chemeClr val="tx1"/>
                          </a:solidFill>
                          <a:latin typeface="Times New Roman" panose="02020603050405020304" pitchFamily="18" charset="0"/>
                          <a:cs typeface="Times New Roman" panose="02020603050405020304" pitchFamily="18" charset="0"/>
                        </a:rPr>
                        <a:t>11,6</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chemeClr val="tx1"/>
                          </a:solidFill>
                          <a:latin typeface="Times New Roman" panose="02020603050405020304" pitchFamily="18" charset="0"/>
                          <a:cs typeface="Times New Roman" panose="02020603050405020304" pitchFamily="18" charset="0"/>
                        </a:rPr>
                        <a:t>10,7</a:t>
                      </a:r>
                      <a:endParaRPr 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dirty="0">
                          <a:solidFill>
                            <a:schemeClr val="tx1"/>
                          </a:solidFill>
                          <a:latin typeface="Times New Roman" panose="02020603050405020304" pitchFamily="18" charset="0"/>
                          <a:cs typeface="Times New Roman" panose="02020603050405020304" pitchFamily="18" charset="0"/>
                        </a:rPr>
                        <a:t>9,1</a:t>
                      </a:r>
                      <a:endParaRPr lang="en-GB"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chemeClr val="tx1"/>
                          </a:solidFill>
                          <a:latin typeface="Times New Roman" panose="02020603050405020304" pitchFamily="18" charset="0"/>
                          <a:cs typeface="Times New Roman" panose="02020603050405020304" pitchFamily="18" charset="0"/>
                        </a:rPr>
                        <a:t>8,1</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endParaRPr lang="en-US" dirty="0">
                        <a:solidFill>
                          <a:schemeClr val="tx1"/>
                        </a:solidFill>
                        <a:latin typeface="Times New Roman" panose="02020603050405020304" pitchFamily="18" charset="0"/>
                        <a:ea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r>
              <a:tr h="595313">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ВИЧ+ТБ</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chemeClr val="tx1"/>
                          </a:solidFill>
                          <a:latin typeface="Times New Roman" panose="02020603050405020304" pitchFamily="18" charset="0"/>
                          <a:cs typeface="Times New Roman" panose="02020603050405020304" pitchFamily="18" charset="0"/>
                        </a:rPr>
                        <a:t>18,4</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endParaRPr lang="en-US" dirty="0">
                        <a:solidFill>
                          <a:schemeClr val="tx1"/>
                        </a:solidFill>
                        <a:latin typeface="Times New Roman" panose="02020603050405020304" pitchFamily="18" charset="0"/>
                        <a:ea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sz="4000" spc="-100" dirty="0" smtClean="0">
                <a:solidFill>
                  <a:schemeClr val="tx2">
                    <a:lumMod val="75000"/>
                  </a:schemeClr>
                </a:solidFill>
              </a:rPr>
              <a:t>Эпидемиологические</a:t>
            </a:r>
            <a:r>
              <a:rPr lang="ru-RU" sz="4000" spc="-100" dirty="0" smtClean="0">
                <a:solidFill>
                  <a:schemeClr val="tx2">
                    <a:satMod val="200000"/>
                  </a:schemeClr>
                </a:solidFill>
              </a:rPr>
              <a:t> </a:t>
            </a:r>
            <a:r>
              <a:rPr lang="ru-RU" sz="4000" spc="-100" dirty="0" smtClean="0">
                <a:solidFill>
                  <a:schemeClr val="tx2">
                    <a:lumMod val="75000"/>
                  </a:schemeClr>
                </a:solidFill>
              </a:rPr>
              <a:t>показатели в </a:t>
            </a:r>
            <a:r>
              <a:rPr lang="ru-RU" altLang="en-US" sz="4000" dirty="0" smtClean="0">
                <a:solidFill>
                  <a:schemeClr val="tx2">
                    <a:lumMod val="75000"/>
                  </a:schemeClr>
                </a:solidFill>
              </a:rPr>
              <a:t>НСО</a:t>
            </a:r>
            <a:endParaRPr lang="ru-RU" altLang="en-US" sz="4000" dirty="0">
              <a:solidFill>
                <a:schemeClr val="tx2">
                  <a:lumMod val="75000"/>
                </a:schemeClr>
              </a:solidFill>
            </a:endParaRPr>
          </a:p>
        </p:txBody>
      </p:sp>
      <p:graphicFrame>
        <p:nvGraphicFramePr>
          <p:cNvPr id="11267" name="Content Placeholder 11266"/>
          <p:cNvGraphicFramePr>
            <a:graphicFrameLocks noGrp="1"/>
          </p:cNvGraphicFramePr>
          <p:nvPr>
            <p:ph idx="1"/>
          </p:nvPr>
        </p:nvGraphicFramePr>
        <p:xfrm>
          <a:off x="35560" y="1917065"/>
          <a:ext cx="9081615" cy="4023408"/>
        </p:xfrm>
        <a:graphic>
          <a:graphicData uri="http://schemas.openxmlformats.org/drawingml/2006/table">
            <a:tbl>
              <a:tblPr/>
              <a:tblGrid>
                <a:gridCol w="826135"/>
                <a:gridCol w="829304"/>
                <a:gridCol w="717550"/>
                <a:gridCol w="801370"/>
                <a:gridCol w="727710"/>
                <a:gridCol w="795939"/>
                <a:gridCol w="724102"/>
                <a:gridCol w="744220"/>
                <a:gridCol w="720725"/>
                <a:gridCol w="705485"/>
                <a:gridCol w="734695"/>
                <a:gridCol w="754380"/>
              </a:tblGrid>
              <a:tr h="967105">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b="1" dirty="0">
                          <a:solidFill>
                            <a:srgbClr val="FFFFFF"/>
                          </a:solidFill>
                          <a:latin typeface="Times New Roman" panose="02020603050405020304" pitchFamily="18" charset="0"/>
                        </a:rPr>
                        <a:t>Показатели</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b="1" dirty="0">
                          <a:solidFill>
                            <a:srgbClr val="FFFFFF"/>
                          </a:solidFill>
                          <a:latin typeface="Times New Roman" panose="02020603050405020304" pitchFamily="18" charset="0"/>
                        </a:rPr>
                        <a:t>1990</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b="1" dirty="0">
                          <a:solidFill>
                            <a:srgbClr val="FFFFFF"/>
                          </a:solidFill>
                          <a:latin typeface="Times New Roman" panose="02020603050405020304" pitchFamily="18" charset="0"/>
                        </a:rPr>
                        <a:t>2006</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b="1" dirty="0">
                          <a:solidFill>
                            <a:srgbClr val="FFFFFF"/>
                          </a:solidFill>
                          <a:latin typeface="Times New Roman" panose="02020603050405020304" pitchFamily="18" charset="0"/>
                        </a:rPr>
                        <a:t>2012</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b="1" dirty="0">
                          <a:solidFill>
                            <a:srgbClr val="FFFFFF"/>
                          </a:solidFill>
                          <a:latin typeface="Times New Roman" panose="02020603050405020304" pitchFamily="18" charset="0"/>
                        </a:rPr>
                        <a:t>2014</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b="1" dirty="0">
                          <a:solidFill>
                            <a:srgbClr val="FFFFFF"/>
                          </a:solidFill>
                          <a:latin typeface="Times New Roman" panose="02020603050405020304" pitchFamily="18" charset="0"/>
                        </a:rPr>
                        <a:t>2015</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sz="2000" b="1" dirty="0">
                          <a:solidFill>
                            <a:srgbClr val="FFFFFF"/>
                          </a:solidFill>
                          <a:latin typeface="Times New Roman" panose="02020603050405020304" pitchFamily="18" charset="0"/>
                          <a:cs typeface="Times New Roman" panose="02020603050405020304" pitchFamily="18" charset="0"/>
                        </a:rPr>
                        <a:t>2016</a:t>
                      </a:r>
                      <a:endParaRPr lang="en-US" sz="2000" b="1" dirty="0">
                        <a:solidFill>
                          <a:srgbClr val="FFFFFF"/>
                        </a:solidFill>
                        <a:latin typeface="Times New Roman" panose="02020603050405020304" pitchFamily="18" charset="0"/>
                        <a:ea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sz="2000" b="1" dirty="0">
                          <a:solidFill>
                            <a:srgbClr val="FFFFFF"/>
                          </a:solidFill>
                          <a:latin typeface="Times New Roman" panose="02020603050405020304" pitchFamily="18" charset="0"/>
                          <a:cs typeface="Times New Roman" panose="02020603050405020304" pitchFamily="18" charset="0"/>
                        </a:rPr>
                        <a:t>2018</a:t>
                      </a:r>
                      <a:endParaRPr lang="en-US" sz="2000" b="1" dirty="0">
                        <a:solidFill>
                          <a:srgbClr val="FFFFFF"/>
                        </a:solidFill>
                        <a:latin typeface="Times New Roman" panose="02020603050405020304" pitchFamily="18" charset="0"/>
                        <a:ea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p>
                      <a:pPr lvl="0" eaLnBrk="1" hangingPunct="1">
                        <a:buNone/>
                      </a:pPr>
                      <a:r>
                        <a:rPr lang="ru-RU" altLang="en-US" sz="2000" b="1" dirty="0">
                          <a:solidFill>
                            <a:srgbClr val="FFFFFF"/>
                          </a:solidFill>
                          <a:latin typeface="Times New Roman" panose="02020603050405020304" pitchFamily="18" charset="0"/>
                          <a:ea typeface="Times New Roman" panose="02020603050405020304" pitchFamily="18" charset="0"/>
                        </a:rPr>
                        <a:t>2020</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p>
                      <a:pPr lvl="0" eaLnBrk="1" hangingPunct="1">
                        <a:buNone/>
                      </a:pPr>
                      <a:r>
                        <a:rPr lang="ru-RU" altLang="en-US" sz="2000" b="1" dirty="0">
                          <a:solidFill>
                            <a:srgbClr val="FFFFFF"/>
                          </a:solidFill>
                          <a:latin typeface="Times New Roman" panose="02020603050405020304" pitchFamily="18" charset="0"/>
                          <a:ea typeface="Times New Roman" panose="02020603050405020304" pitchFamily="18" charset="0"/>
                        </a:rPr>
                        <a:t>2021</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p>
                      <a:pPr lvl="0" eaLnBrk="1" hangingPunct="1">
                        <a:buNone/>
                      </a:pPr>
                      <a:r>
                        <a:rPr lang="ru-RU" altLang="en-US" sz="2000" b="1" dirty="0">
                          <a:solidFill>
                            <a:srgbClr val="FFFFFF"/>
                          </a:solidFill>
                          <a:latin typeface="Times New Roman" panose="02020603050405020304" pitchFamily="18" charset="0"/>
                          <a:ea typeface="Times New Roman" panose="02020603050405020304" pitchFamily="18" charset="0"/>
                        </a:rPr>
                        <a:t>2022</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p>
                      <a:pPr lvl="0" eaLnBrk="1" hangingPunct="1">
                        <a:buNone/>
                      </a:pPr>
                      <a:r>
                        <a:rPr lang="ru-RU" altLang="en-US" sz="2000" b="1" dirty="0">
                          <a:solidFill>
                            <a:srgbClr val="FFFFFF"/>
                          </a:solidFill>
                          <a:latin typeface="Times New Roman" panose="02020603050405020304" pitchFamily="18" charset="0"/>
                          <a:ea typeface="Times New Roman" panose="02020603050405020304" pitchFamily="18" charset="0"/>
                        </a:rPr>
                        <a:t>2023</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r>
              <a:tr h="100584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Заболеваемость</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45</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C00000"/>
                          </a:solidFill>
                          <a:latin typeface="Times New Roman" panose="02020603050405020304" pitchFamily="18" charset="0"/>
                        </a:rPr>
                        <a:t>137,8</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125,3</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106</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105,8</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sz="2000" dirty="0">
                          <a:solidFill>
                            <a:schemeClr val="tx1"/>
                          </a:solidFill>
                          <a:latin typeface="Times New Roman" panose="02020603050405020304" pitchFamily="18" charset="0"/>
                          <a:cs typeface="Times New Roman" panose="02020603050405020304" pitchFamily="18" charset="0"/>
                        </a:rPr>
                        <a:t>97,7</a:t>
                      </a:r>
                      <a:endParaRPr lang="en-US" altLang="x-none"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sz="2000" dirty="0">
                          <a:solidFill>
                            <a:schemeClr val="tx1"/>
                          </a:solidFill>
                          <a:latin typeface="Times New Roman" panose="02020603050405020304" pitchFamily="18" charset="0"/>
                          <a:cs typeface="Times New Roman" panose="02020603050405020304" pitchFamily="18" charset="0"/>
                        </a:rPr>
                        <a:t>85,9</a:t>
                      </a:r>
                      <a:endParaRPr lang="en-GB" altLang="x-none"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71,7</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62,1</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58,2</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None/>
                      </a:pPr>
                      <a:r>
                        <a:rPr lang="ru-RU" altLang="en-US" sz="2000" dirty="0" smtClean="0">
                          <a:solidFill>
                            <a:schemeClr val="tx1"/>
                          </a:solidFill>
                          <a:latin typeface="Times New Roman" panose="02020603050405020304" pitchFamily="18" charset="0"/>
                          <a:ea typeface="Times New Roman" panose="02020603050405020304" pitchFamily="18" charset="0"/>
                        </a:rPr>
                        <a:t>50,8</a:t>
                      </a:r>
                    </a:p>
                    <a:p>
                      <a:pPr lvl="0" eaLnBrk="1" hangingPunct="1">
                        <a:buNone/>
                      </a:pPr>
                      <a:r>
                        <a:rPr lang="ru-RU" altLang="en-US" sz="2000" dirty="0" smtClean="0">
                          <a:solidFill>
                            <a:schemeClr val="tx1"/>
                          </a:solidFill>
                          <a:latin typeface="Times New Roman" panose="02020603050405020304" pitchFamily="18" charset="0"/>
                          <a:ea typeface="Times New Roman" panose="02020603050405020304" pitchFamily="18" charset="0"/>
                        </a:rPr>
                        <a:t>47,3</a:t>
                      </a:r>
                      <a:endParaRPr lang="ru-RU" altLang="en-US" sz="2000" dirty="0">
                        <a:solidFill>
                          <a:schemeClr val="tx1"/>
                        </a:solidFill>
                        <a:latin typeface="Times New Roman" panose="02020603050405020304" pitchFamily="18" charset="0"/>
                        <a:ea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r>
              <a:tr h="100457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Болезненность</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194</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C00000"/>
                          </a:solidFill>
                          <a:latin typeface="Times New Roman" panose="02020603050405020304" pitchFamily="18" charset="0"/>
                        </a:rPr>
                        <a:t>366,5</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307,9</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217,8</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253,3</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sz="2000" dirty="0">
                          <a:solidFill>
                            <a:schemeClr val="tx1"/>
                          </a:solidFill>
                          <a:latin typeface="Times New Roman" panose="02020603050405020304" pitchFamily="18" charset="0"/>
                          <a:cs typeface="Times New Roman" panose="02020603050405020304" pitchFamily="18" charset="0"/>
                        </a:rPr>
                        <a:t>213,7</a:t>
                      </a:r>
                      <a:endParaRPr lang="en-US" altLang="x-none"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sz="2000" dirty="0">
                          <a:solidFill>
                            <a:schemeClr val="tx1"/>
                          </a:solidFill>
                          <a:latin typeface="Times New Roman" panose="02020603050405020304" pitchFamily="18" charset="0"/>
                          <a:cs typeface="Times New Roman" panose="02020603050405020304" pitchFamily="18" charset="0"/>
                        </a:rPr>
                        <a:t>198,4</a:t>
                      </a:r>
                      <a:endParaRPr lang="en-GB" altLang="x-none"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157,9</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137,8</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129,6</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p>
                      <a:pPr lvl="0" eaLnBrk="1" hangingPunct="1">
                        <a:buNone/>
                      </a:pPr>
                      <a:r>
                        <a:rPr lang="ru-RU" altLang="en-US" sz="2000" dirty="0" smtClean="0">
                          <a:solidFill>
                            <a:schemeClr val="tx1"/>
                          </a:solidFill>
                          <a:latin typeface="Times New Roman" panose="02020603050405020304" pitchFamily="18" charset="0"/>
                          <a:ea typeface="Times New Roman" panose="02020603050405020304" pitchFamily="18" charset="0"/>
                        </a:rPr>
                        <a:t>104,5</a:t>
                      </a:r>
                    </a:p>
                    <a:p>
                      <a:pPr lvl="0" eaLnBrk="1" hangingPunct="1">
                        <a:buNone/>
                      </a:pPr>
                      <a:r>
                        <a:rPr lang="ru-RU" altLang="en-US" sz="2000" dirty="0" smtClean="0">
                          <a:solidFill>
                            <a:schemeClr val="tx1"/>
                          </a:solidFill>
                          <a:latin typeface="Times New Roman" panose="02020603050405020304" pitchFamily="18" charset="0"/>
                          <a:ea typeface="Times New Roman" panose="02020603050405020304" pitchFamily="18" charset="0"/>
                        </a:rPr>
                        <a:t>90,3</a:t>
                      </a:r>
                      <a:endParaRPr lang="ru-RU" altLang="en-US" sz="2000" dirty="0">
                        <a:solidFill>
                          <a:schemeClr val="tx1"/>
                        </a:solidFill>
                        <a:latin typeface="Times New Roman" panose="02020603050405020304" pitchFamily="18" charset="0"/>
                        <a:ea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r>
              <a:tr h="790575">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Смертность </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11,5</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C00000"/>
                          </a:solidFill>
                          <a:latin typeface="Times New Roman" panose="02020603050405020304" pitchFamily="18" charset="0"/>
                        </a:rPr>
                        <a:t>35,8</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24,5</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21,4</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18,4</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sz="2000" dirty="0">
                          <a:solidFill>
                            <a:schemeClr val="tx1"/>
                          </a:solidFill>
                          <a:latin typeface="Times New Roman" panose="02020603050405020304" pitchFamily="18" charset="0"/>
                          <a:cs typeface="Times New Roman" panose="02020603050405020304" pitchFamily="18" charset="0"/>
                        </a:rPr>
                        <a:t>14,3</a:t>
                      </a:r>
                      <a:endParaRPr lang="en-US" altLang="x-none"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sz="2000" dirty="0">
                          <a:solidFill>
                            <a:schemeClr val="tx1"/>
                          </a:solidFill>
                          <a:latin typeface="Times New Roman" panose="02020603050405020304" pitchFamily="18" charset="0"/>
                          <a:cs typeface="Times New Roman" panose="02020603050405020304" pitchFamily="18" charset="0"/>
                        </a:rPr>
                        <a:t>12</a:t>
                      </a:r>
                      <a:endParaRPr lang="en-GB" altLang="x-none"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11,7</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11,0</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9,5</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None/>
                      </a:pPr>
                      <a:r>
                        <a:rPr lang="ru-RU" altLang="en-US" sz="2000" dirty="0" smtClean="0">
                          <a:solidFill>
                            <a:schemeClr val="tx1"/>
                          </a:solidFill>
                          <a:latin typeface="Times New Roman" panose="02020603050405020304" pitchFamily="18" charset="0"/>
                          <a:ea typeface="Times New Roman" panose="02020603050405020304" pitchFamily="18" charset="0"/>
                        </a:rPr>
                        <a:t>7,4</a:t>
                      </a:r>
                    </a:p>
                    <a:p>
                      <a:pPr lvl="0" eaLnBrk="1" hangingPunct="1">
                        <a:buNone/>
                      </a:pPr>
                      <a:r>
                        <a:rPr lang="ru-RU" altLang="en-US" sz="2000" dirty="0" smtClean="0">
                          <a:solidFill>
                            <a:schemeClr val="tx1"/>
                          </a:solidFill>
                          <a:latin typeface="Times New Roman" panose="02020603050405020304" pitchFamily="18" charset="0"/>
                          <a:ea typeface="Times New Roman" panose="02020603050405020304" pitchFamily="18" charset="0"/>
                        </a:rPr>
                        <a:t>6,9</a:t>
                      </a:r>
                    </a:p>
                    <a:p>
                      <a:pPr lvl="0" eaLnBrk="1" hangingPunct="1">
                        <a:buNone/>
                      </a:pPr>
                      <a:endParaRPr lang="ru-RU" altLang="en-US" sz="2000" dirty="0">
                        <a:solidFill>
                          <a:schemeClr val="tx1"/>
                        </a:solidFill>
                        <a:latin typeface="Times New Roman" panose="02020603050405020304" pitchFamily="18" charset="0"/>
                        <a:ea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914400"/>
          </a:xfrm>
          <a:noFill/>
          <a:ln>
            <a:noFill/>
          </a:ln>
          <a:effectLst/>
          <a:sp3d prstMaterial="plastic"/>
        </p:spPr>
        <p:txBody>
          <a:bodyPr vert="horz" wrap="square" lIns="91440" tIns="45720" rIns="91440" bIns="45720" numCol="1" anchor="t" anchorCtr="0" compatLnSpc="1">
            <a:norm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ЗАБОЛЕВАЕМОСТЬ в РФ</a:t>
            </a:r>
            <a:endPar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12291" name="Содержимое 2"/>
          <p:cNvSpPr>
            <a:spLocks noGrp="1"/>
          </p:cNvSpPr>
          <p:nvPr>
            <p:ph idx="1"/>
          </p:nvPr>
        </p:nvSpPr>
        <p:spPr>
          <a:xfrm>
            <a:off x="857250" y="1214438"/>
            <a:ext cx="7962900" cy="5643562"/>
          </a:xfrm>
        </p:spPr>
        <p:txBody>
          <a:bodyPr vert="horz" wrap="square" lIns="91440" tIns="45720" rIns="91440" bIns="45720" anchor="t" anchorCtr="0"/>
          <a:lstStyle/>
          <a:p>
            <a:pPr algn="ctr" eaLnBrk="1" hangingPunct="1">
              <a:lnSpc>
                <a:spcPct val="80000"/>
              </a:lnSpc>
            </a:pPr>
            <a:r>
              <a:rPr lang="ru-RU" altLang="ru-RU" sz="2400" b="1" dirty="0">
                <a:latin typeface="Arial" panose="020B0604020202020204" pitchFamily="34" charset="0"/>
              </a:rPr>
              <a:t> </a:t>
            </a:r>
            <a:r>
              <a:rPr lang="ru-RU" altLang="ru-RU" sz="2000" b="1" dirty="0">
                <a:latin typeface="Arial" panose="020B0604020202020204" pitchFamily="34" charset="0"/>
              </a:rPr>
              <a:t>в 2008 г. – 85,1 на 100 тыс.</a:t>
            </a:r>
          </a:p>
          <a:p>
            <a:pPr algn="ctr" eaLnBrk="1" hangingPunct="1">
              <a:lnSpc>
                <a:spcPct val="80000"/>
              </a:lnSpc>
            </a:pPr>
            <a:r>
              <a:rPr lang="ru-RU" altLang="ru-RU" sz="2000" b="1" dirty="0">
                <a:latin typeface="Arial" panose="020B0604020202020204" pitchFamily="34" charset="0"/>
              </a:rPr>
              <a:t>В 2009 г. – 82,6 на 100 тыс.</a:t>
            </a:r>
          </a:p>
          <a:p>
            <a:pPr algn="ctr" eaLnBrk="1" hangingPunct="1">
              <a:lnSpc>
                <a:spcPct val="80000"/>
              </a:lnSpc>
            </a:pPr>
            <a:r>
              <a:rPr lang="ru-RU" altLang="ru-RU" sz="2000" b="1" dirty="0">
                <a:latin typeface="Arial" panose="020B0604020202020204" pitchFamily="34" charset="0"/>
              </a:rPr>
              <a:t>В 2010 г. – 77,4 на 100 тыс.</a:t>
            </a:r>
          </a:p>
          <a:p>
            <a:pPr algn="ctr" eaLnBrk="1" hangingPunct="1">
              <a:lnSpc>
                <a:spcPct val="80000"/>
              </a:lnSpc>
            </a:pPr>
            <a:r>
              <a:rPr lang="ru-RU" altLang="ru-RU" sz="2000" b="1" dirty="0">
                <a:latin typeface="Arial" panose="020B0604020202020204" pitchFamily="34" charset="0"/>
              </a:rPr>
              <a:t>В 2011 г. – 74,6 на 100 тыс.</a:t>
            </a:r>
          </a:p>
          <a:p>
            <a:pPr algn="ctr" eaLnBrk="1" hangingPunct="1">
              <a:lnSpc>
                <a:spcPct val="80000"/>
              </a:lnSpc>
            </a:pPr>
            <a:r>
              <a:rPr lang="ru-RU" altLang="ru-RU" sz="2000" b="1" dirty="0">
                <a:latin typeface="Arial" panose="020B0604020202020204" pitchFamily="34" charset="0"/>
              </a:rPr>
              <a:t>В 2012 г. – 68,1 на 100 тыс.</a:t>
            </a:r>
          </a:p>
          <a:p>
            <a:pPr algn="ctr" eaLnBrk="1" hangingPunct="1">
              <a:lnSpc>
                <a:spcPct val="80000"/>
              </a:lnSpc>
            </a:pPr>
            <a:r>
              <a:rPr lang="ru-RU" altLang="ru-RU" sz="2000" b="1" dirty="0">
                <a:latin typeface="Arial" panose="020B0604020202020204" pitchFamily="34" charset="0"/>
              </a:rPr>
              <a:t>В 2013 г. – 63,0 на 100 тыс.</a:t>
            </a:r>
          </a:p>
          <a:p>
            <a:pPr algn="ctr" eaLnBrk="1" hangingPunct="1">
              <a:lnSpc>
                <a:spcPct val="80000"/>
              </a:lnSpc>
            </a:pPr>
            <a:r>
              <a:rPr lang="ru-RU" altLang="ru-RU" sz="2000" b="1" dirty="0">
                <a:latin typeface="Arial" panose="020B0604020202020204" pitchFamily="34" charset="0"/>
              </a:rPr>
              <a:t>В 2014 г. – 59,5 на 100 тыс.</a:t>
            </a:r>
          </a:p>
          <a:p>
            <a:pPr algn="ctr" eaLnBrk="1" hangingPunct="1">
              <a:lnSpc>
                <a:spcPct val="80000"/>
              </a:lnSpc>
            </a:pPr>
            <a:r>
              <a:rPr lang="ru-RU" altLang="ru-RU" sz="2000" dirty="0">
                <a:latin typeface="Arial" panose="020B0604020202020204" pitchFamily="34" charset="0"/>
              </a:rPr>
              <a:t>В 2015 г. – 57,5 на 100 тыс.</a:t>
            </a:r>
            <a:endParaRPr lang="ru-RU" altLang="ru-RU" sz="2000" b="1" dirty="0">
              <a:latin typeface="Arial" panose="020B0604020202020204" pitchFamily="34" charset="0"/>
            </a:endParaRPr>
          </a:p>
          <a:p>
            <a:pPr algn="ctr" eaLnBrk="1" hangingPunct="1">
              <a:lnSpc>
                <a:spcPct val="80000"/>
              </a:lnSpc>
            </a:pPr>
            <a:r>
              <a:rPr lang="ru-RU" altLang="en-US" sz="2000" b="1" dirty="0" smtClean="0">
                <a:latin typeface="Arial" panose="020B0604020202020204" pitchFamily="34" charset="0"/>
              </a:rPr>
              <a:t>В </a:t>
            </a:r>
            <a:r>
              <a:rPr lang="ru-RU" altLang="en-US" sz="2000" b="1" dirty="0">
                <a:latin typeface="Arial" panose="020B0604020202020204" pitchFamily="34" charset="0"/>
              </a:rPr>
              <a:t>2016 г. – 53,3 на 100 тыс.</a:t>
            </a:r>
            <a:endParaRPr lang="en-GB" altLang="en-US" sz="2000" b="1" dirty="0">
              <a:latin typeface="Arial" panose="020B0604020202020204" pitchFamily="34" charset="0"/>
            </a:endParaRPr>
          </a:p>
          <a:p>
            <a:pPr algn="ctr" eaLnBrk="1" hangingPunct="1">
              <a:lnSpc>
                <a:spcPct val="80000"/>
              </a:lnSpc>
            </a:pPr>
            <a:r>
              <a:rPr lang="ru-RU" altLang="en-US" sz="2000" b="1" dirty="0">
                <a:latin typeface="Arial" panose="020B0604020202020204" pitchFamily="34" charset="0"/>
              </a:rPr>
              <a:t>В 2017 г. – 48,3 на 100 тыс.</a:t>
            </a:r>
          </a:p>
          <a:p>
            <a:pPr algn="ctr" eaLnBrk="1" hangingPunct="1">
              <a:lnSpc>
                <a:spcPct val="80000"/>
              </a:lnSpc>
            </a:pPr>
            <a:r>
              <a:rPr lang="ru-RU" altLang="en-US" sz="2000" b="1" dirty="0">
                <a:latin typeface="Arial" panose="020B0604020202020204" pitchFamily="34" charset="0"/>
              </a:rPr>
              <a:t>В 2018 г. – 44,4 на 100 тыс.</a:t>
            </a:r>
          </a:p>
          <a:p>
            <a:pPr algn="ctr" eaLnBrk="1" hangingPunct="1">
              <a:lnSpc>
                <a:spcPct val="80000"/>
              </a:lnSpc>
            </a:pPr>
            <a:r>
              <a:rPr lang="ru-RU" altLang="en-US" sz="2000" b="1" dirty="0">
                <a:latin typeface="Arial" panose="020B0604020202020204" pitchFamily="34" charset="0"/>
              </a:rPr>
              <a:t>В 2019 г. – 41,2 на 100 тыс.</a:t>
            </a:r>
          </a:p>
          <a:p>
            <a:pPr algn="ctr" eaLnBrk="1" hangingPunct="1">
              <a:lnSpc>
                <a:spcPct val="80000"/>
              </a:lnSpc>
            </a:pPr>
            <a:r>
              <a:rPr lang="ru-RU" altLang="en-US" sz="2000" b="1" dirty="0">
                <a:latin typeface="Arial" panose="020B0604020202020204" pitchFamily="34" charset="0"/>
              </a:rPr>
              <a:t>В 2020г.  – 32,4 на 100 тыс.</a:t>
            </a:r>
          </a:p>
          <a:p>
            <a:pPr algn="ctr" eaLnBrk="1" hangingPunct="1">
              <a:lnSpc>
                <a:spcPct val="80000"/>
              </a:lnSpc>
            </a:pPr>
            <a:r>
              <a:rPr lang="ru-RU" altLang="en-US" sz="2000" b="1" dirty="0">
                <a:latin typeface="Arial" panose="020B0604020202020204" pitchFamily="34" charset="0"/>
              </a:rPr>
              <a:t>В 2021г.  - 31,1 на 100 тыс.</a:t>
            </a:r>
          </a:p>
          <a:p>
            <a:pPr algn="ctr" eaLnBrk="1" hangingPunct="1">
              <a:lnSpc>
                <a:spcPct val="80000"/>
              </a:lnSpc>
            </a:pPr>
            <a:r>
              <a:rPr lang="ru-RU" altLang="en-US" sz="2000" b="1" dirty="0">
                <a:latin typeface="Arial" panose="020B0604020202020204" pitchFamily="34" charset="0"/>
              </a:rPr>
              <a:t>В 2022 г. - 31.0 на 100 тыс.</a:t>
            </a:r>
          </a:p>
          <a:p>
            <a:pPr algn="ctr" eaLnBrk="1" hangingPunct="1">
              <a:lnSpc>
                <a:spcPct val="80000"/>
              </a:lnSpc>
            </a:pPr>
            <a:r>
              <a:rPr lang="ru-RU" altLang="en-US" sz="2000" b="1" dirty="0">
                <a:latin typeface="Arial" panose="020B0604020202020204" pitchFamily="34" charset="0"/>
              </a:rPr>
              <a:t>В 2023 г. </a:t>
            </a:r>
            <a:r>
              <a:rPr lang="ru-RU" altLang="en-US" sz="2000" b="1" dirty="0" smtClean="0">
                <a:latin typeface="Arial" panose="020B0604020202020204" pitchFamily="34" charset="0"/>
              </a:rPr>
              <a:t>– 29,6 </a:t>
            </a:r>
            <a:r>
              <a:rPr lang="ru-RU" altLang="en-US" sz="2000" b="1" dirty="0">
                <a:latin typeface="Arial" panose="020B0604020202020204" pitchFamily="34" charset="0"/>
              </a:rPr>
              <a:t>на 100 тыс</a:t>
            </a:r>
            <a:r>
              <a:rPr lang="ru-RU" altLang="en-US" sz="2000" b="1" dirty="0" smtClean="0">
                <a:latin typeface="Arial" panose="020B0604020202020204" pitchFamily="34" charset="0"/>
              </a:rPr>
              <a:t>.</a:t>
            </a:r>
          </a:p>
          <a:p>
            <a:pPr algn="ctr" eaLnBrk="1" hangingPunct="1">
              <a:lnSpc>
                <a:spcPct val="80000"/>
              </a:lnSpc>
            </a:pPr>
            <a:r>
              <a:rPr lang="ru-RU" altLang="en-US" sz="2000" b="1" dirty="0" smtClean="0">
                <a:latin typeface="Arial" panose="020B0604020202020204" pitchFamily="34" charset="0"/>
              </a:rPr>
              <a:t>В 2024 г. – 26,9 на 100 тыс.</a:t>
            </a:r>
            <a:endParaRPr lang="ru-RU" altLang="en-US" sz="2000" b="1" dirty="0">
              <a:latin typeface="Arial" panose="020B0604020202020204" pitchFamily="34" charset="0"/>
            </a:endParaRPr>
          </a:p>
          <a:p>
            <a:pPr algn="ctr" eaLnBrk="1" hangingPunct="1">
              <a:lnSpc>
                <a:spcPct val="80000"/>
              </a:lnSpc>
            </a:pPr>
            <a:endParaRPr lang="en-US" altLang="ru-RU" sz="2600" b="1" dirty="0">
              <a:solidFill>
                <a:srgbClr val="FFFFFF"/>
              </a:solidFill>
              <a:latin typeface="Arial" panose="020B0604020202020204" pitchFamily="34" charset="0"/>
            </a:endParaRPr>
          </a:p>
          <a:p>
            <a:pPr algn="ctr" eaLnBrk="1" hangingPunct="1">
              <a:lnSpc>
                <a:spcPct val="80000"/>
              </a:lnSpc>
            </a:pPr>
            <a:endParaRPr lang="ru-RU" altLang="ru-RU" sz="2600" b="1" dirty="0">
              <a:solidFill>
                <a:srgbClr val="FFFFFF"/>
              </a:solidFill>
              <a:latin typeface="Arial" panose="020B0604020202020204" pitchFamily="34" charset="0"/>
            </a:endParaRPr>
          </a:p>
          <a:p>
            <a:pPr algn="ctr" eaLnBrk="1" hangingPunct="1">
              <a:lnSpc>
                <a:spcPct val="80000"/>
              </a:lnSpc>
            </a:pPr>
            <a:endParaRPr lang="ru-RU" altLang="ru-RU" sz="2600" b="1" dirty="0">
              <a:solidFill>
                <a:srgbClr val="FFFFFF"/>
              </a:solidFill>
              <a:latin typeface="Arial" panose="020B0604020202020204" pitchFamily="34" charset="0"/>
            </a:endParaRPr>
          </a:p>
          <a:p>
            <a:pPr algn="ctr" eaLnBrk="1" hangingPunct="1">
              <a:lnSpc>
                <a:spcPct val="80000"/>
              </a:lnSpc>
            </a:pPr>
            <a:endParaRPr lang="ru-RU" altLang="ru-RU" sz="2600" b="1" dirty="0">
              <a:latin typeface="Arial" panose="020B0604020202020204" pitchFamily="34" charset="0"/>
            </a:endParaRPr>
          </a:p>
          <a:p>
            <a:pPr eaLnBrk="1" hangingPunct="1">
              <a:lnSpc>
                <a:spcPct val="80000"/>
              </a:lnSpc>
            </a:pPr>
            <a:endParaRPr lang="ru-RU" altLang="ru-RU" sz="26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20688"/>
            <a:ext cx="8830816" cy="1635443"/>
          </a:xfrm>
        </p:spPr>
        <p:txBody>
          <a:bodyPr>
            <a:noAutofit/>
          </a:bodyPr>
          <a:lstStyle/>
          <a:p>
            <a:r>
              <a:rPr sz="3600" dirty="0">
                <a:solidFill>
                  <a:schemeClr val="tx2">
                    <a:lumMod val="75000"/>
                  </a:schemeClr>
                </a:solidFill>
                <a:latin typeface="Calibri" pitchFamily="34" charset="0"/>
                <a:cs typeface="Times New Roman" panose="02020603050405020304" pitchFamily="18" charset="0"/>
                <a:sym typeface="+mn-ea"/>
              </a:rPr>
              <a:t>Указ Президента РФ от 06.06.2019 г. № 254 «О стратегии развития здравоохранения Российской Федерации на период </a:t>
            </a:r>
            <a:r>
              <a:rPr sz="3600" dirty="0" err="1">
                <a:solidFill>
                  <a:schemeClr val="tx2">
                    <a:lumMod val="75000"/>
                  </a:schemeClr>
                </a:solidFill>
                <a:latin typeface="Calibri" pitchFamily="34" charset="0"/>
                <a:cs typeface="Times New Roman" panose="02020603050405020304" pitchFamily="18" charset="0"/>
                <a:sym typeface="+mn-ea"/>
              </a:rPr>
              <a:t>до</a:t>
            </a:r>
            <a:r>
              <a:rPr sz="3600" dirty="0">
                <a:solidFill>
                  <a:schemeClr val="tx2">
                    <a:lumMod val="75000"/>
                  </a:schemeClr>
                </a:solidFill>
                <a:latin typeface="Calibri" pitchFamily="34" charset="0"/>
                <a:cs typeface="Times New Roman" panose="02020603050405020304" pitchFamily="18" charset="0"/>
                <a:sym typeface="+mn-ea"/>
              </a:rPr>
              <a:t> </a:t>
            </a:r>
            <a:r>
              <a:rPr sz="3600" dirty="0" smtClean="0">
                <a:solidFill>
                  <a:schemeClr val="tx2">
                    <a:lumMod val="75000"/>
                  </a:schemeClr>
                </a:solidFill>
                <a:latin typeface="Calibri" pitchFamily="34" charset="0"/>
                <a:cs typeface="Times New Roman" panose="02020603050405020304" pitchFamily="18" charset="0"/>
                <a:sym typeface="+mn-ea"/>
              </a:rPr>
              <a:t>2025»</a:t>
            </a:r>
            <a:r>
              <a:rPr lang="en-US" sz="3600" dirty="0">
                <a:solidFill>
                  <a:schemeClr val="tx2">
                    <a:lumMod val="75000"/>
                  </a:schemeClr>
                </a:solidFill>
              </a:rPr>
              <a:t/>
            </a:r>
            <a:br>
              <a:rPr lang="en-US" sz="3600" dirty="0">
                <a:solidFill>
                  <a:schemeClr val="tx2">
                    <a:lumMod val="75000"/>
                  </a:schemeClr>
                </a:solidFill>
              </a:rPr>
            </a:br>
            <a:endParaRPr lang="en-US" sz="3600" dirty="0">
              <a:solidFill>
                <a:schemeClr val="tx2">
                  <a:lumMod val="75000"/>
                </a:schemeClr>
              </a:solidFill>
            </a:endParaRPr>
          </a:p>
        </p:txBody>
      </p:sp>
      <p:sp>
        <p:nvSpPr>
          <p:cNvPr id="3" name="Content Placeholder 2"/>
          <p:cNvSpPr>
            <a:spLocks noGrp="1"/>
          </p:cNvSpPr>
          <p:nvPr>
            <p:ph idx="1"/>
          </p:nvPr>
        </p:nvSpPr>
        <p:spPr>
          <a:xfrm>
            <a:off x="467544" y="2708920"/>
            <a:ext cx="8198936" cy="3418830"/>
          </a:xfrm>
        </p:spPr>
        <p:txBody>
          <a:bodyPr>
            <a:normAutofit fontScale="85000" lnSpcReduction="10000"/>
          </a:bodyPr>
          <a:lstStyle/>
          <a:p>
            <a:pPr>
              <a:buNone/>
            </a:pPr>
            <a:r>
              <a:rPr b="1" dirty="0">
                <a:latin typeface="Calibri" pitchFamily="34" charset="0"/>
                <a:cs typeface="Times New Roman" panose="02020603050405020304" pitchFamily="18" charset="0"/>
                <a:sym typeface="+mn-ea"/>
              </a:rPr>
              <a:t>III. Угрозы и вызовы национальной безопасности в сфере охраны здоровья граждан</a:t>
            </a:r>
            <a:endParaRPr dirty="0">
              <a:latin typeface="Calibri" pitchFamily="34" charset="0"/>
              <a:cs typeface="Times New Roman" panose="02020603050405020304" pitchFamily="18" charset="0"/>
            </a:endParaRPr>
          </a:p>
          <a:p>
            <a:pPr>
              <a:buNone/>
            </a:pPr>
            <a:r>
              <a:rPr dirty="0">
                <a:latin typeface="Calibri" pitchFamily="34" charset="0"/>
                <a:ea typeface="Times New Roman" panose="02020603050405020304" pitchFamily="18" charset="0"/>
                <a:sym typeface="+mn-ea"/>
              </a:rPr>
              <a:t>…</a:t>
            </a:r>
            <a:r>
              <a:rPr dirty="0">
                <a:latin typeface="Calibri" pitchFamily="34" charset="0"/>
                <a:cs typeface="Times New Roman" panose="02020603050405020304" pitchFamily="18" charset="0"/>
                <a:sym typeface="+mn-ea"/>
              </a:rPr>
              <a:t> 3) достаточно высокий уровень распространенности наркомании и алкоголизма, </a:t>
            </a:r>
            <a:r>
              <a:rPr b="1" dirty="0">
                <a:solidFill>
                  <a:schemeClr val="tx2">
                    <a:lumMod val="75000"/>
                  </a:schemeClr>
                </a:solidFill>
                <a:latin typeface="Calibri" pitchFamily="34" charset="0"/>
                <a:cs typeface="Times New Roman" panose="02020603050405020304" pitchFamily="18" charset="0"/>
                <a:sym typeface="+mn-ea"/>
              </a:rPr>
              <a:t>ВИЧ-инфекции</a:t>
            </a:r>
            <a:r>
              <a:rPr b="1" dirty="0">
                <a:latin typeface="Calibri" pitchFamily="34" charset="0"/>
                <a:cs typeface="Times New Roman" panose="02020603050405020304" pitchFamily="18" charset="0"/>
                <a:sym typeface="+mn-ea"/>
              </a:rPr>
              <a:t>,</a:t>
            </a:r>
            <a:r>
              <a:rPr dirty="0">
                <a:latin typeface="Calibri" pitchFamily="34" charset="0"/>
                <a:cs typeface="Times New Roman" panose="02020603050405020304" pitchFamily="18" charset="0"/>
                <a:sym typeface="+mn-ea"/>
              </a:rPr>
              <a:t>      вирусных гепатитов В и С, </a:t>
            </a:r>
            <a:r>
              <a:rPr b="1" dirty="0">
                <a:solidFill>
                  <a:schemeClr val="tx2">
                    <a:lumMod val="75000"/>
                  </a:schemeClr>
                </a:solidFill>
                <a:latin typeface="Calibri" pitchFamily="34" charset="0"/>
                <a:cs typeface="Times New Roman" panose="02020603050405020304" pitchFamily="18" charset="0"/>
                <a:sym typeface="+mn-ea"/>
              </a:rPr>
              <a:t>туберкулеза</a:t>
            </a:r>
            <a:r>
              <a:rPr dirty="0">
                <a:latin typeface="Calibri" pitchFamily="34" charset="0"/>
                <a:cs typeface="Times New Roman" panose="02020603050405020304" pitchFamily="18" charset="0"/>
                <a:sym typeface="+mn-ea"/>
              </a:rPr>
              <a:t>, увеличение количества случаев травматизма и отравлений;</a:t>
            </a:r>
            <a:endParaRPr dirty="0">
              <a:latin typeface="Calibri" pitchFamily="34" charset="0"/>
              <a:cs typeface="Times New Roman" panose="02020603050405020304" pitchFamily="18" charset="0"/>
            </a:endParaRP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836930"/>
            <a:ext cx="8856984" cy="582613"/>
          </a:xfrm>
        </p:spPr>
        <p:txBody>
          <a:bodyPr>
            <a:noAutofit/>
          </a:bodyPr>
          <a:lstStyle/>
          <a:p>
            <a:r>
              <a:rPr sz="3600" dirty="0">
                <a:solidFill>
                  <a:schemeClr val="tx2">
                    <a:lumMod val="75000"/>
                  </a:schemeClr>
                </a:solidFill>
                <a:latin typeface="Calibri" pitchFamily="34" charset="0"/>
                <a:cs typeface="Times New Roman" panose="02020603050405020304" pitchFamily="18" charset="0"/>
                <a:sym typeface="+mn-ea"/>
              </a:rPr>
              <a:t>Указ Президента РФ от 06.06.2019 г. № 254 «О стратегии развития здравоохранения Российской Федерации на период </a:t>
            </a:r>
            <a:r>
              <a:rPr sz="3600" dirty="0" err="1">
                <a:solidFill>
                  <a:schemeClr val="tx2">
                    <a:lumMod val="75000"/>
                  </a:schemeClr>
                </a:solidFill>
                <a:latin typeface="Calibri" pitchFamily="34" charset="0"/>
                <a:cs typeface="Times New Roman" panose="02020603050405020304" pitchFamily="18" charset="0"/>
                <a:sym typeface="+mn-ea"/>
              </a:rPr>
              <a:t>до</a:t>
            </a:r>
            <a:r>
              <a:rPr sz="3600" dirty="0">
                <a:solidFill>
                  <a:schemeClr val="tx2">
                    <a:lumMod val="75000"/>
                  </a:schemeClr>
                </a:solidFill>
                <a:latin typeface="Calibri" pitchFamily="34" charset="0"/>
                <a:cs typeface="Times New Roman" panose="02020603050405020304" pitchFamily="18" charset="0"/>
                <a:sym typeface="+mn-ea"/>
              </a:rPr>
              <a:t> </a:t>
            </a:r>
            <a:r>
              <a:rPr sz="3600" dirty="0" smtClean="0">
                <a:solidFill>
                  <a:schemeClr val="tx2">
                    <a:lumMod val="75000"/>
                  </a:schemeClr>
                </a:solidFill>
                <a:latin typeface="Calibri" pitchFamily="34" charset="0"/>
                <a:cs typeface="Times New Roman" panose="02020603050405020304" pitchFamily="18" charset="0"/>
                <a:sym typeface="+mn-ea"/>
              </a:rPr>
              <a:t>2025»</a:t>
            </a:r>
            <a:endParaRPr lang="en-US" sz="3600" dirty="0">
              <a:solidFill>
                <a:schemeClr val="tx2">
                  <a:lumMod val="75000"/>
                </a:schemeClr>
              </a:solidFill>
              <a:latin typeface="Calibri" pitchFamily="34" charset="0"/>
            </a:endParaRPr>
          </a:p>
        </p:txBody>
      </p:sp>
      <p:sp>
        <p:nvSpPr>
          <p:cNvPr id="3" name="Content Placeholder 2"/>
          <p:cNvSpPr>
            <a:spLocks noGrp="1"/>
          </p:cNvSpPr>
          <p:nvPr>
            <p:ph idx="1"/>
          </p:nvPr>
        </p:nvSpPr>
        <p:spPr>
          <a:xfrm>
            <a:off x="395536" y="2636912"/>
            <a:ext cx="8214995" cy="3905250"/>
          </a:xfrm>
        </p:spPr>
        <p:txBody>
          <a:bodyPr>
            <a:noAutofit/>
          </a:bodyPr>
          <a:lstStyle/>
          <a:p>
            <a:pPr>
              <a:buNone/>
            </a:pPr>
            <a:r>
              <a:rPr sz="1800" b="1" dirty="0">
                <a:latin typeface="Calibri" pitchFamily="34" charset="0"/>
                <a:cs typeface="Times New Roman" panose="02020603050405020304" pitchFamily="18" charset="0"/>
                <a:sym typeface="+mn-ea"/>
              </a:rPr>
              <a:t>IV. Цели, основные задачи и </a:t>
            </a:r>
            <a:r>
              <a:rPr sz="1800" b="1" dirty="0" err="1">
                <a:latin typeface="Calibri" pitchFamily="34" charset="0"/>
                <a:cs typeface="Times New Roman" panose="02020603050405020304" pitchFamily="18" charset="0"/>
                <a:sym typeface="+mn-ea"/>
              </a:rPr>
              <a:t>приоритетные</a:t>
            </a:r>
            <a:r>
              <a:rPr sz="1800" b="1" dirty="0">
                <a:latin typeface="Calibri" pitchFamily="34" charset="0"/>
                <a:cs typeface="Times New Roman" panose="02020603050405020304" pitchFamily="18" charset="0"/>
                <a:sym typeface="+mn-ea"/>
              </a:rPr>
              <a:t> </a:t>
            </a:r>
            <a:r>
              <a:rPr sz="1800" b="1" dirty="0" err="1" smtClean="0">
                <a:latin typeface="Calibri" pitchFamily="34" charset="0"/>
                <a:cs typeface="Times New Roman" panose="02020603050405020304" pitchFamily="18" charset="0"/>
                <a:sym typeface="+mn-ea"/>
              </a:rPr>
              <a:t>направления</a:t>
            </a:r>
            <a:r>
              <a:rPr sz="1800" b="1" dirty="0" smtClean="0">
                <a:latin typeface="Calibri" pitchFamily="34" charset="0"/>
                <a:cs typeface="Times New Roman" panose="02020603050405020304" pitchFamily="18" charset="0"/>
                <a:sym typeface="+mn-ea"/>
              </a:rPr>
              <a:t> </a:t>
            </a:r>
            <a:r>
              <a:rPr sz="1800" b="1" dirty="0" err="1" smtClean="0">
                <a:latin typeface="Calibri" pitchFamily="34" charset="0"/>
                <a:cs typeface="Times New Roman" panose="02020603050405020304" pitchFamily="18" charset="0"/>
                <a:sym typeface="+mn-ea"/>
              </a:rPr>
              <a:t>развития</a:t>
            </a:r>
            <a:r>
              <a:rPr sz="1800" b="1" dirty="0" smtClean="0">
                <a:latin typeface="Calibri" pitchFamily="34" charset="0"/>
                <a:cs typeface="Times New Roman" panose="02020603050405020304" pitchFamily="18" charset="0"/>
                <a:sym typeface="+mn-ea"/>
              </a:rPr>
              <a:t> </a:t>
            </a:r>
            <a:r>
              <a:rPr sz="1800" b="1" dirty="0">
                <a:latin typeface="Calibri" pitchFamily="34" charset="0"/>
                <a:cs typeface="Times New Roman" panose="02020603050405020304" pitchFamily="18" charset="0"/>
                <a:sym typeface="+mn-ea"/>
              </a:rPr>
              <a:t>здравоохранения в Российской Федерации</a:t>
            </a:r>
            <a:endParaRPr sz="1800" dirty="0">
              <a:latin typeface="Calibri" pitchFamily="34" charset="0"/>
              <a:cs typeface="Times New Roman" panose="02020603050405020304" pitchFamily="18" charset="0"/>
            </a:endParaRPr>
          </a:p>
          <a:p>
            <a:pPr>
              <a:buNone/>
            </a:pPr>
            <a:r>
              <a:rPr sz="1800" dirty="0" smtClean="0">
                <a:latin typeface="Calibri" pitchFamily="34" charset="0"/>
                <a:ea typeface="Times New Roman" panose="02020603050405020304" pitchFamily="18" charset="0"/>
                <a:sym typeface="+mn-ea"/>
              </a:rPr>
              <a:t>…</a:t>
            </a:r>
            <a:r>
              <a:rPr sz="1800" dirty="0">
                <a:latin typeface="Calibri" pitchFamily="34" charset="0"/>
                <a:cs typeface="Times New Roman" panose="02020603050405020304" pitchFamily="18" charset="0"/>
                <a:sym typeface="+mn-ea"/>
              </a:rPr>
              <a:t>27 Решение основных задач развития здравоохранения в Российской Федерации должно осуществляться по следующим приоритетным направлениям:</a:t>
            </a:r>
            <a:endParaRPr sz="1800" dirty="0">
              <a:latin typeface="Calibri" pitchFamily="34" charset="0"/>
              <a:cs typeface="Times New Roman" panose="02020603050405020304" pitchFamily="18" charset="0"/>
            </a:endParaRPr>
          </a:p>
          <a:p>
            <a:pPr>
              <a:buNone/>
            </a:pPr>
            <a:r>
              <a:rPr sz="1800" dirty="0">
                <a:latin typeface="Calibri" pitchFamily="34" charset="0"/>
                <a:ea typeface="Times New Roman" panose="02020603050405020304" pitchFamily="18" charset="0"/>
                <a:sym typeface="+mn-ea"/>
              </a:rPr>
              <a:t>…</a:t>
            </a:r>
            <a:r>
              <a:rPr sz="1800" dirty="0">
                <a:latin typeface="Calibri" pitchFamily="34" charset="0"/>
                <a:cs typeface="Times New Roman" panose="02020603050405020304" pitchFamily="18" charset="0"/>
                <a:sym typeface="+mn-ea"/>
              </a:rPr>
              <a:t> 9) обеспечение биологической безопасности, предусматривающее в том числе:</a:t>
            </a:r>
            <a:endParaRPr sz="1800" dirty="0">
              <a:latin typeface="Calibri" pitchFamily="34" charset="0"/>
              <a:cs typeface="Times New Roman" panose="02020603050405020304" pitchFamily="18" charset="0"/>
            </a:endParaRPr>
          </a:p>
          <a:p>
            <a:pPr>
              <a:buNone/>
            </a:pPr>
            <a:r>
              <a:rPr sz="1800" dirty="0">
                <a:latin typeface="Calibri" pitchFamily="34" charset="0"/>
                <a:ea typeface="Times New Roman" panose="02020603050405020304" pitchFamily="18" charset="0"/>
                <a:sym typeface="+mn-ea"/>
              </a:rPr>
              <a:t>…</a:t>
            </a:r>
            <a:r>
              <a:rPr sz="1800" dirty="0">
                <a:latin typeface="Calibri" pitchFamily="34" charset="0"/>
                <a:cs typeface="Times New Roman" panose="02020603050405020304" pitchFamily="18" charset="0"/>
                <a:sym typeface="+mn-ea"/>
              </a:rPr>
              <a:t> профилактику и лечение инфекционных заболеваний, включая такие, распространение которых       представляет биологическую угрозу населению (</a:t>
            </a:r>
            <a:r>
              <a:rPr sz="1800" b="1" dirty="0">
                <a:solidFill>
                  <a:schemeClr val="tx2">
                    <a:lumMod val="75000"/>
                  </a:schemeClr>
                </a:solidFill>
                <a:latin typeface="Calibri" pitchFamily="34" charset="0"/>
                <a:cs typeface="Times New Roman" panose="02020603050405020304" pitchFamily="18" charset="0"/>
                <a:sym typeface="+mn-ea"/>
              </a:rPr>
              <a:t>туберкулез, ВИЧ-инфекция</a:t>
            </a:r>
            <a:r>
              <a:rPr sz="1800" dirty="0">
                <a:solidFill>
                  <a:schemeClr val="tx2">
                    <a:lumMod val="75000"/>
                  </a:schemeClr>
                </a:solidFill>
                <a:latin typeface="Calibri" pitchFamily="34" charset="0"/>
                <a:cs typeface="Times New Roman" panose="02020603050405020304" pitchFamily="18" charset="0"/>
                <a:sym typeface="+mn-ea"/>
              </a:rPr>
              <a:t>,</a:t>
            </a:r>
            <a:r>
              <a:rPr sz="1800" dirty="0">
                <a:latin typeface="Calibri" pitchFamily="34" charset="0"/>
                <a:cs typeface="Times New Roman" panose="02020603050405020304" pitchFamily="18" charset="0"/>
                <a:sym typeface="+mn-ea"/>
              </a:rPr>
              <a:t> вирус. гепатиты В и С);</a:t>
            </a:r>
            <a:endParaRPr sz="1800" dirty="0">
              <a:latin typeface="Calibri" pitchFamily="34" charset="0"/>
              <a:cs typeface="Times New Roman" panose="02020603050405020304" pitchFamily="18" charset="0"/>
            </a:endParaRPr>
          </a:p>
          <a:p>
            <a:pPr>
              <a:buNone/>
            </a:pPr>
            <a:r>
              <a:rPr sz="1800" dirty="0">
                <a:latin typeface="Calibri" pitchFamily="34" charset="0"/>
                <a:cs typeface="Times New Roman" panose="02020603050405020304" pitchFamily="18" charset="0"/>
                <a:sym typeface="+mn-ea"/>
              </a:rPr>
              <a:t>противодействие распространению антимикробной резистентности;</a:t>
            </a:r>
            <a:endParaRPr sz="1800" dirty="0">
              <a:latin typeface="Calibri" pitchFamily="34" charset="0"/>
              <a:cs typeface="Times New Roman" panose="02020603050405020304" pitchFamily="18" charset="0"/>
            </a:endParaRPr>
          </a:p>
          <a:p>
            <a:endParaRPr lang="en-US" sz="1800" dirty="0">
              <a:latin typeface="Calibri"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ВЕДУЩИЕ ДОКУМЕНТЫ</a:t>
            </a:r>
          </a:p>
        </p:txBody>
      </p:sp>
      <p:sp>
        <p:nvSpPr>
          <p:cNvPr id="3" name="Содержимое 2"/>
          <p:cNvSpPr>
            <a:spLocks noGrp="1"/>
          </p:cNvSpPr>
          <p:nvPr>
            <p:ph idx="1"/>
          </p:nvPr>
        </p:nvSpPr>
        <p:spPr>
          <a:xfrm>
            <a:off x="827584" y="1772816"/>
            <a:ext cx="7772400" cy="4572000"/>
          </a:xfrm>
        </p:spPr>
        <p:txBody>
          <a:bodyPr vert="horz" wrap="square" lIns="91440" tIns="45720" rIns="91440" bIns="45720" numCol="1" anchor="t" anchorCtr="0" compatLnSpc="1">
            <a:normAutofit fontScale="92500" lnSpcReduction="20000"/>
          </a:bodyPr>
          <a:lstStyle/>
          <a:p>
            <a:pPr marL="548640" marR="0" lvl="0" indent="-411480" algn="l" defTabSz="914400" rtl="0" eaLnBrk="1" fontAlgn="auto" latinLnBrk="0" hangingPunct="1">
              <a:lnSpc>
                <a:spcPct val="90000"/>
              </a:lnSpc>
              <a:spcBef>
                <a:spcPts val="700"/>
              </a:spcBef>
              <a:spcAft>
                <a:spcPts val="0"/>
              </a:spcAft>
              <a:buClr>
                <a:prstClr val="white">
                  <a:shade val="95000"/>
                </a:prstClr>
              </a:buClr>
              <a:buSzPct val="95000"/>
              <a:buFont typeface="Wingdings 2" panose="05020102010507070707"/>
              <a:buChar char=""/>
              <a:defRPr/>
            </a:pPr>
            <a:r>
              <a:rPr kumimoji="0" lang="ru-RU" sz="2000" b="0" i="0" u="none" strike="noStrike" kern="1200" cap="none" spc="0" normalizeH="0" baseline="0" noProof="0" dirty="0">
                <a:ln>
                  <a:noFill/>
                </a:ln>
                <a:solidFill>
                  <a:schemeClr val="tx1"/>
                </a:solidFill>
                <a:effectLst/>
                <a:uLnTx/>
                <a:uFillTx/>
                <a:latin typeface="+mn-lt"/>
                <a:ea typeface="+mn-ea"/>
                <a:cs typeface="+mn-cs"/>
              </a:rPr>
              <a:t>Приказ № 127 МЗ РФ от 13.03.2019 «Об утверждении порядка диспансерного наблюдения за больными туберкулезом, лицами, находящимися или находившимися в контакте с источником туберкулеза, а также лицами с подозрением на туберкулез и излечеиными от туберкулеза и признании утратившими силу пунктов 16-17 Порядка оказания медицинской помощи больным туберкулезом, утвержденного приказом Министерства здравоохранения Российской Федерации от 15 ноября 2012 г. № 932н»</a:t>
            </a:r>
          </a:p>
          <a:p>
            <a:pPr marL="548640" marR="0" lvl="0" indent="-411480" algn="l" defTabSz="914400" rtl="0" eaLnBrk="1" fontAlgn="auto" latinLnBrk="0" hangingPunct="1">
              <a:lnSpc>
                <a:spcPct val="90000"/>
              </a:lnSpc>
              <a:spcBef>
                <a:spcPts val="700"/>
              </a:spcBef>
              <a:spcAft>
                <a:spcPts val="0"/>
              </a:spcAft>
              <a:buClr>
                <a:prstClr val="white">
                  <a:shade val="95000"/>
                </a:prstClr>
              </a:buClr>
              <a:buSzPct val="95000"/>
              <a:buFont typeface="Wingdings 2" panose="05020102010507070707"/>
              <a:buChar char=""/>
              <a:defRPr/>
            </a:pPr>
            <a:r>
              <a:rPr kumimoji="0" lang="ru-RU" sz="2000" b="0" i="0" u="none" strike="noStrike" kern="1200" cap="none" spc="0" normalizeH="0" baseline="0" noProof="0" dirty="0">
                <a:ln>
                  <a:noFill/>
                </a:ln>
                <a:solidFill>
                  <a:schemeClr val="tx1"/>
                </a:solidFill>
                <a:effectLst/>
                <a:uLnTx/>
                <a:uFillTx/>
                <a:latin typeface="+mn-lt"/>
                <a:ea typeface="+mn-ea"/>
                <a:cs typeface="+mn-cs"/>
              </a:rPr>
              <a:t>Федеральные клинические рекомендации по диагностике и лечению туберкулеза органов дыхания  - М. – Тверь: ООО «Издательство «Триада», 2014. – 56с.</a:t>
            </a:r>
          </a:p>
          <a:p>
            <a:pPr marL="548640" marR="0" lvl="0" indent="-411480" algn="l" defTabSz="914400" rtl="0" eaLnBrk="1" fontAlgn="auto" latinLnBrk="0" hangingPunct="1">
              <a:lnSpc>
                <a:spcPct val="90000"/>
              </a:lnSpc>
              <a:spcBef>
                <a:spcPts val="700"/>
              </a:spcBef>
              <a:spcAft>
                <a:spcPts val="0"/>
              </a:spcAft>
              <a:buClr>
                <a:prstClr val="white">
                  <a:shade val="95000"/>
                </a:prstClr>
              </a:buClr>
              <a:buSzPct val="95000"/>
              <a:buFont typeface="Wingdings 2" panose="05020102010507070707"/>
              <a:buChar char=""/>
              <a:defRPr/>
            </a:pPr>
            <a:r>
              <a:rPr kumimoji="0" lang="ru-RU" sz="2000" b="0" i="0" u="none" strike="noStrike" kern="1200" cap="none" spc="0" normalizeH="0" baseline="0" noProof="0" dirty="0">
                <a:ln>
                  <a:noFill/>
                </a:ln>
                <a:solidFill>
                  <a:schemeClr val="tx1"/>
                </a:solidFill>
                <a:effectLst/>
                <a:uLnTx/>
                <a:uFillTx/>
                <a:latin typeface="+mn-lt"/>
                <a:ea typeface="+mn-ea"/>
                <a:cs typeface="+mn-cs"/>
              </a:rPr>
              <a:t>Приказ МЗ РФ №951 МЗ РФ от 29.11.2014 г. Об утверждении методических рекомендаций по диагностике и лечению туберкулеза органов дыхания </a:t>
            </a:r>
          </a:p>
          <a:p>
            <a:pPr marL="548640" marR="0" lvl="0" indent="-411480" algn="l" defTabSz="914400" rtl="0" eaLnBrk="1" fontAlgn="auto" latinLnBrk="0" hangingPunct="1">
              <a:lnSpc>
                <a:spcPct val="90000"/>
              </a:lnSpc>
              <a:spcBef>
                <a:spcPts val="700"/>
              </a:spcBef>
              <a:spcAft>
                <a:spcPts val="0"/>
              </a:spcAft>
              <a:buClr>
                <a:prstClr val="white">
                  <a:shade val="95000"/>
                </a:prstClr>
              </a:buClr>
              <a:buSzPct val="95000"/>
              <a:buFont typeface="Wingdings 2" panose="05020102010507070707"/>
              <a:buChar char=""/>
              <a:defRPr/>
            </a:pPr>
            <a:r>
              <a:rPr kumimoji="0" lang="ru-RU" sz="2000" b="0" i="0" u="none" strike="noStrike" kern="1200" cap="none" spc="0" normalizeH="0" baseline="0" noProof="0" dirty="0">
                <a:ln>
                  <a:noFill/>
                </a:ln>
                <a:solidFill>
                  <a:schemeClr val="tx1"/>
                </a:solidFill>
                <a:effectLst/>
                <a:uLnTx/>
                <a:uFillTx/>
                <a:latin typeface="+mn-lt"/>
                <a:ea typeface="+mn-ea"/>
                <a:cs typeface="+mn-cs"/>
              </a:rPr>
              <a:t>Приказ Министерства здравоохранения РФ от </a:t>
            </a:r>
            <a:r>
              <a:rPr kumimoji="0" lang="ru-RU" sz="2000" b="0" i="0" u="none" strike="noStrike" kern="1200" cap="none" spc="0" normalizeH="0" baseline="0" noProof="0" dirty="0" smtClean="0">
                <a:ln>
                  <a:noFill/>
                </a:ln>
                <a:solidFill>
                  <a:schemeClr val="tx1"/>
                </a:solidFill>
                <a:effectLst/>
                <a:uLnTx/>
                <a:uFillTx/>
                <a:latin typeface="+mn-lt"/>
                <a:ea typeface="+mn-ea"/>
                <a:cs typeface="+mn-cs"/>
              </a:rPr>
              <a:t>11 апреля 2025 </a:t>
            </a:r>
            <a:r>
              <a:rPr kumimoji="0" lang="ru-RU" sz="2000" b="0" i="0" u="none" strike="noStrike" kern="1200" cap="none" spc="0" normalizeH="0" baseline="0" noProof="0" dirty="0">
                <a:ln>
                  <a:noFill/>
                </a:ln>
                <a:solidFill>
                  <a:schemeClr val="tx1"/>
                </a:solidFill>
                <a:effectLst/>
                <a:uLnTx/>
                <a:uFillTx/>
                <a:latin typeface="+mn-lt"/>
                <a:ea typeface="+mn-ea"/>
                <a:cs typeface="+mn-cs"/>
              </a:rPr>
              <a:t>г. № </a:t>
            </a:r>
            <a:r>
              <a:rPr kumimoji="0" lang="ru-RU" sz="2000" b="0" i="0" u="none" strike="noStrike" kern="1200" cap="none" spc="0" normalizeH="0" baseline="0" noProof="0" dirty="0" smtClean="0">
                <a:ln>
                  <a:noFill/>
                </a:ln>
                <a:solidFill>
                  <a:schemeClr val="tx1"/>
                </a:solidFill>
                <a:effectLst/>
                <a:uLnTx/>
                <a:uFillTx/>
                <a:latin typeface="+mn-lt"/>
                <a:ea typeface="+mn-ea"/>
                <a:cs typeface="+mn-cs"/>
              </a:rPr>
              <a:t>190н </a:t>
            </a:r>
            <a:r>
              <a:rPr kumimoji="0" lang="ru-RU" sz="2000" b="0" i="0" u="none" strike="noStrike" kern="1200" cap="none" spc="0" normalizeH="0" baseline="0" noProof="0" dirty="0">
                <a:ln>
                  <a:noFill/>
                </a:ln>
                <a:solidFill>
                  <a:schemeClr val="tx1"/>
                </a:solidFill>
                <a:effectLst/>
                <a:uLnTx/>
                <a:uFillTx/>
                <a:latin typeface="+mn-lt"/>
                <a:ea typeface="+mn-ea"/>
                <a:cs typeface="+mn-cs"/>
              </a:rPr>
              <a:t>"Об утверждении </a:t>
            </a:r>
            <a:r>
              <a:rPr kumimoji="0" lang="ru-RU" sz="2000" b="0" i="0" u="none" strike="noStrike" kern="1200" cap="none" spc="0" normalizeH="0" baseline="0" noProof="0" dirty="0" smtClean="0">
                <a:ln>
                  <a:noFill/>
                </a:ln>
                <a:solidFill>
                  <a:schemeClr val="tx1"/>
                </a:solidFill>
                <a:effectLst/>
                <a:uLnTx/>
                <a:uFillTx/>
                <a:latin typeface="+mn-lt"/>
                <a:ea typeface="+mn-ea"/>
                <a:cs typeface="+mn-cs"/>
              </a:rPr>
              <a:t>порядка и сроков </a:t>
            </a:r>
            <a:r>
              <a:rPr kumimoji="0" lang="ru-RU" sz="2000" b="0" i="0" u="none" strike="noStrike" kern="1200" cap="none" spc="0" normalizeH="0" baseline="0" noProof="0" dirty="0">
                <a:ln>
                  <a:noFill/>
                </a:ln>
                <a:solidFill>
                  <a:schemeClr val="tx1"/>
                </a:solidFill>
                <a:effectLst/>
                <a:uLnTx/>
                <a:uFillTx/>
                <a:latin typeface="+mn-lt"/>
                <a:ea typeface="+mn-ea"/>
                <a:cs typeface="+mn-cs"/>
              </a:rPr>
              <a:t>проведения </a:t>
            </a:r>
            <a:r>
              <a:rPr kumimoji="0" lang="ru-RU" sz="2000" b="0" i="0" u="none" strike="noStrike" kern="1200" cap="none" spc="0" normalizeH="0" baseline="0" noProof="0" dirty="0" smtClean="0">
                <a:ln>
                  <a:noFill/>
                </a:ln>
                <a:solidFill>
                  <a:schemeClr val="tx1"/>
                </a:solidFill>
                <a:effectLst/>
                <a:uLnTx/>
                <a:uFillTx/>
                <a:latin typeface="+mn-lt"/>
                <a:ea typeface="+mn-ea"/>
                <a:cs typeface="+mn-cs"/>
              </a:rPr>
              <a:t>профилактических медицинских осмотров граждан в целях выявления туберкулеза"</a:t>
            </a:r>
            <a:endParaRPr kumimoji="0" lang="ru-RU" sz="2000" b="0" i="0" u="none" strike="noStrike" kern="1200" cap="none" spc="0" normalizeH="0" baseline="0" noProof="0" dirty="0">
              <a:ln>
                <a:noFill/>
              </a:ln>
              <a:solidFill>
                <a:schemeClr val="tx1"/>
              </a:solidFill>
              <a:effectLst/>
              <a:uLnTx/>
              <a:uFillTx/>
              <a:latin typeface="+mn-lt"/>
              <a:ea typeface="+mn-ea"/>
              <a:cs typeface="+mn-cs"/>
            </a:endParaRPr>
          </a:p>
          <a:p>
            <a:pPr marL="411480" marR="0" lvl="0" indent="-342900" algn="l" defTabSz="914400" rtl="0" eaLnBrk="0" fontAlgn="base" latinLnBrk="0" hangingPunct="0">
              <a:lnSpc>
                <a:spcPct val="100000"/>
              </a:lnSpc>
              <a:spcBef>
                <a:spcPts val="700"/>
              </a:spcBef>
              <a:spcAft>
                <a:spcPct val="0"/>
              </a:spcAft>
              <a:buClr>
                <a:schemeClr val="tx2"/>
              </a:buClr>
              <a:buSzPct val="95000"/>
              <a:buFont typeface="Wingdings" panose="05000000000000000000" pitchFamily="2" charset="2"/>
              <a:buChar char=""/>
              <a:defRPr/>
            </a:pPr>
            <a:endParaRPr kumimoji="0" lang="ru-RU" sz="2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914400" y="620713"/>
            <a:ext cx="8229600" cy="5589587"/>
          </a:xfrm>
        </p:spPr>
        <p:txBody>
          <a:bodyPr/>
          <a:lstStyle/>
          <a:p>
            <a:pPr algn="ctr" eaLnBrk="1" hangingPunct="1">
              <a:lnSpc>
                <a:spcPct val="90000"/>
              </a:lnSpc>
            </a:pPr>
            <a:r>
              <a:rPr lang="ru-RU" altLang="ru-RU" u="sng" dirty="0">
                <a:latin typeface="Calibri" pitchFamily="34" charset="0"/>
                <a:sym typeface="+mn-ea"/>
              </a:rPr>
              <a:t>Выявление больных туберкулезом</a:t>
            </a:r>
            <a:r>
              <a:rPr lang="ru-RU" altLang="ru-RU" dirty="0">
                <a:latin typeface="Calibri" pitchFamily="34" charset="0"/>
                <a:sym typeface="+mn-ea"/>
              </a:rPr>
              <a:t> осуществляют все медработники  независимо от ведомственной принадлежности, </a:t>
            </a:r>
            <a:endParaRPr lang="ru-RU" altLang="ru-RU" dirty="0">
              <a:latin typeface="Calibri" pitchFamily="34" charset="0"/>
            </a:endParaRPr>
          </a:p>
          <a:p>
            <a:pPr algn="ctr" eaLnBrk="1" hangingPunct="1">
              <a:lnSpc>
                <a:spcPct val="90000"/>
              </a:lnSpc>
            </a:pPr>
            <a:r>
              <a:rPr lang="ru-RU" altLang="ru-RU" u="sng" dirty="0">
                <a:latin typeface="Calibri" pitchFamily="34" charset="0"/>
                <a:sym typeface="+mn-ea"/>
              </a:rPr>
              <a:t>врачи всех специальностей</a:t>
            </a:r>
            <a:r>
              <a:rPr lang="ru-RU" altLang="ru-RU" dirty="0">
                <a:latin typeface="Calibri" pitchFamily="34" charset="0"/>
                <a:sym typeface="+mn-ea"/>
              </a:rPr>
              <a:t>, включая частнопрактикующих врачей, </a:t>
            </a:r>
            <a:endParaRPr lang="ru-RU" altLang="ru-RU" dirty="0">
              <a:latin typeface="Calibri" pitchFamily="34" charset="0"/>
            </a:endParaRPr>
          </a:p>
          <a:p>
            <a:pPr algn="ctr" eaLnBrk="1" hangingPunct="1">
              <a:lnSpc>
                <a:spcPct val="90000"/>
              </a:lnSpc>
            </a:pPr>
            <a:r>
              <a:rPr lang="ru-RU" altLang="ru-RU" dirty="0">
                <a:latin typeface="Calibri" pitchFamily="34" charset="0"/>
                <a:sym typeface="+mn-ea"/>
              </a:rPr>
              <a:t>средних медработников</a:t>
            </a:r>
            <a:endParaRPr lang="ru-RU" altLang="ru-RU" dirty="0">
              <a:latin typeface="Calibri" pitchFamily="34" charset="0"/>
            </a:endParaRPr>
          </a:p>
          <a:p>
            <a:pPr algn="ctr" eaLnBrk="1" hangingPunct="1">
              <a:lnSpc>
                <a:spcPct val="90000"/>
              </a:lnSpc>
            </a:pPr>
            <a:endParaRPr lang="ru-RU" altLang="ru-RU" dirty="0">
              <a:latin typeface="Calibri" pitchFamily="34" charset="0"/>
            </a:endParaRPr>
          </a:p>
          <a:p>
            <a:r>
              <a:rPr lang="ru-RU" altLang="ru-RU" sz="2400" b="1" dirty="0">
                <a:latin typeface="Calibri" pitchFamily="34" charset="0"/>
                <a:sym typeface="+mn-ea"/>
              </a:rPr>
              <a:t>Приказ Минздрава России №932н от 15.11.2012  «Об утверждении порядка оказания медицинской помощи больным туберкулезом»  П.8</a:t>
            </a:r>
            <a:endParaRPr lang="ru-RU" altLang="ru-RU" sz="2400" b="1" dirty="0">
              <a:latin typeface="Calibri" pitchFamily="34" charset="0"/>
            </a:endParaRPr>
          </a:p>
          <a:p>
            <a:endParaRPr lang="en-US" sz="2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noFill/>
          <a:ln>
            <a:noFill/>
          </a:ln>
          <a:effectLst/>
          <a:sp3d prstMaterial="plastic"/>
        </p:spPr>
        <p:txBody>
          <a:bodyPr vert="horz" wrap="square" lIns="91440" tIns="45720" rIns="91440" bIns="45720" numCol="1" anchor="t" anchorCtr="0" compatLnSpc="1">
            <a:no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МЕТОДЫ ВЫЯВЛЕНИЯ </a:t>
            </a:r>
          </a:p>
        </p:txBody>
      </p:sp>
      <p:sp>
        <p:nvSpPr>
          <p:cNvPr id="4" name="Содержимое 3"/>
          <p:cNvSpPr>
            <a:spLocks noGrp="1"/>
          </p:cNvSpPr>
          <p:nvPr>
            <p:ph sz="half" idx="1"/>
          </p:nvPr>
        </p:nvSpPr>
        <p:spPr>
          <a:xfrm>
            <a:off x="457200" y="1600200"/>
            <a:ext cx="4038600" cy="3400425"/>
          </a:xfrm>
          <a:solidFill>
            <a:schemeClr val="bg1"/>
          </a:solidFill>
        </p:spPr>
        <p:txBody>
          <a:bodyPr vert="horz" wrap="square" lIns="91440" tIns="45720" rIns="91440" bIns="45720" numCol="1" anchor="t" anchorCtr="0" compatLnSpc="1">
            <a:normAutofit/>
          </a:bodyPr>
          <a:lstStyle/>
          <a:p>
            <a:pPr marL="411480" marR="0" lvl="0" indent="-342900" algn="l" defTabSz="914400" rtl="0" eaLnBrk="1" fontAlgn="base" latinLnBrk="0" hangingPunct="1">
              <a:lnSpc>
                <a:spcPct val="100000"/>
              </a:lnSpc>
              <a:spcBef>
                <a:spcPts val="700"/>
              </a:spcBef>
              <a:spcAft>
                <a:spcPct val="0"/>
              </a:spcAft>
              <a:buClr>
                <a:schemeClr val="tx2"/>
              </a:buClr>
              <a:buSzPct val="95000"/>
              <a:buNone/>
              <a:defRPr/>
            </a:pPr>
            <a:r>
              <a:rPr kumimoji="0" lang="ru-RU" altLang="ru-RU" sz="2800" b="1" i="0" u="none" strike="noStrike" kern="1200" cap="none" spc="0" normalizeH="0" baseline="0" noProof="0" dirty="0">
                <a:ln>
                  <a:noFill/>
                </a:ln>
                <a:solidFill>
                  <a:schemeClr val="tx2">
                    <a:lumMod val="75000"/>
                  </a:schemeClr>
                </a:solidFill>
                <a:effectLst/>
                <a:uLnTx/>
                <a:uFillTx/>
                <a:latin typeface="+mn-lt"/>
                <a:ea typeface="+mn-ea"/>
                <a:cs typeface="+mn-cs"/>
              </a:rPr>
              <a:t>Профилактический </a:t>
            </a:r>
            <a:endParaRPr kumimoji="0" lang="ru-RU" altLang="ru-RU" sz="2800" b="1" i="0" u="none" strike="noStrike" kern="1200" cap="none" spc="0" normalizeH="0" baseline="0" noProof="0" dirty="0" smtClean="0">
              <a:ln>
                <a:noFill/>
              </a:ln>
              <a:solidFill>
                <a:schemeClr val="tx2">
                  <a:lumMod val="75000"/>
                </a:schemeClr>
              </a:solidFill>
              <a:effectLst/>
              <a:uLnTx/>
              <a:uFillTx/>
              <a:latin typeface="+mn-lt"/>
              <a:ea typeface="+mn-ea"/>
              <a:cs typeface="+mn-cs"/>
            </a:endParaRP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2" panose="05020102010507070707" pitchFamily="18" charset="2"/>
              <a:buChar char=""/>
              <a:defRPr/>
            </a:pPr>
            <a:r>
              <a:rPr lang="ru-RU" altLang="ru-RU" b="1" dirty="0" smtClean="0">
                <a:solidFill>
                  <a:schemeClr val="tx2">
                    <a:lumMod val="75000"/>
                  </a:schemeClr>
                </a:solidFill>
              </a:rPr>
              <a:t>Иммунодиагностика</a:t>
            </a:r>
          </a:p>
          <a:p>
            <a:pPr marL="411480" marR="0" lvl="0" indent="-342900" algn="l" defTabSz="914400" rtl="0" eaLnBrk="1" fontAlgn="base" latinLnBrk="0" hangingPunct="1">
              <a:lnSpc>
                <a:spcPct val="100000"/>
              </a:lnSpc>
              <a:spcBef>
                <a:spcPts val="700"/>
              </a:spcBef>
              <a:spcAft>
                <a:spcPct val="0"/>
              </a:spcAft>
              <a:buClr>
                <a:schemeClr val="tx2"/>
              </a:buClr>
              <a:buSzPct val="95000"/>
              <a:buNone/>
              <a:defRPr/>
            </a:pPr>
            <a:r>
              <a:rPr kumimoji="0" lang="ru-RU" altLang="ru-RU" sz="2800" b="1" i="0" u="none" strike="noStrike" kern="1200" cap="none" spc="0" normalizeH="0" baseline="0" noProof="0" dirty="0" smtClean="0">
                <a:ln>
                  <a:noFill/>
                </a:ln>
                <a:solidFill>
                  <a:schemeClr val="tx2">
                    <a:lumMod val="75000"/>
                  </a:schemeClr>
                </a:solidFill>
                <a:effectLst/>
                <a:uLnTx/>
                <a:uFillTx/>
                <a:latin typeface="+mn-lt"/>
                <a:ea typeface="+mn-ea"/>
                <a:cs typeface="+mn-cs"/>
              </a:rPr>
              <a:t>(«вираж»)</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2" panose="05020102010507070707" pitchFamily="18" charset="2"/>
              <a:buChar char=""/>
              <a:defRPr/>
            </a:pPr>
            <a:r>
              <a:rPr lang="ru-RU" altLang="ru-RU" b="1" dirty="0" smtClean="0">
                <a:solidFill>
                  <a:schemeClr val="tx2">
                    <a:lumMod val="75000"/>
                  </a:schemeClr>
                </a:solidFill>
              </a:rPr>
              <a:t>ФЛГ (изменения)</a:t>
            </a:r>
            <a:endParaRPr kumimoji="0" lang="ru-RU" altLang="ru-RU" sz="2800" b="1" i="0" u="none" strike="noStrike" kern="1200" cap="none" spc="0" normalizeH="0" baseline="0" noProof="0" dirty="0">
              <a:ln>
                <a:noFill/>
              </a:ln>
              <a:solidFill>
                <a:schemeClr val="tx2">
                  <a:lumMod val="75000"/>
                </a:schemeClr>
              </a:solidFill>
              <a:effectLst/>
              <a:uLnTx/>
              <a:uFillTx/>
              <a:latin typeface="+mn-lt"/>
              <a:ea typeface="+mn-ea"/>
              <a:cs typeface="+mn-cs"/>
            </a:endParaRPr>
          </a:p>
        </p:txBody>
      </p:sp>
      <p:sp>
        <p:nvSpPr>
          <p:cNvPr id="5" name="Содержимое 4"/>
          <p:cNvSpPr>
            <a:spLocks noGrp="1"/>
          </p:cNvSpPr>
          <p:nvPr>
            <p:ph sz="half" idx="2"/>
          </p:nvPr>
        </p:nvSpPr>
        <p:spPr>
          <a:xfrm>
            <a:off x="4786313" y="1571625"/>
            <a:ext cx="4038600" cy="3400425"/>
          </a:xfrm>
          <a:solidFill>
            <a:schemeClr val="bg1"/>
          </a:solidFill>
        </p:spPr>
        <p:txBody>
          <a:bodyPr vert="horz" wrap="square" lIns="91440" tIns="45720" rIns="91440" bIns="45720" numCol="1" anchor="t" anchorCtr="0" compatLnSpc="1">
            <a:normAutofit/>
          </a:bodyPr>
          <a:lstStyle/>
          <a:p>
            <a:pPr marL="411480" marR="0" lvl="0" indent="-342900" algn="l" defTabSz="914400" rtl="0" eaLnBrk="1" fontAlgn="base" latinLnBrk="0" hangingPunct="1">
              <a:lnSpc>
                <a:spcPct val="100000"/>
              </a:lnSpc>
              <a:spcBef>
                <a:spcPts val="700"/>
              </a:spcBef>
              <a:spcAft>
                <a:spcPct val="0"/>
              </a:spcAft>
              <a:buClr>
                <a:schemeClr val="tx2"/>
              </a:buClr>
              <a:buSzPct val="95000"/>
              <a:buNone/>
              <a:defRPr/>
            </a:pPr>
            <a:r>
              <a:rPr kumimoji="0" lang="ru-RU" altLang="ru-RU" sz="2800" b="1" i="0" u="none" strike="noStrike" kern="1200" cap="none" spc="0" normalizeH="0" baseline="0" noProof="0" dirty="0">
                <a:ln>
                  <a:noFill/>
                </a:ln>
                <a:solidFill>
                  <a:schemeClr val="tx2">
                    <a:lumMod val="75000"/>
                  </a:schemeClr>
                </a:solidFill>
                <a:effectLst/>
                <a:uLnTx/>
                <a:uFillTx/>
                <a:latin typeface="+mn-lt"/>
                <a:ea typeface="+mn-ea"/>
                <a:cs typeface="+mn-cs"/>
              </a:rPr>
              <a:t>Клинический </a:t>
            </a:r>
            <a:endParaRPr kumimoji="0" lang="ru-RU" altLang="ru-RU" sz="2800" b="1" i="0" u="none" strike="noStrike" kern="1200" cap="none" spc="0" normalizeH="0" baseline="0" noProof="0" dirty="0" smtClean="0">
              <a:ln>
                <a:noFill/>
              </a:ln>
              <a:solidFill>
                <a:schemeClr val="tx2">
                  <a:lumMod val="75000"/>
                </a:schemeClr>
              </a:solidFill>
              <a:effectLst/>
              <a:uLnTx/>
              <a:uFillTx/>
              <a:latin typeface="+mn-lt"/>
              <a:ea typeface="+mn-ea"/>
              <a:cs typeface="+mn-cs"/>
            </a:endParaRPr>
          </a:p>
          <a:p>
            <a:pPr marL="411480" marR="0" lvl="0" indent="-342900" algn="l" defTabSz="914400" rtl="0" eaLnBrk="1" fontAlgn="base" latinLnBrk="0" hangingPunct="1">
              <a:lnSpc>
                <a:spcPct val="100000"/>
              </a:lnSpc>
              <a:spcBef>
                <a:spcPts val="700"/>
              </a:spcBef>
              <a:spcAft>
                <a:spcPct val="0"/>
              </a:spcAft>
              <a:buClr>
                <a:schemeClr val="tx2"/>
              </a:buClr>
              <a:buSzPct val="95000"/>
              <a:buNone/>
              <a:defRPr/>
            </a:pPr>
            <a:r>
              <a:rPr lang="ru-RU" altLang="ru-RU" b="1" dirty="0" smtClean="0">
                <a:solidFill>
                  <a:schemeClr val="tx2">
                    <a:lumMod val="75000"/>
                  </a:schemeClr>
                </a:solidFill>
              </a:rPr>
              <a:t>При обращении к любому врачу с жалобами, подозрительными на туберкулез</a:t>
            </a:r>
            <a:endParaRPr kumimoji="0" lang="ru-RU" altLang="ru-RU" sz="2800" b="1" i="0" u="none" strike="noStrike" kern="1200" cap="none" spc="0" normalizeH="0" baseline="0" noProof="0" dirty="0">
              <a:ln>
                <a:noFill/>
              </a:ln>
              <a:solidFill>
                <a:schemeClr val="tx2">
                  <a:lumMod val="75000"/>
                </a:schemeClr>
              </a:solidFill>
              <a:effectLst/>
              <a:uLnTx/>
              <a:uFillTx/>
              <a:latin typeface="+mn-lt"/>
              <a:ea typeface="+mn-ea"/>
              <a:cs typeface="+mn-cs"/>
            </a:endParaRPr>
          </a:p>
        </p:txBody>
      </p:sp>
      <p:sp>
        <p:nvSpPr>
          <p:cNvPr id="14341" name="Прямоугольник 7"/>
          <p:cNvSpPr/>
          <p:nvPr/>
        </p:nvSpPr>
        <p:spPr>
          <a:xfrm>
            <a:off x="2428875" y="5357813"/>
            <a:ext cx="4572000" cy="1200150"/>
          </a:xfrm>
          <a:prstGeom prst="rect">
            <a:avLst/>
          </a:prstGeom>
          <a:noFill/>
          <a:ln w="9525">
            <a:noFill/>
          </a:ln>
        </p:spPr>
        <p:txBody>
          <a:bodyPr>
            <a:spAutoFit/>
          </a:bodyPr>
          <a:lstStyle/>
          <a:p>
            <a:pPr algn="ctr" eaLnBrk="1" hangingPunct="1"/>
            <a:r>
              <a:rPr lang="ru-RU" altLang="ru-RU" b="1" dirty="0">
                <a:solidFill>
                  <a:schemeClr val="tx2">
                    <a:lumMod val="75000"/>
                  </a:schemeClr>
                </a:solidFill>
                <a:latin typeface="Arial" panose="020B0604020202020204" pitchFamily="34" charset="0"/>
              </a:rPr>
              <a:t>НАПРАВИТЬ НА КОНСУЛЬТАЦИЮ К  ФТИЗИАТРУ  ПОСЛЕ ДООБСЛЕДОВАНИЯ </a:t>
            </a:r>
          </a:p>
          <a:p>
            <a:pPr algn="ctr" eaLnBrk="1" hangingPunct="1"/>
            <a:r>
              <a:rPr lang="ru-RU" altLang="ru-RU" b="1" dirty="0">
                <a:solidFill>
                  <a:schemeClr val="tx2">
                    <a:lumMod val="75000"/>
                  </a:schemeClr>
                </a:solidFill>
                <a:latin typeface="Arial" panose="020B0604020202020204" pitchFamily="34" charset="0"/>
              </a:rPr>
              <a:t>В ТЕЧЕНИЕ </a:t>
            </a:r>
            <a:r>
              <a:rPr lang="ru-RU" altLang="ru-RU" b="1" dirty="0" smtClean="0">
                <a:solidFill>
                  <a:schemeClr val="tx2">
                    <a:lumMod val="75000"/>
                  </a:schemeClr>
                </a:solidFill>
                <a:latin typeface="Arial" panose="020B0604020202020204" pitchFamily="34" charset="0"/>
              </a:rPr>
              <a:t>2 </a:t>
            </a:r>
            <a:r>
              <a:rPr lang="ru-RU" altLang="ru-RU" b="1" dirty="0">
                <a:solidFill>
                  <a:schemeClr val="tx2">
                    <a:lumMod val="75000"/>
                  </a:schemeClr>
                </a:solidFill>
                <a:latin typeface="Arial" panose="020B0604020202020204" pitchFamily="34" charset="0"/>
              </a:rPr>
              <a:t>ДНЕЙ</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245" y="586105"/>
            <a:ext cx="8250555" cy="187325"/>
          </a:xfrm>
        </p:spPr>
        <p:txBody>
          <a:bodyPr>
            <a:noAutofit/>
          </a:bodyPr>
          <a:lstStyle/>
          <a:p>
            <a:r>
              <a:rPr sz="3600" dirty="0">
                <a:solidFill>
                  <a:schemeClr val="tx2">
                    <a:lumMod val="75000"/>
                  </a:schemeClr>
                </a:solidFill>
                <a:latin typeface="Calibri" pitchFamily="34" charset="0"/>
                <a:cs typeface="Times New Roman" panose="02020603050405020304" pitchFamily="18" charset="0"/>
                <a:sym typeface="+mn-ea"/>
              </a:rPr>
              <a:t>АКТИВНОЕ ВЫЯВЛЕНИЕ</a:t>
            </a:r>
            <a:r>
              <a:rPr sz="3600" dirty="0">
                <a:solidFill>
                  <a:schemeClr val="tx2">
                    <a:lumMod val="75000"/>
                  </a:schemeClr>
                </a:solidFill>
                <a:latin typeface="Calibri" pitchFamily="34" charset="0"/>
                <a:ea typeface="Times New Roman" panose="02020603050405020304" pitchFamily="18" charset="0"/>
              </a:rPr>
              <a:t/>
            </a:r>
            <a:br>
              <a:rPr sz="3600" dirty="0">
                <a:solidFill>
                  <a:schemeClr val="tx2">
                    <a:lumMod val="75000"/>
                  </a:schemeClr>
                </a:solidFill>
                <a:latin typeface="Calibri" pitchFamily="34" charset="0"/>
                <a:ea typeface="Times New Roman" panose="02020603050405020304" pitchFamily="18" charset="0"/>
              </a:rPr>
            </a:br>
            <a:endParaRPr lang="en-US" sz="3600" dirty="0">
              <a:solidFill>
                <a:schemeClr val="tx2">
                  <a:lumMod val="75000"/>
                </a:schemeClr>
              </a:solidFill>
              <a:latin typeface="Calibri" pitchFamily="34" charset="0"/>
            </a:endParaRPr>
          </a:p>
        </p:txBody>
      </p:sp>
      <p:sp>
        <p:nvSpPr>
          <p:cNvPr id="5" name="Content Placeholder 4"/>
          <p:cNvSpPr>
            <a:spLocks noGrp="1"/>
          </p:cNvSpPr>
          <p:nvPr>
            <p:ph idx="1"/>
          </p:nvPr>
        </p:nvSpPr>
        <p:spPr>
          <a:xfrm>
            <a:off x="457200" y="836930"/>
            <a:ext cx="8229600" cy="4953000"/>
          </a:xfrm>
        </p:spPr>
        <p:txBody>
          <a:bodyPr>
            <a:normAutofit fontScale="92500"/>
          </a:bodyPr>
          <a:lstStyle/>
          <a:p>
            <a:pPr eaLnBrk="1" hangingPunct="1">
              <a:buNone/>
            </a:pPr>
            <a:r>
              <a:rPr lang="ru-RU" altLang="ru-RU" sz="2400" dirty="0">
                <a:latin typeface="Calibri" pitchFamily="34" charset="0"/>
                <a:sym typeface="+mn-ea"/>
              </a:rPr>
              <a:t>Выявление больных в ходе профилактических обследований, проводимых независимо от наличия или отсутствия признаков заболевания туберкулезом:</a:t>
            </a:r>
            <a:endParaRPr lang="ru-RU" altLang="ru-RU" sz="2400" dirty="0">
              <a:latin typeface="Calibri" pitchFamily="34" charset="0"/>
            </a:endParaRPr>
          </a:p>
          <a:p>
            <a:pPr eaLnBrk="1" hangingPunct="1">
              <a:buNone/>
            </a:pPr>
            <a:endParaRPr lang="ru-RU" altLang="ru-RU" sz="2400" dirty="0">
              <a:latin typeface="Calibri" pitchFamily="34" charset="0"/>
            </a:endParaRPr>
          </a:p>
          <a:p>
            <a:pPr eaLnBrk="1" hangingPunct="1"/>
            <a:r>
              <a:rPr lang="ru-RU" altLang="ru-RU" sz="2400" dirty="0">
                <a:latin typeface="Calibri" pitchFamily="34" charset="0"/>
                <a:sym typeface="+mn-ea"/>
              </a:rPr>
              <a:t>При массовых (профилактических) обследованиях населения</a:t>
            </a:r>
            <a:endParaRPr lang="ru-RU" altLang="ru-RU" sz="2400" dirty="0">
              <a:latin typeface="Calibri" pitchFamily="34" charset="0"/>
            </a:endParaRPr>
          </a:p>
          <a:p>
            <a:pPr eaLnBrk="1" hangingPunct="1"/>
            <a:r>
              <a:rPr lang="ru-RU" altLang="ru-RU" sz="2400" dirty="0">
                <a:latin typeface="Calibri" pitchFamily="34" charset="0"/>
                <a:sym typeface="+mn-ea"/>
              </a:rPr>
              <a:t>При обследовании групп повышенного риска заболевания туберкулезом</a:t>
            </a:r>
            <a:endParaRPr lang="ru-RU" altLang="ru-RU" sz="2400" dirty="0">
              <a:latin typeface="Calibri" pitchFamily="34" charset="0"/>
            </a:endParaRPr>
          </a:p>
          <a:p>
            <a:pPr eaLnBrk="1" hangingPunct="1"/>
            <a:r>
              <a:rPr lang="ru-RU" altLang="ru-RU" sz="2400" dirty="0">
                <a:latin typeface="Calibri" pitchFamily="34" charset="0"/>
                <a:sym typeface="+mn-ea"/>
              </a:rPr>
              <a:t>При обследовании лиц, обратившихся в мед организацию по поводу иного заболевания и предъявляющих жалобы, не связанные с туб.процессом</a:t>
            </a:r>
            <a:endParaRPr lang="ru-RU" altLang="ru-RU" sz="2400" dirty="0">
              <a:latin typeface="Calibri" pitchFamily="34" charset="0"/>
            </a:endParaRPr>
          </a:p>
          <a:p>
            <a:pPr eaLnBrk="1" hangingPunct="1">
              <a:buNone/>
            </a:pPr>
            <a:endParaRPr lang="ru-RU" altLang="ru-RU" sz="2400" dirty="0">
              <a:latin typeface="Calibri" pitchFamily="34" charset="0"/>
            </a:endParaRPr>
          </a:p>
          <a:p>
            <a:pPr algn="ctr" eaLnBrk="1" hangingPunct="1">
              <a:buNone/>
            </a:pPr>
            <a:r>
              <a:rPr lang="ru-RU" altLang="ru-RU" sz="2400" b="1" dirty="0">
                <a:latin typeface="Calibri" pitchFamily="34" charset="0"/>
                <a:sym typeface="+mn-ea"/>
              </a:rPr>
              <a:t>в современных  условиях приоритетным признано активное выявление туберкулеза в группах повышенного риска </a:t>
            </a:r>
            <a:endParaRPr lang="ru-RU" altLang="ru-RU" sz="2400" b="1" dirty="0">
              <a:latin typeface="Calibri" pitchFamily="34" charset="0"/>
            </a:endParaRPr>
          </a:p>
          <a:p>
            <a:endParaRPr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611505" y="260985"/>
            <a:ext cx="7886700" cy="3948430"/>
          </a:xfrm>
        </p:spPr>
        <p:txBody>
          <a:bodyPr>
            <a:normAutofit/>
          </a:bodyPr>
          <a:lstStyle/>
          <a:p>
            <a:pPr algn="ctr"/>
            <a:r>
              <a:rPr lang="ru-RU" altLang="ru-RU" sz="3200" b="0" spc="-100" noProof="0" dirty="0" smtClean="0">
                <a:ln>
                  <a:noFill/>
                </a:ln>
                <a:solidFill>
                  <a:schemeClr val="tx1"/>
                </a:solidFill>
                <a:effectLst/>
                <a:uLnTx/>
                <a:uFillTx/>
                <a:latin typeface="+mn-lt"/>
                <a:sym typeface="+mn-ea"/>
              </a:rPr>
              <a:t>Приказ МЗ РФ №190н от 11.04.2025 «</a:t>
            </a:r>
            <a:r>
              <a:rPr lang="ru-RU" sz="3200" b="0" dirty="0" smtClean="0">
                <a:latin typeface="+mn-lt"/>
              </a:rPr>
              <a:t>Об утверждении порядка и сроков проведения профилактических медицинских осмотров граждан в целях выявления туберкулеза</a:t>
            </a:r>
            <a:r>
              <a:rPr lang="ru-RU" altLang="ru-RU" sz="3200" b="0" spc="-100" noProof="0" dirty="0" smtClean="0">
                <a:ln>
                  <a:noFill/>
                </a:ln>
                <a:solidFill>
                  <a:schemeClr val="tx1"/>
                </a:solidFill>
                <a:effectLst/>
                <a:uLnTx/>
                <a:uFillTx/>
                <a:latin typeface="+mn-lt"/>
                <a:sym typeface="+mn-ea"/>
              </a:rPr>
              <a:t>»</a:t>
            </a:r>
            <a:r>
              <a:rPr kumimoji="0" lang="ru-RU" sz="3200" b="0" i="0" u="none" strike="noStrike" kern="1200" cap="none" spc="-100" normalizeH="0" baseline="0" noProof="0" dirty="0">
                <a:ln>
                  <a:noFill/>
                </a:ln>
                <a:solidFill>
                  <a:schemeClr val="tx1"/>
                </a:solidFill>
                <a:effectLst/>
                <a:uLnTx/>
                <a:uFillTx/>
                <a:latin typeface="+mn-lt"/>
                <a:ea typeface="+mj-ea"/>
                <a:cs typeface="+mj-cs"/>
              </a:rPr>
              <a:t/>
            </a:r>
            <a:br>
              <a:rPr kumimoji="0" lang="ru-RU" sz="3200" b="0" i="0" u="none" strike="noStrike" kern="1200" cap="none" spc="-100" normalizeH="0" baseline="0" noProof="0" dirty="0">
                <a:ln>
                  <a:noFill/>
                </a:ln>
                <a:solidFill>
                  <a:schemeClr val="tx1"/>
                </a:solidFill>
                <a:effectLst/>
                <a:uLnTx/>
                <a:uFillTx/>
                <a:latin typeface="+mn-lt"/>
                <a:ea typeface="+mj-ea"/>
                <a:cs typeface="+mj-cs"/>
              </a:rPr>
            </a:br>
            <a:endParaRPr kumimoji="0" lang="ru-RU" sz="3200" b="0" i="0" u="none" strike="noStrike" kern="1200" cap="none" spc="-100" normalizeH="0" baseline="0" noProof="0" dirty="0">
              <a:ln>
                <a:noFill/>
              </a:ln>
              <a:solidFill>
                <a:schemeClr val="tx1"/>
              </a:solidFill>
              <a:effectLst/>
              <a:uLnTx/>
              <a:uFillTx/>
              <a:latin typeface="+mn-lt"/>
              <a:ea typeface="+mj-ea"/>
              <a:cs typeface="+mj-cs"/>
            </a:endParaRPr>
          </a:p>
        </p:txBody>
      </p:sp>
      <p:sp>
        <p:nvSpPr>
          <p:cNvPr id="8" name="Text Placeholder 7"/>
          <p:cNvSpPr>
            <a:spLocks noGrp="1"/>
          </p:cNvSpPr>
          <p:nvPr>
            <p:ph type="body" idx="1"/>
          </p:nvPr>
        </p:nvSpPr>
        <p:spPr>
          <a:xfrm>
            <a:off x="624205" y="3832225"/>
            <a:ext cx="7886700" cy="2734310"/>
          </a:xfrm>
        </p:spPr>
        <p:txBody>
          <a:bodyPr/>
          <a:lstStyle/>
          <a:p>
            <a:pPr algn="ctr"/>
            <a:r>
              <a:rPr lang="ru-RU" altLang="ru-RU" sz="3200" dirty="0">
                <a:solidFill>
                  <a:schemeClr val="tx1"/>
                </a:solidFill>
                <a:sym typeface="+mn-ea"/>
              </a:rPr>
              <a:t>Выявление туберкулеза проводят в медицинских организациях по месту жительства, работы, службы, учебы, по месту отбывания наказания в виде лишения свободы, в местах содержания под стражей</a:t>
            </a:r>
            <a:endParaRPr lang="ru-RU" altLang="ru-RU" sz="3200" u="sng" dirty="0">
              <a:solidFill>
                <a:schemeClr val="tx1"/>
              </a:solidFill>
            </a:endParaRPr>
          </a:p>
          <a:p>
            <a:endParaRPr lang="en-US" sz="32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323528" y="1412776"/>
            <a:ext cx="8229600" cy="582613"/>
          </a:xfrm>
        </p:spPr>
        <p:txBody>
          <a:bodyPr>
            <a:normAutofit fontScale="90000"/>
          </a:bodyPr>
          <a:lstStyle/>
          <a:p>
            <a:r>
              <a:rPr lang="ru-RU" altLang="ru-RU" sz="2400" dirty="0">
                <a:latin typeface="Times New Roman" panose="02020603050405020304" pitchFamily="18" charset="0"/>
                <a:sym typeface="+mn-ea"/>
              </a:rPr>
              <a:t> </a:t>
            </a:r>
            <a:r>
              <a:rPr lang="ru-RU" altLang="ru-RU" sz="2400" dirty="0" smtClean="0">
                <a:latin typeface="Calibri" pitchFamily="34" charset="0"/>
                <a:sym typeface="+mn-ea"/>
              </a:rPr>
              <a:t>Профилактические </a:t>
            </a:r>
            <a:r>
              <a:rPr lang="ru-RU" altLang="ru-RU" sz="2400" dirty="0">
                <a:latin typeface="Calibri" pitchFamily="34" charset="0"/>
                <a:sym typeface="+mn-ea"/>
              </a:rPr>
              <a:t>осмотры представляют собой комплекс медицинских вмешательств, направленных на выявление патологических состояний, свидетельствующих о наличии туберкулеза, с применением следующих методов обследования в зависимости от возраста:</a:t>
            </a:r>
            <a:r>
              <a:rPr lang="ru-RU" altLang="ru-RU" dirty="0">
                <a:latin typeface="Calibri" pitchFamily="34" charset="0"/>
              </a:rPr>
              <a:t/>
            </a:r>
            <a:br>
              <a:rPr lang="ru-RU" altLang="ru-RU" dirty="0">
                <a:latin typeface="Calibri" pitchFamily="34" charset="0"/>
              </a:rPr>
            </a:br>
            <a:r>
              <a:rPr lang="ru-RU" altLang="ru-RU" dirty="0">
                <a:latin typeface="Times New Roman" panose="02020603050405020304" pitchFamily="18" charset="0"/>
              </a:rPr>
              <a:t/>
            </a:r>
            <a:br>
              <a:rPr lang="ru-RU" altLang="ru-RU" dirty="0">
                <a:latin typeface="Times New Roman" panose="02020603050405020304" pitchFamily="18" charset="0"/>
              </a:rPr>
            </a:br>
            <a:endParaRPr lang="en-US" dirty="0"/>
          </a:p>
        </p:txBody>
      </p:sp>
      <p:sp>
        <p:nvSpPr>
          <p:cNvPr id="10" name="Content Placeholder 9"/>
          <p:cNvSpPr>
            <a:spLocks noGrp="1"/>
          </p:cNvSpPr>
          <p:nvPr>
            <p:ph idx="1"/>
          </p:nvPr>
        </p:nvSpPr>
        <p:spPr>
          <a:xfrm>
            <a:off x="395605" y="2637155"/>
            <a:ext cx="8229600" cy="3926205"/>
          </a:xfrm>
        </p:spPr>
        <p:txBody>
          <a:bodyPr/>
          <a:lstStyle/>
          <a:p>
            <a:pPr eaLnBrk="1" hangingPunct="1">
              <a:lnSpc>
                <a:spcPct val="90000"/>
              </a:lnSpc>
            </a:pPr>
            <a:r>
              <a:rPr lang="ru-RU" altLang="ru-RU" dirty="0">
                <a:sym typeface="+mn-ea"/>
              </a:rPr>
              <a:t>взрослые - флюорография легких или рентгенография органов грудной клетки (легких);</a:t>
            </a:r>
            <a:endParaRPr lang="ru-RU" altLang="ru-RU" dirty="0"/>
          </a:p>
          <a:p>
            <a:pPr eaLnBrk="1" hangingPunct="1">
              <a:lnSpc>
                <a:spcPct val="90000"/>
              </a:lnSpc>
            </a:pPr>
            <a:r>
              <a:rPr lang="ru-RU" altLang="ru-RU" dirty="0">
                <a:sym typeface="+mn-ea"/>
              </a:rPr>
              <a:t>нетранспортабельные и маломобильные граждане - исследование мокроты на кислотоустойчивые микобактерии методом микроскопии.</a:t>
            </a:r>
            <a:endParaRPr lang="ru-RU" altLang="ru-RU" u="sng" dirty="0"/>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914400" y="512064"/>
            <a:ext cx="7772400" cy="914400"/>
          </a:xfrm>
          <a:noFill/>
          <a:ln>
            <a:noFill/>
          </a:ln>
          <a:effectLst/>
          <a:sp3d prstMaterial="plastic"/>
        </p:spPr>
        <p:txBody>
          <a:bodyPr vert="horz" wrap="square" lIns="91440" tIns="45720" rIns="91440" bIns="45720" numCol="1" anchor="t" anchorCtr="0" compatLnSpc="1">
            <a:no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ФЛГ</a:t>
            </a:r>
          </a:p>
        </p:txBody>
      </p:sp>
      <p:sp>
        <p:nvSpPr>
          <p:cNvPr id="15363" name="Содержимое 5"/>
          <p:cNvSpPr>
            <a:spLocks noGrp="1"/>
          </p:cNvSpPr>
          <p:nvPr>
            <p:ph idx="1"/>
          </p:nvPr>
        </p:nvSpPr>
        <p:spPr/>
        <p:txBody>
          <a:bodyPr vert="horz" wrap="square" lIns="91440" tIns="45720" rIns="91440" bIns="45720" anchor="t" anchorCtr="0">
            <a:normAutofit fontScale="77500" lnSpcReduction="20000"/>
          </a:bodyPr>
          <a:lstStyle/>
          <a:p>
            <a:pPr marL="0" indent="0" algn="ctr">
              <a:lnSpc>
                <a:spcPct val="80000"/>
              </a:lnSpc>
              <a:buNone/>
            </a:pPr>
            <a:r>
              <a:rPr lang="ru-RU" altLang="ru-RU" sz="2800" b="1" dirty="0" smtClean="0"/>
              <a:t>Согласно Постановлению Главного государственного санитарного врача РФ № 4 от 28.01.2021 г. "Об утверждении санитарных правил и норм </a:t>
            </a:r>
            <a:r>
              <a:rPr lang="ru-RU" altLang="ru-RU" sz="2800" b="1" dirty="0" err="1" smtClean="0"/>
              <a:t>СанПиН</a:t>
            </a:r>
            <a:r>
              <a:rPr lang="ru-RU" altLang="ru-RU" sz="2800" b="1" dirty="0" smtClean="0"/>
              <a:t> 3.3686-21 "Санитарно-эпидемиологические требования по профилактике инфекционных болезней», ст. VIII. Профилактика туберкулёза определены следующие сроки прохождения </a:t>
            </a:r>
            <a:r>
              <a:rPr lang="ru-RU" altLang="ru-RU" sz="2800" b="1" dirty="0" err="1" smtClean="0"/>
              <a:t>профосмотра</a:t>
            </a:r>
            <a:r>
              <a:rPr lang="ru-RU" altLang="ru-RU" sz="2800" b="1" dirty="0" smtClean="0"/>
              <a:t>: </a:t>
            </a:r>
          </a:p>
          <a:p>
            <a:pPr marL="0" indent="0" algn="ctr">
              <a:lnSpc>
                <a:spcPct val="80000"/>
              </a:lnSpc>
              <a:buNone/>
            </a:pPr>
            <a:endParaRPr lang="ru-RU" altLang="ru-RU" sz="2800" b="1" dirty="0" smtClean="0"/>
          </a:p>
          <a:p>
            <a:pPr marL="0" indent="0" algn="ctr">
              <a:lnSpc>
                <a:spcPct val="80000"/>
              </a:lnSpc>
              <a:buNone/>
            </a:pPr>
            <a:r>
              <a:rPr lang="ru-RU" altLang="ru-RU" sz="2800" b="1" dirty="0" smtClean="0"/>
              <a:t>Население </a:t>
            </a:r>
            <a:r>
              <a:rPr lang="ru-RU" altLang="ru-RU" sz="2800" b="1" dirty="0"/>
              <a:t>подлежит ФЛГ- обследованию  </a:t>
            </a:r>
          </a:p>
          <a:p>
            <a:pPr marL="0" indent="0" algn="ctr" eaLnBrk="1" hangingPunct="1">
              <a:lnSpc>
                <a:spcPct val="80000"/>
              </a:lnSpc>
              <a:buFontTx/>
              <a:buNone/>
            </a:pPr>
            <a:r>
              <a:rPr lang="ru-RU" altLang="ru-RU" sz="2800" b="1" dirty="0"/>
              <a:t>с 15 лет</a:t>
            </a:r>
          </a:p>
          <a:p>
            <a:pPr marL="0" indent="0" algn="ctr" eaLnBrk="1" hangingPunct="1">
              <a:lnSpc>
                <a:spcPct val="80000"/>
              </a:lnSpc>
              <a:buFontTx/>
              <a:buNone/>
            </a:pPr>
            <a:r>
              <a:rPr lang="ru-RU" altLang="ru-RU" sz="2800" b="1" dirty="0">
                <a:solidFill>
                  <a:srgbClr val="FF0000"/>
                </a:solidFill>
              </a:rPr>
              <a:t>не реже 1 раза в 2 года.</a:t>
            </a:r>
          </a:p>
          <a:p>
            <a:pPr marL="0" indent="0" algn="ctr" eaLnBrk="1" hangingPunct="1">
              <a:lnSpc>
                <a:spcPct val="80000"/>
              </a:lnSpc>
              <a:buFontTx/>
              <a:buNone/>
            </a:pPr>
            <a:endParaRPr lang="ru-RU" altLang="ru-RU" sz="2800" b="1" dirty="0">
              <a:solidFill>
                <a:srgbClr val="FF0000"/>
              </a:solidFill>
            </a:endParaRPr>
          </a:p>
          <a:p>
            <a:pPr marL="0" indent="0" algn="ctr" eaLnBrk="1" hangingPunct="1">
              <a:lnSpc>
                <a:spcPct val="80000"/>
              </a:lnSpc>
              <a:buFontTx/>
              <a:buNone/>
            </a:pPr>
            <a:r>
              <a:rPr lang="ru-RU" altLang="ru-RU" sz="2800" b="1" dirty="0"/>
              <a:t>При</a:t>
            </a:r>
            <a:r>
              <a:rPr lang="ru-RU" altLang="ru-RU" sz="2800" b="1" dirty="0">
                <a:solidFill>
                  <a:srgbClr val="FF0000"/>
                </a:solidFill>
              </a:rPr>
              <a:t> </a:t>
            </a:r>
            <a:r>
              <a:rPr lang="ru-RU" altLang="ru-RU" sz="2800" b="1" dirty="0"/>
              <a:t>заболеваемости туберкулезом </a:t>
            </a:r>
          </a:p>
          <a:p>
            <a:pPr marL="0" indent="0" algn="ctr" eaLnBrk="1" hangingPunct="1">
              <a:lnSpc>
                <a:spcPct val="80000"/>
              </a:lnSpc>
              <a:buFontTx/>
              <a:buNone/>
            </a:pPr>
            <a:r>
              <a:rPr lang="ru-RU" altLang="ru-RU" sz="2800" b="1" dirty="0">
                <a:solidFill>
                  <a:srgbClr val="FF0000"/>
                </a:solidFill>
              </a:rPr>
              <a:t>40 </a:t>
            </a:r>
            <a:r>
              <a:rPr lang="ru-RU" altLang="ru-RU" sz="2800" b="1" dirty="0"/>
              <a:t>и более случаев на 100 тысяч населения </a:t>
            </a:r>
          </a:p>
          <a:p>
            <a:pPr marL="0" indent="0" algn="ctr" eaLnBrk="1" hangingPunct="1">
              <a:lnSpc>
                <a:spcPct val="80000"/>
              </a:lnSpc>
              <a:buFontTx/>
              <a:buNone/>
            </a:pPr>
            <a:r>
              <a:rPr lang="ru-RU" altLang="ru-RU" sz="2800" b="1" dirty="0">
                <a:solidFill>
                  <a:srgbClr val="FF0000"/>
                </a:solidFill>
              </a:rPr>
              <a:t>- не реже 1 раза в год.</a:t>
            </a:r>
          </a:p>
          <a:p>
            <a:pPr marL="0" indent="0" algn="ctr" eaLnBrk="1" hangingPunct="1">
              <a:lnSpc>
                <a:spcPct val="80000"/>
              </a:lnSpc>
              <a:buNone/>
            </a:pPr>
            <a:endParaRPr lang="ru-RU" altLang="ru-RU" sz="2800" dirty="0"/>
          </a:p>
          <a:p>
            <a:pPr marL="0" indent="0" algn="ctr" eaLnBrk="1" hangingPunct="1">
              <a:lnSpc>
                <a:spcPct val="80000"/>
              </a:lnSpc>
              <a:buNone/>
            </a:pPr>
            <a:r>
              <a:rPr lang="ru-RU" altLang="ru-RU" sz="2800" dirty="0"/>
              <a:t>Охват не менее </a:t>
            </a:r>
            <a:r>
              <a:rPr lang="ru-RU" altLang="ru-RU" sz="2800" b="1" dirty="0">
                <a:solidFill>
                  <a:srgbClr val="FF0000"/>
                </a:solidFill>
              </a:rPr>
              <a:t>75%</a:t>
            </a:r>
            <a:r>
              <a:rPr lang="ru-RU" altLang="ru-RU" sz="2800" dirty="0"/>
              <a:t> населения старше 15 лет, прикрепленного к медицинской организации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914400"/>
          </a:xfrm>
          <a:noFill/>
          <a:ln>
            <a:noFill/>
          </a:ln>
          <a:effectLst/>
          <a:sp3d prstMaterial="plastic"/>
        </p:spPr>
        <p:txBody>
          <a:bodyPr vert="horz" wrap="square" lIns="91440" tIns="45720" rIns="91440" bIns="45720" numCol="1" anchor="t" anchorCtr="0" compatLnSpc="1">
            <a:no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altLang="ru-RU" sz="3600" b="0" i="0" u="none" strike="noStrike" kern="1200" cap="none" spc="-100" normalizeH="0" baseline="0" noProof="0" dirty="0">
                <a:ln>
                  <a:noFill/>
                </a:ln>
                <a:solidFill>
                  <a:schemeClr val="tx2">
                    <a:lumMod val="75000"/>
                  </a:schemeClr>
                </a:solidFill>
                <a:effectLst/>
                <a:uLnTx/>
                <a:uFillTx/>
                <a:latin typeface="+mj-lt"/>
                <a:ea typeface="+mj-ea"/>
                <a:cs typeface="+mj-cs"/>
              </a:rPr>
              <a:t>ФЛГ – 1 РАЗ В ГОД </a:t>
            </a:r>
            <a:br>
              <a:rPr kumimoji="0" lang="ru-RU" altLang="ru-RU" sz="3600" b="0" i="0" u="none" strike="noStrike" kern="1200" cap="none" spc="-100" normalizeH="0" baseline="0" noProof="0" dirty="0">
                <a:ln>
                  <a:noFill/>
                </a:ln>
                <a:solidFill>
                  <a:schemeClr val="tx2">
                    <a:lumMod val="75000"/>
                  </a:schemeClr>
                </a:solidFill>
                <a:effectLst/>
                <a:uLnTx/>
                <a:uFillTx/>
                <a:latin typeface="+mj-lt"/>
                <a:ea typeface="+mj-ea"/>
                <a:cs typeface="+mj-cs"/>
              </a:rPr>
            </a:br>
            <a:endPar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16387" name="Содержимое 2"/>
          <p:cNvSpPr>
            <a:spLocks noGrp="1"/>
          </p:cNvSpPr>
          <p:nvPr>
            <p:ph idx="1"/>
          </p:nvPr>
        </p:nvSpPr>
        <p:spPr>
          <a:xfrm>
            <a:off x="467995" y="1701165"/>
            <a:ext cx="8229600" cy="4953000"/>
          </a:xfrm>
        </p:spPr>
        <p:txBody>
          <a:bodyPr vert="horz" wrap="square" lIns="91440" tIns="45720" rIns="91440" bIns="45720" anchor="t" anchorCtr="0"/>
          <a:lstStyle/>
          <a:p>
            <a:pPr algn="ctr">
              <a:lnSpc>
                <a:spcPct val="90000"/>
              </a:lnSpc>
              <a:buNone/>
            </a:pPr>
            <a:r>
              <a:rPr lang="ru-RU" altLang="ru-RU" sz="2000" dirty="0" smtClean="0"/>
              <a:t>Согласно Постановлению Главного государственного санитарного врача РФ № 4 от 28.01.2021 г., ст. VIII. «Профилактика туберкулёза» определены следующие сроки прохождения </a:t>
            </a:r>
            <a:r>
              <a:rPr lang="ru-RU" altLang="ru-RU" sz="2000" dirty="0" err="1" smtClean="0"/>
              <a:t>профосмотра</a:t>
            </a:r>
            <a:r>
              <a:rPr lang="ru-RU" altLang="ru-RU" sz="2000" dirty="0" smtClean="0"/>
              <a:t>: </a:t>
            </a:r>
          </a:p>
          <a:p>
            <a:pPr algn="ctr">
              <a:lnSpc>
                <a:spcPct val="90000"/>
              </a:lnSpc>
              <a:buNone/>
            </a:pPr>
            <a:r>
              <a:rPr lang="ru-RU" altLang="ru-RU" sz="2000" b="1" dirty="0" smtClean="0">
                <a:solidFill>
                  <a:schemeClr val="tx2">
                    <a:lumMod val="75000"/>
                  </a:schemeClr>
                </a:solidFill>
              </a:rPr>
              <a:t>в терапевтических группах </a:t>
            </a:r>
            <a:r>
              <a:rPr lang="ru-RU" altLang="ru-RU" sz="2000" b="1" dirty="0">
                <a:solidFill>
                  <a:schemeClr val="tx2">
                    <a:lumMod val="75000"/>
                  </a:schemeClr>
                </a:solidFill>
              </a:rPr>
              <a:t>риска</a:t>
            </a:r>
          </a:p>
          <a:p>
            <a:pPr algn="ctr" eaLnBrk="1" hangingPunct="1">
              <a:lnSpc>
                <a:spcPct val="90000"/>
              </a:lnSpc>
              <a:buNone/>
            </a:pPr>
            <a:r>
              <a:rPr lang="ru-RU" altLang="ru-RU" sz="2000" b="1" dirty="0" smtClean="0">
                <a:solidFill>
                  <a:srgbClr val="FFFF00"/>
                </a:solidFill>
              </a:rPr>
              <a:t>:</a:t>
            </a:r>
            <a:endParaRPr lang="ru-RU" altLang="ru-RU" sz="2000" b="1" dirty="0">
              <a:solidFill>
                <a:srgbClr val="FFFF00"/>
              </a:solidFill>
            </a:endParaRPr>
          </a:p>
          <a:p>
            <a:pPr algn="just" eaLnBrk="1" hangingPunct="1">
              <a:lnSpc>
                <a:spcPct val="90000"/>
              </a:lnSpc>
              <a:buFont typeface="Wingdings" panose="05000000000000000000" pitchFamily="2" charset="2"/>
              <a:buChar char=""/>
            </a:pPr>
            <a:r>
              <a:rPr lang="ru-RU" altLang="ru-RU" sz="2000" b="1" dirty="0" smtClean="0"/>
              <a:t>Сахарный диабет</a:t>
            </a:r>
            <a:endParaRPr lang="ru-RU" altLang="ru-RU" sz="2000" b="1" dirty="0"/>
          </a:p>
          <a:p>
            <a:pPr algn="just" eaLnBrk="1" hangingPunct="1">
              <a:lnSpc>
                <a:spcPct val="90000"/>
              </a:lnSpc>
              <a:buFont typeface="Wingdings" panose="05000000000000000000" pitchFamily="2" charset="2"/>
              <a:buChar char=""/>
            </a:pPr>
            <a:r>
              <a:rPr lang="ru-RU" altLang="ru-RU" sz="2000" b="1" dirty="0"/>
              <a:t>ЯБЖ и 12-перстной кишки, состояние после  резекции желудка</a:t>
            </a:r>
          </a:p>
          <a:p>
            <a:pPr algn="just" eaLnBrk="1" hangingPunct="1">
              <a:lnSpc>
                <a:spcPct val="90000"/>
              </a:lnSpc>
              <a:buFont typeface="Wingdings" panose="05000000000000000000" pitchFamily="2" charset="2"/>
              <a:buChar char=""/>
            </a:pPr>
            <a:r>
              <a:rPr lang="ru-RU" altLang="ru-RU" sz="2000" b="1" dirty="0" smtClean="0"/>
              <a:t>Хронические неспецифические заболевания легких</a:t>
            </a:r>
          </a:p>
          <a:p>
            <a:pPr algn="just">
              <a:lnSpc>
                <a:spcPct val="90000"/>
              </a:lnSpc>
              <a:buFont typeface="Wingdings" panose="05000000000000000000" pitchFamily="2" charset="2"/>
              <a:buChar char=""/>
            </a:pPr>
            <a:r>
              <a:rPr lang="ru-RU" altLang="ru-RU" sz="2000" b="1" dirty="0" smtClean="0"/>
              <a:t>Хронические неспецифические заболевания мочеполовой системы</a:t>
            </a:r>
            <a:endParaRPr lang="ru-RU" altLang="ru-RU" sz="2000" b="1" dirty="0"/>
          </a:p>
          <a:p>
            <a:pPr algn="just" eaLnBrk="1" hangingPunct="1">
              <a:lnSpc>
                <a:spcPct val="90000"/>
              </a:lnSpc>
              <a:buFont typeface="Wingdings" panose="05000000000000000000" pitchFamily="2" charset="2"/>
              <a:buChar char=""/>
            </a:pPr>
            <a:r>
              <a:rPr lang="ru-RU" altLang="ru-RU" sz="2000" b="1" dirty="0" smtClean="0"/>
              <a:t>Получение кортикостероидной, лучевой, цитостатической терапии, ГИБП, селективных иммунодепрессантов</a:t>
            </a:r>
            <a:endParaRPr lang="ru-RU" altLang="ru-RU" sz="2000" b="1" dirty="0"/>
          </a:p>
          <a:p>
            <a:pPr lvl="0" algn="just">
              <a:lnSpc>
                <a:spcPct val="90000"/>
              </a:lnSpc>
              <a:buFont typeface="Wingdings" panose="05000000000000000000" pitchFamily="2" charset="2"/>
              <a:buChar char=""/>
            </a:pPr>
            <a:r>
              <a:rPr lang="ru-RU" altLang="ru-RU" sz="2000" b="1" dirty="0" smtClean="0"/>
              <a:t>Лица с  </a:t>
            </a:r>
            <a:r>
              <a:rPr lang="ru-RU" altLang="ru-RU" sz="2000" b="1" dirty="0" err="1" smtClean="0"/>
              <a:t>посттуберкулезными</a:t>
            </a:r>
            <a:r>
              <a:rPr lang="ru-RU" altLang="ru-RU" sz="2000" b="1" dirty="0" smtClean="0"/>
              <a:t> изменениями – первые 3 года после снятия с диспансерного наблюдения у фтизиатра</a:t>
            </a:r>
          </a:p>
          <a:p>
            <a:pPr algn="just" eaLnBrk="1" hangingPunct="1">
              <a:lnSpc>
                <a:spcPct val="90000"/>
              </a:lnSpc>
              <a:buFont typeface="Wingdings" panose="05000000000000000000" pitchFamily="2" charset="2"/>
              <a:buChar char=""/>
            </a:pPr>
            <a:endParaRPr lang="ru-RU" altLang="ru-RU" sz="1200" b="1" dirty="0"/>
          </a:p>
          <a:p>
            <a:pPr eaLnBrk="1" hangingPunct="1">
              <a:lnSpc>
                <a:spcPct val="90000"/>
              </a:lnSpc>
              <a:buFont typeface="Wingdings" panose="05000000000000000000" pitchFamily="2" charset="2"/>
              <a:buChar char=""/>
            </a:pPr>
            <a:endParaRPr lang="ru-RU" altLang="ru-RU" sz="1200" dirty="0"/>
          </a:p>
        </p:txBody>
      </p:sp>
      <p:sp>
        <p:nvSpPr>
          <p:cNvPr id="16388" name="Содержимое 3"/>
          <p:cNvSpPr>
            <a:spLocks noGrp="1"/>
          </p:cNvSpPr>
          <p:nvPr>
            <p:ph sz="half" idx="4294967295"/>
          </p:nvPr>
        </p:nvSpPr>
        <p:spPr>
          <a:xfrm>
            <a:off x="6444208" y="548680"/>
            <a:ext cx="2125117" cy="792088"/>
          </a:xfrm>
        </p:spPr>
        <p:txBody>
          <a:bodyPr vert="horz" wrap="square" lIns="91440" tIns="45720" rIns="91440" bIns="45720" anchor="t" anchorCtr="0">
            <a:normAutofit/>
          </a:bodyPr>
          <a:lstStyle/>
          <a:p>
            <a:pPr algn="just" eaLnBrk="1" hangingPunct="1">
              <a:lnSpc>
                <a:spcPct val="90000"/>
              </a:lnSpc>
              <a:buClr>
                <a:schemeClr val="tx2"/>
              </a:buClr>
              <a:buSzPct val="95000"/>
              <a:buFont typeface="Wingdings 2" panose="05020102010507070707" pitchFamily="18" charset="2"/>
              <a:buNone/>
            </a:pPr>
            <a:endParaRPr lang="ru-RU" altLang="ru-RU" sz="2000" b="1" dirty="0">
              <a:solidFill>
                <a:srgbClr val="000000"/>
              </a:solidFill>
            </a:endParaRPr>
          </a:p>
          <a:p>
            <a:pPr algn="just" eaLnBrk="1" hangingPunct="1">
              <a:lnSpc>
                <a:spcPct val="90000"/>
              </a:lnSpc>
              <a:buClr>
                <a:schemeClr val="tx2"/>
              </a:buClr>
              <a:buSzPct val="95000"/>
              <a:buFont typeface="Wingdings 2" panose="05020102010507070707" pitchFamily="18" charset="2"/>
              <a:buNone/>
            </a:pPr>
            <a:endParaRPr lang="ru-RU" altLang="ru-RU" sz="2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ФЛГ 1 РАЗ В ГОД</a:t>
            </a:r>
          </a:p>
        </p:txBody>
      </p:sp>
      <p:sp>
        <p:nvSpPr>
          <p:cNvPr id="17411" name="Объект 5"/>
          <p:cNvSpPr>
            <a:spLocks noGrp="1"/>
          </p:cNvSpPr>
          <p:nvPr>
            <p:ph idx="1"/>
          </p:nvPr>
        </p:nvSpPr>
        <p:spPr>
          <a:xfrm>
            <a:off x="467995" y="1629410"/>
            <a:ext cx="8229600" cy="4953000"/>
          </a:xfrm>
        </p:spPr>
        <p:txBody>
          <a:bodyPr vert="horz" wrap="square" lIns="91440" tIns="45720" rIns="91440" bIns="45720" anchor="t" anchorCtr="0"/>
          <a:lstStyle/>
          <a:p>
            <a:pPr algn="ctr">
              <a:lnSpc>
                <a:spcPct val="90000"/>
              </a:lnSpc>
              <a:buClr>
                <a:srgbClr val="3366FF"/>
              </a:buClr>
              <a:buSzPct val="100000"/>
              <a:buNone/>
            </a:pPr>
            <a:r>
              <a:rPr lang="ru-RU" altLang="ru-RU" sz="2800" dirty="0" smtClean="0"/>
              <a:t>Согласно Постановлению Главного государственного санитарного врача РФ № 4 от 28.01.2021 г., ст. VIII. «Профилактика туберкулёза» определены следующие сроки прохождения </a:t>
            </a:r>
            <a:r>
              <a:rPr lang="ru-RU" altLang="ru-RU" sz="2800" dirty="0" err="1" smtClean="0"/>
              <a:t>профосмотра</a:t>
            </a:r>
            <a:r>
              <a:rPr lang="ru-RU" altLang="ru-RU" sz="2800" dirty="0" smtClean="0"/>
              <a:t>: </a:t>
            </a:r>
          </a:p>
          <a:p>
            <a:pPr algn="ctr" eaLnBrk="1" hangingPunct="1">
              <a:lnSpc>
                <a:spcPct val="90000"/>
              </a:lnSpc>
              <a:buClr>
                <a:srgbClr val="3366FF"/>
              </a:buClr>
              <a:buSzPct val="100000"/>
              <a:buNone/>
            </a:pPr>
            <a:r>
              <a:rPr lang="ru-RU" altLang="ru-RU" sz="2800" b="1" dirty="0" smtClean="0">
                <a:solidFill>
                  <a:schemeClr val="tx2">
                    <a:lumMod val="75000"/>
                  </a:schemeClr>
                </a:solidFill>
              </a:rPr>
              <a:t>в </a:t>
            </a:r>
            <a:r>
              <a:rPr lang="ru-RU" altLang="ru-RU" sz="2800" b="1" dirty="0">
                <a:solidFill>
                  <a:schemeClr val="tx2">
                    <a:lumMod val="75000"/>
                  </a:schemeClr>
                </a:solidFill>
              </a:rPr>
              <a:t>социальных группах:</a:t>
            </a:r>
          </a:p>
          <a:p>
            <a:pPr algn="ctr" eaLnBrk="1" hangingPunct="1">
              <a:lnSpc>
                <a:spcPct val="90000"/>
              </a:lnSpc>
              <a:buClr>
                <a:srgbClr val="3366FF"/>
              </a:buClr>
              <a:buSzPct val="100000"/>
              <a:buNone/>
            </a:pPr>
            <a:endParaRPr lang="ru-RU" altLang="ru-RU" sz="2800" b="1" dirty="0">
              <a:solidFill>
                <a:srgbClr val="FFFF00"/>
              </a:solidFill>
            </a:endParaRPr>
          </a:p>
          <a:p>
            <a:pPr algn="just" eaLnBrk="1" hangingPunct="1">
              <a:lnSpc>
                <a:spcPct val="90000"/>
              </a:lnSpc>
              <a:buClr>
                <a:srgbClr val="3366FF"/>
              </a:buClr>
              <a:buSzPct val="100000"/>
            </a:pPr>
            <a:r>
              <a:rPr lang="ru-RU" altLang="ru-RU" sz="2800" b="1" dirty="0"/>
              <a:t>Мигранты, беженцы,  </a:t>
            </a:r>
          </a:p>
          <a:p>
            <a:pPr algn="just" eaLnBrk="1" hangingPunct="1">
              <a:lnSpc>
                <a:spcPct val="90000"/>
              </a:lnSpc>
              <a:buClr>
                <a:srgbClr val="3366FF"/>
              </a:buClr>
              <a:buSzPct val="100000"/>
            </a:pPr>
            <a:r>
              <a:rPr lang="ru-RU" altLang="ru-RU" sz="2800" b="1" dirty="0"/>
              <a:t>Лица БОМЖ</a:t>
            </a:r>
          </a:p>
          <a:p>
            <a:pPr algn="just" eaLnBrk="1" hangingPunct="1">
              <a:lnSpc>
                <a:spcPct val="90000"/>
              </a:lnSpc>
              <a:buClr>
                <a:srgbClr val="3366FF"/>
              </a:buClr>
              <a:buSzPct val="100000"/>
            </a:pPr>
            <a:r>
              <a:rPr lang="ru-RU" altLang="ru-RU" sz="2800" b="1" dirty="0"/>
              <a:t>Проживающие в  стационарных организациях социального обслуживания</a:t>
            </a:r>
          </a:p>
          <a:p>
            <a:pPr eaLnBrk="1" hangingPunct="1"/>
            <a:endParaRPr lang="ru-RU" altLang="en-US" sz="28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ФЛГ 1 РАЗ В ГОД</a:t>
            </a:r>
          </a:p>
        </p:txBody>
      </p:sp>
      <p:sp>
        <p:nvSpPr>
          <p:cNvPr id="18435" name="Объект 2"/>
          <p:cNvSpPr>
            <a:spLocks noGrp="1"/>
          </p:cNvSpPr>
          <p:nvPr>
            <p:ph idx="1"/>
          </p:nvPr>
        </p:nvSpPr>
        <p:spPr>
          <a:xfrm>
            <a:off x="457200" y="1412776"/>
            <a:ext cx="8229600" cy="5313144"/>
          </a:xfrm>
        </p:spPr>
        <p:txBody>
          <a:bodyPr vert="horz" wrap="square" lIns="91440" tIns="45720" rIns="91440" bIns="45720" anchor="t" anchorCtr="0">
            <a:normAutofit/>
          </a:bodyPr>
          <a:lstStyle/>
          <a:p>
            <a:pPr algn="ctr">
              <a:lnSpc>
                <a:spcPct val="90000"/>
              </a:lnSpc>
              <a:buNone/>
            </a:pPr>
            <a:r>
              <a:rPr lang="ru-RU" altLang="ru-RU" sz="2400" dirty="0" smtClean="0"/>
              <a:t>Согласно Постановлению Главного государственного санитарного врача РФ № 4 от 28.01.2021 г., ст. VIII. «Профилактика туберкулёза» определены следующие сроки прохождения </a:t>
            </a:r>
            <a:r>
              <a:rPr lang="ru-RU" altLang="ru-RU" sz="2400" dirty="0" err="1" smtClean="0"/>
              <a:t>профосмотра</a:t>
            </a:r>
            <a:r>
              <a:rPr lang="ru-RU" altLang="ru-RU" sz="2400" dirty="0" smtClean="0"/>
              <a:t>: </a:t>
            </a:r>
          </a:p>
          <a:p>
            <a:pPr algn="ctr" eaLnBrk="1" hangingPunct="1">
              <a:lnSpc>
                <a:spcPct val="90000"/>
              </a:lnSpc>
              <a:buNone/>
            </a:pPr>
            <a:r>
              <a:rPr lang="ru-RU" altLang="ru-RU" sz="2400" b="1" dirty="0" smtClean="0">
                <a:solidFill>
                  <a:schemeClr val="tx2">
                    <a:lumMod val="75000"/>
                  </a:schemeClr>
                </a:solidFill>
              </a:rPr>
              <a:t>По профессиональным признакам работники</a:t>
            </a:r>
            <a:endParaRPr lang="ru-RU" altLang="ru-RU" sz="2400" b="1" dirty="0">
              <a:solidFill>
                <a:schemeClr val="tx2">
                  <a:lumMod val="75000"/>
                </a:schemeClr>
              </a:solidFill>
            </a:endParaRPr>
          </a:p>
          <a:p>
            <a:pPr algn="just" eaLnBrk="1" hangingPunct="1">
              <a:lnSpc>
                <a:spcPct val="90000"/>
              </a:lnSpc>
              <a:buFont typeface="Consolas" panose="020B0609020204030204" pitchFamily="49" charset="0"/>
              <a:buAutoNum type="arabicPeriod"/>
            </a:pPr>
            <a:r>
              <a:rPr lang="ru-RU" altLang="ru-RU" sz="2800" b="1" dirty="0"/>
              <a:t>организаций социального обслуживания</a:t>
            </a:r>
            <a:r>
              <a:rPr lang="ru-RU" altLang="ru-RU" sz="2400" b="1" dirty="0"/>
              <a:t>;</a:t>
            </a:r>
          </a:p>
          <a:p>
            <a:pPr algn="just" eaLnBrk="1" hangingPunct="1">
              <a:lnSpc>
                <a:spcPct val="90000"/>
              </a:lnSpc>
              <a:buFont typeface="Consolas" panose="020B0609020204030204" pitchFamily="49" charset="0"/>
              <a:buAutoNum type="arabicPeriod"/>
            </a:pPr>
            <a:r>
              <a:rPr lang="ru-RU" altLang="ru-RU" sz="2400" b="1" dirty="0"/>
              <a:t>Медицинских организаций</a:t>
            </a:r>
            <a:r>
              <a:rPr lang="ru-RU" altLang="ru-RU" sz="2400" b="1" dirty="0" smtClean="0"/>
              <a:t>, в том числе санаторно-курортных;</a:t>
            </a:r>
          </a:p>
          <a:p>
            <a:pPr algn="just" eaLnBrk="1" hangingPunct="1">
              <a:lnSpc>
                <a:spcPct val="90000"/>
              </a:lnSpc>
              <a:buFont typeface="Consolas" panose="020B0609020204030204" pitchFamily="49" charset="0"/>
              <a:buAutoNum type="arabicPeriod"/>
            </a:pPr>
            <a:r>
              <a:rPr lang="ru-RU" altLang="ru-RU" sz="2400" b="1" dirty="0" smtClean="0"/>
              <a:t>Образовательных, оздоровительных, спортивных организаций для детей;</a:t>
            </a:r>
            <a:endParaRPr lang="ru-RU" altLang="ru-RU" sz="2400" b="1" dirty="0"/>
          </a:p>
          <a:p>
            <a:pPr algn="just" eaLnBrk="1" hangingPunct="1">
              <a:lnSpc>
                <a:spcPct val="90000"/>
              </a:lnSpc>
              <a:buFont typeface="Consolas" panose="020B0609020204030204" pitchFamily="49" charset="0"/>
              <a:buAutoNum type="arabicPeriod"/>
            </a:pPr>
            <a:r>
              <a:rPr lang="ru-RU" altLang="ru-RU" sz="2400" b="1" dirty="0"/>
              <a:t>организаций по переработке и реализации пищевых продуктов, в том числе молока и молочных продуктов, </a:t>
            </a:r>
          </a:p>
          <a:p>
            <a:pPr algn="just" eaLnBrk="1" hangingPunct="1">
              <a:lnSpc>
                <a:spcPct val="90000"/>
              </a:lnSpc>
              <a:buFont typeface="Consolas" panose="020B0609020204030204" pitchFamily="49" charset="0"/>
              <a:buAutoNum type="arabicPeriod"/>
            </a:pPr>
            <a:r>
              <a:rPr lang="ru-RU" altLang="ru-RU" sz="2400" b="1" dirty="0"/>
              <a:t>бытового обслуживания населения,  водопроводных сооружений</a:t>
            </a:r>
          </a:p>
          <a:p>
            <a:pPr eaLnBrk="1" hangingPunct="1">
              <a:buNone/>
            </a:pPr>
            <a:endParaRPr lang="ru-RU" alt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795" y="189484"/>
            <a:ext cx="7772400" cy="914400"/>
          </a:xfrm>
          <a:noFill/>
          <a:ln>
            <a:noFill/>
          </a:ln>
          <a:effectLst/>
          <a:sp3d prstMaterial="plastic"/>
        </p:spPr>
        <p:txBody>
          <a:bodyPr vert="horz" wrap="square" lIns="91440" tIns="45720" rIns="91440" bIns="45720" numCol="1" anchor="t" anchorCtr="0" compatLnSpc="1">
            <a:normAutofit fontScale="90000"/>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ФЛГ </a:t>
            </a:r>
            <a:r>
              <a:rPr kumimoji="0" lang="ru-RU" altLang="ru-RU" sz="4000" b="0" i="0" u="none" strike="noStrike" kern="1200" cap="none" spc="-100" normalizeH="0" baseline="0" noProof="0" dirty="0">
                <a:ln>
                  <a:noFill/>
                </a:ln>
                <a:solidFill>
                  <a:schemeClr val="tx2">
                    <a:lumMod val="75000"/>
                  </a:schemeClr>
                </a:solidFill>
                <a:effectLst/>
                <a:uLnTx/>
                <a:uFillTx/>
                <a:latin typeface="+mj-lt"/>
                <a:ea typeface="+mj-ea"/>
                <a:cs typeface="+mj-cs"/>
              </a:rPr>
              <a:t>2 РАЗА  В   ГОД</a:t>
            </a:r>
            <a:r>
              <a:rPr kumimoji="0" lang="ru-RU" altLang="ru-RU" sz="4400" b="0" i="0" u="none" strike="noStrike" kern="1200" cap="none" spc="-100" normalizeH="0" baseline="0" noProof="0" dirty="0">
                <a:ln>
                  <a:noFill/>
                </a:ln>
                <a:solidFill>
                  <a:schemeClr val="tx2">
                    <a:lumMod val="75000"/>
                  </a:schemeClr>
                </a:solidFill>
                <a:effectLst/>
                <a:uLnTx/>
                <a:uFillTx/>
                <a:latin typeface="+mj-lt"/>
                <a:ea typeface="+mj-ea"/>
                <a:cs typeface="+mj-cs"/>
              </a:rPr>
              <a:t/>
            </a:r>
            <a:br>
              <a:rPr kumimoji="0" lang="ru-RU" altLang="ru-RU" sz="4400" b="0" i="0" u="none" strike="noStrike" kern="1200" cap="none" spc="-100" normalizeH="0" baseline="0" noProof="0" dirty="0">
                <a:ln>
                  <a:noFill/>
                </a:ln>
                <a:solidFill>
                  <a:schemeClr val="tx2">
                    <a:lumMod val="75000"/>
                  </a:schemeClr>
                </a:solidFill>
                <a:effectLst/>
                <a:uLnTx/>
                <a:uFillTx/>
                <a:latin typeface="+mj-lt"/>
                <a:ea typeface="+mj-ea"/>
                <a:cs typeface="+mj-cs"/>
              </a:rPr>
            </a:b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23555" name="Содержимое 2"/>
          <p:cNvSpPr>
            <a:spLocks noGrp="1"/>
          </p:cNvSpPr>
          <p:nvPr>
            <p:ph idx="1"/>
          </p:nvPr>
        </p:nvSpPr>
        <p:spPr>
          <a:xfrm>
            <a:off x="250190" y="1196975"/>
            <a:ext cx="8590915" cy="5443220"/>
          </a:xfrm>
        </p:spPr>
        <p:txBody>
          <a:bodyPr vert="horz" wrap="square" lIns="91440" tIns="45720" rIns="91440" bIns="45720" numCol="1" anchor="t" anchorCtr="0" compatLnSpc="1">
            <a:normAutofit fontScale="92500" lnSpcReduction="10000"/>
          </a:bodyPr>
          <a:lstStyle/>
          <a:p>
            <a:pPr marL="593725" indent="-457200" algn="just" fontAlgn="base">
              <a:lnSpc>
                <a:spcPct val="90000"/>
              </a:lnSpc>
              <a:spcBef>
                <a:spcPts val="700"/>
              </a:spcBef>
              <a:spcAft>
                <a:spcPct val="0"/>
              </a:spcAft>
              <a:buClr>
                <a:schemeClr val="tx2"/>
              </a:buClr>
              <a:buSzPct val="95000"/>
              <a:buNone/>
              <a:defRPr/>
            </a:pPr>
            <a:r>
              <a:rPr lang="ru-RU" altLang="ru-RU" sz="2400" dirty="0" smtClean="0"/>
              <a:t>Согласно Постановлению Главного государственного санитарного врача РФ № 4 от 28.01.2021 г., ст. VIII. «Профилактика туберкулёза» определены следующие сроки прохождения </a:t>
            </a:r>
            <a:r>
              <a:rPr lang="ru-RU" altLang="ru-RU" sz="2400" dirty="0" err="1" smtClean="0"/>
              <a:t>профосмотра</a:t>
            </a:r>
            <a:r>
              <a:rPr lang="ru-RU" altLang="ru-RU" sz="2400" dirty="0" smtClean="0"/>
              <a:t>:</a:t>
            </a:r>
          </a:p>
          <a:p>
            <a:pPr marL="593725" marR="0" lvl="0" indent="-457200" algn="just" defTabSz="914400" rtl="0" eaLnBrk="1" fontAlgn="base" latinLnBrk="0" hangingPunct="1">
              <a:lnSpc>
                <a:spcPct val="90000"/>
              </a:lnSpc>
              <a:spcBef>
                <a:spcPts val="700"/>
              </a:spcBef>
              <a:spcAft>
                <a:spcPct val="0"/>
              </a:spcAft>
              <a:buClr>
                <a:schemeClr val="tx2"/>
              </a:buClr>
              <a:buSzPct val="95000"/>
              <a:buFont typeface="Consolas" panose="020B0609020204030204" pitchFamily="49" charset="0"/>
              <a:buAutoNum type="arabicPeriod"/>
              <a:defRPr/>
            </a:pP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ВИЧ-инфицированные</a:t>
            </a:r>
            <a:endParaRPr kumimoji="0" lang="ru-RU" altLang="ru-RU" sz="2400" b="0" i="0" u="none" strike="noStrike" kern="1200" cap="none" spc="0" normalizeH="0" baseline="0" noProof="0" dirty="0">
              <a:ln>
                <a:noFill/>
              </a:ln>
              <a:solidFill>
                <a:schemeClr val="tx1"/>
              </a:solidFill>
              <a:effectLst/>
              <a:uLnTx/>
              <a:uFillTx/>
              <a:latin typeface="+mn-lt"/>
              <a:ea typeface="+mn-ea"/>
              <a:cs typeface="+mn-cs"/>
            </a:endParaRPr>
          </a:p>
          <a:p>
            <a:pPr marL="593725" marR="0" lvl="0" indent="-457200" algn="l" defTabSz="914400" rtl="0" eaLnBrk="1" fontAlgn="base" latinLnBrk="0" hangingPunct="1">
              <a:lnSpc>
                <a:spcPct val="90000"/>
              </a:lnSpc>
              <a:spcBef>
                <a:spcPts val="700"/>
              </a:spcBef>
              <a:spcAft>
                <a:spcPct val="0"/>
              </a:spcAft>
              <a:buClr>
                <a:schemeClr val="tx2"/>
              </a:buClr>
              <a:buSzPct val="95000"/>
              <a:buFont typeface="Lucida Sans" panose="020B0602030504020204" pitchFamily="34" charset="0"/>
              <a:buAutoNum type="arabicPeriod"/>
              <a:defRPr/>
            </a:pPr>
            <a:r>
              <a:rPr kumimoji="0" lang="ru-RU" altLang="ru-RU" sz="2400" b="0" i="0" u="none" strike="noStrike" kern="1200" cap="none" spc="0" normalizeH="0" baseline="0" noProof="0" dirty="0">
                <a:ln>
                  <a:noFill/>
                </a:ln>
                <a:solidFill>
                  <a:schemeClr val="tx1"/>
                </a:solidFill>
                <a:effectLst/>
                <a:uLnTx/>
                <a:uFillTx/>
                <a:latin typeface="+mn-lt"/>
                <a:ea typeface="+mn-ea"/>
                <a:cs typeface="+mn-cs"/>
              </a:rPr>
              <a:t>Работники родильных домов, перинатальных центров</a:t>
            </a:r>
          </a:p>
          <a:p>
            <a:pPr marL="593725" marR="0" lvl="0" indent="-457200" algn="l" defTabSz="914400" rtl="0" eaLnBrk="1" fontAlgn="base" latinLnBrk="0" hangingPunct="1">
              <a:lnSpc>
                <a:spcPct val="90000"/>
              </a:lnSpc>
              <a:spcBef>
                <a:spcPts val="700"/>
              </a:spcBef>
              <a:spcAft>
                <a:spcPct val="0"/>
              </a:spcAft>
              <a:buClr>
                <a:schemeClr val="tx2"/>
              </a:buClr>
              <a:buSzPct val="95000"/>
              <a:buFont typeface="Lucida Sans" panose="020B0602030504020204" pitchFamily="34" charset="0"/>
              <a:buAutoNum type="arabicPeriod"/>
              <a:defRPr/>
            </a:pPr>
            <a:r>
              <a:rPr kumimoji="0" lang="ru-RU" altLang="ru-RU" sz="2400" b="0" i="0" u="none" strike="noStrike" kern="1200" cap="none" spc="0" normalizeH="0" baseline="0" noProof="0" dirty="0">
                <a:ln>
                  <a:noFill/>
                </a:ln>
                <a:solidFill>
                  <a:schemeClr val="tx1"/>
                </a:solidFill>
                <a:effectLst/>
                <a:uLnTx/>
                <a:uFillTx/>
                <a:latin typeface="+mn-lt"/>
                <a:ea typeface="+mn-ea"/>
                <a:cs typeface="+mn-cs"/>
              </a:rPr>
              <a:t>Лица,  имеющие контакт с больными туберкулезом</a:t>
            </a:r>
          </a:p>
          <a:p>
            <a:pPr marL="593725" marR="0" lvl="0" indent="-457200" algn="l" defTabSz="914400" rtl="0" eaLnBrk="1" fontAlgn="base" latinLnBrk="0" hangingPunct="1">
              <a:lnSpc>
                <a:spcPct val="90000"/>
              </a:lnSpc>
              <a:spcBef>
                <a:spcPts val="700"/>
              </a:spcBef>
              <a:spcAft>
                <a:spcPct val="0"/>
              </a:spcAft>
              <a:buClr>
                <a:schemeClr val="tx2"/>
              </a:buClr>
              <a:buSzPct val="95000"/>
              <a:buFont typeface="Lucida Sans" panose="020B0602030504020204" pitchFamily="34" charset="0"/>
              <a:buAutoNum type="arabicPeriod"/>
              <a:defRPr/>
            </a:pP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Состоящие </a:t>
            </a:r>
            <a:r>
              <a:rPr kumimoji="0" lang="ru-RU" altLang="ru-RU" sz="2400" b="0" i="0" u="none" strike="noStrike" kern="1200" cap="none" spc="0" normalizeH="0" baseline="0" noProof="0" dirty="0">
                <a:ln>
                  <a:noFill/>
                </a:ln>
                <a:solidFill>
                  <a:schemeClr val="tx1"/>
                </a:solidFill>
                <a:effectLst/>
                <a:uLnTx/>
                <a:uFillTx/>
                <a:latin typeface="+mn-lt"/>
                <a:ea typeface="+mn-ea"/>
                <a:cs typeface="+mn-cs"/>
              </a:rPr>
              <a:t>на диспансерном учете в психиатрических и наркологических учреждениях </a:t>
            </a:r>
          </a:p>
          <a:p>
            <a:pPr marL="593725" marR="0" lvl="0" indent="-457200" algn="l" defTabSz="914400" rtl="0" eaLnBrk="1" fontAlgn="base" latinLnBrk="0" hangingPunct="1">
              <a:lnSpc>
                <a:spcPct val="90000"/>
              </a:lnSpc>
              <a:spcBef>
                <a:spcPts val="700"/>
              </a:spcBef>
              <a:spcAft>
                <a:spcPct val="0"/>
              </a:spcAft>
              <a:buClr>
                <a:schemeClr val="tx2"/>
              </a:buClr>
              <a:buSzPct val="95000"/>
              <a:buFont typeface="Lucida Sans" panose="020B0602030504020204" pitchFamily="34" charset="0"/>
              <a:buAutoNum type="arabicPeriod"/>
              <a:defRPr/>
            </a:pPr>
            <a:r>
              <a:rPr kumimoji="0" lang="ru-RU" altLang="ru-RU" sz="2400" b="0" i="0" u="none" strike="noStrike" kern="1200" cap="none" spc="0" normalizeH="0" baseline="0" noProof="0" dirty="0">
                <a:ln>
                  <a:noFill/>
                </a:ln>
                <a:solidFill>
                  <a:schemeClr val="tx1"/>
                </a:solidFill>
                <a:effectLst/>
                <a:uLnTx/>
                <a:uFillTx/>
                <a:latin typeface="+mn-lt"/>
                <a:ea typeface="+mn-ea"/>
                <a:cs typeface="+mn-cs"/>
              </a:rPr>
              <a:t>Военнослужащие по </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призыву</a:t>
            </a:r>
          </a:p>
          <a:p>
            <a:pPr marL="593725" marR="0" lvl="0" indent="-457200" algn="l" defTabSz="914400" rtl="0" eaLnBrk="1" fontAlgn="base" latinLnBrk="0" hangingPunct="1">
              <a:lnSpc>
                <a:spcPct val="90000"/>
              </a:lnSpc>
              <a:spcBef>
                <a:spcPts val="700"/>
              </a:spcBef>
              <a:spcAft>
                <a:spcPct val="0"/>
              </a:spcAft>
              <a:buClr>
                <a:schemeClr val="tx2"/>
              </a:buClr>
              <a:buSzPct val="95000"/>
              <a:buFont typeface="Lucida Sans" panose="020B0602030504020204" pitchFamily="34" charset="0"/>
              <a:buAutoNum type="arabicPeriod"/>
              <a:defRPr/>
            </a:pP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Заключенные</a:t>
            </a:r>
            <a:r>
              <a:rPr kumimoji="0" lang="ru-RU" altLang="ru-RU" sz="2400" b="0" i="0" u="none" strike="noStrike" kern="1200" cap="none" spc="0" normalizeH="0" baseline="0" noProof="0" dirty="0">
                <a:ln>
                  <a:noFill/>
                </a:ln>
                <a:solidFill>
                  <a:schemeClr val="tx1"/>
                </a:solidFill>
                <a:effectLst/>
                <a:uLnTx/>
                <a:uFillTx/>
                <a:latin typeface="+mn-lt"/>
                <a:ea typeface="+mn-ea"/>
                <a:cs typeface="+mn-cs"/>
              </a:rPr>
              <a:t>, подследственные в СИЗО </a:t>
            </a:r>
          </a:p>
          <a:p>
            <a:pPr marL="593725" marR="0" lvl="0" indent="-457200" algn="l" defTabSz="914400" rtl="0" eaLnBrk="1" fontAlgn="base" latinLnBrk="0" hangingPunct="1">
              <a:lnSpc>
                <a:spcPct val="90000"/>
              </a:lnSpc>
              <a:spcBef>
                <a:spcPts val="700"/>
              </a:spcBef>
              <a:spcAft>
                <a:spcPct val="0"/>
              </a:spcAft>
              <a:buClr>
                <a:schemeClr val="tx2"/>
              </a:buClr>
              <a:buSzPct val="95000"/>
              <a:buFont typeface="Lucida Sans" panose="020B0602030504020204" pitchFamily="34" charset="0"/>
              <a:buAutoNum type="arabicPeriod"/>
              <a:defRPr/>
            </a:pPr>
            <a:r>
              <a:rPr kumimoji="0" lang="ru-RU" altLang="ru-RU" sz="2400" b="0" i="0" u="none" strike="noStrike" kern="1200" cap="none" spc="0" normalizeH="0" baseline="0" noProof="0" dirty="0">
                <a:ln>
                  <a:noFill/>
                </a:ln>
                <a:solidFill>
                  <a:schemeClr val="tx1"/>
                </a:solidFill>
                <a:effectLst/>
                <a:uLnTx/>
                <a:uFillTx/>
                <a:latin typeface="+mn-lt"/>
                <a:ea typeface="+mn-ea"/>
                <a:cs typeface="+mn-cs"/>
              </a:rPr>
              <a:t>Освободившиеся из МЛС – </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первые 2г. После </a:t>
            </a:r>
            <a:r>
              <a:rPr kumimoji="0" lang="ru-RU" altLang="ru-RU" sz="2400" b="0" i="0" u="none" strike="noStrike" kern="1200" cap="none" spc="0" normalizeH="0" baseline="0" noProof="0" dirty="0" err="1" smtClean="0">
                <a:ln>
                  <a:noFill/>
                </a:ln>
                <a:solidFill>
                  <a:schemeClr val="tx1"/>
                </a:solidFill>
                <a:effectLst/>
                <a:uLnTx/>
                <a:uFillTx/>
                <a:latin typeface="+mn-lt"/>
                <a:ea typeface="+mn-ea"/>
                <a:cs typeface="+mn-cs"/>
              </a:rPr>
              <a:t>осв-я</a:t>
            </a:r>
            <a:endParaRPr kumimoji="0" lang="ru-RU" altLang="ru-RU" sz="2400" b="0" i="0" u="none" strike="noStrike" kern="1200" cap="none" spc="0" normalizeH="0" baseline="0" noProof="0" dirty="0" smtClean="0">
              <a:ln>
                <a:noFill/>
              </a:ln>
              <a:solidFill>
                <a:schemeClr val="tx1"/>
              </a:solidFill>
              <a:effectLst/>
              <a:uLnTx/>
              <a:uFillTx/>
              <a:latin typeface="+mn-lt"/>
              <a:ea typeface="+mn-ea"/>
              <a:cs typeface="+mn-cs"/>
            </a:endParaRPr>
          </a:p>
          <a:p>
            <a:pPr marL="593725" marR="0" lvl="0" indent="-457200" algn="l" defTabSz="914400" rtl="0" eaLnBrk="1" fontAlgn="base" latinLnBrk="0" hangingPunct="1">
              <a:lnSpc>
                <a:spcPct val="90000"/>
              </a:lnSpc>
              <a:spcBef>
                <a:spcPts val="700"/>
              </a:spcBef>
              <a:spcAft>
                <a:spcPct val="0"/>
              </a:spcAft>
              <a:buClr>
                <a:schemeClr val="tx2"/>
              </a:buClr>
              <a:buSzPct val="95000"/>
              <a:buFont typeface="Lucida Sans" panose="020B0602030504020204" pitchFamily="34" charset="0"/>
              <a:buAutoNum type="arabicPeriod"/>
              <a:defRPr/>
            </a:pPr>
            <a:r>
              <a:rPr lang="ru-RU" altLang="ru-RU" sz="2400" dirty="0" smtClean="0"/>
              <a:t>Участники СВО – первые 2 года после демобилизации</a:t>
            </a:r>
            <a:endParaRPr kumimoji="0" lang="ru-RU" altLang="ru-RU" sz="2400" b="0" i="0" u="none" strike="noStrike" kern="1200" cap="none" spc="0" normalizeH="0" baseline="0" noProof="0" dirty="0">
              <a:ln>
                <a:noFill/>
              </a:ln>
              <a:solidFill>
                <a:schemeClr val="tx1"/>
              </a:solidFill>
              <a:effectLst/>
              <a:uLnTx/>
              <a:uFillTx/>
              <a:latin typeface="+mn-lt"/>
              <a:ea typeface="+mn-ea"/>
              <a:cs typeface="+mn-cs"/>
            </a:endParaRPr>
          </a:p>
          <a:p>
            <a:pPr marL="136525" marR="0" lvl="0" indent="0" algn="l" defTabSz="914400" rtl="0" eaLnBrk="1" fontAlgn="base" latinLnBrk="0" hangingPunct="1">
              <a:lnSpc>
                <a:spcPct val="90000"/>
              </a:lnSpc>
              <a:spcBef>
                <a:spcPts val="700"/>
              </a:spcBef>
              <a:spcAft>
                <a:spcPct val="0"/>
              </a:spcAft>
              <a:buClr>
                <a:schemeClr val="tx2"/>
              </a:buClr>
              <a:buSzPct val="95000"/>
              <a:buFont typeface="Wingdings" panose="05000000000000000000" pitchFamily="2" charset="2"/>
              <a:buNone/>
              <a:defRPr/>
            </a:pPr>
            <a:r>
              <a:rPr kumimoji="0" lang="ru-RU" altLang="ru-RU" sz="2400" b="0" i="0" u="none" strike="noStrike" kern="1200" cap="none" spc="0" normalizeH="0" baseline="0" noProof="0" dirty="0">
                <a:ln>
                  <a:noFill/>
                </a:ln>
                <a:solidFill>
                  <a:schemeClr val="tx1"/>
                </a:solidFill>
                <a:effectLst/>
                <a:uLnTx/>
                <a:uFillTx/>
                <a:latin typeface="+mn-lt"/>
                <a:ea typeface="+mn-ea"/>
                <a:cs typeface="+mn-cs"/>
              </a:rPr>
              <a:t>Дети (1-17 лет) </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больные </a:t>
            </a:r>
            <a:r>
              <a:rPr kumimoji="0" lang="ru-RU" altLang="ru-RU" sz="2400" b="0" i="0" u="none" strike="noStrike" kern="1200" cap="none" spc="0" normalizeH="0" baseline="0" noProof="0" dirty="0">
                <a:ln>
                  <a:noFill/>
                </a:ln>
                <a:solidFill>
                  <a:schemeClr val="tx1"/>
                </a:solidFill>
                <a:effectLst/>
                <a:uLnTx/>
                <a:uFillTx/>
                <a:latin typeface="+mn-lt"/>
                <a:ea typeface="+mn-ea"/>
                <a:cs typeface="+mn-cs"/>
              </a:rPr>
              <a:t>СД, </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ХНЗЛ; </a:t>
            </a:r>
            <a:r>
              <a:rPr kumimoji="0" lang="ru-RU" altLang="ru-RU" sz="2400" b="0" i="0" u="none" strike="noStrike" kern="1200" cap="none" spc="0" normalizeH="0" baseline="0" noProof="0" dirty="0">
                <a:ln>
                  <a:noFill/>
                </a:ln>
                <a:solidFill>
                  <a:schemeClr val="tx1"/>
                </a:solidFill>
                <a:effectLst/>
                <a:uLnTx/>
                <a:uFillTx/>
                <a:latin typeface="+mn-lt"/>
                <a:ea typeface="+mn-ea"/>
                <a:cs typeface="+mn-cs"/>
              </a:rPr>
              <a:t>получающие </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ГКС, </a:t>
            </a:r>
            <a:r>
              <a:rPr kumimoji="0" lang="ru-RU" altLang="ru-RU" sz="2400" b="0" i="0" u="none" strike="noStrike" kern="1200" cap="none" spc="0" normalizeH="0" baseline="0" noProof="0" dirty="0" err="1" smtClean="0">
                <a:ln>
                  <a:noFill/>
                </a:ln>
                <a:solidFill>
                  <a:schemeClr val="tx1"/>
                </a:solidFill>
                <a:effectLst/>
                <a:uLnTx/>
                <a:uFillTx/>
                <a:latin typeface="+mn-lt"/>
                <a:ea typeface="+mn-ea"/>
                <a:cs typeface="+mn-cs"/>
              </a:rPr>
              <a:t>цитостатики</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 ГИБП,</a:t>
            </a:r>
            <a:r>
              <a:rPr kumimoji="0" lang="ru-RU" altLang="ru-RU" sz="2400" b="0" i="0" u="none" strike="noStrike" kern="1200" cap="none" spc="0" normalizeH="0" noProof="0" dirty="0" smtClean="0">
                <a:ln>
                  <a:noFill/>
                </a:ln>
                <a:solidFill>
                  <a:schemeClr val="tx1"/>
                </a:solidFill>
                <a:effectLst/>
                <a:uLnTx/>
                <a:uFillTx/>
                <a:latin typeface="+mn-lt"/>
                <a:ea typeface="+mn-ea"/>
                <a:cs typeface="+mn-cs"/>
              </a:rPr>
              <a:t> лучевую терапию</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altLang="ru-RU" sz="2400" b="0" i="0" u="none" strike="noStrike" kern="1200" cap="none" spc="0" normalizeH="0" baseline="0" noProof="0" dirty="0">
                <a:ln>
                  <a:noFill/>
                </a:ln>
                <a:solidFill>
                  <a:schemeClr val="tx1"/>
                </a:solidFill>
                <a:effectLst/>
                <a:uLnTx/>
                <a:uFillTx/>
                <a:latin typeface="+mn-lt"/>
                <a:ea typeface="+mn-ea"/>
                <a:cs typeface="+mn-cs"/>
              </a:rPr>
              <a:t>проживающие в </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стационарных организациях </a:t>
            </a:r>
            <a:r>
              <a:rPr kumimoji="0" lang="ru-RU" altLang="ru-RU" sz="2400" b="0" i="0" u="none" strike="noStrike" kern="1200" cap="none" spc="0" normalizeH="0" baseline="0" noProof="0" dirty="0">
                <a:ln>
                  <a:noFill/>
                </a:ln>
                <a:solidFill>
                  <a:schemeClr val="tx1"/>
                </a:solidFill>
                <a:effectLst/>
                <a:uLnTx/>
                <a:uFillTx/>
                <a:latin typeface="+mn-lt"/>
                <a:ea typeface="+mn-ea"/>
                <a:cs typeface="+mn-cs"/>
              </a:rPr>
              <a:t>соцального обслуживания</a:t>
            </a:r>
          </a:p>
          <a:p>
            <a:pPr marL="593725" marR="0" lvl="0" indent="-457200" algn="l" defTabSz="914400" rtl="0" eaLnBrk="1" fontAlgn="base" latinLnBrk="0" hangingPunct="1">
              <a:lnSpc>
                <a:spcPct val="90000"/>
              </a:lnSpc>
              <a:spcBef>
                <a:spcPts val="700"/>
              </a:spcBef>
              <a:spcAft>
                <a:spcPct val="0"/>
              </a:spcAft>
              <a:buClr>
                <a:schemeClr val="tx2"/>
              </a:buClr>
              <a:buSzPct val="95000"/>
              <a:buFont typeface="Lucida Sans" panose="020B0602030504020204" pitchFamily="34" charset="0"/>
              <a:buAutoNum type="arabicPeriod"/>
              <a:defRPr/>
            </a:pPr>
            <a:endParaRPr kumimoji="0" lang="ru-RU" altLang="ru-RU" sz="2400" b="0" i="0" u="none" strike="noStrike" kern="1200" cap="none" spc="0" normalizeH="0" baseline="0" noProof="0" dirty="0">
              <a:ln>
                <a:noFill/>
              </a:ln>
              <a:solidFill>
                <a:schemeClr val="tx1"/>
              </a:solidFill>
              <a:effectLst/>
              <a:uLnTx/>
              <a:uFillTx/>
              <a:latin typeface="+mn-lt"/>
              <a:ea typeface="+mn-ea"/>
              <a:cs typeface="+mn-cs"/>
            </a:endParaRPr>
          </a:p>
          <a:p>
            <a:pPr marL="593725" marR="0" lvl="0" indent="-457200" algn="l" defTabSz="914400" rtl="0" eaLnBrk="1" fontAlgn="base" latinLnBrk="0" hangingPunct="1">
              <a:lnSpc>
                <a:spcPct val="90000"/>
              </a:lnSpc>
              <a:spcBef>
                <a:spcPts val="700"/>
              </a:spcBef>
              <a:spcAft>
                <a:spcPct val="0"/>
              </a:spcAft>
              <a:buClr>
                <a:schemeClr val="tx2"/>
              </a:buClr>
              <a:buSzPct val="95000"/>
              <a:buFont typeface="Wingdings" panose="05000000000000000000" pitchFamily="2" charset="2"/>
              <a:buChar char=""/>
              <a:defRPr/>
            </a:pPr>
            <a:endParaRPr kumimoji="0" lang="ru-RU" altLang="ru-RU" sz="2400" b="0" i="0" u="none" strike="noStrike" kern="1200" cap="none" spc="0" normalizeH="0" baseline="0" noProof="0" dirty="0">
              <a:ln>
                <a:noFill/>
              </a:ln>
              <a:solidFill>
                <a:srgbClr val="000000"/>
              </a:solidFill>
              <a:effectLst/>
              <a:uLnTx/>
              <a:uFillTx/>
              <a:latin typeface="+mn-lt"/>
              <a:ea typeface="+mn-ea"/>
              <a:cs typeface="+mn-cs"/>
            </a:endParaRPr>
          </a:p>
          <a:p>
            <a:pPr marL="593725" marR="0" lvl="0" indent="-457200" algn="l" defTabSz="914400" rtl="0" eaLnBrk="1" fontAlgn="base" latinLnBrk="0" hangingPunct="1">
              <a:lnSpc>
                <a:spcPct val="90000"/>
              </a:lnSpc>
              <a:spcBef>
                <a:spcPts val="700"/>
              </a:spcBef>
              <a:spcAft>
                <a:spcPct val="0"/>
              </a:spcAft>
              <a:buClr>
                <a:schemeClr val="tx2"/>
              </a:buClr>
              <a:buSzPct val="95000"/>
              <a:buFont typeface="Wingdings" panose="05000000000000000000" pitchFamily="2" charset="2"/>
              <a:buChar char=""/>
              <a:defRPr/>
            </a:pPr>
            <a:endParaRPr kumimoji="0" lang="ru-RU" altLang="ru-RU" sz="22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vert="horz" wrap="square" lIns="91440" tIns="45720" rIns="91440" bIns="45720" numCol="1" anchor="t" anchorCtr="0" compatLnSpc="1">
            <a:normAutofit/>
          </a:bodyPr>
          <a:lstStyle/>
          <a:p>
            <a:pPr marL="0" marR="0" lvl="0" indent="0"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В индивидуальном порядке</a:t>
            </a:r>
            <a:endPar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24579" name="Объект 5"/>
          <p:cNvSpPr>
            <a:spLocks noGrp="1"/>
          </p:cNvSpPr>
          <p:nvPr>
            <p:ph idx="1"/>
          </p:nvPr>
        </p:nvSpPr>
        <p:spPr>
          <a:xfrm>
            <a:off x="899795" y="1340803"/>
            <a:ext cx="7772400" cy="4572000"/>
          </a:xfrm>
        </p:spPr>
        <p:txBody>
          <a:bodyPr vert="horz" wrap="square" lIns="91440" tIns="45720" rIns="91440" bIns="45720" numCol="1" anchor="t" anchorCtr="0" compatLnSpc="1"/>
          <a:lstStyle/>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None/>
              <a:defRPr/>
            </a:pPr>
            <a:r>
              <a:rPr kumimoji="0" lang="ru-RU" altLang="ru-RU" sz="2400" b="0" i="0" u="none" strike="noStrike" kern="1200" cap="none" spc="0" normalizeH="0" baseline="0" noProof="0" dirty="0">
                <a:ln>
                  <a:noFill/>
                </a:ln>
                <a:solidFill>
                  <a:srgbClr val="000000"/>
                </a:solidFill>
                <a:effectLst/>
                <a:uLnTx/>
                <a:uFillTx/>
                <a:latin typeface="+mn-lt"/>
                <a:ea typeface="+mn-ea"/>
                <a:cs typeface="+mn-cs"/>
              </a:rPr>
              <a:t>В семьях,  где есть</a:t>
            </a:r>
            <a:r>
              <a:rPr kumimoji="0" lang="ru-RU" altLang="ru-RU" sz="2400" b="0" i="0" u="none" strike="noStrike" kern="1200" cap="none" spc="0" normalizeH="0" baseline="0" noProof="0" dirty="0">
                <a:ln>
                  <a:noFill/>
                </a:ln>
                <a:solidFill>
                  <a:srgbClr val="FF0000"/>
                </a:solidFill>
                <a:effectLst/>
                <a:uLnTx/>
                <a:uFillTx/>
                <a:latin typeface="+mn-lt"/>
                <a:ea typeface="+mn-ea"/>
                <a:cs typeface="+mn-cs"/>
              </a:rPr>
              <a:t> </a:t>
            </a:r>
          </a:p>
          <a:p>
            <a:pPr marL="411480" marR="0" lvl="0" indent="-342900" algn="l" defTabSz="914400" rtl="0" eaLnBrk="1" fontAlgn="base" latinLnBrk="0" hangingPunct="1">
              <a:lnSpc>
                <a:spcPct val="80000"/>
              </a:lnSpc>
              <a:spcBef>
                <a:spcPts val="700"/>
              </a:spcBef>
              <a:spcAft>
                <a:spcPct val="0"/>
              </a:spcAft>
              <a:buClr>
                <a:schemeClr val="tx2"/>
              </a:buClr>
              <a:buSzPct val="95000"/>
              <a:buFont typeface="Lucida Sans" panose="020B0602030504020204" pitchFamily="34" charset="0"/>
              <a:buAutoNum type="arabicPeriod"/>
              <a:defRPr/>
            </a:pPr>
            <a:r>
              <a:rPr kumimoji="0" lang="ru-RU" altLang="ru-RU" sz="2400" b="0" i="0" u="none" strike="noStrike" kern="1200" cap="none" spc="0" normalizeH="0" baseline="0" noProof="0" dirty="0">
                <a:ln>
                  <a:noFill/>
                </a:ln>
                <a:solidFill>
                  <a:schemeClr val="tx1"/>
                </a:solidFill>
                <a:effectLst/>
                <a:uLnTx/>
                <a:uFillTx/>
                <a:latin typeface="+mn-lt"/>
                <a:ea typeface="+mn-ea"/>
                <a:cs typeface="+mn-cs"/>
              </a:rPr>
              <a:t>Лица, проживающие совместно с беременными женщинами и </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новорожденными;</a:t>
            </a:r>
            <a:endParaRPr kumimoji="0" lang="ru-RU" altLang="ru-RU" sz="2400" b="0" i="0" u="none" strike="noStrike" kern="1200" cap="none" spc="0" normalizeH="0" baseline="0" noProof="0" dirty="0">
              <a:ln>
                <a:noFill/>
              </a:ln>
              <a:solidFill>
                <a:schemeClr val="tx1"/>
              </a:solidFill>
              <a:effectLst/>
              <a:uLnTx/>
              <a:uFillTx/>
              <a:latin typeface="+mn-lt"/>
              <a:ea typeface="+mn-ea"/>
              <a:cs typeface="+mn-cs"/>
            </a:endParaRPr>
          </a:p>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None/>
              <a:defRPr/>
            </a:pPr>
            <a:endParaRPr kumimoji="0" lang="ru-RU" altLang="ru-RU" sz="2400" b="0" i="0" u="none" strike="noStrike" kern="1200" cap="none" spc="0" normalizeH="0" baseline="0" noProof="0" dirty="0">
              <a:ln>
                <a:noFill/>
              </a:ln>
              <a:solidFill>
                <a:schemeClr val="tx1"/>
              </a:solidFill>
              <a:effectLst/>
              <a:uLnTx/>
              <a:uFillTx/>
              <a:latin typeface="+mn-lt"/>
              <a:ea typeface="+mn-ea"/>
              <a:cs typeface="+mn-cs"/>
            </a:endParaRPr>
          </a:p>
          <a:p>
            <a:pPr marL="68580" marR="0" lvl="0" indent="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None/>
              <a:defRPr/>
            </a:pPr>
            <a:r>
              <a:rPr kumimoji="0" lang="ru-RU" altLang="ru-RU" sz="2400" b="0" i="0" u="none" strike="noStrike" kern="1200" cap="none" spc="0" normalizeH="0" baseline="0" noProof="0" dirty="0">
                <a:ln>
                  <a:noFill/>
                </a:ln>
                <a:solidFill>
                  <a:schemeClr val="tx1"/>
                </a:solidFill>
                <a:effectLst/>
                <a:uLnTx/>
                <a:uFillTx/>
                <a:latin typeface="+mn-lt"/>
                <a:ea typeface="+mn-ea"/>
                <a:cs typeface="+mn-cs"/>
              </a:rPr>
              <a:t>2. Лица из окружения детей, имеющих измененную чувствительность к аллергенам </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туберкулезным или впервые положительный </a:t>
            </a:r>
            <a:r>
              <a:rPr kumimoji="0" lang="en-US" altLang="ru-RU" sz="2400" b="0" i="0" u="none" strike="noStrike" kern="1200" cap="none" spc="0" normalizeH="0" baseline="0" noProof="0" dirty="0" smtClean="0">
                <a:ln>
                  <a:noFill/>
                </a:ln>
                <a:solidFill>
                  <a:schemeClr val="tx1"/>
                </a:solidFill>
                <a:effectLst/>
                <a:uLnTx/>
                <a:uFillTx/>
                <a:latin typeface="+mn-lt"/>
                <a:ea typeface="+mn-ea"/>
                <a:cs typeface="+mn-cs"/>
              </a:rPr>
              <a:t>IGRA</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-тест</a:t>
            </a:r>
            <a:endParaRPr kumimoji="0" lang="ru-RU" altLang="ru-RU" sz="2400" b="0" i="0" u="none" strike="noStrike" kern="1200" cap="none" spc="0" normalizeH="0" baseline="0" noProof="0" dirty="0">
              <a:ln>
                <a:noFill/>
              </a:ln>
              <a:solidFill>
                <a:schemeClr val="tx1"/>
              </a:solidFill>
              <a:effectLst/>
              <a:uLnTx/>
              <a:uFillTx/>
              <a:latin typeface="+mn-lt"/>
              <a:ea typeface="+mn-ea"/>
              <a:cs typeface="+mn-cs"/>
            </a:endParaRPr>
          </a:p>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None/>
              <a:defRPr/>
            </a:pPr>
            <a:r>
              <a:rPr kumimoji="0" lang="ru-RU" altLang="ru-RU" sz="2400" b="0" i="0" u="none" strike="noStrike" kern="1200" cap="none" spc="0" normalizeH="0" baseline="0" noProof="0" dirty="0">
                <a:ln>
                  <a:noFill/>
                </a:ln>
                <a:solidFill>
                  <a:schemeClr val="tx1"/>
                </a:solidFill>
                <a:effectLst/>
                <a:uLnTx/>
                <a:uFillTx/>
                <a:latin typeface="+mn-lt"/>
                <a:ea typeface="+mn-ea"/>
                <a:cs typeface="+mn-cs"/>
              </a:rPr>
              <a:t>если с момента последнего флюорографического обследования прошло более 6 месяцев</a:t>
            </a:r>
          </a:p>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None/>
              <a:defRPr/>
            </a:pPr>
            <a:endParaRPr kumimoji="0" lang="ru-RU" altLang="ru-RU" sz="2400" b="0" i="0" u="none" strike="noStrike" kern="1200" cap="none" spc="0" normalizeH="0" baseline="0" noProof="0" dirty="0">
              <a:ln>
                <a:noFill/>
              </a:ln>
              <a:solidFill>
                <a:schemeClr val="tx1"/>
              </a:solidFill>
              <a:effectLst/>
              <a:uLnTx/>
              <a:uFillTx/>
              <a:latin typeface="+mn-lt"/>
              <a:ea typeface="+mn-ea"/>
              <a:cs typeface="+mn-cs"/>
            </a:endParaRPr>
          </a:p>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None/>
              <a:defRPr/>
            </a:pPr>
            <a:r>
              <a:rPr kumimoji="0" lang="ru-RU" altLang="ru-RU" sz="2200" b="0" i="0" u="none" strike="noStrike" kern="1200" cap="none" spc="0" normalizeH="0" baseline="0" noProof="0" dirty="0">
                <a:ln>
                  <a:noFill/>
                </a:ln>
                <a:solidFill>
                  <a:schemeClr val="tx1"/>
                </a:solidFill>
                <a:effectLst/>
                <a:uLnTx/>
                <a:uFillTx/>
                <a:latin typeface="+mn-lt"/>
                <a:ea typeface="+mn-ea"/>
                <a:cs typeface="+mn-cs"/>
              </a:rPr>
              <a:t>3. Лица, у которых диагноз ВИЧ установлен впервые</a:t>
            </a:r>
          </a:p>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None/>
              <a:defRPr/>
            </a:pPr>
            <a:endParaRPr kumimoji="0" lang="ru-RU" altLang="ru-RU" sz="2200" b="0" i="0" u="none" strike="noStrike" kern="1200" cap="none" spc="0" normalizeH="0" baseline="0" noProof="0" dirty="0">
              <a:ln>
                <a:noFill/>
              </a:ln>
              <a:solidFill>
                <a:schemeClr val="tx1"/>
              </a:solidFill>
              <a:effectLst/>
              <a:uLnTx/>
              <a:uFillTx/>
              <a:latin typeface="+mn-lt"/>
              <a:ea typeface="+mn-ea"/>
              <a:cs typeface="+mn-cs"/>
            </a:endParaRPr>
          </a:p>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None/>
              <a:defRPr/>
            </a:pPr>
            <a:r>
              <a:rPr kumimoji="0" lang="ru-RU" altLang="ru-RU" sz="2200" b="0" i="0" u="none" strike="noStrike" kern="1200" cap="none" spc="0" normalizeH="0" baseline="0" noProof="0" dirty="0">
                <a:ln>
                  <a:noFill/>
                </a:ln>
                <a:solidFill>
                  <a:schemeClr val="tx1"/>
                </a:solidFill>
                <a:effectLst/>
                <a:uLnTx/>
                <a:uFillTx/>
                <a:latin typeface="+mn-lt"/>
                <a:ea typeface="+mn-ea"/>
                <a:cs typeface="+mn-cs"/>
              </a:rPr>
              <a:t>4. Контакты с больными заразной формой туберкулеза</a:t>
            </a:r>
          </a:p>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None/>
              <a:defRPr/>
            </a:pPr>
            <a:endParaRPr kumimoji="0" lang="ru-RU" altLang="ru-RU" sz="2400" b="0" i="0" u="none" strike="noStrike" kern="1200" cap="none" spc="0" normalizeH="0" baseline="0" noProof="0" dirty="0">
              <a:ln>
                <a:noFill/>
              </a:ln>
              <a:solidFill>
                <a:schemeClr val="tx1"/>
              </a:solidFill>
              <a:effectLst/>
              <a:uLnTx/>
              <a:uFillTx/>
              <a:latin typeface="+mn-lt"/>
              <a:ea typeface="+mn-ea"/>
              <a:cs typeface="+mn-cs"/>
            </a:endParaRPr>
          </a:p>
          <a:p>
            <a:pPr marL="411480" marR="0" lvl="0" indent="-342900" algn="l" defTabSz="914400" rtl="0" eaLnBrk="1" fontAlgn="base" latinLnBrk="0" hangingPunct="1">
              <a:lnSpc>
                <a:spcPct val="90000"/>
              </a:lnSpc>
              <a:spcBef>
                <a:spcPts val="700"/>
              </a:spcBef>
              <a:spcAft>
                <a:spcPct val="0"/>
              </a:spcAft>
              <a:buClr>
                <a:schemeClr val="tx2"/>
              </a:buClr>
              <a:buSzPct val="95000"/>
              <a:buFont typeface="Wingdings" panose="05000000000000000000" pitchFamily="2" charset="2"/>
              <a:buNone/>
              <a:defRPr/>
            </a:pPr>
            <a:endParaRPr kumimoji="0" lang="ru-RU" altLang="en-US" sz="24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chemeClr val="tx2">
                    <a:lumMod val="75000"/>
                  </a:schemeClr>
                </a:solidFill>
              </a:rPr>
              <a:t>Ключевые изменения</a:t>
            </a:r>
            <a:endParaRPr lang="ru-RU" dirty="0">
              <a:solidFill>
                <a:schemeClr val="tx2">
                  <a:lumMod val="75000"/>
                </a:schemeClr>
              </a:solidFill>
            </a:endParaRPr>
          </a:p>
        </p:txBody>
      </p:sp>
      <p:sp>
        <p:nvSpPr>
          <p:cNvPr id="3" name="Содержимое 2"/>
          <p:cNvSpPr>
            <a:spLocks noGrp="1"/>
          </p:cNvSpPr>
          <p:nvPr>
            <p:ph idx="1"/>
          </p:nvPr>
        </p:nvSpPr>
        <p:spPr/>
        <p:txBody>
          <a:bodyPr>
            <a:normAutofit lnSpcReduction="10000"/>
          </a:bodyPr>
          <a:lstStyle/>
          <a:p>
            <a:r>
              <a:rPr lang="ru-RU" sz="2800" dirty="0" smtClean="0"/>
              <a:t>При проведении профилактических осмотров для анализа результатов исследований легких можно использовать </a:t>
            </a:r>
            <a:r>
              <a:rPr lang="ru-RU" sz="2800" b="1" dirty="0" smtClean="0"/>
              <a:t>искусственный интеллект </a:t>
            </a:r>
            <a:r>
              <a:rPr lang="ru-RU" sz="2800" dirty="0" smtClean="0"/>
              <a:t>(только у взрослых)</a:t>
            </a:r>
          </a:p>
          <a:p>
            <a:r>
              <a:rPr lang="ru-RU" sz="2800" dirty="0" smtClean="0"/>
              <a:t>Для пациентов принимающих </a:t>
            </a:r>
            <a:r>
              <a:rPr lang="ru-RU" sz="2800" b="1" dirty="0" smtClean="0"/>
              <a:t>ГИБП</a:t>
            </a:r>
            <a:r>
              <a:rPr lang="ru-RU" sz="2800" dirty="0" smtClean="0"/>
              <a:t> и селективные иммунодепрессанты </a:t>
            </a:r>
            <a:r>
              <a:rPr lang="ru-RU" sz="2800" b="1" dirty="0" smtClean="0"/>
              <a:t>НДКТ</a:t>
            </a:r>
            <a:r>
              <a:rPr lang="ru-RU" sz="2800" dirty="0" smtClean="0"/>
              <a:t> вместо стандартной ФЛГ</a:t>
            </a:r>
          </a:p>
          <a:p>
            <a:r>
              <a:rPr lang="ru-RU" sz="2800" dirty="0" smtClean="0"/>
              <a:t>Если гражданин проходил КТ, ФЛГ или рентген в течение года, то проводить визуализацию легких при </a:t>
            </a:r>
            <a:r>
              <a:rPr lang="ru-RU" sz="2800" dirty="0" err="1" smtClean="0"/>
              <a:t>профосмотре</a:t>
            </a:r>
            <a:r>
              <a:rPr lang="ru-RU" sz="2800" dirty="0" smtClean="0"/>
              <a:t> не нужно (результат зачитывается)</a:t>
            </a:r>
          </a:p>
          <a:p>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6885"/>
            <a:ext cx="8229600" cy="582613"/>
          </a:xfrm>
        </p:spPr>
        <p:txBody>
          <a:bodyPr>
            <a:noAutofit/>
          </a:bodyPr>
          <a:lstStyle/>
          <a:p>
            <a:r>
              <a:rPr lang="ru-RU" sz="3600" spc="-100" noProof="0" dirty="0">
                <a:ln>
                  <a:noFill/>
                </a:ln>
                <a:solidFill>
                  <a:schemeClr val="tx2">
                    <a:lumMod val="75000"/>
                  </a:schemeClr>
                </a:solidFill>
                <a:effectLst/>
                <a:uLnTx/>
                <a:uFillTx/>
                <a:sym typeface="+mn-ea"/>
              </a:rPr>
              <a:t>КЛИНИЧЕСКИЙ МЕТОД</a:t>
            </a: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
            </a:r>
            <a:b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br>
            <a:endPar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 name="Content Placeholder 2"/>
          <p:cNvSpPr>
            <a:spLocks noGrp="1"/>
          </p:cNvSpPr>
          <p:nvPr>
            <p:ph idx="1"/>
          </p:nvPr>
        </p:nvSpPr>
        <p:spPr>
          <a:xfrm>
            <a:off x="467995" y="1989455"/>
            <a:ext cx="8229600" cy="4953000"/>
          </a:xfrm>
        </p:spPr>
        <p:txBody>
          <a:bodyPr/>
          <a:lstStyle/>
          <a:p>
            <a:pPr marL="0" indent="0" algn="ctr">
              <a:buNone/>
            </a:pPr>
            <a:r>
              <a:rPr lang="ru-RU" sz="4800" spc="-100" noProof="0">
                <a:ln>
                  <a:noFill/>
                </a:ln>
                <a:effectLst/>
                <a:uLnTx/>
                <a:uFillTx/>
                <a:latin typeface="+mj-lt"/>
                <a:ea typeface="+mj-ea"/>
                <a:cs typeface="+mj-cs"/>
                <a:sym typeface="+mn-ea"/>
              </a:rPr>
              <a:t>Выявление больных туберкулезом при обращении за медицинской помощью в медицинские организации</a:t>
            </a:r>
            <a:endParaRPr lang="ru-RU" sz="4800" spc="-100" noProof="0">
              <a:ln>
                <a:noFill/>
              </a:ln>
              <a:effectLst/>
              <a:uLnTx/>
              <a:uFillTx/>
              <a:latin typeface="+mj-lt"/>
              <a:ea typeface="+mj-ea"/>
              <a:cs typeface="+mj-c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0"/>
            <a:ext cx="7772400" cy="576064"/>
          </a:xfrm>
          <a:noFill/>
          <a:ln>
            <a:noFill/>
          </a:ln>
          <a:effectLst/>
          <a:sp3d prstMaterial="plastic"/>
        </p:spPr>
        <p:txBody>
          <a:bodyPr vert="horz" wrap="square" lIns="91440" tIns="45720" rIns="91440" bIns="45720" numCol="1" anchor="t" anchorCtr="0" compatLnSpc="1">
            <a:normAutofit fontScale="90000"/>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
            </a:r>
            <a:b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b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ПОДОЗРИТЕЛЬНЫ </a:t>
            </a: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НА ТУБЕРКУЛЕЗ</a:t>
            </a:r>
          </a:p>
        </p:txBody>
      </p:sp>
      <p:sp>
        <p:nvSpPr>
          <p:cNvPr id="21507" name="Содержимое 2"/>
          <p:cNvSpPr>
            <a:spLocks noGrp="1"/>
          </p:cNvSpPr>
          <p:nvPr>
            <p:ph idx="1"/>
          </p:nvPr>
        </p:nvSpPr>
        <p:spPr>
          <a:xfrm>
            <a:off x="126365" y="1268760"/>
            <a:ext cx="9017635" cy="5357495"/>
          </a:xfrm>
        </p:spPr>
        <p:txBody>
          <a:bodyPr vert="horz" wrap="square" lIns="91440" tIns="45720" rIns="91440" bIns="45720" anchor="t" anchorCtr="0"/>
          <a:lstStyle/>
          <a:p>
            <a:pPr marL="285750" indent="-285750" eaLnBrk="1" hangingPunct="1">
              <a:spcBef>
                <a:spcPct val="0"/>
              </a:spcBef>
              <a:buFont typeface="Arial" panose="020B0604020202020204" pitchFamily="34" charset="0"/>
              <a:buChar char="•"/>
            </a:pPr>
            <a:r>
              <a:rPr lang="ru-RU" altLang="ru-RU" sz="3200" dirty="0">
                <a:solidFill>
                  <a:schemeClr val="tx2">
                    <a:lumMod val="75000"/>
                  </a:schemeClr>
                </a:solidFill>
              </a:rPr>
              <a:t>лица с симптомами общей интоксикации </a:t>
            </a:r>
            <a:r>
              <a:rPr lang="ru-RU" altLang="ru-RU" sz="3200" dirty="0">
                <a:solidFill>
                  <a:srgbClr val="FFFF00"/>
                </a:solidFill>
              </a:rPr>
              <a:t>: </a:t>
            </a:r>
          </a:p>
          <a:p>
            <a:pPr marL="285750" indent="-285750" eaLnBrk="1" hangingPunct="1">
              <a:spcBef>
                <a:spcPct val="0"/>
              </a:spcBef>
              <a:buFont typeface="Wingdings" panose="05000000000000000000" pitchFamily="2" charset="2"/>
              <a:buChar char=""/>
            </a:pPr>
            <a:r>
              <a:rPr lang="ru-RU" altLang="ru-RU" sz="2400" dirty="0"/>
              <a:t>лихорадка, потливость, потеря массы тела, потеря аппетита, быстрая утомляемость продолжительностью   </a:t>
            </a:r>
            <a:r>
              <a:rPr lang="ru-RU" altLang="ru-RU" sz="2400" b="1" dirty="0">
                <a:solidFill>
                  <a:srgbClr val="C00000"/>
                </a:solidFill>
              </a:rPr>
              <a:t>2 недели </a:t>
            </a:r>
            <a:r>
              <a:rPr lang="ru-RU" altLang="ru-RU" sz="2400" dirty="0"/>
              <a:t>и более; при отсутствии положительного ответа на противовоспалительную терапию; </a:t>
            </a:r>
          </a:p>
          <a:p>
            <a:pPr marL="285750" indent="-285750" eaLnBrk="1" hangingPunct="1">
              <a:spcBef>
                <a:spcPct val="0"/>
              </a:spcBef>
              <a:buFont typeface="Arial" panose="020B0604020202020204" pitchFamily="34" charset="0"/>
              <a:buChar char="•"/>
            </a:pPr>
            <a:r>
              <a:rPr lang="ru-RU" altLang="ru-RU" sz="3200" dirty="0">
                <a:solidFill>
                  <a:schemeClr val="tx2">
                    <a:lumMod val="75000"/>
                  </a:schemeClr>
                </a:solidFill>
              </a:rPr>
              <a:t>с симптомами  поражения ОД :</a:t>
            </a:r>
          </a:p>
          <a:p>
            <a:pPr marL="285750" indent="-285750" eaLnBrk="1" hangingPunct="1">
              <a:spcBef>
                <a:spcPct val="0"/>
              </a:spcBef>
              <a:buFont typeface="Wingdings" panose="05000000000000000000" pitchFamily="2" charset="2"/>
              <a:buChar char=""/>
            </a:pPr>
            <a:r>
              <a:rPr lang="ru-RU" altLang="ru-RU" sz="2400" dirty="0"/>
              <a:t>лица, у которых кашель длится более </a:t>
            </a:r>
            <a:r>
              <a:rPr lang="ru-RU" altLang="ru-RU" sz="2400" b="1" dirty="0">
                <a:solidFill>
                  <a:srgbClr val="C00000"/>
                </a:solidFill>
              </a:rPr>
              <a:t>3-х недель</a:t>
            </a:r>
            <a:r>
              <a:rPr lang="ru-RU" altLang="ru-RU" sz="2400" dirty="0"/>
              <a:t>, а также лица с кровохарканьем, болью в груди, одышкой, плевральным выпотом неясной этиологии</a:t>
            </a:r>
          </a:p>
          <a:p>
            <a:pPr marL="285750" indent="-285750" eaLnBrk="1" hangingPunct="1">
              <a:spcBef>
                <a:spcPct val="0"/>
              </a:spcBef>
              <a:buFont typeface="Arial" panose="020B0604020202020204" pitchFamily="34" charset="0"/>
              <a:buChar char="•"/>
            </a:pPr>
            <a:r>
              <a:rPr lang="ru-RU" altLang="ru-RU" sz="3200" dirty="0">
                <a:solidFill>
                  <a:schemeClr val="tx2">
                    <a:lumMod val="75000"/>
                  </a:schemeClr>
                </a:solidFill>
              </a:rPr>
              <a:t>с симптомами  поражения других органов </a:t>
            </a:r>
            <a:r>
              <a:rPr lang="ru-RU" altLang="ru-RU" dirty="0">
                <a:solidFill>
                  <a:schemeClr val="tx2">
                    <a:lumMod val="75000"/>
                  </a:schemeClr>
                </a:solidFill>
                <a:latin typeface="Calibri" panose="020F0502020204030204" charset="0"/>
              </a:rPr>
              <a:t>:</a:t>
            </a:r>
          </a:p>
          <a:p>
            <a:pPr marL="285750" indent="-285750" eaLnBrk="1" hangingPunct="1">
              <a:spcBef>
                <a:spcPct val="0"/>
              </a:spcBef>
              <a:buFont typeface="Wingdings" panose="05000000000000000000" pitchFamily="2" charset="2"/>
              <a:buChar char=""/>
            </a:pPr>
            <a:r>
              <a:rPr lang="ru-RU" altLang="ru-RU" sz="2400" dirty="0"/>
              <a:t> ПЛУ,  КСС,  МП,  кожи, глаз, ЦНС и др. органов , особенно при хронических воспалительных заболеваниях с частыми обострениями (более 2-х раз в год)</a:t>
            </a:r>
          </a:p>
          <a:p>
            <a:pPr marL="285750" indent="-285750" eaLnBrk="1" hangingPunct="1">
              <a:buFont typeface="Wingdings" panose="05000000000000000000" pitchFamily="2" charset="2"/>
              <a:buChar char=""/>
            </a:pPr>
            <a:endParaRPr lang="ru-RU" alt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642918"/>
            <a:ext cx="8229600" cy="1143000"/>
          </a:xfrm>
          <a:noFill/>
          <a:ln>
            <a:noFill/>
          </a:ln>
          <a:effectLst/>
          <a:sp3d prstMaterial="plastic"/>
        </p:spPr>
        <p:txBody>
          <a:bodyPr vert="horz" wrap="square" lIns="91440" tIns="45720" rIns="91440" bIns="45720" numCol="1" anchor="t" anchorCtr="0" compatLnSpc="1">
            <a:normAutofit fontScale="90000"/>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ДООБСЛЕДОВАНИЕ В ПМСП</a:t>
            </a:r>
            <a:b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b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22531" name="Содержимое 2"/>
          <p:cNvSpPr>
            <a:spLocks noGrp="1"/>
          </p:cNvSpPr>
          <p:nvPr>
            <p:ph idx="1"/>
          </p:nvPr>
        </p:nvSpPr>
        <p:spPr>
          <a:xfrm>
            <a:off x="428625" y="1557338"/>
            <a:ext cx="8229600" cy="4400550"/>
          </a:xfrm>
        </p:spPr>
        <p:txBody>
          <a:bodyPr vert="horz" wrap="square" lIns="91440" tIns="45720" rIns="91440" bIns="45720" anchor="t" anchorCtr="0">
            <a:normAutofit lnSpcReduction="10000"/>
          </a:bodyPr>
          <a:lstStyle/>
          <a:p>
            <a:pPr marL="650875" indent="-514350" eaLnBrk="1" hangingPunct="1">
              <a:buFont typeface="Lucida Sans" panose="020B0602030504020204" pitchFamily="34" charset="0"/>
              <a:buAutoNum type="arabicPeriod"/>
            </a:pPr>
            <a:r>
              <a:rPr lang="ru-RU" altLang="ru-RU" sz="3200" dirty="0"/>
              <a:t>3-кратное исследование мокроты на наличие кислотоустойчивых микобактерий (КУМ).</a:t>
            </a:r>
          </a:p>
          <a:p>
            <a:pPr marL="650875" indent="-514350" eaLnBrk="1" hangingPunct="1">
              <a:buFont typeface="Lucida Sans" panose="020B0602030504020204" pitchFamily="34" charset="0"/>
              <a:buAutoNum type="arabicPeriod"/>
            </a:pPr>
            <a:r>
              <a:rPr lang="ru-RU" altLang="ru-RU" sz="3200" dirty="0"/>
              <a:t>Обзорная рентгенография органов грудной клетки.</a:t>
            </a:r>
          </a:p>
          <a:p>
            <a:pPr marL="650875" indent="-514350" eaLnBrk="1" hangingPunct="1">
              <a:buFont typeface="Lucida Sans" panose="020B0602030504020204" pitchFamily="34" charset="0"/>
              <a:buAutoNum type="arabicPeriod"/>
            </a:pPr>
            <a:r>
              <a:rPr lang="ru-RU" altLang="ru-RU" sz="3200" dirty="0"/>
              <a:t>ФЛГ за прошлые годы.</a:t>
            </a:r>
          </a:p>
          <a:p>
            <a:pPr marL="650875" indent="-514350" eaLnBrk="1" hangingPunct="1">
              <a:buFont typeface="Lucida Sans" panose="020B0602030504020204" pitchFamily="34" charset="0"/>
              <a:buAutoNum type="arabicPeriod"/>
            </a:pPr>
            <a:r>
              <a:rPr lang="ru-RU" altLang="ru-RU" sz="3200" dirty="0"/>
              <a:t>Общеклинический анализ крови, мочи.</a:t>
            </a:r>
          </a:p>
          <a:p>
            <a:pPr marL="650875" indent="-514350" eaLnBrk="1" hangingPunct="1">
              <a:buFont typeface="Lucida Sans" panose="020B0602030504020204" pitchFamily="34" charset="0"/>
              <a:buAutoNum type="arabicPeriod"/>
            </a:pPr>
            <a:r>
              <a:rPr lang="ru-RU" altLang="ru-RU" sz="3200" dirty="0"/>
              <a:t>Заключения узких специалистов.</a:t>
            </a:r>
          </a:p>
          <a:p>
            <a:pPr marL="650875" indent="-514350" eaLnBrk="1" hangingPunct="1">
              <a:buFont typeface="Lucida Sans" panose="020B0602030504020204" pitchFamily="34" charset="0"/>
              <a:buAutoNum type="arabicPeriod"/>
            </a:pPr>
            <a:r>
              <a:rPr lang="ru-RU" altLang="ru-RU" sz="2000" dirty="0"/>
              <a:t>Дети – ФЛГ родителей, данные о БЦЖ, Манту</a:t>
            </a:r>
          </a:p>
          <a:p>
            <a:pPr marL="650875" indent="-514350" eaLnBrk="1" hangingPunct="1">
              <a:buFont typeface="Wingdings 2" panose="05020102010507070707" pitchFamily="18" charset="2"/>
              <a:buNone/>
            </a:pPr>
            <a:endParaRPr lang="ru-RU" altLang="ru-RU" sz="32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142852"/>
            <a:ext cx="8715404" cy="1571612"/>
          </a:xfrm>
          <a:noFill/>
          <a:ln>
            <a:noFill/>
          </a:ln>
          <a:effectLst/>
          <a:sp3d prstMaterial="plastic"/>
        </p:spPr>
        <p:txBody>
          <a:bodyPr vert="horz" wrap="square" lIns="91440" tIns="45720" rIns="91440" bIns="45720" numCol="1" anchor="t" anchorCtr="0" compatLnSpc="1">
            <a:normAutofit fontScale="90000"/>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ОБСЛЕДОВАНИЕ В УЧРЕЖДЕНИЯХ ПРОТИВОТУБЕРКУЛЕЗНОЙ СЛУЖБЫ (ПТС)</a:t>
            </a:r>
            <a:b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b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23555" name="Содержимое 2"/>
          <p:cNvSpPr>
            <a:spLocks noGrp="1"/>
          </p:cNvSpPr>
          <p:nvPr>
            <p:ph idx="1"/>
          </p:nvPr>
        </p:nvSpPr>
        <p:spPr>
          <a:xfrm>
            <a:off x="395536" y="1844824"/>
            <a:ext cx="8496944" cy="4658995"/>
          </a:xfrm>
        </p:spPr>
        <p:txBody>
          <a:bodyPr vert="horz" wrap="square" lIns="91440" tIns="45720" rIns="91440" bIns="45720" anchor="t" anchorCtr="0"/>
          <a:lstStyle/>
          <a:p>
            <a:pPr eaLnBrk="1" hangingPunct="1">
              <a:lnSpc>
                <a:spcPct val="90000"/>
              </a:lnSpc>
              <a:buFont typeface="Wingdings 2" panose="05020102010507070707" pitchFamily="18" charset="2"/>
              <a:buNone/>
            </a:pPr>
            <a:r>
              <a:rPr lang="ru-RU" altLang="ru-RU" sz="2400" b="1" dirty="0">
                <a:solidFill>
                  <a:schemeClr val="tx2">
                    <a:lumMod val="75000"/>
                  </a:schemeClr>
                </a:solidFill>
              </a:rPr>
              <a:t>Обязательный диагностический минимум (ОДМ):</a:t>
            </a:r>
          </a:p>
          <a:p>
            <a:pPr algn="just" eaLnBrk="1" hangingPunct="1">
              <a:lnSpc>
                <a:spcPct val="90000"/>
              </a:lnSpc>
              <a:buFont typeface="Lucida Sans" panose="020B0602030504020204" pitchFamily="34" charset="0"/>
              <a:buAutoNum type="arabicPeriod"/>
            </a:pPr>
            <a:r>
              <a:rPr lang="ru-RU" altLang="ru-RU" sz="2400" dirty="0"/>
              <a:t>Рентгенография грудной клетки цифровая или аналоговая.</a:t>
            </a:r>
          </a:p>
          <a:p>
            <a:pPr algn="just" eaLnBrk="1" hangingPunct="1">
              <a:lnSpc>
                <a:spcPct val="90000"/>
              </a:lnSpc>
              <a:buFont typeface="Wingdings 2" panose="05020102010507070707" pitchFamily="18" charset="2"/>
              <a:buNone/>
            </a:pPr>
            <a:r>
              <a:rPr lang="ru-RU" altLang="ru-RU" sz="2400" dirty="0"/>
              <a:t>2. Линейная томография.</a:t>
            </a:r>
          </a:p>
          <a:p>
            <a:pPr algn="just" eaLnBrk="1" hangingPunct="1">
              <a:lnSpc>
                <a:spcPct val="90000"/>
              </a:lnSpc>
              <a:buFont typeface="Wingdings 2" panose="05020102010507070707" pitchFamily="18" charset="2"/>
              <a:buNone/>
            </a:pPr>
            <a:r>
              <a:rPr lang="ru-RU" altLang="ru-RU" sz="2400" dirty="0"/>
              <a:t>3. Микробиологические исследования, включающие:</a:t>
            </a:r>
          </a:p>
          <a:p>
            <a:pPr algn="just" eaLnBrk="1" hangingPunct="1">
              <a:lnSpc>
                <a:spcPct val="90000"/>
              </a:lnSpc>
              <a:buFont typeface="Wingdings 2" panose="05020102010507070707" pitchFamily="18" charset="2"/>
              <a:buNone/>
            </a:pPr>
            <a:r>
              <a:rPr lang="ru-RU" altLang="ru-RU" sz="2400" dirty="0"/>
              <a:t>– исследование двух образцов диагностического материала методами микроскопии, ПЦР, посева на жидкие и/или плотные питательные среды;</a:t>
            </a:r>
          </a:p>
          <a:p>
            <a:pPr algn="just" eaLnBrk="1" hangingPunct="1">
              <a:lnSpc>
                <a:spcPct val="90000"/>
              </a:lnSpc>
              <a:buFont typeface="Wingdings 2" panose="05020102010507070707" pitchFamily="18" charset="2"/>
              <a:buNone/>
            </a:pPr>
            <a:r>
              <a:rPr lang="ru-RU" altLang="ru-RU" sz="2400" dirty="0"/>
              <a:t>–  идентификация культур, выросших на питательных средах;</a:t>
            </a:r>
          </a:p>
          <a:p>
            <a:pPr algn="just" eaLnBrk="1" hangingPunct="1">
              <a:lnSpc>
                <a:spcPct val="90000"/>
              </a:lnSpc>
              <a:buFont typeface="Wingdings 2" panose="05020102010507070707" pitchFamily="18" charset="2"/>
              <a:buNone/>
            </a:pPr>
            <a:r>
              <a:rPr lang="ru-RU" altLang="ru-RU" sz="2400" dirty="0"/>
              <a:t>– определение ЛЧ МБТ к ПТП классическими микробиологическими и молекулярно-генетическими методами (МГМ).</a:t>
            </a:r>
          </a:p>
          <a:p>
            <a:pPr algn="just" eaLnBrk="1" hangingPunct="1">
              <a:lnSpc>
                <a:spcPct val="90000"/>
              </a:lnSpc>
              <a:buFont typeface="Wingdings 2" panose="05020102010507070707" pitchFamily="18" charset="2"/>
              <a:buNone/>
            </a:pPr>
            <a:r>
              <a:rPr lang="ru-RU" altLang="ru-RU" sz="2400" dirty="0"/>
              <a:t>4. Диаскинтест</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428604"/>
            <a:ext cx="8229600" cy="1214422"/>
          </a:xfrm>
          <a:noFill/>
          <a:ln>
            <a:noFill/>
          </a:ln>
          <a:effectLst/>
          <a:sp3d prstMaterial="plastic"/>
        </p:spPr>
        <p:txBody>
          <a:bodyPr vert="horz" wrap="square" lIns="91440" tIns="45720" rIns="91440" bIns="45720" numCol="1" anchor="t" anchorCtr="0" compatLnSpc="1">
            <a:normAutofit fontScale="90000"/>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4400" b="0" i="0" u="none" strike="noStrike" kern="1200" cap="none" spc="-100" normalizeH="0" baseline="0" noProof="0" dirty="0">
                <a:ln>
                  <a:noFill/>
                </a:ln>
                <a:solidFill>
                  <a:schemeClr val="tx2">
                    <a:satMod val="200000"/>
                  </a:schemeClr>
                </a:solidFill>
                <a:effectLst/>
                <a:uLnTx/>
                <a:uFillTx/>
                <a:latin typeface="+mj-lt"/>
                <a:ea typeface="+mj-ea"/>
                <a:cs typeface="+mj-cs"/>
              </a:rPr>
              <a:t> </a:t>
            </a: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ДОПОЛНИТЕЛЬНЫЕ МЕТОДЫ ИССЛЕДОВАНИЯ (ДМИ)</a:t>
            </a:r>
            <a:r>
              <a:rPr kumimoji="0" lang="ru-RU" sz="4400" b="0" i="0" u="none" strike="noStrike" kern="1200" cap="none" spc="-100" normalizeH="0" baseline="0" noProof="0" dirty="0">
                <a:ln>
                  <a:noFill/>
                </a:ln>
                <a:solidFill>
                  <a:schemeClr val="tx2">
                    <a:lumMod val="75000"/>
                  </a:schemeClr>
                </a:solidFill>
                <a:effectLst/>
                <a:uLnTx/>
                <a:uFillTx/>
                <a:latin typeface="+mj-lt"/>
                <a:ea typeface="+mj-ea"/>
                <a:cs typeface="+mj-cs"/>
              </a:rPr>
              <a:t/>
            </a:r>
            <a:br>
              <a:rPr kumimoji="0" lang="ru-RU" sz="4400" b="0" i="0" u="none" strike="noStrike" kern="1200" cap="none" spc="-100" normalizeH="0" baseline="0" noProof="0" dirty="0">
                <a:ln>
                  <a:noFill/>
                </a:ln>
                <a:solidFill>
                  <a:schemeClr val="tx2">
                    <a:lumMod val="75000"/>
                  </a:schemeClr>
                </a:solidFill>
                <a:effectLst/>
                <a:uLnTx/>
                <a:uFillTx/>
                <a:latin typeface="+mj-lt"/>
                <a:ea typeface="+mj-ea"/>
                <a:cs typeface="+mj-cs"/>
              </a:rPr>
            </a:b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24579" name="Содержимое 2"/>
          <p:cNvSpPr>
            <a:spLocks noGrp="1"/>
          </p:cNvSpPr>
          <p:nvPr>
            <p:ph idx="1"/>
          </p:nvPr>
        </p:nvSpPr>
        <p:spPr>
          <a:xfrm>
            <a:off x="755576" y="2060848"/>
            <a:ext cx="7993063" cy="4320058"/>
          </a:xfrm>
        </p:spPr>
        <p:txBody>
          <a:bodyPr vert="horz" wrap="square" lIns="91440" tIns="45720" rIns="91440" bIns="45720" anchor="t" anchorCtr="0"/>
          <a:lstStyle/>
          <a:p>
            <a:pPr eaLnBrk="1" hangingPunct="1">
              <a:lnSpc>
                <a:spcPct val="90000"/>
              </a:lnSpc>
              <a:buFont typeface="Wingdings 2" panose="05020102010507070707" pitchFamily="18" charset="2"/>
              <a:buNone/>
            </a:pPr>
            <a:r>
              <a:rPr lang="ru-RU" altLang="ru-RU" sz="1800" b="1" dirty="0">
                <a:solidFill>
                  <a:schemeClr val="tx2">
                    <a:lumMod val="75000"/>
                  </a:schemeClr>
                </a:solidFill>
              </a:rPr>
              <a:t>Неинвазивные</a:t>
            </a:r>
          </a:p>
          <a:p>
            <a:pPr eaLnBrk="1" hangingPunct="1">
              <a:lnSpc>
                <a:spcPct val="90000"/>
              </a:lnSpc>
              <a:buFont typeface="Wingdings" panose="05000000000000000000" pitchFamily="2" charset="2"/>
              <a:buChar char=""/>
            </a:pPr>
            <a:r>
              <a:rPr lang="ru-RU" altLang="ru-RU" sz="1800" dirty="0"/>
              <a:t>1. Увеличение кратности микробиологического исследования мокроты.</a:t>
            </a:r>
          </a:p>
          <a:p>
            <a:pPr eaLnBrk="1" hangingPunct="1">
              <a:lnSpc>
                <a:spcPct val="90000"/>
              </a:lnSpc>
              <a:buFont typeface="Wingdings" panose="05000000000000000000" pitchFamily="2" charset="2"/>
              <a:buChar char=""/>
            </a:pPr>
            <a:r>
              <a:rPr lang="ru-RU" altLang="ru-RU" sz="1800" dirty="0"/>
              <a:t>2. </a:t>
            </a:r>
            <a:r>
              <a:rPr lang="ru-RU" altLang="ru-RU" sz="1800" b="1" dirty="0">
                <a:solidFill>
                  <a:srgbClr val="FF0000"/>
                </a:solidFill>
              </a:rPr>
              <a:t>Спиральная компьютерная  томография</a:t>
            </a:r>
            <a:r>
              <a:rPr lang="ru-RU" altLang="ru-RU" sz="1800" b="1" dirty="0"/>
              <a:t> </a:t>
            </a:r>
            <a:r>
              <a:rPr lang="ru-RU" altLang="ru-RU" sz="1800" dirty="0"/>
              <a:t>легких и средостения.</a:t>
            </a:r>
          </a:p>
          <a:p>
            <a:pPr eaLnBrk="1" hangingPunct="1">
              <a:lnSpc>
                <a:spcPct val="90000"/>
              </a:lnSpc>
              <a:buFont typeface="Wingdings 2" panose="05020102010507070707" pitchFamily="18" charset="2"/>
              <a:buNone/>
            </a:pPr>
            <a:r>
              <a:rPr lang="ru-RU" altLang="ru-RU" sz="1800" b="1" dirty="0">
                <a:solidFill>
                  <a:schemeClr val="tx2">
                    <a:lumMod val="75000"/>
                  </a:schemeClr>
                </a:solidFill>
              </a:rPr>
              <a:t>Инвазивные</a:t>
            </a:r>
            <a:r>
              <a:rPr lang="ru-RU" altLang="ru-RU" sz="1800" dirty="0">
                <a:solidFill>
                  <a:schemeClr val="tx2">
                    <a:lumMod val="75000"/>
                  </a:schemeClr>
                </a:solidFill>
              </a:rPr>
              <a:t> </a:t>
            </a:r>
            <a:r>
              <a:rPr lang="ru-RU" altLang="ru-RU" sz="1800" dirty="0"/>
              <a:t>(по показаниям) с цитологическим, гистологическим и микробиологическим исследованием диагностического материала (микроскопия, ПЦР, посев, определение ЛЧ микробиологическими и молекулярно-генетическими методами).</a:t>
            </a:r>
          </a:p>
          <a:p>
            <a:pPr eaLnBrk="1" hangingPunct="1">
              <a:lnSpc>
                <a:spcPct val="90000"/>
              </a:lnSpc>
              <a:buFont typeface="Wingdings" panose="05000000000000000000" pitchFamily="2" charset="2"/>
              <a:buChar char=""/>
            </a:pPr>
            <a:r>
              <a:rPr lang="ru-RU" altLang="ru-RU" sz="1800" dirty="0"/>
              <a:t>1. </a:t>
            </a:r>
            <a:r>
              <a:rPr lang="ru-RU" altLang="ru-RU" sz="1800" b="1" dirty="0">
                <a:solidFill>
                  <a:srgbClr val="FF0000"/>
                </a:solidFill>
              </a:rPr>
              <a:t>Фибробронхоскопия </a:t>
            </a:r>
            <a:r>
              <a:rPr lang="ru-RU" altLang="ru-RU" sz="1800" dirty="0"/>
              <a:t>с комплексом биопсий: браш-биопсией, транстрахеальной и трансбронхиальной пункцией, прямой биопсией слизистой оболочки бронхов, патологических образований в них, исследование бронхоальвеолярных смывов (БАС).</a:t>
            </a:r>
          </a:p>
          <a:p>
            <a:pPr eaLnBrk="1" hangingPunct="1">
              <a:lnSpc>
                <a:spcPct val="90000"/>
              </a:lnSpc>
              <a:buFont typeface="Wingdings" panose="05000000000000000000" pitchFamily="2" charset="2"/>
              <a:buChar char=""/>
            </a:pPr>
            <a:r>
              <a:rPr lang="ru-RU" altLang="ru-RU" sz="1800" dirty="0"/>
              <a:t>2. Трансторакальная аспирационная </a:t>
            </a:r>
            <a:r>
              <a:rPr lang="ru-RU" altLang="ru-RU" sz="1800" b="1" dirty="0">
                <a:solidFill>
                  <a:srgbClr val="FF0000"/>
                </a:solidFill>
              </a:rPr>
              <a:t>биопсия</a:t>
            </a:r>
            <a:r>
              <a:rPr lang="ru-RU" altLang="ru-RU" sz="1800" dirty="0"/>
              <a:t> легкого.</a:t>
            </a:r>
          </a:p>
          <a:p>
            <a:pPr eaLnBrk="1" hangingPunct="1">
              <a:lnSpc>
                <a:spcPct val="90000"/>
              </a:lnSpc>
              <a:buFont typeface="Wingdings" panose="05000000000000000000" pitchFamily="2" charset="2"/>
              <a:buChar char=""/>
            </a:pPr>
            <a:r>
              <a:rPr lang="ru-RU" altLang="ru-RU" sz="1800" dirty="0"/>
              <a:t>3. Пункционная биопсия плевры.</a:t>
            </a:r>
          </a:p>
          <a:p>
            <a:pPr eaLnBrk="1" hangingPunct="1">
              <a:lnSpc>
                <a:spcPct val="90000"/>
              </a:lnSpc>
              <a:buFont typeface="Wingdings" panose="05000000000000000000" pitchFamily="2" charset="2"/>
              <a:buChar char=""/>
            </a:pPr>
            <a:r>
              <a:rPr lang="ru-RU" altLang="ru-RU" sz="1800" dirty="0"/>
              <a:t>4. Диагностические операции: медиастиноскопия с биопсией лимфоузлов, открытая биопсия легкого и лимфоузлов, открытая биопсия плевры.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914400"/>
          </a:xfrm>
          <a:noFill/>
          <a:ln>
            <a:noFill/>
          </a:ln>
          <a:effectLst/>
          <a:sp3d prstMaterial="plastic"/>
        </p:spPr>
        <p:txBody>
          <a:bodyPr vert="horz" wrap="square" lIns="91440" tIns="45720" rIns="91440" bIns="45720" numCol="1" anchor="t" anchorCtr="0" compatLnSpc="1">
            <a:no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ВЫЯВЛЕНИЕ</a:t>
            </a:r>
          </a:p>
        </p:txBody>
      </p:sp>
      <p:sp>
        <p:nvSpPr>
          <p:cNvPr id="25603" name="Содержимое 2"/>
          <p:cNvSpPr>
            <a:spLocks noGrp="1"/>
          </p:cNvSpPr>
          <p:nvPr>
            <p:ph idx="1"/>
          </p:nvPr>
        </p:nvSpPr>
        <p:spPr>
          <a:xfrm>
            <a:off x="500063" y="1785938"/>
            <a:ext cx="8229600" cy="4214812"/>
          </a:xfrm>
        </p:spPr>
        <p:txBody>
          <a:bodyPr vert="horz" wrap="square" lIns="91440" tIns="45720" rIns="91440" bIns="45720" anchor="t" anchorCtr="0"/>
          <a:lstStyle/>
          <a:p>
            <a:pPr eaLnBrk="1" hangingPunct="1"/>
            <a:r>
              <a:rPr lang="ru-RU" altLang="ru-RU" sz="2800" b="1" dirty="0">
                <a:solidFill>
                  <a:schemeClr val="tx2">
                    <a:lumMod val="75000"/>
                  </a:schemeClr>
                </a:solidFill>
              </a:rPr>
              <a:t>РАННЕЕ</a:t>
            </a:r>
            <a:r>
              <a:rPr lang="ru-RU" altLang="ru-RU" sz="2800" dirty="0"/>
              <a:t> – период первичной инфекции</a:t>
            </a:r>
          </a:p>
          <a:p>
            <a:pPr eaLnBrk="1" hangingPunct="1"/>
            <a:r>
              <a:rPr lang="ru-RU" altLang="ru-RU" sz="2800" b="1" dirty="0">
                <a:solidFill>
                  <a:schemeClr val="tx2">
                    <a:lumMod val="75000"/>
                  </a:schemeClr>
                </a:solidFill>
              </a:rPr>
              <a:t>СВОЕВРЕМЕННОЕ</a:t>
            </a:r>
            <a:r>
              <a:rPr lang="ru-RU" altLang="ru-RU" sz="2800" dirty="0"/>
              <a:t> – первичные локальные и свежие вторичные формы без распада и бактериовыделения</a:t>
            </a:r>
          </a:p>
          <a:p>
            <a:pPr eaLnBrk="1" hangingPunct="1"/>
            <a:r>
              <a:rPr lang="ru-RU" altLang="ru-RU" sz="2800" b="1" dirty="0">
                <a:solidFill>
                  <a:schemeClr val="tx2">
                    <a:lumMod val="75000"/>
                  </a:schemeClr>
                </a:solidFill>
              </a:rPr>
              <a:t>НЕСВОЕВРЕМЕННОЕ</a:t>
            </a:r>
            <a:r>
              <a:rPr lang="ru-RU" altLang="ru-RU" sz="2800" dirty="0">
                <a:solidFill>
                  <a:srgbClr val="002060"/>
                </a:solidFill>
              </a:rPr>
              <a:t> </a:t>
            </a:r>
            <a:r>
              <a:rPr lang="ru-RU" altLang="ru-RU" sz="2800" dirty="0"/>
              <a:t>–свежие формы в фазе распада с бактериовыделением</a:t>
            </a:r>
          </a:p>
          <a:p>
            <a:pPr eaLnBrk="1" hangingPunct="1"/>
            <a:r>
              <a:rPr lang="ru-RU" altLang="ru-RU" sz="2800" b="1" dirty="0">
                <a:solidFill>
                  <a:schemeClr val="tx2">
                    <a:lumMod val="75000"/>
                  </a:schemeClr>
                </a:solidFill>
              </a:rPr>
              <a:t>ЗАПУЩЕННЫЕ ФОРМЫ </a:t>
            </a:r>
            <a:r>
              <a:rPr lang="ru-RU" altLang="ru-RU" sz="2800" dirty="0"/>
              <a:t>– фиброзно-кавернозный туберкулез</a:t>
            </a:r>
          </a:p>
          <a:p>
            <a:pPr algn="ctr" eaLnBrk="1" hangingPunct="1"/>
            <a:endParaRPr lang="ru-RU" altLang="ru-RU" sz="2400" dirty="0"/>
          </a:p>
          <a:p>
            <a:pPr eaLnBrk="1" hangingPunct="1"/>
            <a:endParaRPr lang="ru-RU" altLang="ru-RU" sz="24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2763"/>
            <a:ext cx="8229600" cy="914400"/>
          </a:xfrm>
        </p:spPr>
        <p:txBody>
          <a:bodyPr vert="horz" wrap="square" lIns="91440" tIns="45720" rIns="91440" bIns="45720" numCol="1" anchor="t" anchorCtr="0" compatLnSpc="1">
            <a:norm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Своевременное выявление</a:t>
            </a:r>
          </a:p>
        </p:txBody>
      </p:sp>
      <p:pic>
        <p:nvPicPr>
          <p:cNvPr id="26627" name="Picture 2"/>
          <p:cNvPicPr>
            <a:picLocks noGrp="1" noChangeAspect="1"/>
          </p:cNvPicPr>
          <p:nvPr>
            <p:ph sz="half" idx="1"/>
          </p:nvPr>
        </p:nvPicPr>
        <p:blipFill>
          <a:blip r:embed="rId2" cstate="print"/>
          <a:stretch>
            <a:fillRect/>
          </a:stretch>
        </p:blipFill>
        <p:spPr>
          <a:xfrm>
            <a:off x="458488" y="1849326"/>
            <a:ext cx="4036024" cy="4027711"/>
          </a:xfrm>
        </p:spPr>
      </p:pic>
      <p:sp>
        <p:nvSpPr>
          <p:cNvPr id="26628" name="Объект 2"/>
          <p:cNvSpPr>
            <a:spLocks noGrp="1"/>
          </p:cNvSpPr>
          <p:nvPr>
            <p:ph sz="half" idx="2"/>
          </p:nvPr>
        </p:nvSpPr>
        <p:spPr>
          <a:xfrm>
            <a:off x="4779963" y="1889125"/>
            <a:ext cx="4038600" cy="4032250"/>
          </a:xfrm>
        </p:spPr>
        <p:txBody>
          <a:bodyPr vert="horz" wrap="square" lIns="91440" tIns="45720" rIns="91440" bIns="45720" anchor="t" anchorCtr="0"/>
          <a:lstStyle/>
          <a:p>
            <a:pPr marL="68580" indent="0" eaLnBrk="1" hangingPunct="1">
              <a:buSzPct val="95000"/>
              <a:buFont typeface="Wingdings" panose="05000000000000000000" pitchFamily="2" charset="2"/>
              <a:buNone/>
            </a:pPr>
            <a:r>
              <a:rPr lang="ru-RU" altLang="en-US" kern="1200" dirty="0">
                <a:latin typeface="+mn-lt"/>
                <a:ea typeface="+mn-ea"/>
                <a:cs typeface="+mn-cs"/>
              </a:rPr>
              <a:t>Очаговый туберкулез С1-2 правого  легкого в фазе инфильтрации</a:t>
            </a:r>
          </a:p>
          <a:p>
            <a:pPr marL="68580" indent="0" eaLnBrk="1" hangingPunct="1">
              <a:buSzPct val="95000"/>
              <a:buFont typeface="Wingdings" panose="05000000000000000000" pitchFamily="2" charset="2"/>
              <a:buNone/>
            </a:pPr>
            <a:r>
              <a:rPr lang="ru-RU" altLang="en-US" kern="1200" dirty="0">
                <a:latin typeface="+mn-lt"/>
                <a:ea typeface="+mn-ea"/>
                <a:cs typeface="+mn-cs"/>
              </a:rPr>
              <a:t>МБТ(-)</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2763"/>
            <a:ext cx="8229600" cy="914400"/>
          </a:xfrm>
        </p:spPr>
        <p:txBody>
          <a:bodyPr vert="horz" wrap="square" lIns="91440" tIns="45720" rIns="91440" bIns="45720" numCol="1" anchor="t" anchorCtr="0" compatLnSpc="1">
            <a:norm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Своевременное выявление</a:t>
            </a:r>
          </a:p>
        </p:txBody>
      </p:sp>
      <p:pic>
        <p:nvPicPr>
          <p:cNvPr id="27651" name="Picture 4"/>
          <p:cNvPicPr>
            <a:picLocks noGrp="1" noChangeAspect="1"/>
          </p:cNvPicPr>
          <p:nvPr>
            <p:ph sz="half" idx="1"/>
          </p:nvPr>
        </p:nvPicPr>
        <p:blipFill>
          <a:blip r:embed="rId2" cstate="print"/>
          <a:stretch>
            <a:fillRect/>
          </a:stretch>
        </p:blipFill>
        <p:spPr>
          <a:xfrm>
            <a:off x="457200" y="2304282"/>
            <a:ext cx="4038600" cy="3117799"/>
          </a:xfrm>
        </p:spPr>
      </p:pic>
      <p:sp>
        <p:nvSpPr>
          <p:cNvPr id="27652" name="Объект 2"/>
          <p:cNvSpPr>
            <a:spLocks noGrp="1"/>
          </p:cNvSpPr>
          <p:nvPr>
            <p:ph sz="half" idx="2"/>
          </p:nvPr>
        </p:nvSpPr>
        <p:spPr>
          <a:xfrm>
            <a:off x="4859338" y="1916113"/>
            <a:ext cx="4038600" cy="3960812"/>
          </a:xfrm>
        </p:spPr>
        <p:txBody>
          <a:bodyPr vert="horz" wrap="square" lIns="91440" tIns="45720" rIns="91440" bIns="45720" anchor="t" anchorCtr="0"/>
          <a:lstStyle/>
          <a:p>
            <a:pPr marL="68580" indent="0" eaLnBrk="1" hangingPunct="1">
              <a:buSzPct val="95000"/>
              <a:buFont typeface="Wingdings" panose="05000000000000000000" pitchFamily="2" charset="2"/>
              <a:buNone/>
            </a:pPr>
            <a:r>
              <a:rPr lang="ru-RU" altLang="en-US" kern="1200" dirty="0">
                <a:latin typeface="+mn-lt"/>
                <a:ea typeface="+mn-ea"/>
                <a:cs typeface="+mn-cs"/>
              </a:rPr>
              <a:t>Инфильтративный   туберкулез верхней доли правого легкого (перисциссурит)</a:t>
            </a:r>
          </a:p>
          <a:p>
            <a:pPr marL="68580" indent="0" eaLnBrk="1" hangingPunct="1">
              <a:buSzPct val="95000"/>
              <a:buFont typeface="Wingdings" panose="05000000000000000000" pitchFamily="2" charset="2"/>
              <a:buNone/>
            </a:pPr>
            <a:r>
              <a:rPr lang="ru-RU" altLang="en-US" kern="1200" dirty="0">
                <a:latin typeface="+mn-lt"/>
                <a:ea typeface="+mn-ea"/>
                <a:cs typeface="+mn-cs"/>
              </a:rPr>
              <a:t>МБТ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2763"/>
            <a:ext cx="8229600" cy="914400"/>
          </a:xfrm>
        </p:spPr>
        <p:txBody>
          <a:bodyPr vert="horz" wrap="square" lIns="91440" tIns="45720" rIns="91440" bIns="45720" numCol="1" anchor="t" anchorCtr="0" compatLnSpc="1">
            <a:norm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Несвоевременное выявление</a:t>
            </a:r>
          </a:p>
        </p:txBody>
      </p:sp>
      <p:pic>
        <p:nvPicPr>
          <p:cNvPr id="28675" name="Picture 4"/>
          <p:cNvPicPr>
            <a:picLocks noGrp="1" noChangeAspect="1"/>
          </p:cNvPicPr>
          <p:nvPr>
            <p:ph sz="half" idx="1"/>
          </p:nvPr>
        </p:nvPicPr>
        <p:blipFill>
          <a:blip r:embed="rId2" cstate="print"/>
          <a:stretch>
            <a:fillRect/>
          </a:stretch>
        </p:blipFill>
        <p:spPr>
          <a:xfrm>
            <a:off x="457200" y="2044950"/>
            <a:ext cx="4038600" cy="3636463"/>
          </a:xfrm>
        </p:spPr>
      </p:pic>
      <p:sp>
        <p:nvSpPr>
          <p:cNvPr id="28676" name="Объект 2"/>
          <p:cNvSpPr>
            <a:spLocks noGrp="1"/>
          </p:cNvSpPr>
          <p:nvPr>
            <p:ph sz="half" idx="2"/>
          </p:nvPr>
        </p:nvSpPr>
        <p:spPr>
          <a:xfrm>
            <a:off x="4932363" y="1773238"/>
            <a:ext cx="4038600" cy="4525962"/>
          </a:xfrm>
        </p:spPr>
        <p:txBody>
          <a:bodyPr vert="horz" wrap="square" lIns="91440" tIns="45720" rIns="91440" bIns="45720" anchor="t" anchorCtr="0"/>
          <a:lstStyle/>
          <a:p>
            <a:pPr marL="68580" indent="0" eaLnBrk="1" hangingPunct="1">
              <a:buSzPct val="95000"/>
              <a:buFont typeface="Wingdings" panose="05000000000000000000" pitchFamily="2" charset="2"/>
              <a:buNone/>
            </a:pPr>
            <a:r>
              <a:rPr lang="ru-RU" altLang="en-US" kern="1200" dirty="0">
                <a:latin typeface="+mn-lt"/>
                <a:ea typeface="+mn-ea"/>
                <a:cs typeface="+mn-cs"/>
              </a:rPr>
              <a:t>Инфильтративный туберкулез верхней доли правого легкого в фазе распада</a:t>
            </a:r>
          </a:p>
          <a:p>
            <a:pPr marL="68580" indent="0" eaLnBrk="1" hangingPunct="1">
              <a:buSzPct val="95000"/>
              <a:buFont typeface="Wingdings" panose="05000000000000000000" pitchFamily="2" charset="2"/>
              <a:buNone/>
            </a:pPr>
            <a:r>
              <a:rPr lang="ru-RU" altLang="en-US" kern="1200" dirty="0">
                <a:latin typeface="+mn-lt"/>
                <a:ea typeface="+mn-ea"/>
                <a:cs typeface="+mn-cs"/>
              </a:rPr>
              <a:t>(округлый инфильтрат)</a:t>
            </a:r>
          </a:p>
          <a:p>
            <a:pPr marL="68580" indent="0" eaLnBrk="1" hangingPunct="1">
              <a:buSzPct val="95000"/>
              <a:buFont typeface="Wingdings" panose="05000000000000000000" pitchFamily="2" charset="2"/>
              <a:buNone/>
            </a:pPr>
            <a:r>
              <a:rPr lang="ru-RU" altLang="en-US" kern="1200" dirty="0">
                <a:latin typeface="+mn-lt"/>
                <a:ea typeface="+mn-ea"/>
                <a:cs typeface="+mn-cs"/>
              </a:rPr>
              <a:t>МБТ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2763"/>
            <a:ext cx="8229600" cy="914400"/>
          </a:xfrm>
        </p:spPr>
        <p:txBody>
          <a:bodyPr vert="horz" wrap="square" lIns="91440" tIns="45720" rIns="91440" bIns="45720" numCol="1" anchor="t" anchorCtr="0" compatLnSpc="1">
            <a:norm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Несвоевременное выявление</a:t>
            </a:r>
          </a:p>
        </p:txBody>
      </p:sp>
      <p:sp>
        <p:nvSpPr>
          <p:cNvPr id="29699" name="Объект 4"/>
          <p:cNvSpPr>
            <a:spLocks noGrp="1"/>
          </p:cNvSpPr>
          <p:nvPr>
            <p:ph sz="half" idx="1"/>
          </p:nvPr>
        </p:nvSpPr>
        <p:spPr>
          <a:xfrm>
            <a:off x="457200" y="1600200"/>
            <a:ext cx="3789363" cy="4525963"/>
          </a:xfrm>
        </p:spPr>
        <p:txBody>
          <a:bodyPr vert="horz" wrap="square" lIns="91440" tIns="45720" rIns="91440" bIns="45720" anchor="t" anchorCtr="0"/>
          <a:lstStyle/>
          <a:p>
            <a:pPr marL="136525" indent="0" eaLnBrk="1" hangingPunct="1">
              <a:buSzPct val="95000"/>
              <a:buFont typeface="Wingdings 2" panose="05020102010507070707" pitchFamily="18" charset="2"/>
              <a:buNone/>
            </a:pPr>
            <a:r>
              <a:rPr lang="ru-RU" altLang="ru-RU" kern="1200" dirty="0">
                <a:latin typeface="+mn-lt"/>
                <a:ea typeface="+mn-ea"/>
                <a:cs typeface="+mn-cs"/>
              </a:rPr>
              <a:t>Диссеминированный туберкулез легких в фазе инфильтрации и распада</a:t>
            </a:r>
          </a:p>
          <a:p>
            <a:pPr marL="136525" indent="0" eaLnBrk="1" hangingPunct="1">
              <a:buSzPct val="95000"/>
              <a:buFont typeface="Wingdings 2" panose="05020102010507070707" pitchFamily="18" charset="2"/>
              <a:buNone/>
            </a:pPr>
            <a:r>
              <a:rPr lang="ru-RU" altLang="ru-RU" kern="1200" dirty="0">
                <a:latin typeface="+mn-lt"/>
                <a:ea typeface="+mn-ea"/>
                <a:cs typeface="+mn-cs"/>
              </a:rPr>
              <a:t>МБТ(+)</a:t>
            </a:r>
          </a:p>
        </p:txBody>
      </p:sp>
      <p:sp>
        <p:nvSpPr>
          <p:cNvPr id="29700" name="Объект 5"/>
          <p:cNvSpPr>
            <a:spLocks noGrp="1"/>
          </p:cNvSpPr>
          <p:nvPr>
            <p:ph sz="half" idx="2"/>
          </p:nvPr>
        </p:nvSpPr>
        <p:spPr>
          <a:xfrm>
            <a:off x="4656138" y="1770063"/>
            <a:ext cx="4038600" cy="4525962"/>
          </a:xfrm>
        </p:spPr>
        <p:txBody>
          <a:bodyPr vert="horz" wrap="square" lIns="91440" tIns="45720" rIns="91440" bIns="45720" anchor="t" anchorCtr="0"/>
          <a:lstStyle/>
          <a:p>
            <a:pPr marL="136525" indent="0" eaLnBrk="1" hangingPunct="1">
              <a:buSzPct val="95000"/>
              <a:buFont typeface="Wingdings 2" panose="05020102010507070707" pitchFamily="18" charset="2"/>
              <a:buNone/>
            </a:pPr>
            <a:endParaRPr lang="ru-RU" altLang="ru-RU" kern="1200" dirty="0">
              <a:latin typeface="+mn-lt"/>
              <a:ea typeface="+mn-ea"/>
              <a:cs typeface="+mn-cs"/>
            </a:endParaRPr>
          </a:p>
        </p:txBody>
      </p:sp>
      <p:pic>
        <p:nvPicPr>
          <p:cNvPr id="29701" name="Picture 3"/>
          <p:cNvPicPr>
            <a:picLocks noChangeAspect="1"/>
          </p:cNvPicPr>
          <p:nvPr/>
        </p:nvPicPr>
        <p:blipFill>
          <a:blip r:embed="rId2" cstate="print"/>
          <a:srcRect r="2739" b="3548"/>
          <a:stretch>
            <a:fillRect/>
          </a:stretch>
        </p:blipFill>
        <p:spPr>
          <a:xfrm>
            <a:off x="4356100" y="1566863"/>
            <a:ext cx="4481513" cy="4654550"/>
          </a:xfrm>
          <a:prstGeom prst="rect">
            <a:avLst/>
          </a:prstGeom>
          <a:noFill/>
          <a:ln w="9525">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2763"/>
            <a:ext cx="8229600" cy="914400"/>
          </a:xfrm>
        </p:spPr>
        <p:txBody>
          <a:bodyPr vert="horz" wrap="square" lIns="91440" tIns="45720" rIns="91440" bIns="45720" numCol="1" anchor="t" anchorCtr="0" compatLnSpc="1">
            <a:no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Запущенные формы</a:t>
            </a:r>
          </a:p>
        </p:txBody>
      </p:sp>
      <p:pic>
        <p:nvPicPr>
          <p:cNvPr id="30723" name="Picture 2"/>
          <p:cNvPicPr>
            <a:picLocks noGrp="1" noChangeAspect="1"/>
          </p:cNvPicPr>
          <p:nvPr>
            <p:ph sz="half" idx="1"/>
          </p:nvPr>
        </p:nvPicPr>
        <p:blipFill>
          <a:blip r:embed="rId2" cstate="print"/>
          <a:srcRect l="14899" r="2716" b="4573"/>
          <a:stretch>
            <a:fillRect/>
          </a:stretch>
        </p:blipFill>
        <p:spPr>
          <a:xfrm>
            <a:off x="468313" y="1773238"/>
            <a:ext cx="3937000" cy="3630612"/>
          </a:xfrm>
        </p:spPr>
      </p:pic>
      <p:sp>
        <p:nvSpPr>
          <p:cNvPr id="30724" name="Объект 2"/>
          <p:cNvSpPr>
            <a:spLocks noGrp="1"/>
          </p:cNvSpPr>
          <p:nvPr>
            <p:ph sz="half" idx="2"/>
          </p:nvPr>
        </p:nvSpPr>
        <p:spPr>
          <a:xfrm>
            <a:off x="4932363" y="1773238"/>
            <a:ext cx="4038600" cy="4525962"/>
          </a:xfrm>
        </p:spPr>
        <p:txBody>
          <a:bodyPr vert="horz" wrap="square" lIns="91440" tIns="45720" rIns="91440" bIns="45720" anchor="t" anchorCtr="0"/>
          <a:lstStyle/>
          <a:p>
            <a:pPr marL="68580" indent="0" eaLnBrk="1" hangingPunct="1">
              <a:buSzPct val="95000"/>
              <a:buFont typeface="Wingdings" panose="05000000000000000000" pitchFamily="2" charset="2"/>
              <a:buNone/>
            </a:pPr>
            <a:r>
              <a:rPr lang="ru-RU" altLang="en-US" kern="1200" dirty="0">
                <a:latin typeface="+mn-lt"/>
                <a:ea typeface="+mn-ea"/>
                <a:cs typeface="+mn-cs"/>
              </a:rPr>
              <a:t>Фиброзно-кавернозный туберкулез легких</a:t>
            </a:r>
          </a:p>
          <a:p>
            <a:pPr marL="68580" indent="0" eaLnBrk="1" hangingPunct="1">
              <a:buSzPct val="95000"/>
              <a:buFont typeface="Wingdings" panose="05000000000000000000" pitchFamily="2" charset="2"/>
              <a:buNone/>
            </a:pPr>
            <a:r>
              <a:rPr lang="ru-RU" altLang="en-US" kern="1200" dirty="0">
                <a:latin typeface="+mn-lt"/>
                <a:ea typeface="+mn-ea"/>
                <a:cs typeface="+mn-cs"/>
              </a:rPr>
              <a:t>В фазе инфильтрации и обсеменения</a:t>
            </a:r>
          </a:p>
          <a:p>
            <a:pPr marL="68580" indent="0" eaLnBrk="1" hangingPunct="1">
              <a:buSzPct val="95000"/>
              <a:buFont typeface="Wingdings" panose="05000000000000000000" pitchFamily="2" charset="2"/>
              <a:buNone/>
            </a:pPr>
            <a:r>
              <a:rPr lang="ru-RU" altLang="en-US" kern="1200" dirty="0">
                <a:latin typeface="+mn-lt"/>
                <a:ea typeface="+mn-ea"/>
                <a:cs typeface="+mn-cs"/>
              </a:rPr>
              <a:t>МБТ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57200" y="274638"/>
            <a:ext cx="8229600" cy="1858218"/>
          </a:xfrm>
        </p:spPr>
        <p:txBody>
          <a:bodyPr>
            <a:normAutofit fontScale="90000"/>
          </a:bodyPr>
          <a:lstStyle/>
          <a:p>
            <a:r>
              <a:rPr lang="ru-RU" dirty="0" smtClean="0">
                <a:solidFill>
                  <a:schemeClr val="tx2">
                    <a:lumMod val="75000"/>
                  </a:schemeClr>
                </a:solidFill>
              </a:rPr>
              <a:t>Организация противотуберкулезной помощи населению</a:t>
            </a:r>
            <a:endParaRPr lang="ru-RU" dirty="0">
              <a:solidFill>
                <a:schemeClr val="tx2">
                  <a:lumMod val="75000"/>
                </a:schemeClr>
              </a:solidFill>
            </a:endParaRPr>
          </a:p>
        </p:txBody>
      </p:sp>
      <p:sp>
        <p:nvSpPr>
          <p:cNvPr id="6" name="Содержимое 5"/>
          <p:cNvSpPr>
            <a:spLocks noGrp="1"/>
          </p:cNvSpPr>
          <p:nvPr>
            <p:ph idx="1"/>
          </p:nvPr>
        </p:nvSpPr>
        <p:spPr>
          <a:xfrm>
            <a:off x="467544" y="2636912"/>
            <a:ext cx="8219256" cy="3489251"/>
          </a:xfrm>
        </p:spPr>
        <p:txBody>
          <a:bodyPr>
            <a:normAutofit fontScale="47500" lnSpcReduction="20000"/>
          </a:bodyPr>
          <a:lstStyle/>
          <a:p>
            <a:r>
              <a:rPr lang="ru-RU" altLang="ru-RU" dirty="0" smtClean="0">
                <a:latin typeface="Tahoma" panose="020B0604030504040204" pitchFamily="34" charset="0"/>
                <a:ea typeface="Tahoma" panose="020B0604030504040204" pitchFamily="34" charset="0"/>
                <a:cs typeface="Tahoma" panose="020B0604030504040204" pitchFamily="34" charset="0"/>
              </a:rPr>
              <a:t>государственная политика признания борьбы с туберкулёзом важным направлением в обеспечении безопасности общества;</a:t>
            </a:r>
          </a:p>
          <a:p>
            <a:r>
              <a:rPr lang="ru-RU" altLang="ru-RU" dirty="0" smtClean="0">
                <a:latin typeface="Tahoma" panose="020B0604030504040204" pitchFamily="34" charset="0"/>
                <a:ea typeface="Tahoma" panose="020B0604030504040204" pitchFamily="34" charset="0"/>
                <a:cs typeface="Tahoma" panose="020B0604030504040204" pitchFamily="34" charset="0"/>
              </a:rPr>
              <a:t>приоритетное значение противотуберкулёзных мероприятий в федеральной и региональных программах здравоохранения;</a:t>
            </a:r>
          </a:p>
          <a:p>
            <a:r>
              <a:rPr lang="ru-RU" altLang="ru-RU" dirty="0" smtClean="0">
                <a:latin typeface="Tahoma" panose="020B0604030504040204" pitchFamily="34" charset="0"/>
                <a:ea typeface="Tahoma" panose="020B0604030504040204" pitchFamily="34" charset="0"/>
                <a:cs typeface="Tahoma" panose="020B0604030504040204" pitchFamily="34" charset="0"/>
              </a:rPr>
              <a:t>совместная работа общей лечебной сети, санитарно-эпидемиологической и специализированной противотуберкулёзной служб, иных ведомств (ФСИН, Минобороны, МВД, </a:t>
            </a:r>
            <a:r>
              <a:rPr lang="ru-RU" altLang="ru-RU" dirty="0" err="1" smtClean="0">
                <a:latin typeface="Tahoma" panose="020B0604030504040204" pitchFamily="34" charset="0"/>
                <a:ea typeface="Tahoma" panose="020B0604030504040204" pitchFamily="34" charset="0"/>
                <a:cs typeface="Tahoma" panose="020B0604030504040204" pitchFamily="34" charset="0"/>
              </a:rPr>
              <a:t>Минсельхозпром</a:t>
            </a:r>
            <a:r>
              <a:rPr lang="ru-RU" altLang="ru-RU" dirty="0" smtClean="0">
                <a:latin typeface="Tahoma" panose="020B0604030504040204" pitchFamily="34" charset="0"/>
                <a:ea typeface="Tahoma" panose="020B0604030504040204" pitchFamily="34" charset="0"/>
                <a:cs typeface="Tahoma" panose="020B0604030504040204" pitchFamily="34" charset="0"/>
              </a:rPr>
              <a:t> и др.) по профилактике и выявлению туберкулёза;</a:t>
            </a:r>
          </a:p>
          <a:p>
            <a:r>
              <a:rPr lang="ru-RU" altLang="ru-RU" dirty="0" smtClean="0">
                <a:latin typeface="Tahoma" panose="020B0604030504040204" pitchFamily="34" charset="0"/>
                <a:ea typeface="Tahoma" panose="020B0604030504040204" pitchFamily="34" charset="0"/>
                <a:cs typeface="Tahoma" panose="020B0604030504040204" pitchFamily="34" charset="0"/>
              </a:rPr>
              <a:t>разработка государственной системы мониторинга туберкулёза;</a:t>
            </a:r>
          </a:p>
          <a:p>
            <a:r>
              <a:rPr lang="ru-RU" altLang="ru-RU" dirty="0" smtClean="0">
                <a:latin typeface="Tahoma" panose="020B0604030504040204" pitchFamily="34" charset="0"/>
                <a:ea typeface="Tahoma" panose="020B0604030504040204" pitchFamily="34" charset="0"/>
                <a:cs typeface="Tahoma" panose="020B0604030504040204" pitchFamily="34" charset="0"/>
              </a:rPr>
              <a:t>совершенствование системы выявления первичного инфицирования и заболевания туберкулёзом;</a:t>
            </a:r>
          </a:p>
          <a:p>
            <a:r>
              <a:rPr lang="ru-RU" altLang="ru-RU" dirty="0" smtClean="0">
                <a:latin typeface="Tahoma" panose="020B0604030504040204" pitchFamily="34" charset="0"/>
                <a:ea typeface="Tahoma" panose="020B0604030504040204" pitchFamily="34" charset="0"/>
                <a:cs typeface="Tahoma" panose="020B0604030504040204" pitchFamily="34" charset="0"/>
              </a:rPr>
              <a:t>эффективное лечение больных туберкулёзом;</a:t>
            </a:r>
          </a:p>
          <a:p>
            <a:r>
              <a:rPr lang="ru-RU" altLang="ru-RU" dirty="0" smtClean="0">
                <a:latin typeface="Tahoma" panose="020B0604030504040204" pitchFamily="34" charset="0"/>
                <a:ea typeface="Tahoma" panose="020B0604030504040204" pitchFamily="34" charset="0"/>
                <a:cs typeface="Tahoma" panose="020B0604030504040204" pitchFamily="34" charset="0"/>
              </a:rPr>
              <a:t>государственное снабжение учреждений здравоохранения лекарственными средствами, вакцинами, туберкулином и медицинской техникой;</a:t>
            </a:r>
          </a:p>
          <a:p>
            <a:r>
              <a:rPr lang="ru-RU" altLang="ru-RU" dirty="0" smtClean="0">
                <a:latin typeface="Tahoma" panose="020B0604030504040204" pitchFamily="34" charset="0"/>
                <a:ea typeface="Tahoma" panose="020B0604030504040204" pitchFamily="34" charset="0"/>
                <a:cs typeface="Tahoma" panose="020B0604030504040204" pitchFamily="34" charset="0"/>
              </a:rPr>
              <a:t>регулярное обновление образовательных программ по фтизиатрии;</a:t>
            </a:r>
          </a:p>
          <a:p>
            <a:r>
              <a:rPr lang="ru-RU" altLang="ru-RU" dirty="0" smtClean="0">
                <a:latin typeface="Tahoma" panose="020B0604030504040204" pitchFamily="34" charset="0"/>
                <a:ea typeface="Tahoma" panose="020B0604030504040204" pitchFamily="34" charset="0"/>
                <a:cs typeface="Tahoma" panose="020B0604030504040204" pitchFamily="34" charset="0"/>
              </a:rPr>
              <a:t>участие населения в борьбе с туберкулёзом</a:t>
            </a:r>
          </a:p>
          <a:p>
            <a:endParaRPr lang="ru-RU"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1026" name="Object 2"/>
          <p:cNvGraphicFramePr>
            <a:graphicFrameLocks noChangeAspect="1"/>
          </p:cNvGraphicFramePr>
          <p:nvPr>
            <p:ph idx="1"/>
          </p:nvPr>
        </p:nvGraphicFramePr>
        <p:xfrm>
          <a:off x="179512" y="0"/>
          <a:ext cx="8712968" cy="6669360"/>
        </p:xfrm>
        <a:graphic>
          <a:graphicData uri="http://schemas.openxmlformats.org/presentationml/2006/ole">
            <p:oleObj spid="_x0000_s1026" name="Слайд" r:id="rId3" imgW="2994705" imgH="2244799" progId="PowerPoint.Slide.8">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xit" presetSubtype="10" fill="hold" nodeType="clickEffect">
                                  <p:stCondLst>
                                    <p:cond delay="0"/>
                                  </p:stCondLst>
                                  <p:childTnLst>
                                    <p:animEffect transition="out" filter="blinds(horizontal)">
                                      <p:cBhvr>
                                        <p:cTn id="10" dur="500"/>
                                        <p:tgtEl>
                                          <p:spTgt spid="1026"/>
                                        </p:tgtEl>
                                      </p:cBhvr>
                                    </p:animEffect>
                                    <p:set>
                                      <p:cBhvr>
                                        <p:cTn id="11" dur="1" fill="hold">
                                          <p:stCondLst>
                                            <p:cond delay="499"/>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274638"/>
            <a:ext cx="8712968" cy="1143000"/>
          </a:xfrm>
        </p:spPr>
        <p:txBody>
          <a:bodyPr>
            <a:normAutofit fontScale="90000"/>
          </a:bodyPr>
          <a:lstStyle/>
          <a:p>
            <a:r>
              <a:rPr lang="ru-RU" altLang="ru-RU" dirty="0" smtClean="0">
                <a:solidFill>
                  <a:schemeClr val="tx2">
                    <a:lumMod val="75000"/>
                  </a:schemeClr>
                </a:solidFill>
              </a:rPr>
              <a:t>Противотуберкулезная служба Новосибирской области представлена</a:t>
            </a:r>
            <a:endParaRPr lang="ru-RU" dirty="0">
              <a:solidFill>
                <a:schemeClr val="tx2">
                  <a:lumMod val="75000"/>
                </a:schemeClr>
              </a:solidFill>
            </a:endParaRPr>
          </a:p>
        </p:txBody>
      </p:sp>
      <p:sp>
        <p:nvSpPr>
          <p:cNvPr id="3" name="Содержимое 2"/>
          <p:cNvSpPr>
            <a:spLocks noGrp="1"/>
          </p:cNvSpPr>
          <p:nvPr>
            <p:ph idx="1"/>
          </p:nvPr>
        </p:nvSpPr>
        <p:spPr>
          <a:xfrm>
            <a:off x="179512" y="1600200"/>
            <a:ext cx="8856984" cy="4525963"/>
          </a:xfrm>
        </p:spPr>
        <p:txBody>
          <a:bodyPr>
            <a:noAutofit/>
          </a:bodyPr>
          <a:lstStyle/>
          <a:p>
            <a:r>
              <a:rPr lang="ru-RU" altLang="ru-RU" sz="1800" dirty="0" smtClean="0">
                <a:latin typeface="Tahoma" panose="020B0604030504040204" pitchFamily="34" charset="0"/>
                <a:ea typeface="Tahoma" panose="020B0604030504040204" pitchFamily="34" charset="0"/>
                <a:cs typeface="Tahoma" panose="020B0604030504040204" pitchFamily="34" charset="0"/>
              </a:rPr>
              <a:t>1 туберкулезная больница на 1 495 туберкулезных коек</a:t>
            </a:r>
          </a:p>
          <a:p>
            <a:r>
              <a:rPr lang="ru-RU" altLang="ru-RU" sz="1800" dirty="0" smtClean="0">
                <a:latin typeface="Tahoma" panose="020B0604030504040204" pitchFamily="34" charset="0"/>
                <a:ea typeface="Tahoma" panose="020B0604030504040204" pitchFamily="34" charset="0"/>
                <a:cs typeface="Tahoma" panose="020B0604030504040204" pitchFamily="34" charset="0"/>
              </a:rPr>
              <a:t>26 туберкулезных кабинетов</a:t>
            </a:r>
          </a:p>
          <a:p>
            <a:r>
              <a:rPr lang="ru-RU" altLang="ru-RU" sz="1800" dirty="0" smtClean="0">
                <a:latin typeface="Tahoma" panose="020B0604030504040204" pitchFamily="34" charset="0"/>
                <a:ea typeface="Tahoma" panose="020B0604030504040204" pitchFamily="34" charset="0"/>
                <a:cs typeface="Tahoma" panose="020B0604030504040204" pitchFamily="34" charset="0"/>
              </a:rPr>
              <a:t>Также имеется 45 туберкулезных коек дневного стационара при стационаре</a:t>
            </a:r>
          </a:p>
          <a:p>
            <a:r>
              <a:rPr lang="ru-RU" altLang="ru-RU" sz="1800" dirty="0" smtClean="0">
                <a:latin typeface="Tahoma" panose="020B0604030504040204" pitchFamily="34" charset="0"/>
                <a:ea typeface="Tahoma" panose="020B0604030504040204" pitchFamily="34" charset="0"/>
                <a:cs typeface="Tahoma" panose="020B0604030504040204" pitchFamily="34" charset="0"/>
              </a:rPr>
              <a:t>Имеется 594 туберкулёзных коек, расположенных в медицинских организациях нетуберкулезного профиля</a:t>
            </a:r>
          </a:p>
          <a:p>
            <a:r>
              <a:rPr lang="ru-RU" altLang="ru-RU" sz="1800" dirty="0" smtClean="0">
                <a:latin typeface="Tahoma" panose="020B0604030504040204" pitchFamily="34" charset="0"/>
                <a:ea typeface="Tahoma" panose="020B0604030504040204" pitchFamily="34" charset="0"/>
                <a:cs typeface="Tahoma" panose="020B0604030504040204" pitchFamily="34" charset="0"/>
              </a:rPr>
              <a:t>Кроме того, имеется 199 туберкулёзных коек для взрослых, расположенных в ФГБУ «Новосибирский научно-исследовательский институт туберкулеза» Минздрава России (ФГБУ «ННИИТ» Минздрава России)</a:t>
            </a:r>
          </a:p>
          <a:p>
            <a:r>
              <a:rPr lang="ru-RU" sz="1800" dirty="0" smtClean="0">
                <a:latin typeface="Tahoma" panose="020B0604030504040204" pitchFamily="34" charset="0"/>
                <a:ea typeface="Tahoma" panose="020B0604030504040204" pitchFamily="34" charset="0"/>
                <a:cs typeface="Tahoma" panose="020B0604030504040204" pitchFamily="34" charset="0"/>
              </a:rPr>
              <a:t>Государственное бюджетное учреждение здравоохранения Новосибирской области «Государственная областная Новосибирская клиническая туберкулёзная больница», сокращенное название – ГБУЗ НСО ГОНКТБ – это лечебное учреждение оказывающее </a:t>
            </a:r>
            <a:r>
              <a:rPr lang="ru-RU" sz="1800" b="1" dirty="0" smtClean="0">
                <a:latin typeface="Tahoma" panose="020B0604030504040204" pitchFamily="34" charset="0"/>
                <a:ea typeface="Tahoma" panose="020B0604030504040204" pitchFamily="34" charset="0"/>
                <a:cs typeface="Tahoma" panose="020B0604030504040204" pitchFamily="34" charset="0"/>
              </a:rPr>
              <a:t>специализированную</a:t>
            </a:r>
            <a:r>
              <a:rPr lang="ru-RU" sz="1800" dirty="0" smtClean="0">
                <a:latin typeface="Tahoma" panose="020B0604030504040204" pitchFamily="34" charset="0"/>
                <a:ea typeface="Tahoma" panose="020B0604030504040204" pitchFamily="34" charset="0"/>
                <a:cs typeface="Tahoma" panose="020B0604030504040204" pitchFamily="34" charset="0"/>
              </a:rPr>
              <a:t> </a:t>
            </a:r>
            <a:r>
              <a:rPr lang="ru-RU" sz="1800" b="1" dirty="0" smtClean="0">
                <a:latin typeface="Tahoma" panose="020B0604030504040204" pitchFamily="34" charset="0"/>
                <a:ea typeface="Tahoma" panose="020B0604030504040204" pitchFamily="34" charset="0"/>
                <a:cs typeface="Tahoma" panose="020B0604030504040204" pitchFamily="34" charset="0"/>
              </a:rPr>
              <a:t>амбулаторную и стационарную </a:t>
            </a:r>
            <a:r>
              <a:rPr lang="ru-RU" sz="1800" dirty="0" smtClean="0">
                <a:latin typeface="Tahoma" panose="020B0604030504040204" pitchFamily="34" charset="0"/>
                <a:ea typeface="Tahoma" panose="020B0604030504040204" pitchFamily="34" charset="0"/>
                <a:cs typeface="Tahoma" panose="020B0604030504040204" pitchFamily="34" charset="0"/>
              </a:rPr>
              <a:t>медицинскую помощь по профилю «фтизиатрия» пациентам с различными видами локализаций туберкулезного процесса, </a:t>
            </a:r>
          </a:p>
          <a:p>
            <a:r>
              <a:rPr lang="ru-RU" sz="1800" b="1" dirty="0" smtClean="0">
                <a:latin typeface="Tahoma" panose="020B0604030504040204" pitchFamily="34" charset="0"/>
                <a:ea typeface="Tahoma" panose="020B0604030504040204" pitchFamily="34" charset="0"/>
                <a:cs typeface="Tahoma" panose="020B0604030504040204" pitchFamily="34" charset="0"/>
              </a:rPr>
              <a:t>в том числе стационарную хирургическую помощь в плановом порядке и по экстренным показаниям</a:t>
            </a:r>
            <a:endParaRPr lang="ru-RU" altLang="ru-RU" sz="1800" dirty="0" smtClean="0">
              <a:latin typeface="Tahoma" panose="020B0604030504040204" pitchFamily="34" charset="0"/>
              <a:ea typeface="Tahoma" panose="020B0604030504040204" pitchFamily="34" charset="0"/>
              <a:cs typeface="Tahoma" panose="020B0604030504040204" pitchFamily="34" charset="0"/>
            </a:endParaRPr>
          </a:p>
          <a:p>
            <a:endParaRPr lang="ru-RU" sz="18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500034" y="214290"/>
            <a:ext cx="8229600" cy="1143000"/>
          </a:xfrm>
          <a:noFill/>
          <a:ln>
            <a:noFill/>
          </a:ln>
          <a:effectLst/>
          <a:sp3d prstMaterial="plastic"/>
        </p:spPr>
        <p:txBody>
          <a:bodyPr vert="horz" wrap="square" lIns="91440" tIns="45720" rIns="91440" bIns="45720" numCol="1" anchor="t" anchorCtr="0" compatLnSpc="1">
            <a:norm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ВИДЫ МЕДИЦИНСКОЙ ПОМОЩИ</a:t>
            </a:r>
          </a:p>
        </p:txBody>
      </p:sp>
      <p:sp>
        <p:nvSpPr>
          <p:cNvPr id="31747" name="Текст 4"/>
          <p:cNvSpPr>
            <a:spLocks noGrp="1"/>
          </p:cNvSpPr>
          <p:nvPr>
            <p:ph type="body" idx="1"/>
          </p:nvPr>
        </p:nvSpPr>
        <p:spPr>
          <a:xfrm>
            <a:off x="285750" y="1857375"/>
            <a:ext cx="4283075" cy="1965325"/>
          </a:xfrm>
        </p:spPr>
        <p:txBody>
          <a:bodyPr vert="horz" wrap="square" lIns="91440" tIns="45720" rIns="91440" bIns="45720" anchor="ctr" anchorCtr="0"/>
          <a:lstStyle/>
          <a:p>
            <a:pPr algn="ctr" eaLnBrk="1" hangingPunct="1">
              <a:buSzPct val="95000"/>
            </a:pPr>
            <a:r>
              <a:rPr lang="ru-RU" altLang="ru-RU" sz="2000" kern="1200" dirty="0">
                <a:latin typeface="+mn-lt"/>
                <a:ea typeface="+mn-ea"/>
                <a:cs typeface="+mn-cs"/>
              </a:rPr>
              <a:t>ПЕРВИЧНАЯ СПЕЦИАЛИЗИРОВАННАЯ МЕДИКО-САНИТАРНАЯ ПОМОЩЬ</a:t>
            </a:r>
          </a:p>
          <a:p>
            <a:pPr algn="ctr" eaLnBrk="1" hangingPunct="1">
              <a:buSzPct val="95000"/>
            </a:pPr>
            <a:endParaRPr lang="ru-RU" altLang="ru-RU" kern="1200" dirty="0">
              <a:solidFill>
                <a:srgbClr val="FFFF00"/>
              </a:solidFill>
              <a:latin typeface="+mn-lt"/>
              <a:ea typeface="+mn-ea"/>
              <a:cs typeface="+mn-cs"/>
            </a:endParaRPr>
          </a:p>
        </p:txBody>
      </p:sp>
      <p:sp>
        <p:nvSpPr>
          <p:cNvPr id="31749" name="Содержимое 5"/>
          <p:cNvSpPr>
            <a:spLocks noGrp="1"/>
          </p:cNvSpPr>
          <p:nvPr>
            <p:ph sz="half" idx="2"/>
          </p:nvPr>
        </p:nvSpPr>
        <p:spPr>
          <a:xfrm>
            <a:off x="323850" y="4327525"/>
            <a:ext cx="4500563" cy="2214563"/>
          </a:xfrm>
        </p:spPr>
        <p:txBody>
          <a:bodyPr vert="horz" wrap="square" lIns="91440" tIns="45720" rIns="91440" bIns="45720" anchor="t" anchorCtr="0"/>
          <a:lstStyle/>
          <a:p>
            <a:pPr algn="ctr" eaLnBrk="1" hangingPunct="1">
              <a:buSzPct val="95000"/>
              <a:buFont typeface="Wingdings 2" panose="05020102010507070707" pitchFamily="18" charset="2"/>
              <a:buNone/>
            </a:pPr>
            <a:endParaRPr lang="ru-RU" altLang="ru-RU" kern="1200" dirty="0">
              <a:solidFill>
                <a:srgbClr val="FFFF00"/>
              </a:solidFill>
              <a:latin typeface="+mn-lt"/>
              <a:ea typeface="+mn-ea"/>
              <a:cs typeface="+mn-cs"/>
            </a:endParaRPr>
          </a:p>
          <a:p>
            <a:pPr algn="ctr" eaLnBrk="1" hangingPunct="1">
              <a:buSzPct val="95000"/>
              <a:buFont typeface="Wingdings 2" panose="05020102010507070707" pitchFamily="18" charset="2"/>
              <a:buNone/>
            </a:pPr>
            <a:endParaRPr lang="ru-RU" altLang="ru-RU" kern="1200" dirty="0">
              <a:solidFill>
                <a:srgbClr val="FFFF00"/>
              </a:solidFill>
              <a:latin typeface="+mn-lt"/>
              <a:ea typeface="+mn-ea"/>
              <a:cs typeface="+mn-cs"/>
            </a:endParaRPr>
          </a:p>
          <a:p>
            <a:pPr algn="ctr" eaLnBrk="1" hangingPunct="1">
              <a:buSzPct val="95000"/>
              <a:buFont typeface="Wingdings 2" panose="05020102010507070707" pitchFamily="18" charset="2"/>
              <a:buNone/>
            </a:pPr>
            <a:r>
              <a:rPr lang="ru-RU" altLang="ru-RU" kern="1200" dirty="0">
                <a:solidFill>
                  <a:srgbClr val="FFFF00"/>
                </a:solidFill>
                <a:latin typeface="+mn-lt"/>
                <a:ea typeface="+mn-ea"/>
                <a:cs typeface="+mn-cs"/>
              </a:rPr>
              <a:t> </a:t>
            </a:r>
            <a:r>
              <a:rPr lang="ru-RU" altLang="ru-RU" kern="1200" dirty="0">
                <a:solidFill>
                  <a:schemeClr val="tx2">
                    <a:lumMod val="75000"/>
                  </a:schemeClr>
                </a:solidFill>
                <a:latin typeface="+mn-lt"/>
                <a:ea typeface="+mn-ea"/>
                <a:cs typeface="+mn-cs"/>
              </a:rPr>
              <a:t>ВЫСОКОТЕХНОЛОГИЧНАЯ СПЕЦИАЛИЗИРОВАННАЯ ПОМОЩЬ</a:t>
            </a:r>
          </a:p>
          <a:p>
            <a:pPr eaLnBrk="1" hangingPunct="1">
              <a:buSzPct val="95000"/>
            </a:pPr>
            <a:endParaRPr lang="ru-RU" altLang="ru-RU" kern="1200" dirty="0">
              <a:latin typeface="+mn-lt"/>
              <a:ea typeface="+mn-ea"/>
              <a:cs typeface="+mn-cs"/>
            </a:endParaRPr>
          </a:p>
        </p:txBody>
      </p:sp>
      <p:sp>
        <p:nvSpPr>
          <p:cNvPr id="31748" name="Текст 6"/>
          <p:cNvSpPr>
            <a:spLocks noGrp="1"/>
          </p:cNvSpPr>
          <p:nvPr>
            <p:ph type="body" sz="quarter" idx="3"/>
          </p:nvPr>
        </p:nvSpPr>
        <p:spPr>
          <a:xfrm>
            <a:off x="4572000" y="1571625"/>
            <a:ext cx="4286250" cy="2143125"/>
          </a:xfrm>
        </p:spPr>
        <p:txBody>
          <a:bodyPr vert="horz" wrap="square" lIns="91440" tIns="45720" rIns="91440" bIns="45720" anchor="ctr" anchorCtr="0"/>
          <a:lstStyle/>
          <a:p>
            <a:pPr algn="ctr" eaLnBrk="1" hangingPunct="1">
              <a:lnSpc>
                <a:spcPct val="90000"/>
              </a:lnSpc>
              <a:buSzPct val="95000"/>
            </a:pPr>
            <a:r>
              <a:rPr lang="ru-RU" altLang="ru-RU" kern="1200" dirty="0">
                <a:latin typeface="+mn-lt"/>
                <a:ea typeface="+mn-ea"/>
                <a:cs typeface="+mn-cs"/>
              </a:rPr>
              <a:t>ТУБКАБИНЕТ</a:t>
            </a:r>
          </a:p>
          <a:p>
            <a:pPr algn="ctr" eaLnBrk="1" hangingPunct="1">
              <a:lnSpc>
                <a:spcPct val="90000"/>
              </a:lnSpc>
              <a:buSzPct val="95000"/>
            </a:pPr>
            <a:endParaRPr lang="ru-RU" altLang="ru-RU" kern="1200" dirty="0">
              <a:latin typeface="+mn-lt"/>
              <a:ea typeface="+mn-ea"/>
              <a:cs typeface="+mn-cs"/>
            </a:endParaRPr>
          </a:p>
          <a:p>
            <a:pPr algn="ctr" eaLnBrk="1" hangingPunct="1">
              <a:lnSpc>
                <a:spcPct val="90000"/>
              </a:lnSpc>
              <a:buSzPct val="95000"/>
            </a:pPr>
            <a:endParaRPr lang="ru-RU" altLang="ru-RU" kern="1200" dirty="0">
              <a:latin typeface="+mn-lt"/>
              <a:ea typeface="+mn-ea"/>
              <a:cs typeface="+mn-cs"/>
            </a:endParaRPr>
          </a:p>
          <a:p>
            <a:pPr algn="ctr" eaLnBrk="1" hangingPunct="1">
              <a:lnSpc>
                <a:spcPct val="90000"/>
              </a:lnSpc>
              <a:buSzPct val="95000"/>
            </a:pPr>
            <a:r>
              <a:rPr lang="ru-RU" altLang="ru-RU" kern="1200" dirty="0">
                <a:latin typeface="+mn-lt"/>
                <a:ea typeface="+mn-ea"/>
                <a:cs typeface="+mn-cs"/>
              </a:rPr>
              <a:t>ПРОТИВОТУБЕРКУЛЕЗНЫЙ</a:t>
            </a:r>
          </a:p>
          <a:p>
            <a:pPr algn="ctr" eaLnBrk="1" hangingPunct="1">
              <a:lnSpc>
                <a:spcPct val="90000"/>
              </a:lnSpc>
              <a:buSzPct val="95000"/>
            </a:pPr>
            <a:r>
              <a:rPr lang="ru-RU" altLang="ru-RU" kern="1200" dirty="0">
                <a:latin typeface="+mn-lt"/>
                <a:ea typeface="+mn-ea"/>
                <a:cs typeface="+mn-cs"/>
              </a:rPr>
              <a:t>ДИСПАНСЕР</a:t>
            </a:r>
            <a:endParaRPr lang="ru-RU" altLang="ru-RU" kern="1200" dirty="0">
              <a:solidFill>
                <a:srgbClr val="FFFF00"/>
              </a:solidFill>
              <a:latin typeface="+mn-lt"/>
              <a:ea typeface="+mn-ea"/>
              <a:cs typeface="+mn-cs"/>
            </a:endParaRPr>
          </a:p>
        </p:txBody>
      </p:sp>
      <p:sp>
        <p:nvSpPr>
          <p:cNvPr id="31750" name="Содержимое 7"/>
          <p:cNvSpPr>
            <a:spLocks noGrp="1"/>
          </p:cNvSpPr>
          <p:nvPr>
            <p:ph sz="quarter" idx="4"/>
          </p:nvPr>
        </p:nvSpPr>
        <p:spPr>
          <a:xfrm>
            <a:off x="4357688" y="4000500"/>
            <a:ext cx="4572000" cy="2411413"/>
          </a:xfrm>
        </p:spPr>
        <p:txBody>
          <a:bodyPr vert="horz" wrap="square" lIns="91440" tIns="45720" rIns="91440" bIns="45720" anchor="t" anchorCtr="0"/>
          <a:lstStyle/>
          <a:p>
            <a:pPr eaLnBrk="1" hangingPunct="1">
              <a:lnSpc>
                <a:spcPct val="80000"/>
              </a:lnSpc>
              <a:buSzPct val="95000"/>
            </a:pPr>
            <a:endParaRPr lang="ru-RU" altLang="ru-RU" kern="1200" dirty="0">
              <a:latin typeface="+mn-lt"/>
              <a:ea typeface="+mn-ea"/>
              <a:cs typeface="+mn-cs"/>
            </a:endParaRPr>
          </a:p>
          <a:p>
            <a:pPr algn="ctr" eaLnBrk="1" hangingPunct="1">
              <a:lnSpc>
                <a:spcPct val="80000"/>
              </a:lnSpc>
              <a:buSzPct val="95000"/>
              <a:buFont typeface="Wingdings 2" panose="05020102010507070707" pitchFamily="18" charset="2"/>
              <a:buNone/>
            </a:pPr>
            <a:r>
              <a:rPr lang="ru-RU" altLang="ru-RU" kern="1200" dirty="0">
                <a:latin typeface="+mn-lt"/>
                <a:ea typeface="+mn-ea"/>
                <a:cs typeface="+mn-cs"/>
              </a:rPr>
              <a:t>ПРОТИВОТУБЕРКУЛЕЗНЫЙ СТАЦИОНАР</a:t>
            </a:r>
          </a:p>
          <a:p>
            <a:pPr eaLnBrk="1" hangingPunct="1">
              <a:lnSpc>
                <a:spcPct val="80000"/>
              </a:lnSpc>
              <a:buSzPct val="95000"/>
            </a:pPr>
            <a:endParaRPr lang="ru-RU" altLang="ru-RU" kern="1200" dirty="0">
              <a:latin typeface="+mn-lt"/>
              <a:ea typeface="+mn-ea"/>
              <a:cs typeface="+mn-cs"/>
            </a:endParaRPr>
          </a:p>
          <a:p>
            <a:pPr algn="ctr" eaLnBrk="1" hangingPunct="1">
              <a:lnSpc>
                <a:spcPct val="80000"/>
              </a:lnSpc>
              <a:buSzPct val="95000"/>
              <a:buFont typeface="Wingdings 2" panose="05020102010507070707" pitchFamily="18" charset="2"/>
              <a:buNone/>
            </a:pPr>
            <a:endParaRPr lang="ru-RU" altLang="ru-RU" kern="1200" dirty="0">
              <a:latin typeface="+mn-lt"/>
              <a:ea typeface="+mn-ea"/>
              <a:cs typeface="+mn-cs"/>
            </a:endParaRPr>
          </a:p>
          <a:p>
            <a:pPr algn="ctr" eaLnBrk="1" hangingPunct="1">
              <a:lnSpc>
                <a:spcPct val="80000"/>
              </a:lnSpc>
              <a:buSzPct val="95000"/>
              <a:buFont typeface="Wingdings 2" panose="05020102010507070707" pitchFamily="18" charset="2"/>
              <a:buNone/>
            </a:pPr>
            <a:r>
              <a:rPr lang="ru-RU" altLang="ru-RU" kern="1200" dirty="0">
                <a:latin typeface="+mn-lt"/>
                <a:ea typeface="+mn-ea"/>
                <a:cs typeface="+mn-cs"/>
              </a:rPr>
              <a:t>НИИ ТУБЕРКУЛЕЗА</a:t>
            </a:r>
          </a:p>
          <a:p>
            <a:pPr eaLnBrk="1" hangingPunct="1">
              <a:lnSpc>
                <a:spcPct val="80000"/>
              </a:lnSpc>
              <a:buSzPct val="95000"/>
            </a:pPr>
            <a:endParaRPr lang="ru-RU" altLang="ru-RU" kern="1200" dirty="0">
              <a:latin typeface="+mn-lt"/>
              <a:ea typeface="+mn-ea"/>
              <a:cs typeface="+mn-cs"/>
            </a:endParaRPr>
          </a:p>
        </p:txBody>
      </p:sp>
      <p:sp>
        <p:nvSpPr>
          <p:cNvPr id="9" name="Стрелка вниз 8"/>
          <p:cNvSpPr/>
          <p:nvPr/>
        </p:nvSpPr>
        <p:spPr>
          <a:xfrm>
            <a:off x="6376988" y="5075238"/>
            <a:ext cx="484188" cy="7207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800" b="0" i="0" u="none" strike="noStrike" kern="1200" cap="none" spc="0" normalizeH="0" baseline="0" noProof="0">
              <a:ln>
                <a:noFill/>
              </a:ln>
              <a:solidFill>
                <a:srgbClr val="FFFFFF"/>
              </a:solidFill>
              <a:effectLst/>
              <a:uLnTx/>
              <a:uFillTx/>
              <a:latin typeface="Times New Roman" panose="02020603050405020304" pitchFamily="18" charset="0"/>
              <a:ea typeface="+mn-ea"/>
              <a:cs typeface="Arial" panose="020B0604020202020204" pitchFamily="34" charset="0"/>
            </a:endParaRPr>
          </a:p>
        </p:txBody>
      </p:sp>
      <p:sp>
        <p:nvSpPr>
          <p:cNvPr id="10" name="Стрелка вниз 9"/>
          <p:cNvSpPr/>
          <p:nvPr/>
        </p:nvSpPr>
        <p:spPr>
          <a:xfrm>
            <a:off x="6381750" y="1989138"/>
            <a:ext cx="484188" cy="7207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800" b="0" i="0" u="none" strike="noStrike" kern="1200" cap="none" spc="0" normalizeH="0" baseline="0" noProof="0">
              <a:ln>
                <a:noFill/>
              </a:ln>
              <a:solidFill>
                <a:srgbClr val="FFFFFF"/>
              </a:solidFill>
              <a:effectLst/>
              <a:uLnTx/>
              <a:uFillTx/>
              <a:latin typeface="Times New Roman" panose="02020603050405020304" pitchFamily="18" charset="0"/>
              <a:ea typeface="+mn-ea"/>
              <a:cs typeface="Arial" panose="020B0604020202020204" pitchFamily="34" charset="0"/>
            </a:endParaRPr>
          </a:p>
        </p:txBody>
      </p:sp>
      <p:sp>
        <p:nvSpPr>
          <p:cNvPr id="11" name="Стрелка вниз 10"/>
          <p:cNvSpPr/>
          <p:nvPr/>
        </p:nvSpPr>
        <p:spPr>
          <a:xfrm>
            <a:off x="6357938" y="3714750"/>
            <a:ext cx="484188" cy="7207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800" b="0" i="0" u="none" strike="noStrike" kern="1200" cap="none" spc="0" normalizeH="0" baseline="0" noProof="0">
              <a:ln>
                <a:noFill/>
              </a:ln>
              <a:solidFill>
                <a:srgbClr val="FFFFFF"/>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p:cNvPicPr>
          <p:nvPr/>
        </p:nvPicPr>
        <p:blipFill>
          <a:blip r:embed="rId2" cstate="print"/>
          <a:stretch>
            <a:fillRect/>
          </a:stretch>
        </p:blipFill>
        <p:spPr>
          <a:xfrm>
            <a:off x="285750" y="980727"/>
            <a:ext cx="8572500" cy="5296247"/>
          </a:xfrm>
          <a:prstGeom prst="rect">
            <a:avLst/>
          </a:prstGeom>
          <a:noFill/>
          <a:ln w="9525">
            <a:noFill/>
          </a:ln>
        </p:spPr>
      </p:pic>
      <p:sp>
        <p:nvSpPr>
          <p:cNvPr id="7" name="Заголовок 6"/>
          <p:cNvSpPr>
            <a:spLocks noGrp="1"/>
          </p:cNvSpPr>
          <p:nvPr>
            <p:ph type="title"/>
          </p:nvPr>
        </p:nvSpPr>
        <p:spPr/>
        <p:txBody>
          <a:bodyPr vert="horz" wrap="square" lIns="91440" tIns="45720" rIns="91440" bIns="45720" numCol="1" anchor="t" anchorCtr="0" compatLnSpc="1">
            <a:no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ННИИТ</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p:cNvPicPr>
          <p:nvPr/>
        </p:nvPicPr>
        <p:blipFill>
          <a:blip r:embed="rId2" cstate="print"/>
          <a:stretch>
            <a:fillRect/>
          </a:stretch>
        </p:blipFill>
        <p:spPr>
          <a:xfrm>
            <a:off x="467544" y="620688"/>
            <a:ext cx="7991475" cy="5949950"/>
          </a:xfrm>
          <a:prstGeom prst="rect">
            <a:avLst/>
          </a:prstGeom>
          <a:noFill/>
          <a:ln w="9525">
            <a:noFill/>
          </a:ln>
        </p:spPr>
      </p:pic>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ГОНКТБ</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rm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Клапанная </a:t>
            </a:r>
            <a:r>
              <a:rPr kumimoji="0" lang="ru-RU" sz="4000" b="0" i="0" u="none" strike="noStrike" kern="1200" cap="none" spc="-100" normalizeH="0" baseline="0" noProof="0" dirty="0" err="1">
                <a:ln>
                  <a:noFill/>
                </a:ln>
                <a:solidFill>
                  <a:schemeClr val="tx2">
                    <a:lumMod val="75000"/>
                  </a:schemeClr>
                </a:solidFill>
                <a:effectLst/>
                <a:uLnTx/>
                <a:uFillTx/>
                <a:latin typeface="+mj-lt"/>
                <a:ea typeface="+mj-ea"/>
                <a:cs typeface="+mj-cs"/>
              </a:rPr>
              <a:t>бронхоблокация</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pic>
        <p:nvPicPr>
          <p:cNvPr id="34819" name="Picture 2"/>
          <p:cNvPicPr>
            <a:picLocks noGrp="1" noChangeAspect="1"/>
          </p:cNvPicPr>
          <p:nvPr>
            <p:ph idx="1"/>
          </p:nvPr>
        </p:nvPicPr>
        <p:blipFill>
          <a:blip r:embed="rId2" cstate="print"/>
          <a:stretch>
            <a:fillRect/>
          </a:stretch>
        </p:blipFill>
        <p:spPr>
          <a:xfrm>
            <a:off x="548922" y="1600200"/>
            <a:ext cx="8046156" cy="4525963"/>
          </a:xfr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ГОНКТБ</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pic>
        <p:nvPicPr>
          <p:cNvPr id="35843" name="Picture 2"/>
          <p:cNvPicPr>
            <a:picLocks noGrp="1" noChangeAspect="1"/>
          </p:cNvPicPr>
          <p:nvPr>
            <p:ph idx="1"/>
          </p:nvPr>
        </p:nvPicPr>
        <p:blipFill>
          <a:blip r:embed="rId2" cstate="print"/>
          <a:stretch>
            <a:fillRect/>
          </a:stretch>
        </p:blipFill>
        <p:spPr>
          <a:xfrm>
            <a:off x="1554691" y="1600200"/>
            <a:ext cx="6034617" cy="4525963"/>
          </a:xfr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solidFill>
                  <a:schemeClr val="tx2">
                    <a:lumMod val="75000"/>
                  </a:schemeClr>
                </a:solidFill>
              </a:rPr>
              <a:t>Противотуберкулезный диспансер, его структура</a:t>
            </a:r>
            <a:endParaRPr lang="ru-RU" dirty="0">
              <a:solidFill>
                <a:schemeClr val="tx2">
                  <a:lumMod val="75000"/>
                </a:schemeClr>
              </a:solidFill>
            </a:endParaRPr>
          </a:p>
        </p:txBody>
      </p:sp>
      <p:sp>
        <p:nvSpPr>
          <p:cNvPr id="3" name="Содержимое 2"/>
          <p:cNvSpPr>
            <a:spLocks noGrp="1"/>
          </p:cNvSpPr>
          <p:nvPr>
            <p:ph idx="1"/>
          </p:nvPr>
        </p:nvSpPr>
        <p:spPr>
          <a:xfrm>
            <a:off x="467544" y="1844824"/>
            <a:ext cx="8229600" cy="4525963"/>
          </a:xfrm>
        </p:spPr>
        <p:txBody>
          <a:bodyPr>
            <a:normAutofit fontScale="70000" lnSpcReduction="20000"/>
          </a:bodyPr>
          <a:lstStyle/>
          <a:p>
            <a:pPr>
              <a:lnSpc>
                <a:spcPct val="90000"/>
              </a:lnSpc>
              <a:buClr>
                <a:srgbClr val="6F89F7"/>
              </a:buClr>
            </a:pPr>
            <a:r>
              <a:rPr lang="ru-RU" altLang="ru-RU" dirty="0" smtClean="0">
                <a:solidFill>
                  <a:srgbClr val="4D004D"/>
                </a:solidFill>
                <a:cs typeface="Tahoma" panose="020B0604030504040204" pitchFamily="34" charset="0"/>
              </a:rPr>
              <a:t>диспансерное отделение (для взрослых, детей, подростков);</a:t>
            </a:r>
          </a:p>
          <a:p>
            <a:pPr>
              <a:lnSpc>
                <a:spcPct val="90000"/>
              </a:lnSpc>
              <a:buClr>
                <a:srgbClr val="6F89F7"/>
              </a:buClr>
            </a:pPr>
            <a:r>
              <a:rPr lang="ru-RU" altLang="ru-RU" dirty="0" smtClean="0">
                <a:solidFill>
                  <a:srgbClr val="4D004D"/>
                </a:solidFill>
                <a:cs typeface="Tahoma" panose="020B0604030504040204" pitchFamily="34" charset="0"/>
              </a:rPr>
              <a:t>стационар;</a:t>
            </a:r>
          </a:p>
          <a:p>
            <a:pPr>
              <a:lnSpc>
                <a:spcPct val="90000"/>
              </a:lnSpc>
              <a:buClr>
                <a:srgbClr val="6F89F7"/>
              </a:buClr>
            </a:pPr>
            <a:r>
              <a:rPr lang="ru-RU" altLang="ru-RU" dirty="0" smtClean="0">
                <a:solidFill>
                  <a:srgbClr val="4D004D"/>
                </a:solidFill>
                <a:cs typeface="Tahoma" panose="020B0604030504040204" pitchFamily="34" charset="0"/>
              </a:rPr>
              <a:t>клинико-диагностическая и бактериологическая лаборатории;</a:t>
            </a:r>
          </a:p>
          <a:p>
            <a:pPr>
              <a:lnSpc>
                <a:spcPct val="90000"/>
              </a:lnSpc>
              <a:buClr>
                <a:srgbClr val="6F89F7"/>
              </a:buClr>
            </a:pPr>
            <a:r>
              <a:rPr lang="ru-RU" altLang="ru-RU" dirty="0" smtClean="0">
                <a:solidFill>
                  <a:srgbClr val="4D004D"/>
                </a:solidFill>
                <a:cs typeface="Tahoma" panose="020B0604030504040204" pitchFamily="34" charset="0"/>
              </a:rPr>
              <a:t>кабинеты: рентгенологический, физиотерапевтический, функциональной диагностики, процедурный, для приема врачей узких специальностей и др.;</a:t>
            </a:r>
          </a:p>
          <a:p>
            <a:pPr>
              <a:lnSpc>
                <a:spcPct val="90000"/>
              </a:lnSpc>
              <a:buClr>
                <a:srgbClr val="6F89F7"/>
              </a:buClr>
            </a:pPr>
            <a:r>
              <a:rPr lang="ru-RU" altLang="ru-RU" dirty="0" smtClean="0">
                <a:solidFill>
                  <a:srgbClr val="4D004D"/>
                </a:solidFill>
                <a:cs typeface="Tahoma" panose="020B0604030504040204" pitchFamily="34" charset="0"/>
              </a:rPr>
              <a:t>кабинет противотуберкулезной помощи больным ВИЧ-инфекцией;</a:t>
            </a:r>
          </a:p>
          <a:p>
            <a:pPr>
              <a:lnSpc>
                <a:spcPct val="90000"/>
              </a:lnSpc>
              <a:buClr>
                <a:srgbClr val="6F89F7"/>
              </a:buClr>
            </a:pPr>
            <a:r>
              <a:rPr lang="ru-RU" altLang="ru-RU" dirty="0" smtClean="0">
                <a:solidFill>
                  <a:srgbClr val="4D004D"/>
                </a:solidFill>
                <a:cs typeface="Tahoma" panose="020B0604030504040204" pitchFamily="34" charset="0"/>
              </a:rPr>
              <a:t>дневной стационар;</a:t>
            </a:r>
          </a:p>
          <a:p>
            <a:pPr>
              <a:lnSpc>
                <a:spcPct val="90000"/>
              </a:lnSpc>
              <a:buClr>
                <a:srgbClr val="6F89F7"/>
              </a:buClr>
            </a:pPr>
            <a:r>
              <a:rPr lang="ru-RU" altLang="ru-RU" dirty="0" smtClean="0">
                <a:solidFill>
                  <a:srgbClr val="4D004D"/>
                </a:solidFill>
                <a:cs typeface="Tahoma" panose="020B0604030504040204" pitchFamily="34" charset="0"/>
              </a:rPr>
              <a:t>при головных ПТД –диагностические и оздоровительные центры для детей и подростков, эндоскопический и </a:t>
            </a:r>
            <a:r>
              <a:rPr lang="ru-RU" altLang="ru-RU" dirty="0" err="1" smtClean="0">
                <a:solidFill>
                  <a:srgbClr val="4D004D"/>
                </a:solidFill>
                <a:cs typeface="Tahoma" panose="020B0604030504040204" pitchFamily="34" charset="0"/>
              </a:rPr>
              <a:t>оргметодкабинет</a:t>
            </a:r>
            <a:r>
              <a:rPr lang="ru-RU" altLang="ru-RU" dirty="0" smtClean="0">
                <a:solidFill>
                  <a:srgbClr val="4D004D"/>
                </a:solidFill>
                <a:cs typeface="Tahoma" panose="020B0604030504040204" pitchFamily="34" charset="0"/>
              </a:rPr>
              <a:t>;</a:t>
            </a:r>
          </a:p>
          <a:p>
            <a:pPr>
              <a:lnSpc>
                <a:spcPct val="90000"/>
              </a:lnSpc>
              <a:buClr>
                <a:srgbClr val="6F89F7"/>
              </a:buClr>
            </a:pPr>
            <a:r>
              <a:rPr lang="ru-RU" altLang="ru-RU" dirty="0" smtClean="0">
                <a:solidFill>
                  <a:srgbClr val="4D004D"/>
                </a:solidFill>
                <a:cs typeface="Tahoma" panose="020B0604030504040204" pitchFamily="34" charset="0"/>
              </a:rPr>
              <a:t>санаторий-профилакторий</a:t>
            </a:r>
          </a:p>
          <a:p>
            <a:pPr>
              <a:lnSpc>
                <a:spcPct val="90000"/>
              </a:lnSpc>
              <a:buClr>
                <a:srgbClr val="6F89F7"/>
              </a:buClr>
              <a:buFont typeface="Wingdings" panose="05000000000000000000" pitchFamily="2" charset="2"/>
              <a:buChar char="Ø"/>
            </a:pPr>
            <a:endParaRPr lang="ru-RU" altLang="ru-RU" dirty="0" smtClean="0">
              <a:solidFill>
                <a:srgbClr val="4D004D"/>
              </a:solidFill>
              <a:cs typeface="Tahoma" panose="020B0604030504040204" pitchFamily="34" charset="0"/>
            </a:endParaRPr>
          </a:p>
          <a:p>
            <a:r>
              <a:rPr lang="ru-RU" altLang="ru-RU" sz="3100" i="1" dirty="0" smtClean="0">
                <a:solidFill>
                  <a:srgbClr val="4D004D"/>
                </a:solidFill>
                <a:cs typeface="Tahoma" panose="020B0604030504040204" pitchFamily="34" charset="0"/>
              </a:rPr>
              <a:t>Приказ</a:t>
            </a:r>
            <a:r>
              <a:rPr lang="ru-RU" dirty="0" smtClean="0"/>
              <a:t> </a:t>
            </a:r>
            <a:r>
              <a:rPr lang="ru-RU" altLang="ru-RU" i="1" dirty="0" smtClean="0">
                <a:solidFill>
                  <a:srgbClr val="4D004D"/>
                </a:solidFill>
                <a:cs typeface="Tahoma" panose="020B0604030504040204" pitchFamily="34" charset="0"/>
              </a:rPr>
              <a:t>932н от 15.11.2012г. «Об утверждении Порядка оказания медицинской помощи больным ТБ»</a:t>
            </a:r>
            <a:endParaRPr lang="ru-RU" dirty="0" smtClean="0"/>
          </a:p>
          <a:p>
            <a:endParaRPr lang="ru-RU"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0"/>
            <a:ext cx="8229600" cy="1143000"/>
          </a:xfrm>
        </p:spPr>
        <p:txBody>
          <a:bodyPr>
            <a:normAutofit fontScale="90000"/>
          </a:bodyPr>
          <a:lstStyle/>
          <a:p>
            <a:r>
              <a:rPr lang="ru-RU" dirty="0" smtClean="0">
                <a:solidFill>
                  <a:schemeClr val="tx2">
                    <a:lumMod val="75000"/>
                  </a:schemeClr>
                </a:solidFill>
              </a:rPr>
              <a:t>Задачи противотуберкулезного диспансера</a:t>
            </a:r>
            <a:endParaRPr lang="ru-RU" dirty="0">
              <a:solidFill>
                <a:schemeClr val="tx2">
                  <a:lumMod val="75000"/>
                </a:schemeClr>
              </a:solidFill>
            </a:endParaRPr>
          </a:p>
        </p:txBody>
      </p:sp>
      <p:sp>
        <p:nvSpPr>
          <p:cNvPr id="3" name="Содержимое 2"/>
          <p:cNvSpPr>
            <a:spLocks noGrp="1"/>
          </p:cNvSpPr>
          <p:nvPr>
            <p:ph idx="1"/>
          </p:nvPr>
        </p:nvSpPr>
        <p:spPr>
          <a:xfrm>
            <a:off x="0" y="1124744"/>
            <a:ext cx="9036496" cy="5445224"/>
          </a:xfrm>
        </p:spPr>
        <p:txBody>
          <a:bodyPr>
            <a:noAutofit/>
          </a:bodyPr>
          <a:lstStyle/>
          <a:p>
            <a:pPr>
              <a:lnSpc>
                <a:spcPct val="90000"/>
              </a:lnSpc>
              <a:buClr>
                <a:srgbClr val="6F89F7"/>
              </a:buClr>
            </a:pPr>
            <a:r>
              <a:rPr lang="ru-RU" altLang="ru-RU" sz="1800" dirty="0" smtClean="0">
                <a:solidFill>
                  <a:srgbClr val="660066"/>
                </a:solidFill>
                <a:cs typeface="Tahoma" panose="020B0604030504040204" pitchFamily="34" charset="0"/>
              </a:rPr>
              <a:t>осуществление организационных мероприятий по раннему выявлению ТБ, в том числе массовых обследований населения с использованием ФЛГ; </a:t>
            </a:r>
          </a:p>
          <a:p>
            <a:pPr>
              <a:lnSpc>
                <a:spcPct val="90000"/>
              </a:lnSpc>
              <a:buClr>
                <a:srgbClr val="6F89F7"/>
              </a:buClr>
            </a:pPr>
            <a:r>
              <a:rPr lang="ru-RU" altLang="ru-RU" sz="1800" dirty="0" smtClean="0">
                <a:solidFill>
                  <a:srgbClr val="4D004D"/>
                </a:solidFill>
                <a:cs typeface="Tahoma" panose="020B0604030504040204" pitchFamily="34" charset="0"/>
              </a:rPr>
              <a:t>осуществление профилактических мероприятий в отношении лиц, находящихся в семейном контакте с больными: регулярное диспансерное наблюдение за ними, проведение профилактических и оздоровительных мероприятий в очаге туб. инфекции (превентивное лечение и </a:t>
            </a:r>
            <a:r>
              <a:rPr lang="ru-RU" altLang="ru-RU" sz="1800" dirty="0" err="1" smtClean="0">
                <a:solidFill>
                  <a:srgbClr val="4D004D"/>
                </a:solidFill>
                <a:cs typeface="Tahoma" panose="020B0604030504040204" pitchFamily="34" charset="0"/>
              </a:rPr>
              <a:t>химиопрофилактика</a:t>
            </a:r>
            <a:r>
              <a:rPr lang="ru-RU" altLang="ru-RU" sz="1800" dirty="0" smtClean="0">
                <a:solidFill>
                  <a:srgbClr val="4D004D"/>
                </a:solidFill>
                <a:cs typeface="Tahoma" panose="020B0604030504040204" pitchFamily="34" charset="0"/>
              </a:rPr>
              <a:t>, текущая дезинфекция и др.), направление детей в санатории;</a:t>
            </a:r>
          </a:p>
          <a:p>
            <a:pPr>
              <a:lnSpc>
                <a:spcPct val="90000"/>
              </a:lnSpc>
              <a:buClr>
                <a:srgbClr val="6F89F7"/>
              </a:buClr>
            </a:pPr>
            <a:r>
              <a:rPr lang="ru-RU" altLang="ru-RU" sz="1800" dirty="0" smtClean="0">
                <a:solidFill>
                  <a:srgbClr val="4D004D"/>
                </a:solidFill>
                <a:cs typeface="Tahoma" panose="020B0604030504040204" pitchFamily="34" charset="0"/>
              </a:rPr>
              <a:t>учет, диспансерное наблюдение за лицами, контактирующими с больными ТБ, осуществление профилактических и оздоровительных мероприятий;</a:t>
            </a:r>
          </a:p>
          <a:p>
            <a:pPr>
              <a:lnSpc>
                <a:spcPct val="90000"/>
              </a:lnSpc>
              <a:buClr>
                <a:srgbClr val="6F89F7"/>
              </a:buClr>
            </a:pPr>
            <a:r>
              <a:rPr lang="ru-RU" altLang="ru-RU" sz="1800" dirty="0" smtClean="0">
                <a:solidFill>
                  <a:srgbClr val="4D004D"/>
                </a:solidFill>
                <a:cs typeface="Tahoma" panose="020B0604030504040204" pitchFamily="34" charset="0"/>
              </a:rPr>
              <a:t>осуществление комплекса диагностических мероприятий;</a:t>
            </a:r>
          </a:p>
          <a:p>
            <a:pPr>
              <a:lnSpc>
                <a:spcPct val="90000"/>
              </a:lnSpc>
              <a:spcBef>
                <a:spcPts val="400"/>
              </a:spcBef>
              <a:buClr>
                <a:srgbClr val="6F89F7"/>
              </a:buClr>
            </a:pPr>
            <a:r>
              <a:rPr lang="ru-RU" altLang="ru-RU" sz="1800" dirty="0" smtClean="0">
                <a:solidFill>
                  <a:srgbClr val="4D004D"/>
                </a:solidFill>
                <a:cs typeface="Tahoma" panose="020B0604030504040204" pitchFamily="34" charset="0"/>
              </a:rPr>
              <a:t>оказание специализированной мед. помощи больным ТБ; </a:t>
            </a:r>
          </a:p>
          <a:p>
            <a:pPr>
              <a:lnSpc>
                <a:spcPct val="90000"/>
              </a:lnSpc>
              <a:spcBef>
                <a:spcPts val="400"/>
              </a:spcBef>
              <a:buClr>
                <a:srgbClr val="6F89F7"/>
              </a:buClr>
            </a:pPr>
            <a:r>
              <a:rPr lang="ru-RU" altLang="ru-RU" sz="1800" dirty="0" smtClean="0">
                <a:solidFill>
                  <a:srgbClr val="4D004D"/>
                </a:solidFill>
                <a:cs typeface="Tahoma" panose="020B0604030504040204" pitchFamily="34" charset="0"/>
              </a:rPr>
              <a:t>проведение экспертизы временной нетрудоспособности и направление больных на МСЭ; </a:t>
            </a:r>
          </a:p>
          <a:p>
            <a:pPr>
              <a:lnSpc>
                <a:spcPct val="90000"/>
              </a:lnSpc>
              <a:spcBef>
                <a:spcPts val="400"/>
              </a:spcBef>
              <a:buClr>
                <a:srgbClr val="6F89F7"/>
              </a:buClr>
            </a:pPr>
            <a:r>
              <a:rPr lang="ru-RU" altLang="ru-RU" sz="1800" dirty="0" smtClean="0">
                <a:solidFill>
                  <a:srgbClr val="4D004D"/>
                </a:solidFill>
                <a:cs typeface="Tahoma" panose="020B0604030504040204" pitchFamily="34" charset="0"/>
              </a:rPr>
              <a:t>осуществление реабилитационных мероприятий в отношении больных ТБ; </a:t>
            </a:r>
          </a:p>
          <a:p>
            <a:pPr>
              <a:lnSpc>
                <a:spcPct val="90000"/>
              </a:lnSpc>
              <a:spcBef>
                <a:spcPts val="400"/>
              </a:spcBef>
              <a:buClr>
                <a:srgbClr val="6F89F7"/>
              </a:buClr>
            </a:pPr>
            <a:r>
              <a:rPr lang="ru-RU" altLang="ru-RU" sz="1800" dirty="0" smtClean="0">
                <a:solidFill>
                  <a:srgbClr val="4D004D"/>
                </a:solidFill>
                <a:cs typeface="Tahoma" panose="020B0604030504040204" pitchFamily="34" charset="0"/>
              </a:rPr>
              <a:t>диспансерное наблюдение больных туберкулезом;</a:t>
            </a:r>
          </a:p>
          <a:p>
            <a:pPr>
              <a:lnSpc>
                <a:spcPct val="90000"/>
              </a:lnSpc>
              <a:spcBef>
                <a:spcPts val="400"/>
              </a:spcBef>
              <a:buClr>
                <a:srgbClr val="6F89F7"/>
              </a:buClr>
            </a:pPr>
            <a:r>
              <a:rPr lang="ru-RU" altLang="ru-RU" sz="1800" dirty="0" smtClean="0">
                <a:solidFill>
                  <a:srgbClr val="4D004D"/>
                </a:solidFill>
                <a:cs typeface="Tahoma" panose="020B0604030504040204" pitchFamily="34" charset="0"/>
              </a:rPr>
              <a:t> организация контролируемого лечения больных ТБ в амбулаторных условиях, в т. ч., на дому;</a:t>
            </a:r>
          </a:p>
          <a:p>
            <a:pPr>
              <a:lnSpc>
                <a:spcPct val="90000"/>
              </a:lnSpc>
              <a:spcBef>
                <a:spcPts val="400"/>
              </a:spcBef>
              <a:buClr>
                <a:srgbClr val="6F89F7"/>
              </a:buClr>
            </a:pPr>
            <a:r>
              <a:rPr lang="ru-RU" altLang="ru-RU" sz="1800" dirty="0" smtClean="0">
                <a:solidFill>
                  <a:srgbClr val="4D004D"/>
                </a:solidFill>
                <a:cs typeface="Tahoma" panose="020B0604030504040204" pitchFamily="34" charset="0"/>
              </a:rPr>
              <a:t> консультативная помощь медицинским организациям; </a:t>
            </a:r>
          </a:p>
          <a:p>
            <a:pPr>
              <a:lnSpc>
                <a:spcPct val="90000"/>
              </a:lnSpc>
              <a:spcBef>
                <a:spcPts val="400"/>
              </a:spcBef>
              <a:buClr>
                <a:srgbClr val="6F89F7"/>
              </a:buClr>
            </a:pPr>
            <a:r>
              <a:rPr lang="ru-RU" altLang="ru-RU" sz="1800" dirty="0" smtClean="0">
                <a:solidFill>
                  <a:srgbClr val="4D004D"/>
                </a:solidFill>
                <a:cs typeface="Tahoma" panose="020B0604030504040204" pitchFamily="34" charset="0"/>
              </a:rPr>
              <a:t>методическая помощь образовательным организациям (детсады, школы, интернаты) в планировании противотуберкулезных мероприятий;</a:t>
            </a:r>
          </a:p>
          <a:p>
            <a:pPr>
              <a:lnSpc>
                <a:spcPct val="90000"/>
              </a:lnSpc>
              <a:spcBef>
                <a:spcPts val="400"/>
              </a:spcBef>
              <a:buClr>
                <a:srgbClr val="6F89F7"/>
              </a:buClr>
            </a:pPr>
            <a:r>
              <a:rPr lang="ru-RU" altLang="ru-RU" sz="1800" dirty="0" smtClean="0">
                <a:solidFill>
                  <a:srgbClr val="4D004D"/>
                </a:solidFill>
                <a:cs typeface="Tahoma" panose="020B0604030504040204" pitchFamily="34" charset="0"/>
              </a:rPr>
              <a:t> </a:t>
            </a:r>
            <a:r>
              <a:rPr lang="ru-RU" altLang="ru-RU" sz="1800" dirty="0" err="1" smtClean="0">
                <a:solidFill>
                  <a:srgbClr val="4D004D"/>
                </a:solidFill>
                <a:cs typeface="Tahoma" panose="020B0604030504040204" pitchFamily="34" charset="0"/>
              </a:rPr>
              <a:t>мониторирование</a:t>
            </a:r>
            <a:r>
              <a:rPr lang="ru-RU" altLang="ru-RU" sz="1800" dirty="0" smtClean="0">
                <a:solidFill>
                  <a:srgbClr val="4D004D"/>
                </a:solidFill>
                <a:cs typeface="Tahoma" panose="020B0604030504040204" pitchFamily="34" charset="0"/>
              </a:rPr>
              <a:t> и анализ </a:t>
            </a:r>
            <a:r>
              <a:rPr lang="ru-RU" altLang="ru-RU" sz="1800" dirty="0" err="1" smtClean="0">
                <a:solidFill>
                  <a:srgbClr val="4D004D"/>
                </a:solidFill>
                <a:cs typeface="Tahoma" panose="020B0604030504040204" pitchFamily="34" charset="0"/>
              </a:rPr>
              <a:t>эпидситуации</a:t>
            </a:r>
            <a:r>
              <a:rPr lang="ru-RU" altLang="ru-RU" sz="1800" dirty="0" smtClean="0">
                <a:solidFill>
                  <a:srgbClr val="4D004D"/>
                </a:solidFill>
                <a:cs typeface="Tahoma" panose="020B0604030504040204" pitchFamily="34" charset="0"/>
              </a:rPr>
              <a:t>, основных статистических показателей</a:t>
            </a:r>
          </a:p>
          <a:p>
            <a:pPr>
              <a:buNone/>
            </a:pPr>
            <a:endParaRPr lang="ru-RU" altLang="ru-RU" sz="1800" dirty="0"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550" y="260350"/>
            <a:ext cx="7848600" cy="1296988"/>
          </a:xfrm>
        </p:spPr>
        <p:txBody>
          <a:bodyPr vert="horz" wrap="square" lIns="91440" tIns="45720" rIns="91440" bIns="45720" numCol="1" anchor="t" anchorCtr="0" compatLnSpc="1">
            <a:no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ru-RU" altLang="ru-RU" sz="1800" b="0" i="0" u="none" strike="noStrike" kern="1200" cap="none" spc="-100" normalizeH="0" baseline="0" noProof="0" dirty="0" smtClean="0">
                <a:ln>
                  <a:noFill/>
                </a:ln>
                <a:solidFill>
                  <a:schemeClr val="tx2">
                    <a:lumMod val="75000"/>
                  </a:schemeClr>
                </a:solidFill>
                <a:effectLst/>
                <a:uLnTx/>
                <a:uFillTx/>
                <a:latin typeface="+mj-lt"/>
                <a:ea typeface="+mj-ea"/>
                <a:cs typeface="+mj-cs"/>
              </a:rPr>
              <a:t>Постановление Правительства РФ от 8 апреля 2017 г. № 426 “Об утверждении Правил ведения Федерального регистра лиц, инфицированных вирусом иммунодефицита человека, и </a:t>
            </a:r>
            <a:r>
              <a:rPr kumimoji="0" lang="ru-RU" altLang="ru-RU" sz="1800" b="1" i="0" u="none" strike="noStrike" kern="1200" cap="none" spc="-100" normalizeH="0" baseline="0" noProof="0" dirty="0" smtClean="0">
                <a:ln>
                  <a:noFill/>
                </a:ln>
                <a:solidFill>
                  <a:schemeClr val="tx2">
                    <a:lumMod val="75000"/>
                  </a:schemeClr>
                </a:solidFill>
                <a:effectLst/>
                <a:uLnTx/>
                <a:uFillTx/>
                <a:latin typeface="+mj-lt"/>
                <a:ea typeface="+mj-ea"/>
                <a:cs typeface="+mj-cs"/>
              </a:rPr>
              <a:t>ФЕДЕРАЛЬНОГО РЕГИСТРА ЛИЦ, БОЛЬНЫХ ТУБЕРКУЛЕЗОМ</a:t>
            </a:r>
            <a:r>
              <a:rPr kumimoji="0" lang="ru-RU" altLang="ru-RU" sz="1800" b="0" i="0" u="none" strike="noStrike" kern="1200" cap="none" spc="-100" normalizeH="0" baseline="0" noProof="0" dirty="0" smtClean="0">
                <a:ln>
                  <a:noFill/>
                </a:ln>
                <a:solidFill>
                  <a:schemeClr val="tx2">
                    <a:lumMod val="75000"/>
                  </a:schemeClr>
                </a:solidFill>
                <a:effectLst/>
                <a:uLnTx/>
                <a:uFillTx/>
                <a:latin typeface="+mj-lt"/>
                <a:ea typeface="+mj-ea"/>
                <a:cs typeface="+mj-cs"/>
              </a:rPr>
              <a:t>”</a:t>
            </a:r>
            <a:endParaRPr kumimoji="0" lang="ru-RU" sz="18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6867" name="Содержимое 2"/>
          <p:cNvSpPr>
            <a:spLocks noGrp="1"/>
          </p:cNvSpPr>
          <p:nvPr>
            <p:ph idx="1"/>
          </p:nvPr>
        </p:nvSpPr>
        <p:spPr>
          <a:xfrm>
            <a:off x="179512" y="1412776"/>
            <a:ext cx="8569201" cy="5328592"/>
          </a:xfrm>
        </p:spPr>
        <p:txBody>
          <a:bodyPr vert="horz" wrap="square" lIns="91440" tIns="45720" rIns="91440" bIns="45720" anchor="t" anchorCtr="0">
            <a:normAutofit lnSpcReduction="10000"/>
          </a:bodyPr>
          <a:lstStyle/>
          <a:p>
            <a:pPr fontAlgn="t"/>
            <a:r>
              <a:rPr lang="ru-RU" altLang="ru-RU" sz="1800" dirty="0"/>
              <a:t>Регистры являются федеральными информресурсами и ведутся Минздравом России в электронном виде. Региональные сегменты регистров при этом ведутся органами власти регионов в сфере охраны здоровья.</a:t>
            </a:r>
          </a:p>
          <a:p>
            <a:pPr fontAlgn="t"/>
            <a:r>
              <a:rPr lang="ru-RU" altLang="ru-RU" sz="1800" dirty="0"/>
              <a:t>В регистрах содержатся паспортные данные пациента, адрес места жительства, диагноз, сведения об инвалидности, результаты диспансерного наблюдения и сведения об оказанной медицинской помощи, информация об отпуске лекарств и др.</a:t>
            </a:r>
          </a:p>
          <a:p>
            <a:pPr fontAlgn="t"/>
            <a:r>
              <a:rPr lang="ru-RU" altLang="ru-RU" sz="1800" dirty="0"/>
              <a:t>Организации, оказывающие медпомощь, подают эти данные в уполномоченный орган региона, на территории которого проживают пациенты (организации, находящиеся в ведении федеральных органов власти, - в соответствующий федеральный орган власти). Это делается посредством ФГИС "Единая система идентификации и аутентификации в инфраструктуре, обеспечивающей информационно-технологическое взаимодействие информационных систем, используемых для предоставления государственных и муниципальных услуг в электронной форме". Сведения представляются в течение 3 рабочих дней с даты установления врачом диагноза или получения им актуализированных данных о пациенте.</a:t>
            </a:r>
          </a:p>
          <a:p>
            <a:pPr fontAlgn="t"/>
            <a:r>
              <a:rPr lang="ru-RU" altLang="ru-RU" sz="1800" dirty="0"/>
              <a:t>Орган власти размещает полученные сведения в региональном или федеральном сегменте не позднее 10-го числа месяца, следующего за месяцем их представления.</a:t>
            </a:r>
          </a:p>
          <a:p>
            <a:endParaRPr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0113" y="115888"/>
            <a:ext cx="7834313" cy="1189038"/>
          </a:xfrm>
        </p:spPr>
        <p:txBody>
          <a:bodyPr vert="horz" wrap="square" lIns="91440" tIns="45720" rIns="91440" bIns="45720" numCol="1" anchor="t" anchorCtr="0" compatLnSpc="1">
            <a:noAutofit/>
          </a:bodyPr>
          <a:lstStyle/>
          <a:p>
            <a:pPr>
              <a:buNone/>
            </a:pPr>
            <a:r>
              <a:rPr lang="ru-RU" altLang="ru-RU" dirty="0">
                <a:solidFill>
                  <a:schemeClr val="tx2">
                    <a:lumMod val="75000"/>
                  </a:schemeClr>
                </a:solidFill>
                <a:cs typeface="Tahoma" panose="020B0604030504040204" pitchFamily="34" charset="0"/>
              </a:rPr>
              <a:t>Принцип диспансерной группировки</a:t>
            </a:r>
            <a:endParaRPr dirty="0">
              <a:solidFill>
                <a:schemeClr val="tx2">
                  <a:lumMod val="75000"/>
                </a:schemeClr>
              </a:solidFill>
            </a:endParaRPr>
          </a:p>
        </p:txBody>
      </p:sp>
      <p:sp>
        <p:nvSpPr>
          <p:cNvPr id="37891" name="Содержимое 2"/>
          <p:cNvSpPr>
            <a:spLocks noGrp="1"/>
          </p:cNvSpPr>
          <p:nvPr>
            <p:ph idx="1"/>
          </p:nvPr>
        </p:nvSpPr>
        <p:spPr>
          <a:xfrm>
            <a:off x="323850" y="1784350"/>
            <a:ext cx="8820150" cy="5073650"/>
          </a:xfrm>
        </p:spPr>
        <p:txBody>
          <a:bodyPr vert="horz" wrap="square" lIns="91440" tIns="45720" rIns="91440" bIns="45720" anchor="t" anchorCtr="0"/>
          <a:lstStyle/>
          <a:p>
            <a:pPr eaLnBrk="1" hangingPunct="1">
              <a:lnSpc>
                <a:spcPct val="80000"/>
              </a:lnSpc>
            </a:pPr>
            <a:r>
              <a:rPr lang="ru-RU" altLang="ru-RU" sz="2000" dirty="0">
                <a:cs typeface="Tahoma" panose="020B0604030504040204" pitchFamily="34" charset="0"/>
              </a:rPr>
              <a:t>Больные и пациенты распределяются по группам, разнороднородным  по клиническим и эпидемиологическим признакам;</a:t>
            </a:r>
          </a:p>
          <a:p>
            <a:pPr eaLnBrk="1" hangingPunct="1">
              <a:lnSpc>
                <a:spcPct val="80000"/>
              </a:lnSpc>
            </a:pPr>
            <a:r>
              <a:rPr lang="ru-RU" altLang="ru-RU" sz="2000" dirty="0">
                <a:cs typeface="Tahoma" panose="020B0604030504040204" pitchFamily="34" charset="0"/>
              </a:rPr>
              <a:t>Группировка контингентов диспансера предусматривает ряд общих тактических положений в отношении лиц, наблюдаемых в  той или иной группе учета;</a:t>
            </a:r>
          </a:p>
          <a:p>
            <a:pPr eaLnBrk="1" hangingPunct="1">
              <a:lnSpc>
                <a:spcPct val="80000"/>
              </a:lnSpc>
            </a:pPr>
            <a:r>
              <a:rPr lang="ru-RU" altLang="ru-RU" sz="2000" dirty="0">
                <a:cs typeface="Tahoma" panose="020B0604030504040204" pitchFamily="34" charset="0"/>
              </a:rPr>
              <a:t>Группировка систематизирует учет больных и регулярность диспансерного наблюдения. </a:t>
            </a:r>
          </a:p>
          <a:p>
            <a:pPr eaLnBrk="1" hangingPunct="1">
              <a:lnSpc>
                <a:spcPct val="80000"/>
              </a:lnSpc>
            </a:pPr>
            <a:r>
              <a:rPr lang="ru-RU" altLang="ru-RU" sz="2000" dirty="0">
                <a:cs typeface="Tahoma" panose="020B0604030504040204" pitchFamily="34" charset="0"/>
              </a:rPr>
              <a:t>Группировка контингентов позволяет планировать и осуществлять дифференцированные лечебные и профилактические мероприятия по отношению к каждой группе;</a:t>
            </a:r>
          </a:p>
          <a:p>
            <a:pPr eaLnBrk="1" hangingPunct="1">
              <a:lnSpc>
                <a:spcPct val="80000"/>
              </a:lnSpc>
            </a:pPr>
            <a:r>
              <a:rPr lang="ru-RU" altLang="ru-RU" sz="2000" b="1" dirty="0"/>
              <a:t>Принудительное</a:t>
            </a:r>
            <a:r>
              <a:rPr lang="ru-RU" altLang="ru-RU" sz="2000" dirty="0"/>
              <a:t> диспансерное наблюдение возможно только в отношении </a:t>
            </a:r>
            <a:r>
              <a:rPr lang="ru-RU" altLang="ru-RU" sz="2000" b="1" dirty="0"/>
              <a:t>больных активной формой туберкулеза</a:t>
            </a:r>
            <a:r>
              <a:rPr lang="ru-RU" altLang="ru-RU" sz="2000" dirty="0"/>
              <a:t>, все остальные будут наблюдаться только по желанию. Решение о том, в какую группу дисп наблюдения зачислить пациента и на какой срок,– принимает врачебная комиссия.</a:t>
            </a:r>
          </a:p>
          <a:p>
            <a:pPr algn="ctr" eaLnBrk="1" hangingPunct="1">
              <a:lnSpc>
                <a:spcPct val="80000"/>
              </a:lnSpc>
              <a:buNone/>
            </a:pPr>
            <a:r>
              <a:rPr lang="ru-RU" altLang="ru-RU" sz="2000" b="1" dirty="0">
                <a:cs typeface="Tahoma" panose="020B0604030504040204" pitchFamily="34" charset="0"/>
              </a:rPr>
              <a:t>контингенты взрослых, наблюдаемые в диспансере, делятся </a:t>
            </a:r>
          </a:p>
          <a:p>
            <a:pPr algn="ctr" eaLnBrk="1" hangingPunct="1">
              <a:lnSpc>
                <a:spcPct val="80000"/>
              </a:lnSpc>
              <a:buNone/>
            </a:pPr>
            <a:r>
              <a:rPr lang="ru-RU" altLang="ru-RU" sz="2000" b="1" dirty="0">
                <a:cs typeface="Tahoma" panose="020B0604030504040204" pitchFamily="34" charset="0"/>
              </a:rPr>
              <a:t>на 5 групп,</a:t>
            </a:r>
            <a:br>
              <a:rPr lang="ru-RU" altLang="ru-RU" sz="2000" b="1" dirty="0">
                <a:cs typeface="Tahoma" panose="020B0604030504040204" pitchFamily="34" charset="0"/>
              </a:rPr>
            </a:br>
            <a:r>
              <a:rPr lang="ru-RU" altLang="ru-RU" sz="2000" b="1" dirty="0">
                <a:cs typeface="Tahoma" panose="020B0604030504040204" pitchFamily="34" charset="0"/>
              </a:rPr>
              <a:t>контингенты детей и подростков - на 7 групп </a:t>
            </a:r>
          </a:p>
          <a:p>
            <a:endParaRPr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ГРУППЫ ДИСПАНСЕРНОГО УЧЕТА</a:t>
            </a:r>
            <a:endPar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 name="Содержимое 2"/>
          <p:cNvSpPr>
            <a:spLocks noGrp="1"/>
          </p:cNvSpPr>
          <p:nvPr>
            <p:ph idx="1"/>
          </p:nvPr>
        </p:nvSpPr>
        <p:spPr>
          <a:xfrm>
            <a:off x="467995" y="1629410"/>
            <a:ext cx="8229600" cy="4953000"/>
          </a:xfrm>
        </p:spPr>
        <p:txBody>
          <a:bodyPr vert="horz" wrap="square" lIns="91440" tIns="45720" rIns="91440" bIns="45720" numCol="1" anchor="t" anchorCtr="0" compatLnSpc="1"/>
          <a:lstStyle/>
          <a:p>
            <a:pPr marL="544830" marR="0" lvl="0" indent="-408305" algn="l" defTabSz="914400" rtl="0" eaLnBrk="1" fontAlgn="base" latinLnBrk="0" hangingPunct="1">
              <a:lnSpc>
                <a:spcPct val="100000"/>
              </a:lnSpc>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kumimoji="0" lang="ru-RU" sz="3200" b="0" i="0" u="none" strike="noStrike" kern="1200" cap="none" spc="0" normalizeH="0" baseline="0" noProof="0" dirty="0">
                <a:ln>
                  <a:noFill/>
                </a:ln>
                <a:solidFill>
                  <a:schemeClr val="tx1"/>
                </a:solidFill>
                <a:effectLst/>
                <a:uLnTx/>
                <a:uFillTx/>
                <a:latin typeface="Calibri" pitchFamily="34" charset="0"/>
              </a:rPr>
              <a:t>0 – лица с подозрением на туберкулез</a:t>
            </a:r>
          </a:p>
          <a:p>
            <a:pPr marL="544830" marR="0" lvl="0" indent="-408305" algn="l" defTabSz="914400" rtl="0" eaLnBrk="1" fontAlgn="base" latinLnBrk="0" hangingPunct="1">
              <a:lnSpc>
                <a:spcPct val="100000"/>
              </a:lnSpc>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kumimoji="0" lang="ru-RU" sz="3200" b="0" i="0" u="none" strike="noStrike" kern="1200" cap="none" spc="0" normalizeH="0" baseline="0" noProof="0" dirty="0">
                <a:ln>
                  <a:noFill/>
                </a:ln>
                <a:solidFill>
                  <a:schemeClr val="tx1"/>
                </a:solidFill>
                <a:effectLst/>
                <a:uLnTx/>
                <a:uFillTx/>
                <a:latin typeface="Calibri" pitchFamily="34" charset="0"/>
              </a:rPr>
              <a:t>1 – больные туберкулезом, получающие лечение</a:t>
            </a:r>
          </a:p>
          <a:p>
            <a:pPr marL="544830" marR="0" lvl="0" indent="-408305" algn="l" defTabSz="914400" rtl="0" eaLnBrk="1" fontAlgn="base" latinLnBrk="0" hangingPunct="1">
              <a:lnSpc>
                <a:spcPct val="100000"/>
              </a:lnSpc>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kumimoji="0" lang="ru-RU" sz="3200" b="0" i="0" u="none" strike="noStrike" kern="1200" cap="none" spc="0" normalizeH="0" baseline="0" noProof="0" dirty="0">
                <a:ln>
                  <a:noFill/>
                </a:ln>
                <a:solidFill>
                  <a:schemeClr val="tx1"/>
                </a:solidFill>
                <a:effectLst/>
                <a:uLnTx/>
                <a:uFillTx/>
                <a:latin typeface="Calibri" pitchFamily="34" charset="0"/>
              </a:rPr>
              <a:t>2 – больные туберкулезом, не получающие лечение</a:t>
            </a:r>
          </a:p>
          <a:p>
            <a:pPr marL="544830" marR="0" lvl="0" indent="-408305" algn="l" defTabSz="914400" rtl="0" eaLnBrk="1" fontAlgn="base" latinLnBrk="0" hangingPunct="1">
              <a:lnSpc>
                <a:spcPct val="100000"/>
              </a:lnSpc>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kumimoji="0" lang="ru-RU" sz="3200" b="0" i="0" u="none" strike="noStrike" kern="1200" cap="none" spc="0" normalizeH="0" baseline="0" noProof="0" dirty="0">
                <a:ln>
                  <a:noFill/>
                </a:ln>
                <a:solidFill>
                  <a:schemeClr val="tx1"/>
                </a:solidFill>
                <a:effectLst/>
                <a:uLnTx/>
                <a:uFillTx/>
                <a:latin typeface="Calibri" pitchFamily="34" charset="0"/>
              </a:rPr>
              <a:t>3 – КЛИНИЧЕСКОЕ ИЗЛЕЧЕНИЕ</a:t>
            </a:r>
          </a:p>
          <a:p>
            <a:pPr marL="544830" marR="0" lvl="0" indent="-408305" algn="l" defTabSz="914400" rtl="0" eaLnBrk="1" fontAlgn="base" latinLnBrk="0" hangingPunct="1">
              <a:lnSpc>
                <a:spcPct val="100000"/>
              </a:lnSpc>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kumimoji="0" lang="ru-RU" sz="3200" b="0" i="0" u="none" strike="noStrike" kern="1200" cap="none" spc="0" normalizeH="0" baseline="0" noProof="0" dirty="0">
                <a:ln>
                  <a:noFill/>
                </a:ln>
                <a:solidFill>
                  <a:schemeClr val="tx1"/>
                </a:solidFill>
                <a:effectLst/>
                <a:uLnTx/>
                <a:uFillTx/>
                <a:latin typeface="Calibri" pitchFamily="34" charset="0"/>
              </a:rPr>
              <a:t>4 – КОНТАКТЫ</a:t>
            </a:r>
          </a:p>
          <a:p>
            <a:pPr marL="544830" marR="0" lvl="0" indent="-408305" algn="l" defTabSz="914400" rtl="0" eaLnBrk="1" fontAlgn="base" latinLnBrk="0" hangingPunct="1">
              <a:lnSpc>
                <a:spcPct val="100000"/>
              </a:lnSpc>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kumimoji="0" lang="ru-RU" sz="3200" b="0" i="0" u="none" strike="noStrike" kern="1200" cap="none" spc="0" normalizeH="0" baseline="0" noProof="0" dirty="0">
                <a:ln>
                  <a:noFill/>
                </a:ln>
                <a:solidFill>
                  <a:schemeClr val="tx1"/>
                </a:solidFill>
                <a:effectLst/>
                <a:uLnTx/>
                <a:uFillTx/>
                <a:latin typeface="Calibri" pitchFamily="34" charset="0"/>
              </a:rPr>
              <a:t>5, 6 – ДЕТИ И ПОДРОСТКИ</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200" b="0" i="0" u="none" strike="noStrike" kern="1200" cap="none" spc="0" normalizeH="0" baseline="0" noProof="0" dirty="0">
              <a:ln>
                <a:noFill/>
              </a:ln>
              <a:solidFill>
                <a:schemeClr val="tx1"/>
              </a:solidFill>
              <a:effectLst/>
              <a:uLnTx/>
              <a:uFillTx/>
              <a:latin typeface="Calibri" pitchFamily="34"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0 группа </a:t>
            </a: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ДН</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 name="Содержимое 2"/>
          <p:cNvSpPr>
            <a:spLocks noGrp="1"/>
          </p:cNvSpPr>
          <p:nvPr>
            <p:ph idx="1"/>
          </p:nvPr>
        </p:nvSpPr>
        <p:spPr/>
        <p:txBody>
          <a:bodyPr vert="horz" wrap="square" lIns="91440" tIns="45720" rIns="91440" bIns="45720" numCol="1" anchor="t" anchorCtr="0" compatLnSpc="1"/>
          <a:lstStyle/>
          <a:p>
            <a:pPr marL="136525" marR="0" lvl="0" indent="0" algn="ctr"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136525" marR="0" lvl="0" indent="0" algn="ctr"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Требуется дополнительное обследование</a:t>
            </a:r>
          </a:p>
          <a:p>
            <a:pPr marL="136525" marR="0" lvl="0" indent="0" algn="ctr"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136525" marR="0" lvl="0" indent="0" algn="ctr"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Лица, инфицированные ВИЧ, нуждающиеся в проведении пробной химиотерапии с целью исключения (подтверждения)</a:t>
            </a:r>
          </a:p>
          <a:p>
            <a:pPr marL="136525" marR="0" lvl="0" indent="0" algn="ctr"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До 4-х недель</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I группа </a:t>
            </a: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ДН</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 name="Содержимое 2"/>
          <p:cNvSpPr>
            <a:spLocks noGrp="1"/>
          </p:cNvSpPr>
          <p:nvPr>
            <p:ph idx="1"/>
          </p:nvPr>
        </p:nvSpPr>
        <p:spPr>
          <a:xfrm>
            <a:off x="467995" y="1485265"/>
            <a:ext cx="8229600" cy="4953000"/>
          </a:xfrm>
        </p:spPr>
        <p:txBody>
          <a:bodyPr vert="horz" wrap="square" lIns="91440" tIns="45720" rIns="91440" bIns="45720" numCol="1" anchor="t" anchorCtr="0" compatLnSpc="1"/>
          <a:lstStyle/>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АКТИВНЫЙ ТУБЕРКУЛЕЗ </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ЛЮБОЙ ЛОКАЛИЗАЦИИ</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Получают лечение по любому режиму химиотерапии</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МБТ (+) и МБТ (-)</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II группа </a:t>
            </a: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ДН</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 name="Содержимое 2"/>
          <p:cNvSpPr>
            <a:spLocks noGrp="1"/>
          </p:cNvSpPr>
          <p:nvPr>
            <p:ph idx="1"/>
          </p:nvPr>
        </p:nvSpPr>
        <p:spPr/>
        <p:txBody>
          <a:bodyPr vert="horz" wrap="square" lIns="91440" tIns="45720" rIns="91440" bIns="45720" numCol="1" anchor="t" anchorCtr="0" compatLnSpc="1"/>
          <a:lstStyle/>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АКТИВНЫЕ ФОРМЫ ТУБЕРКУЛЕЗА </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ЛЮБОЙ ЛОКАЛИЗАЦИИ </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С ХРОНИЧЕСКИМ ТЕЧЕНИЕМ</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just"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II А — может быть достигнуто клиническое излечение</a:t>
            </a:r>
          </a:p>
          <a:p>
            <a:pPr marL="546100" marR="0" lvl="0" indent="-408305" algn="just"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II Б — симптоматическое лечение</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III группа </a:t>
            </a: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ДН</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 name="Содержимое 2"/>
          <p:cNvSpPr>
            <a:spLocks noGrp="1"/>
          </p:cNvSpPr>
          <p:nvPr>
            <p:ph idx="1"/>
          </p:nvPr>
        </p:nvSpPr>
        <p:spPr/>
        <p:txBody>
          <a:bodyPr vert="horz" wrap="square" lIns="91440" tIns="45720" rIns="91440" bIns="45720" numCol="1" anchor="t" anchorCtr="0" compatLnSpc="1">
            <a:normAutofit lnSpcReduction="10000"/>
          </a:bodyPr>
          <a:lstStyle/>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b="0" i="0" u="none" strike="noStrike" kern="1200" cap="none" spc="0" normalizeH="0" baseline="0" noProof="0" dirty="0">
                <a:ln>
                  <a:noFill/>
                </a:ln>
                <a:solidFill>
                  <a:schemeClr val="tx1"/>
                </a:solidFill>
                <a:effectLst/>
                <a:uLnTx/>
                <a:uFillTx/>
                <a:latin typeface="+mn-lt"/>
                <a:ea typeface="+mn-ea"/>
                <a:cs typeface="+mn-cs"/>
              </a:rPr>
              <a:t>ИЗЛЕЧЕННЫЕ ОТ ТУБЕРКУЛЕЗА ЛЮБОЙ ЛОКАЛИЗАЦИИ</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400" b="0" i="0" u="none" strike="noStrike" kern="1200" cap="none" spc="0" normalizeH="0" baseline="0" noProof="0" dirty="0">
                <a:ln>
                  <a:noFill/>
                </a:ln>
                <a:solidFill>
                  <a:schemeClr val="tx1"/>
                </a:solidFill>
                <a:effectLst/>
                <a:uLnTx/>
                <a:uFillTx/>
                <a:latin typeface="+mn-lt"/>
                <a:ea typeface="+mn-ea"/>
                <a:cs typeface="+mn-cs"/>
              </a:rPr>
              <a:t>Без остаточных изменений</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400" b="0" i="0" u="none" strike="noStrike" kern="1200" cap="none" spc="0" normalizeH="0" baseline="0" noProof="0" dirty="0">
                <a:ln>
                  <a:noFill/>
                </a:ln>
                <a:solidFill>
                  <a:schemeClr val="tx1"/>
                </a:solidFill>
                <a:effectLst/>
                <a:uLnTx/>
                <a:uFillTx/>
                <a:latin typeface="+mn-lt"/>
                <a:ea typeface="+mn-ea"/>
                <a:cs typeface="+mn-cs"/>
              </a:rPr>
              <a:t>С малыми (1 год) </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400" b="0" i="0" u="none" strike="noStrike" kern="1200" cap="none" spc="0" normalizeH="0" baseline="0" noProof="0" dirty="0">
                <a:ln>
                  <a:noFill/>
                </a:ln>
                <a:solidFill>
                  <a:schemeClr val="tx1"/>
                </a:solidFill>
                <a:effectLst/>
                <a:uLnTx/>
                <a:uFillTx/>
                <a:latin typeface="+mn-lt"/>
                <a:ea typeface="+mn-ea"/>
                <a:cs typeface="+mn-cs"/>
              </a:rPr>
              <a:t>+ВИЧ 3 года</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24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400" b="0" i="0" u="none" strike="noStrike" kern="1200" cap="none" spc="0" normalizeH="0" baseline="0" noProof="0" dirty="0">
                <a:ln>
                  <a:noFill/>
                </a:ln>
                <a:solidFill>
                  <a:schemeClr val="tx1"/>
                </a:solidFill>
                <a:effectLst/>
                <a:uLnTx/>
                <a:uFillTx/>
                <a:latin typeface="+mn-lt"/>
                <a:ea typeface="+mn-ea"/>
                <a:cs typeface="+mn-cs"/>
              </a:rPr>
              <a:t>При наличии отягощающих факторов</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400" b="0" i="0" u="none" strike="noStrike" kern="1200" cap="none" spc="0" normalizeH="0" baseline="0" noProof="0" dirty="0">
                <a:ln>
                  <a:noFill/>
                </a:ln>
                <a:solidFill>
                  <a:schemeClr val="tx1"/>
                </a:solidFill>
                <a:effectLst/>
                <a:uLnTx/>
                <a:uFillTx/>
                <a:latin typeface="+mn-lt"/>
                <a:ea typeface="+mn-ea"/>
                <a:cs typeface="+mn-cs"/>
              </a:rPr>
              <a:t>или большими</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400" b="0" i="0" u="none" strike="noStrike" kern="1200" cap="none" spc="0" normalizeH="0" baseline="0" noProof="0" dirty="0">
                <a:ln>
                  <a:noFill/>
                </a:ln>
                <a:solidFill>
                  <a:schemeClr val="tx1"/>
                </a:solidFill>
                <a:effectLst/>
                <a:uLnTx/>
                <a:uFillTx/>
                <a:latin typeface="+mn-lt"/>
                <a:ea typeface="+mn-ea"/>
                <a:cs typeface="+mn-cs"/>
              </a:rPr>
              <a:t> остаточными изменениями (3 года)</a:t>
            </a:r>
          </a:p>
          <a:p>
            <a:pPr marL="411480" marR="0" lvl="0" indent="-342900" algn="ctr"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r>
              <a:rPr kumimoji="0" lang="ru-RU" sz="2400" b="0" i="0" u="none" strike="noStrike" kern="1200" cap="none" spc="0" normalizeH="0" baseline="0" noProof="0" dirty="0">
                <a:ln>
                  <a:noFill/>
                </a:ln>
                <a:solidFill>
                  <a:schemeClr val="tx1"/>
                </a:solidFill>
                <a:effectLst/>
                <a:uLnTx/>
                <a:uFillTx/>
                <a:latin typeface="+mn-lt"/>
                <a:ea typeface="+mn-ea"/>
                <a:cs typeface="+mn-cs"/>
              </a:rPr>
              <a:t>+ВИЧ 5 лет</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IV группа </a:t>
            </a: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ДН</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 name="Содержимое 2"/>
          <p:cNvSpPr>
            <a:spLocks noGrp="1"/>
          </p:cNvSpPr>
          <p:nvPr>
            <p:ph idx="1"/>
          </p:nvPr>
        </p:nvSpPr>
        <p:spPr>
          <a:xfrm>
            <a:off x="899795" y="1196975"/>
            <a:ext cx="7772400" cy="5330825"/>
          </a:xfrm>
        </p:spPr>
        <p:txBody>
          <a:bodyPr vert="horz" wrap="square" lIns="91440" tIns="45720" rIns="91440" bIns="45720" numCol="1" anchor="t" anchorCtr="0" compatLnSpc="1">
            <a:normAutofit fontScale="92500" lnSpcReduction="20000"/>
          </a:bodyPr>
          <a:lstStyle/>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КОНТАКТ С ИСТОЧНИКОМ ТУБЕРКУЛЕЗНОЙ ИНФЕКЦИИ</a:t>
            </a:r>
          </a:p>
          <a:p>
            <a:pPr marL="546100" marR="0" lvl="0" indent="-408305" algn="just"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IV А — бытовой и производственный</a:t>
            </a:r>
          </a:p>
          <a:p>
            <a:pPr marL="546100" marR="0" lvl="0" indent="-408305" algn="just"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в течение всего срока контакта </a:t>
            </a:r>
          </a:p>
          <a:p>
            <a:pPr marL="874395" marR="0" lvl="1" indent="-408305" algn="just" defTabSz="914400" rtl="0" eaLnBrk="1" fontAlgn="base" latinLnBrk="0" hangingPunct="1">
              <a:lnSpc>
                <a:spcPct val="100000"/>
              </a:lnSpc>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000" b="0" i="0" u="none" strike="noStrike" kern="1200" cap="none" spc="0" normalizeH="0" baseline="0" noProof="0" dirty="0">
                <a:ln>
                  <a:noFill/>
                </a:ln>
                <a:solidFill>
                  <a:schemeClr val="tx1"/>
                </a:solidFill>
                <a:effectLst/>
                <a:uLnTx/>
                <a:uFillTx/>
                <a:latin typeface="+mn-lt"/>
                <a:ea typeface="+mn-ea"/>
                <a:cs typeface="+mn-cs"/>
              </a:rPr>
              <a:t>МБТ+    +1 год   </a:t>
            </a:r>
          </a:p>
          <a:p>
            <a:pPr marL="874395" marR="0" lvl="1" indent="-408305" algn="just" defTabSz="914400" rtl="0" eaLnBrk="1" fontAlgn="base" latinLnBrk="0" hangingPunct="1">
              <a:lnSpc>
                <a:spcPct val="100000"/>
              </a:lnSpc>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000" b="0" i="0" u="none" strike="noStrike" kern="1200" cap="none" spc="0" normalizeH="0" baseline="0" noProof="0" dirty="0">
                <a:ln>
                  <a:noFill/>
                </a:ln>
                <a:solidFill>
                  <a:schemeClr val="tx1"/>
                </a:solidFill>
                <a:effectLst/>
                <a:uLnTx/>
                <a:uFillTx/>
                <a:latin typeface="+mn-lt"/>
                <a:ea typeface="+mn-ea"/>
                <a:cs typeface="+mn-cs"/>
              </a:rPr>
              <a:t>ВИЧ   +2 года после излечения источника</a:t>
            </a:r>
          </a:p>
          <a:p>
            <a:pPr marL="874395" marR="0" lvl="1" indent="-408305" algn="just" defTabSz="914400" rtl="0" eaLnBrk="1" fontAlgn="base" latinLnBrk="0" hangingPunct="1">
              <a:lnSpc>
                <a:spcPct val="100000"/>
              </a:lnSpc>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000" b="0" i="0" u="none" strike="noStrike" kern="1200" cap="none" spc="0" normalizeH="0" baseline="0" noProof="0" dirty="0">
                <a:ln>
                  <a:noFill/>
                </a:ln>
                <a:solidFill>
                  <a:schemeClr val="tx1"/>
                </a:solidFill>
                <a:effectLst/>
                <a:uLnTx/>
                <a:uFillTx/>
                <a:latin typeface="+mn-lt"/>
                <a:ea typeface="+mn-ea"/>
                <a:cs typeface="+mn-cs"/>
              </a:rPr>
              <a:t>умершие +2 года  после смерти источника     </a:t>
            </a:r>
          </a:p>
          <a:p>
            <a:pPr marL="874395" marR="0" lvl="1" indent="-408305" algn="just" defTabSz="914400" rtl="0" eaLnBrk="1" fontAlgn="base" latinLnBrk="0" hangingPunct="1">
              <a:lnSpc>
                <a:spcPct val="100000"/>
              </a:lnSpc>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000" b="0" i="0" u="none" strike="noStrike" kern="1200" cap="none" spc="0" normalizeH="0" baseline="0" noProof="0" dirty="0">
                <a:ln>
                  <a:noFill/>
                </a:ln>
                <a:solidFill>
                  <a:schemeClr val="tx1"/>
                </a:solidFill>
                <a:effectLst/>
                <a:uLnTx/>
                <a:uFillTx/>
                <a:latin typeface="+mn-lt"/>
                <a:ea typeface="+mn-ea"/>
                <a:cs typeface="+mn-cs"/>
              </a:rPr>
              <a:t>дети 5 лет</a:t>
            </a:r>
          </a:p>
          <a:p>
            <a:pPr marL="546100" marR="0" lvl="0" indent="-408305" algn="just"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IV Б — профессиональный </a:t>
            </a:r>
            <a:r>
              <a:rPr kumimoji="0" lang="ru-RU" sz="2400" b="0" i="0" u="none" strike="noStrike" kern="1200" cap="none" spc="0" normalizeH="0" baseline="0" noProof="0" dirty="0">
                <a:ln>
                  <a:noFill/>
                </a:ln>
                <a:solidFill>
                  <a:schemeClr val="tx1"/>
                </a:solidFill>
                <a:effectLst/>
                <a:uLnTx/>
                <a:uFillTx/>
                <a:latin typeface="+mn-lt"/>
                <a:ea typeface="+mn-ea"/>
                <a:cs typeface="+mn-cs"/>
              </a:rPr>
              <a:t>+1 год</a:t>
            </a:r>
          </a:p>
          <a:p>
            <a:pPr marL="546100" marR="0" lvl="0" indent="-408305" algn="just"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IV В – с сельскохозяйственными животными</a:t>
            </a:r>
          </a:p>
          <a:p>
            <a:pPr marL="546100" marR="0" lvl="0" indent="-408305" algn="just"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400" b="0" i="0" u="none" strike="noStrike" kern="1200" cap="none" spc="0" normalizeH="0" baseline="0" noProof="0" dirty="0">
                <a:ln>
                  <a:noFill/>
                </a:ln>
                <a:solidFill>
                  <a:schemeClr val="tx1"/>
                </a:solidFill>
                <a:effectLst/>
                <a:uLnTx/>
                <a:uFillTx/>
                <a:latin typeface="+mn-lt"/>
                <a:ea typeface="+mn-ea"/>
                <a:cs typeface="+mn-cs"/>
              </a:rPr>
              <a:t>1 год, ВИЧ -3 года</a:t>
            </a:r>
          </a:p>
          <a:p>
            <a:pPr marL="546100" marR="0" lvl="0" indent="-408305" algn="just"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 </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V группа </a:t>
            </a: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ДН</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 name="Содержимое 2"/>
          <p:cNvSpPr>
            <a:spLocks noGrp="1"/>
          </p:cNvSpPr>
          <p:nvPr>
            <p:ph idx="1"/>
          </p:nvPr>
        </p:nvSpPr>
        <p:spPr>
          <a:xfrm>
            <a:off x="467995" y="1485265"/>
            <a:ext cx="8229600" cy="4953000"/>
          </a:xfrm>
        </p:spPr>
        <p:txBody>
          <a:bodyPr vert="horz" wrap="square" lIns="91440" tIns="45720" rIns="91440" bIns="45720" numCol="1" anchor="t" anchorCtr="0" compatLnSpc="1"/>
          <a:lstStyle/>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ДЕТИ И ПОДРОСТКИ С ОСЛОЖНЕНИЯМИ ПОСЛЕ ПРОТИВОТУБЕРКУЛЕЗНЫХ ПРИВИВОК</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V А- </a:t>
            </a:r>
            <a:r>
              <a:rPr kumimoji="0" lang="ru-RU" sz="3000" b="0" i="0" u="none" strike="noStrike" kern="1200" cap="none" spc="0" normalizeH="0" baseline="0" noProof="0" dirty="0" err="1">
                <a:ln>
                  <a:noFill/>
                </a:ln>
                <a:solidFill>
                  <a:schemeClr val="tx1"/>
                </a:solidFill>
                <a:effectLst/>
                <a:uLnTx/>
                <a:uFillTx/>
                <a:latin typeface="+mn-lt"/>
                <a:ea typeface="+mn-ea"/>
                <a:cs typeface="+mn-cs"/>
              </a:rPr>
              <a:t>генерализованныи</a:t>
            </a:r>
            <a:r>
              <a:rPr kumimoji="0" lang="ru-RU" sz="3000" b="0" i="0" u="none" strike="noStrike" kern="1200" cap="none" spc="0" normalizeH="0" baseline="0" noProof="0" dirty="0">
                <a:ln>
                  <a:noFill/>
                </a:ln>
                <a:solidFill>
                  <a:schemeClr val="tx1"/>
                </a:solidFill>
                <a:effectLst/>
                <a:uLnTx/>
                <a:uFillTx/>
                <a:latin typeface="+mn-lt"/>
                <a:ea typeface="+mn-ea"/>
                <a:cs typeface="+mn-cs"/>
              </a:rPr>
              <a:t> и распространенными (до 18 лет)</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V Б- локальными и ограниченными (1 год)</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VI группа </a:t>
            </a: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ДН</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 name="Содержимое 2"/>
          <p:cNvSpPr>
            <a:spLocks noGrp="1"/>
          </p:cNvSpPr>
          <p:nvPr>
            <p:ph idx="1"/>
          </p:nvPr>
        </p:nvSpPr>
        <p:spPr>
          <a:xfrm>
            <a:off x="457200" y="1268413"/>
            <a:ext cx="8686800" cy="5400675"/>
          </a:xfrm>
        </p:spPr>
        <p:txBody>
          <a:bodyPr vert="horz" wrap="square" lIns="91440" tIns="45720" rIns="91440" bIns="45720" numCol="1" anchor="t" anchorCtr="0" compatLnSpc="1"/>
          <a:lstStyle/>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ПОВЫШЕННЫЙ РИСК ЗАБОЛЕВАНИЯ ЛОКАЛЬНЫМ ТУБЕРКУЛЕЗОМ</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VI А-     с измененной чувствительностью иммунологических проб </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     (вираж туберкулиновых проб) 1 год</a:t>
            </a:r>
          </a:p>
          <a:p>
            <a:pPr marL="874395" marR="0" lvl="1" indent="-408305" algn="l" defTabSz="914400" rtl="0" eaLnBrk="1" fontAlgn="base" latinLnBrk="0" hangingPunct="1">
              <a:lnSpc>
                <a:spcPct val="100000"/>
              </a:lnSpc>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000" b="0" i="0" u="none" strike="noStrike" kern="1200" cap="none" spc="0" normalizeH="0" baseline="0" noProof="0" dirty="0">
                <a:ln>
                  <a:noFill/>
                </a:ln>
                <a:solidFill>
                  <a:schemeClr val="tx1"/>
                </a:solidFill>
                <a:effectLst/>
                <a:uLnTx/>
                <a:uFillTx/>
                <a:latin typeface="+mn-lt"/>
                <a:ea typeface="+mn-ea"/>
                <a:cs typeface="+mn-cs"/>
              </a:rPr>
              <a:t>из групп мед и соц риска -2 года</a:t>
            </a:r>
          </a:p>
          <a:p>
            <a:pPr marL="874395" marR="0" lvl="1" indent="-408305" algn="l" defTabSz="914400" rtl="0" eaLnBrk="1" fontAlgn="base" latinLnBrk="0" hangingPunct="1">
              <a:lnSpc>
                <a:spcPct val="100000"/>
              </a:lnSpc>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000" b="0" i="0" u="none" strike="noStrike" kern="1200" cap="none" spc="0" normalizeH="0" baseline="0" noProof="0" dirty="0">
                <a:ln>
                  <a:noFill/>
                </a:ln>
                <a:solidFill>
                  <a:schemeClr val="tx1"/>
                </a:solidFill>
                <a:effectLst/>
                <a:uLnTx/>
                <a:uFillTx/>
                <a:latin typeface="+mn-lt"/>
                <a:ea typeface="+mn-ea"/>
                <a:cs typeface="+mn-cs"/>
              </a:rPr>
              <a:t>при усилении - 3 года</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VI Б-      с впервые выявленными остаточными посттуберкулезными изменениями</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1 год </a:t>
            </a:r>
          </a:p>
          <a:p>
            <a:pPr marL="874395" marR="0" lvl="1" indent="-408305" algn="l" defTabSz="914400" rtl="0" eaLnBrk="1" fontAlgn="base" latinLnBrk="0" hangingPunct="1">
              <a:lnSpc>
                <a:spcPct val="100000"/>
              </a:lnSpc>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000" b="0" i="0" u="none" strike="noStrike" kern="1200" cap="none" spc="0" normalizeH="0" baseline="0" noProof="0" dirty="0">
                <a:ln>
                  <a:noFill/>
                </a:ln>
                <a:solidFill>
                  <a:schemeClr val="tx1"/>
                </a:solidFill>
                <a:effectLst/>
                <a:uLnTx/>
                <a:uFillTx/>
                <a:latin typeface="+mn-lt"/>
                <a:ea typeface="+mn-ea"/>
                <a:cs typeface="+mn-cs"/>
              </a:rPr>
              <a:t>БОИ и из групп риска- до 18 лет</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914400"/>
          </a:xfrm>
          <a:noFill/>
          <a:ln>
            <a:noFill/>
          </a:ln>
          <a:effectLst/>
          <a:sp3d prstMaterial="plastic"/>
        </p:spPr>
        <p:txBody>
          <a:bodyPr vert="horz" wrap="square" lIns="91440" tIns="45720" rIns="91440" bIns="45720" numCol="1" anchor="t" anchorCtr="0" compatLnSpc="1">
            <a:no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ПРОФИЛАКТИКА</a:t>
            </a:r>
          </a:p>
        </p:txBody>
      </p:sp>
      <p:graphicFrame>
        <p:nvGraphicFramePr>
          <p:cNvPr id="4" name="Содержимое 3"/>
          <p:cNvGraphicFramePr>
            <a:graphicFrameLocks noGrp="1"/>
          </p:cNvGraphicFramePr>
          <p:nvPr>
            <p:ph idx="1"/>
          </p:nvPr>
        </p:nvGraphicFramePr>
        <p:xfrm>
          <a:off x="484981" y="1340768"/>
          <a:ext cx="8229600" cy="5257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Стрелка вниз 4"/>
          <p:cNvSpPr/>
          <p:nvPr/>
        </p:nvSpPr>
        <p:spPr>
          <a:xfrm>
            <a:off x="1714500" y="4071938"/>
            <a:ext cx="484188" cy="9779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800" b="0" i="0" u="none" strike="noStrike" kern="1200" cap="none" spc="0" normalizeH="0" baseline="0" noProof="0">
              <a:ln>
                <a:noFill/>
              </a:ln>
              <a:solidFill>
                <a:srgbClr val="FFFFFF"/>
              </a:solidFill>
              <a:effectLst/>
              <a:uLnTx/>
              <a:uFillTx/>
              <a:latin typeface="Times New Roman" panose="02020603050405020304" pitchFamily="18" charset="0"/>
              <a:ea typeface="+mn-ea"/>
              <a:cs typeface="Arial" panose="020B0604020202020204" pitchFamily="34" charset="0"/>
            </a:endParaRPr>
          </a:p>
        </p:txBody>
      </p:sp>
      <p:sp>
        <p:nvSpPr>
          <p:cNvPr id="6" name="Стрелка вниз 5"/>
          <p:cNvSpPr/>
          <p:nvPr/>
        </p:nvSpPr>
        <p:spPr>
          <a:xfrm>
            <a:off x="4357688" y="4071938"/>
            <a:ext cx="484188" cy="9779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800" b="0" i="0" u="none" strike="noStrike" kern="1200" cap="none" spc="0" normalizeH="0" baseline="0" noProof="0">
              <a:ln>
                <a:noFill/>
              </a:ln>
              <a:solidFill>
                <a:srgbClr val="FFFFFF"/>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САНИТАРНАЯ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ПРОФИЛАКТИКА (1)</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48131" name="Content Placeholder 2"/>
          <p:cNvSpPr>
            <a:spLocks noGrp="1"/>
          </p:cNvSpPr>
          <p:nvPr>
            <p:ph idx="1"/>
          </p:nvPr>
        </p:nvSpPr>
        <p:spPr>
          <a:xfrm>
            <a:off x="325755" y="1268730"/>
            <a:ext cx="8567420" cy="5184775"/>
          </a:xfrm>
        </p:spPr>
        <p:txBody>
          <a:bodyPr vert="horz" wrap="square" lIns="91440" tIns="45720" rIns="91440" bIns="45720" anchor="t" anchorCtr="0">
            <a:normAutofit lnSpcReduction="10000"/>
          </a:bodyPr>
          <a:lstStyle/>
          <a:p>
            <a:pPr>
              <a:buClr>
                <a:srgbClr val="D6ECFF"/>
              </a:buClr>
            </a:pPr>
            <a:r>
              <a:rPr lang="ru-RU" altLang="en-US" dirty="0">
                <a:solidFill>
                  <a:schemeClr val="tx1"/>
                </a:solidFill>
              </a:rPr>
              <a:t>Предохранение здоровых людей – наиболее угрожаемых контингентов  населения от пациентов с заразными формами туберкулеза.</a:t>
            </a:r>
          </a:p>
          <a:p>
            <a:pPr>
              <a:buClr>
                <a:srgbClr val="D6ECFF"/>
              </a:buClr>
            </a:pPr>
            <a:r>
              <a:rPr lang="ru-RU" altLang="en-US" dirty="0">
                <a:solidFill>
                  <a:schemeClr val="tx1"/>
                </a:solidFill>
              </a:rPr>
              <a:t>Ограничение допуска лиц, больных туберкулезом, к работе в некоторых профессиях: </a:t>
            </a:r>
            <a:r>
              <a:rPr lang="ru-RU" altLang="en-US" sz="2400" dirty="0">
                <a:solidFill>
                  <a:schemeClr val="tx1"/>
                </a:solidFill>
              </a:rPr>
              <a:t>родильные дома, лечебно-профилактические, воспитательные, оздоровительные, и спортивные учреждения для детей и подростков, школы, пищевая промышленность, предприятия общественного питания, коммунального хозяйства, общественный транспорт</a:t>
            </a:r>
          </a:p>
          <a:p>
            <a:endParaRPr lang="ru-RU" altLang="en-US" sz="2400" dirty="0">
              <a:solidFill>
                <a:schemeClr val="tx1"/>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САНИТАРНАЯ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ПРОФИЛАКТИКА (2)</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49155" name="Content Placeholder 2"/>
          <p:cNvSpPr>
            <a:spLocks noGrp="1"/>
          </p:cNvSpPr>
          <p:nvPr>
            <p:ph idx="1"/>
          </p:nvPr>
        </p:nvSpPr>
        <p:spPr/>
        <p:txBody>
          <a:bodyPr vert="horz" wrap="square" lIns="91440" tIns="45720" rIns="91440" bIns="45720" anchor="t" anchorCtr="0"/>
          <a:lstStyle/>
          <a:p>
            <a:r>
              <a:rPr lang="ru-RU" altLang="en-US" dirty="0" smtClean="0"/>
              <a:t>Социальные</a:t>
            </a:r>
          </a:p>
          <a:p>
            <a:r>
              <a:rPr lang="ru-RU" altLang="en-US" dirty="0" smtClean="0"/>
              <a:t>Противоэпидемические</a:t>
            </a:r>
          </a:p>
          <a:p>
            <a:r>
              <a:rPr lang="ru-RU" altLang="en-US" dirty="0" smtClean="0"/>
              <a:t>Лечебно-профилактические мероприятия в очагах туберкулезной инфекции</a:t>
            </a:r>
          </a:p>
          <a:p>
            <a:r>
              <a:rPr lang="ru-RU" altLang="en-US" dirty="0" smtClean="0"/>
              <a:t>Санитарно-просветительная работа</a:t>
            </a:r>
          </a:p>
          <a:p>
            <a:r>
              <a:rPr lang="ru-RU" altLang="en-US" dirty="0" smtClean="0"/>
              <a:t>Гигиенические навыки</a:t>
            </a:r>
          </a:p>
          <a:p>
            <a:r>
              <a:rPr lang="ru-RU" altLang="en-US" dirty="0" smtClean="0"/>
              <a:t>Необходимость регулярного обследования </a:t>
            </a:r>
            <a:endParaRPr lang="en-GB" altLang="en-US" dirty="0" smtClean="0"/>
          </a:p>
          <a:p>
            <a:endParaRPr lang="en-GB" altLang="en-US"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0113" y="260350"/>
            <a:ext cx="7772400" cy="1368450"/>
          </a:xfrm>
        </p:spPr>
        <p:txBody>
          <a:bodyPr vert="horz" wrap="square" lIns="91440" tIns="45720" rIns="91440" bIns="45720" numCol="1" anchor="t" anchorCtr="0" compatLnSpc="1">
            <a:noAutofit/>
          </a:bodyPr>
          <a:lstStyle/>
          <a:p>
            <a:pPr>
              <a:buNone/>
            </a:pPr>
            <a:r>
              <a:rPr lang="ru-RU" altLang="ru-RU" sz="3600" dirty="0">
                <a:solidFill>
                  <a:schemeClr val="tx2">
                    <a:lumMod val="75000"/>
                  </a:schemeClr>
                </a:solidFill>
                <a:cs typeface="Tahoma" panose="020B0604030504040204" pitchFamily="34" charset="0"/>
              </a:rPr>
              <a:t>ЭПИДЕМИЧЕСКИЙ ОЧАГ ТУБЕРКУЛЕЗА</a:t>
            </a:r>
            <a:endParaRPr sz="3600" dirty="0">
              <a:solidFill>
                <a:schemeClr val="tx2">
                  <a:lumMod val="75000"/>
                </a:schemeClr>
              </a:solidFill>
            </a:endParaRPr>
          </a:p>
        </p:txBody>
      </p:sp>
      <p:sp>
        <p:nvSpPr>
          <p:cNvPr id="52227" name="Содержимое 2"/>
          <p:cNvSpPr>
            <a:spLocks noGrp="1"/>
          </p:cNvSpPr>
          <p:nvPr>
            <p:ph idx="1"/>
          </p:nvPr>
        </p:nvSpPr>
        <p:spPr>
          <a:xfrm>
            <a:off x="684213" y="1484784"/>
            <a:ext cx="8280400" cy="5257329"/>
          </a:xfrm>
        </p:spPr>
        <p:txBody>
          <a:bodyPr vert="horz" wrap="square" lIns="91440" tIns="45720" rIns="91440" bIns="45720" anchor="t" anchorCtr="0"/>
          <a:lstStyle/>
          <a:p>
            <a:pPr eaLnBrk="1" hangingPunct="1">
              <a:lnSpc>
                <a:spcPct val="90000"/>
              </a:lnSpc>
              <a:buNone/>
            </a:pPr>
            <a:r>
              <a:rPr lang="ru-RU" altLang="ru-RU" sz="1800" dirty="0">
                <a:cs typeface="Tahoma" panose="020B0604030504040204" pitchFamily="34" charset="0"/>
              </a:rPr>
              <a:t>место пребывания</a:t>
            </a:r>
            <a:r>
              <a:rPr lang="ru-RU" altLang="ru-RU" sz="1800" b="1" dirty="0">
                <a:cs typeface="Tahoma" panose="020B0604030504040204" pitchFamily="34" charset="0"/>
              </a:rPr>
              <a:t> больного туберкулезом</a:t>
            </a:r>
            <a:r>
              <a:rPr lang="ru-RU" altLang="ru-RU" sz="1800" dirty="0">
                <a:cs typeface="Tahoma" panose="020B0604030504040204" pitchFamily="34" charset="0"/>
              </a:rPr>
              <a:t> вместе с окружающими его людьми и предметами внешней среды в тех пределах </a:t>
            </a:r>
            <a:r>
              <a:rPr lang="ru-RU" altLang="ru-RU" sz="1800" b="1" dirty="0">
                <a:cs typeface="Tahoma" panose="020B0604030504040204" pitchFamily="34" charset="0"/>
              </a:rPr>
              <a:t>времени и пространства</a:t>
            </a:r>
            <a:r>
              <a:rPr lang="ru-RU" altLang="ru-RU" sz="1800" dirty="0">
                <a:cs typeface="Tahoma" panose="020B0604030504040204" pitchFamily="34" charset="0"/>
              </a:rPr>
              <a:t>, в которых </a:t>
            </a:r>
            <a:r>
              <a:rPr lang="ru-RU" altLang="ru-RU" sz="1800" b="1" dirty="0">
                <a:cs typeface="Tahoma" panose="020B0604030504040204" pitchFamily="34" charset="0"/>
              </a:rPr>
              <a:t>возможно возникновение новых заражений и заболеваний</a:t>
            </a:r>
            <a:endParaRPr lang="ru-RU" altLang="ru-RU" sz="1800" b="1" u="sng" dirty="0">
              <a:cs typeface="Tahoma" panose="020B0604030504040204" pitchFamily="34" charset="0"/>
            </a:endParaRPr>
          </a:p>
          <a:p>
            <a:pPr eaLnBrk="1" hangingPunct="1">
              <a:lnSpc>
                <a:spcPct val="90000"/>
              </a:lnSpc>
              <a:buNone/>
            </a:pPr>
            <a:r>
              <a:rPr lang="ru-RU" altLang="ru-RU" sz="1800" b="1" dirty="0">
                <a:solidFill>
                  <a:schemeClr val="tx2">
                    <a:lumMod val="75000"/>
                  </a:schemeClr>
                </a:solidFill>
                <a:cs typeface="Tahoma" panose="020B0604030504040204" pitchFamily="34" charset="0"/>
              </a:rPr>
              <a:t>Источники бактериовыделения</a:t>
            </a:r>
            <a:r>
              <a:rPr lang="ru-RU" altLang="ru-RU" sz="1800" b="1" u="sng" dirty="0">
                <a:cs typeface="Tahoma" panose="020B0604030504040204" pitchFamily="34" charset="0"/>
              </a:rPr>
              <a:t>:</a:t>
            </a:r>
          </a:p>
          <a:p>
            <a:pPr eaLnBrk="1" hangingPunct="1">
              <a:lnSpc>
                <a:spcPct val="90000"/>
              </a:lnSpc>
              <a:buFontTx/>
              <a:buChar char="-"/>
            </a:pPr>
            <a:r>
              <a:rPr lang="ru-RU" altLang="ru-RU" sz="1800" dirty="0">
                <a:cs typeface="Tahoma" panose="020B0604030504040204" pitchFamily="34" charset="0"/>
              </a:rPr>
              <a:t>больные люди – антропонозный очаг</a:t>
            </a:r>
          </a:p>
          <a:p>
            <a:pPr eaLnBrk="1" hangingPunct="1">
              <a:lnSpc>
                <a:spcPct val="90000"/>
              </a:lnSpc>
              <a:buFontTx/>
              <a:buChar char="-"/>
            </a:pPr>
            <a:r>
              <a:rPr lang="ru-RU" altLang="ru-RU" sz="1800" dirty="0">
                <a:cs typeface="Tahoma" panose="020B0604030504040204" pitchFamily="34" charset="0"/>
              </a:rPr>
              <a:t>больные животные – зоонозный очаг</a:t>
            </a:r>
          </a:p>
          <a:p>
            <a:pPr eaLnBrk="1" hangingPunct="1">
              <a:lnSpc>
                <a:spcPct val="90000"/>
              </a:lnSpc>
              <a:buFontTx/>
              <a:buNone/>
            </a:pPr>
            <a:r>
              <a:rPr lang="ru-RU" altLang="ru-RU" sz="1800" b="1" dirty="0">
                <a:solidFill>
                  <a:schemeClr val="tx2">
                    <a:lumMod val="75000"/>
                  </a:schemeClr>
                </a:solidFill>
                <a:cs typeface="Tahoma" panose="020B0604030504040204" pitchFamily="34" charset="0"/>
              </a:rPr>
              <a:t>Границы очага:</a:t>
            </a:r>
          </a:p>
          <a:p>
            <a:pPr eaLnBrk="1" hangingPunct="1">
              <a:lnSpc>
                <a:spcPct val="90000"/>
              </a:lnSpc>
              <a:buFontTx/>
              <a:buNone/>
            </a:pPr>
            <a:r>
              <a:rPr lang="ru-RU" altLang="ru-RU" sz="1800" b="1" i="1" u="sng" dirty="0">
                <a:cs typeface="Tahoma" panose="020B0604030504040204" pitchFamily="34" charset="0"/>
              </a:rPr>
              <a:t>Пространственные</a:t>
            </a:r>
            <a:r>
              <a:rPr lang="ru-RU" altLang="ru-RU" sz="1800" dirty="0">
                <a:cs typeface="Tahoma" panose="020B0604030504040204" pitchFamily="34" charset="0"/>
              </a:rPr>
              <a:t> – жилище больного, место его работы, учебы, лечения и т.д., а также группы людей, с которыми он общается постоянно или временно</a:t>
            </a:r>
          </a:p>
          <a:p>
            <a:pPr eaLnBrk="1" hangingPunct="1">
              <a:lnSpc>
                <a:spcPct val="90000"/>
              </a:lnSpc>
              <a:buFontTx/>
              <a:buNone/>
            </a:pPr>
            <a:r>
              <a:rPr lang="ru-RU" altLang="ru-RU" sz="1800" b="1" i="1" u="sng" dirty="0">
                <a:cs typeface="Tahoma" panose="020B0604030504040204" pitchFamily="34" charset="0"/>
              </a:rPr>
              <a:t>Временные (2 срока)</a:t>
            </a:r>
            <a:r>
              <a:rPr lang="ru-RU" altLang="ru-RU" sz="1800" dirty="0">
                <a:cs typeface="Tahoma" panose="020B0604030504040204" pitchFamily="34" charset="0"/>
              </a:rPr>
              <a:t> – весь период общения с источником бактериовыделения и продолжительность инкубации у контактных (1-2 года)</a:t>
            </a:r>
          </a:p>
          <a:p>
            <a:pPr eaLnBrk="1" hangingPunct="1">
              <a:lnSpc>
                <a:spcPct val="90000"/>
              </a:lnSpc>
              <a:buFontTx/>
              <a:buNone/>
            </a:pPr>
            <a:r>
              <a:rPr lang="ru-RU" altLang="ru-RU" sz="1800" b="1" i="1" u="sng" dirty="0">
                <a:cs typeface="Tahoma" panose="020B0604030504040204" pitchFamily="34" charset="0"/>
              </a:rPr>
              <a:t>Городской </a:t>
            </a:r>
            <a:r>
              <a:rPr lang="ru-RU" altLang="ru-RU" sz="1800" i="1" u="sng" dirty="0">
                <a:cs typeface="Tahoma" panose="020B0604030504040204" pitchFamily="34" charset="0"/>
              </a:rPr>
              <a:t>очаг</a:t>
            </a:r>
            <a:r>
              <a:rPr lang="ru-RU" altLang="ru-RU" sz="1800" b="1" u="sng" dirty="0">
                <a:cs typeface="Tahoma" panose="020B0604030504040204" pitchFamily="34" charset="0"/>
              </a:rPr>
              <a:t> </a:t>
            </a:r>
            <a:r>
              <a:rPr lang="ru-RU" altLang="ru-RU" sz="1800" dirty="0">
                <a:cs typeface="Tahoma" panose="020B0604030504040204" pitchFamily="34" charset="0"/>
              </a:rPr>
              <a:t>(</a:t>
            </a:r>
            <a:r>
              <a:rPr lang="ru-RU" altLang="ru-RU" sz="1800" i="1" u="sng" dirty="0">
                <a:cs typeface="Tahoma" panose="020B0604030504040204" pitchFamily="34" charset="0"/>
              </a:rPr>
              <a:t>территориальный </a:t>
            </a:r>
            <a:r>
              <a:rPr lang="ru-RU" altLang="ru-RU" sz="1800" dirty="0">
                <a:cs typeface="Tahoma" panose="020B0604030504040204" pitchFamily="34" charset="0"/>
              </a:rPr>
              <a:t>очаг) – размытые контуры, многочисленные контакты: бытовые,транспортные, производственные и др. (лестничная клетка, </a:t>
            </a:r>
            <a:r>
              <a:rPr lang="ru-RU" altLang="ru-RU" sz="2000" b="1" dirty="0">
                <a:solidFill>
                  <a:schemeClr val="tx2">
                    <a:lumMod val="75000"/>
                  </a:schemeClr>
                </a:solidFill>
                <a:cs typeface="Tahoma" panose="020B0604030504040204" pitchFamily="34" charset="0"/>
              </a:rPr>
              <a:t>подъезд</a:t>
            </a:r>
            <a:r>
              <a:rPr lang="ru-RU" altLang="ru-RU" sz="1800" dirty="0">
                <a:solidFill>
                  <a:schemeClr val="tx2">
                    <a:lumMod val="75000"/>
                  </a:schemeClr>
                </a:solidFill>
                <a:cs typeface="Tahoma" panose="020B0604030504040204" pitchFamily="34" charset="0"/>
              </a:rPr>
              <a:t>,</a:t>
            </a:r>
            <a:r>
              <a:rPr lang="ru-RU" altLang="ru-RU" sz="1800" dirty="0">
                <a:cs typeface="Tahoma" panose="020B0604030504040204" pitchFamily="34" charset="0"/>
              </a:rPr>
              <a:t> двор) городской </a:t>
            </a:r>
          </a:p>
          <a:p>
            <a:endParaRPr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ОЧАГИ С НАИБОЛЬШИМ РИСКОМ ЗАРАЖЕНИЯ</a:t>
            </a:r>
          </a:p>
        </p:txBody>
      </p:sp>
      <p:sp>
        <p:nvSpPr>
          <p:cNvPr id="3" name="Содержимое 2"/>
          <p:cNvSpPr>
            <a:spLocks noGrp="1"/>
          </p:cNvSpPr>
          <p:nvPr>
            <p:ph idx="1"/>
          </p:nvPr>
        </p:nvSpPr>
        <p:spPr>
          <a:xfrm>
            <a:off x="395605" y="1701165"/>
            <a:ext cx="8229600" cy="4953000"/>
          </a:xfrm>
        </p:spPr>
        <p:txBody>
          <a:bodyPr vert="horz" wrap="square" lIns="91440" tIns="45720" rIns="91440" bIns="45720" numCol="1" anchor="t" anchorCtr="0" compatLnSpc="1"/>
          <a:lstStyle/>
          <a:p>
            <a:pPr marL="136525" marR="0" lvl="0" indent="0" algn="ctr"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БАКТЕРИОВЫДЕЛИТЕЛЬ+</a:t>
            </a:r>
          </a:p>
          <a:p>
            <a:pPr marL="136525" marR="0" lvl="0" indent="0" algn="l"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1. дети, подростки</a:t>
            </a:r>
          </a:p>
          <a:p>
            <a:pPr marL="136525" marR="0" lvl="0" indent="0" algn="l"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2. несоблюдение санитарно-гигиенических правил</a:t>
            </a:r>
          </a:p>
          <a:p>
            <a:pPr marL="136525" marR="0" lvl="0" indent="0" algn="l"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3. тяжелые бытовые условия (общежитие, многонаселенная коммунальная квартира)</a:t>
            </a:r>
          </a:p>
          <a:p>
            <a:pPr marL="136525" marR="0" lvl="0" indent="0" algn="l"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4. детские, подростковые учреждения, дома-интернаты, другие учреждения закрытого типа</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ОЧАГИ С МЕНЬШИМ РИСКОМ ЗАРАЖЕНИЯ</a:t>
            </a:r>
          </a:p>
        </p:txBody>
      </p:sp>
      <p:sp>
        <p:nvSpPr>
          <p:cNvPr id="3" name="Содержимое 2"/>
          <p:cNvSpPr>
            <a:spLocks noGrp="1"/>
          </p:cNvSpPr>
          <p:nvPr>
            <p:ph idx="1"/>
          </p:nvPr>
        </p:nvSpPr>
        <p:spPr>
          <a:xfrm>
            <a:off x="457200" y="1845310"/>
            <a:ext cx="8229600" cy="4953000"/>
          </a:xfrm>
        </p:spPr>
        <p:txBody>
          <a:bodyPr vert="horz" wrap="square" lIns="91440" tIns="45720" rIns="91440" bIns="45720" numCol="1" anchor="t" anchorCtr="0" compatLnSpc="1"/>
          <a:lstStyle/>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err="1">
                <a:ln>
                  <a:noFill/>
                </a:ln>
                <a:solidFill>
                  <a:schemeClr val="tx1"/>
                </a:solidFill>
                <a:effectLst/>
                <a:uLnTx/>
                <a:uFillTx/>
                <a:latin typeface="+mn-lt"/>
                <a:ea typeface="+mn-ea"/>
                <a:cs typeface="+mn-cs"/>
              </a:rPr>
              <a:t>Бактериовыделитель</a:t>
            </a:r>
            <a:r>
              <a:rPr kumimoji="0" lang="ru-RU" sz="3000" b="0" i="0" u="none" strike="noStrike" kern="1200" cap="none" spc="0" normalizeH="0" baseline="0" noProof="0" dirty="0">
                <a:ln>
                  <a:noFill/>
                </a:ln>
                <a:solidFill>
                  <a:schemeClr val="tx1"/>
                </a:solidFill>
                <a:effectLst/>
                <a:uLnTx/>
                <a:uFillTx/>
                <a:latin typeface="+mn-lt"/>
                <a:ea typeface="+mn-ea"/>
                <a:cs typeface="+mn-cs"/>
              </a:rPr>
              <a:t>, проживающий</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1. В отдельной квартире</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2. Без детей и подростков</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3. Выполняющий санитарно-гигиенический режим</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ОЧАГИ С МИНИМАЛЬНЫМ РИСКОМ ЗАРАЖЕНИЯ</a:t>
            </a:r>
          </a:p>
        </p:txBody>
      </p:sp>
      <p:sp>
        <p:nvSpPr>
          <p:cNvPr id="3" name="Содержимое 2"/>
          <p:cNvSpPr>
            <a:spLocks noGrp="1"/>
          </p:cNvSpPr>
          <p:nvPr>
            <p:ph idx="1"/>
          </p:nvPr>
        </p:nvSpPr>
        <p:spPr>
          <a:xfrm>
            <a:off x="395605" y="1701165"/>
            <a:ext cx="8229600" cy="4953000"/>
          </a:xfrm>
        </p:spPr>
        <p:txBody>
          <a:bodyPr vert="horz" wrap="square" lIns="91440" tIns="45720" rIns="91440" bIns="45720" numCol="1" anchor="t" anchorCtr="0" compatLnSpc="1"/>
          <a:lstStyle/>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1. Больные активным туберкулезом органов дыхания без установленного </a:t>
            </a:r>
            <a:r>
              <a:rPr kumimoji="0" lang="ru-RU" sz="3000" b="0" i="0" u="none" strike="noStrike" kern="1200" cap="none" spc="0" normalizeH="0" baseline="0" noProof="0" dirty="0" err="1">
                <a:ln>
                  <a:noFill/>
                </a:ln>
                <a:solidFill>
                  <a:schemeClr val="tx1"/>
                </a:solidFill>
                <a:effectLst/>
                <a:uLnTx/>
                <a:uFillTx/>
                <a:latin typeface="+mn-lt"/>
                <a:ea typeface="+mn-ea"/>
                <a:cs typeface="+mn-cs"/>
              </a:rPr>
              <a:t>бактериовыделения</a:t>
            </a:r>
            <a:r>
              <a:rPr kumimoji="0" lang="ru-RU" sz="3000" b="0" i="0" u="none" strike="noStrike" kern="1200" cap="none" spc="0" normalizeH="0" baseline="0" noProof="0" dirty="0">
                <a:ln>
                  <a:noFill/>
                </a:ln>
                <a:solidFill>
                  <a:schemeClr val="tx1"/>
                </a:solidFill>
                <a:effectLst/>
                <a:uLnTx/>
                <a:uFillTx/>
                <a:latin typeface="+mn-lt"/>
                <a:ea typeface="+mn-ea"/>
                <a:cs typeface="+mn-cs"/>
              </a:rPr>
              <a:t> при взятии на учет, проживающие с детьми и подростками.</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2. Больные </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err="1">
                <a:ln>
                  <a:noFill/>
                </a:ln>
                <a:solidFill>
                  <a:schemeClr val="tx1"/>
                </a:solidFill>
                <a:effectLst/>
                <a:uLnTx/>
                <a:uFillTx/>
                <a:latin typeface="+mn-lt"/>
                <a:ea typeface="+mn-ea"/>
                <a:cs typeface="+mn-cs"/>
              </a:rPr>
              <a:t>внелегочными</a:t>
            </a:r>
            <a:r>
              <a:rPr kumimoji="0" lang="ru-RU" sz="3000" b="0" i="0" u="none" strike="noStrike" kern="1200" cap="none" spc="0" normalizeH="0" baseline="0" noProof="0" dirty="0">
                <a:ln>
                  <a:noFill/>
                </a:ln>
                <a:solidFill>
                  <a:schemeClr val="tx1"/>
                </a:solidFill>
                <a:effectLst/>
                <a:uLnTx/>
                <a:uFillTx/>
                <a:latin typeface="+mn-lt"/>
                <a:ea typeface="+mn-ea"/>
                <a:cs typeface="+mn-cs"/>
              </a:rPr>
              <a:t> локализациями туберкулеза с выделением МБТ и без выделения МБТ с наличием язв и свищей.</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ОЧАГИ С ПОТЕНЦИАЛЬНЫМ РИСКОМ ЗАРАЖЕНИЯ</a:t>
            </a:r>
          </a:p>
        </p:txBody>
      </p:sp>
      <p:sp>
        <p:nvSpPr>
          <p:cNvPr id="3" name="Содержимое 2"/>
          <p:cNvSpPr>
            <a:spLocks noGrp="1"/>
          </p:cNvSpPr>
          <p:nvPr>
            <p:ph idx="1"/>
          </p:nvPr>
        </p:nvSpPr>
        <p:spPr>
          <a:xfrm>
            <a:off x="467995" y="1701165"/>
            <a:ext cx="8229600" cy="4953000"/>
          </a:xfrm>
        </p:spPr>
        <p:txBody>
          <a:bodyPr vert="horz" wrap="square" lIns="91440" tIns="45720" rIns="91440" bIns="45720" numCol="1" anchor="t" anchorCtr="0" compatLnSpc="1"/>
          <a:lstStyle/>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1. Больные активным туберкулезом органов дыхания, у которых в результате лечения прекратилось бактериовыделение (условные бактриовыделители), проживающие без детей и подростков и не имеющие отягощающих факторов</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2. Больные, не выделяющие МБТ, выбывшие(умершие)</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ОЧАГИ ЗООНОЗНОГО ТУБЕРКУЛЕЗА</a:t>
            </a:r>
          </a:p>
        </p:txBody>
      </p:sp>
      <p:sp>
        <p:nvSpPr>
          <p:cNvPr id="57347" name="Содержимое 2"/>
          <p:cNvSpPr>
            <a:spLocks noGrp="1"/>
          </p:cNvSpPr>
          <p:nvPr>
            <p:ph idx="1"/>
          </p:nvPr>
        </p:nvSpPr>
        <p:spPr>
          <a:xfrm>
            <a:off x="457200" y="1701165"/>
            <a:ext cx="8229600" cy="4953000"/>
          </a:xfrm>
        </p:spPr>
        <p:txBody>
          <a:bodyPr vert="horz" wrap="square" lIns="91440" tIns="45720" rIns="91440" bIns="45720" anchor="t" anchorCtr="0"/>
          <a:lstStyle/>
          <a:p>
            <a:pPr eaLnBrk="1" hangingPunct="1"/>
            <a:r>
              <a:rPr lang="ru-RU" altLang="en-US" dirty="0"/>
              <a:t>Больные туберкулезом животные</a:t>
            </a:r>
          </a:p>
          <a:p>
            <a:pPr eaLnBrk="1" hangingPunct="1"/>
            <a:endParaRPr lang="ru-RU" altLang="en-US"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РЕГИСТРАЦИЯ И УЧЕТ ОЧАГОВ ТУБЕРКУЛЕЗА</a:t>
            </a:r>
          </a:p>
        </p:txBody>
      </p:sp>
      <p:sp>
        <p:nvSpPr>
          <p:cNvPr id="58371" name="Содержимое 2"/>
          <p:cNvSpPr>
            <a:spLocks noGrp="1"/>
          </p:cNvSpPr>
          <p:nvPr>
            <p:ph idx="1"/>
          </p:nvPr>
        </p:nvSpPr>
        <p:spPr>
          <a:xfrm>
            <a:off x="467995" y="1845310"/>
            <a:ext cx="8229600" cy="4953000"/>
          </a:xfrm>
        </p:spPr>
        <p:txBody>
          <a:bodyPr vert="horz" wrap="square" lIns="91440" tIns="45720" rIns="91440" bIns="45720" anchor="t" anchorCtr="0"/>
          <a:lstStyle/>
          <a:p>
            <a:pPr eaLnBrk="1" hangingPunct="1">
              <a:buFont typeface="Times New Roman" panose="02020603050405020304" pitchFamily="18" charset="0"/>
              <a:buNone/>
            </a:pPr>
            <a:r>
              <a:rPr lang="ru-RU" altLang="en-US" sz="2400" dirty="0"/>
              <a:t>УЧЕТНАЯ ФОРМА </a:t>
            </a:r>
            <a:r>
              <a:rPr lang="ru-RU" altLang="en-US" sz="2400" dirty="0">
                <a:solidFill>
                  <a:srgbClr val="FF0000"/>
                </a:solidFill>
              </a:rPr>
              <a:t>089/у-00 </a:t>
            </a:r>
            <a:r>
              <a:rPr lang="ru-RU" altLang="en-US" sz="2400" dirty="0"/>
              <a:t>на больного с впервые в жизни </a:t>
            </a:r>
            <a:r>
              <a:rPr lang="ru-RU" altLang="en-US" sz="2400" dirty="0">
                <a:solidFill>
                  <a:srgbClr val="FF0000"/>
                </a:solidFill>
              </a:rPr>
              <a:t>установленным диагнозом туберкулеза</a:t>
            </a:r>
          </a:p>
          <a:p>
            <a:pPr eaLnBrk="1" hangingPunct="1">
              <a:buFont typeface="Times New Roman" panose="02020603050405020304" pitchFamily="18" charset="0"/>
              <a:buNone/>
            </a:pPr>
            <a:r>
              <a:rPr lang="ru-RU" altLang="en-US" sz="2400" dirty="0">
                <a:solidFill>
                  <a:srgbClr val="FF0000"/>
                </a:solidFill>
              </a:rPr>
              <a:t>В 3-Х ДНЕВНЫЙ СРОК </a:t>
            </a:r>
          </a:p>
          <a:p>
            <a:pPr eaLnBrk="1" hangingPunct="1">
              <a:buFont typeface="Times New Roman" panose="02020603050405020304" pitchFamily="18" charset="0"/>
              <a:buNone/>
            </a:pPr>
            <a:r>
              <a:rPr lang="ru-RU" altLang="en-US" sz="2400" dirty="0"/>
              <a:t>В территориальный орган госсанэпиднадзора ЦГиЭ</a:t>
            </a:r>
          </a:p>
          <a:p>
            <a:pPr eaLnBrk="1" hangingPunct="1">
              <a:buFont typeface="Times New Roman" panose="02020603050405020304" pitchFamily="18" charset="0"/>
              <a:buNone/>
            </a:pPr>
            <a:r>
              <a:rPr lang="ru-RU" altLang="en-US" sz="2400" dirty="0"/>
              <a:t>В ПТД по месту жительства больного</a:t>
            </a:r>
          </a:p>
          <a:p>
            <a:pPr eaLnBrk="1" hangingPunct="1">
              <a:buFont typeface="Times New Roman" panose="02020603050405020304" pitchFamily="18" charset="0"/>
              <a:buNone/>
            </a:pPr>
            <a:r>
              <a:rPr lang="ru-RU" altLang="en-US" sz="2400" dirty="0">
                <a:solidFill>
                  <a:srgbClr val="FF0000"/>
                </a:solidFill>
              </a:rPr>
              <a:t>При выявлении МБТ(+)</a:t>
            </a:r>
          </a:p>
          <a:p>
            <a:pPr eaLnBrk="1" hangingPunct="1">
              <a:buFont typeface="Times New Roman" panose="02020603050405020304" pitchFamily="18" charset="0"/>
              <a:buNone/>
            </a:pPr>
            <a:r>
              <a:rPr lang="ru-RU" altLang="en-US" sz="2400" dirty="0">
                <a:solidFill>
                  <a:srgbClr val="FF0000"/>
                </a:solidFill>
              </a:rPr>
              <a:t>«Экстренное извещение» (ф.058/у) в течение 24 час</a:t>
            </a:r>
          </a:p>
          <a:p>
            <a:pPr eaLnBrk="1" hangingPunct="1">
              <a:buFont typeface="Times New Roman" panose="02020603050405020304" pitchFamily="18" charset="0"/>
              <a:buNone/>
            </a:pPr>
            <a:r>
              <a:rPr lang="ru-RU" altLang="en-US" sz="2400" dirty="0"/>
              <a:t>В районный (городской) ЦГиЭ</a:t>
            </a:r>
          </a:p>
          <a:p>
            <a:pPr eaLnBrk="1" hangingPunct="1">
              <a:buFont typeface="Times New Roman" panose="02020603050405020304" pitchFamily="18" charset="0"/>
              <a:buNone/>
            </a:pPr>
            <a:r>
              <a:rPr lang="ru-RU" altLang="en-US" sz="2400" dirty="0"/>
              <a:t>В ПТД по месту прописки, фактического проживания, работы больного</a:t>
            </a:r>
          </a:p>
          <a:p>
            <a:pPr eaLnBrk="1" hangingPunct="1">
              <a:buFont typeface="Wingdings" panose="05000000000000000000" pitchFamily="2" charset="2"/>
              <a:buChar char=""/>
            </a:pPr>
            <a:endParaRPr lang="ru-RU" altLang="en-US"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ПЕРВИЧНОЕ ЭПИДЕМИОЛОГИЧЕСКОЕ ОБСЛЕДОВАНИЕ ОЧАГА</a:t>
            </a:r>
          </a:p>
        </p:txBody>
      </p:sp>
      <p:sp>
        <p:nvSpPr>
          <p:cNvPr id="60419" name="Содержимое 2"/>
          <p:cNvSpPr>
            <a:spLocks noGrp="1"/>
          </p:cNvSpPr>
          <p:nvPr>
            <p:ph idx="1"/>
          </p:nvPr>
        </p:nvSpPr>
        <p:spPr>
          <a:xfrm>
            <a:off x="467995" y="2277110"/>
            <a:ext cx="8229600" cy="4051300"/>
          </a:xfrm>
        </p:spPr>
        <p:txBody>
          <a:bodyPr vert="horz" wrap="square" lIns="91440" tIns="45720" rIns="91440" bIns="45720" anchor="t" anchorCtr="0"/>
          <a:lstStyle/>
          <a:p>
            <a:pPr eaLnBrk="1" hangingPunct="1">
              <a:buFont typeface="Times New Roman" panose="02020603050405020304" pitchFamily="18" charset="0"/>
              <a:buNone/>
            </a:pPr>
            <a:r>
              <a:rPr lang="ru-RU" altLang="en-US" dirty="0"/>
              <a:t>По месту жительства – не позднее </a:t>
            </a:r>
            <a:r>
              <a:rPr lang="ru-RU" altLang="en-US" dirty="0">
                <a:solidFill>
                  <a:srgbClr val="FF0000"/>
                </a:solidFill>
              </a:rPr>
              <a:t>3-х</a:t>
            </a:r>
            <a:r>
              <a:rPr lang="ru-RU" altLang="en-US" dirty="0"/>
              <a:t> дней </a:t>
            </a:r>
          </a:p>
          <a:p>
            <a:pPr eaLnBrk="1" hangingPunct="1">
              <a:buFont typeface="Times New Roman" panose="02020603050405020304" pitchFamily="18" charset="0"/>
              <a:buNone/>
            </a:pPr>
            <a:endParaRPr lang="ru-RU" altLang="en-US" dirty="0"/>
          </a:p>
          <a:p>
            <a:pPr eaLnBrk="1" hangingPunct="1">
              <a:buFont typeface="Times New Roman" panose="02020603050405020304" pitchFamily="18" charset="0"/>
              <a:buNone/>
            </a:pPr>
            <a:r>
              <a:rPr lang="ru-RU" altLang="en-US" dirty="0"/>
              <a:t>По месту работы – не позднее </a:t>
            </a:r>
            <a:r>
              <a:rPr lang="ru-RU" altLang="en-US" dirty="0">
                <a:solidFill>
                  <a:srgbClr val="FF0000"/>
                </a:solidFill>
              </a:rPr>
              <a:t>7-и</a:t>
            </a:r>
            <a:r>
              <a:rPr lang="ru-RU" altLang="en-US" dirty="0"/>
              <a:t> дней </a:t>
            </a:r>
          </a:p>
          <a:p>
            <a:pPr eaLnBrk="1" hangingPunct="1">
              <a:buFont typeface="Times New Roman" panose="02020603050405020304" pitchFamily="18" charset="0"/>
              <a:buNone/>
            </a:pPr>
            <a:endParaRPr lang="ru-RU" altLang="en-US" dirty="0"/>
          </a:p>
          <a:p>
            <a:pPr eaLnBrk="1" hangingPunct="1">
              <a:buFont typeface="Times New Roman" panose="02020603050405020304" pitchFamily="18" charset="0"/>
              <a:buNone/>
            </a:pPr>
            <a:r>
              <a:rPr lang="ru-RU" altLang="en-US" dirty="0"/>
              <a:t>Первичное обследование контактных</a:t>
            </a:r>
          </a:p>
          <a:p>
            <a:pPr eaLnBrk="1" hangingPunct="1">
              <a:buFont typeface="Times New Roman" panose="02020603050405020304" pitchFamily="18" charset="0"/>
              <a:buNone/>
            </a:pPr>
            <a:r>
              <a:rPr lang="ru-RU" altLang="en-US" dirty="0"/>
              <a:t> – в </a:t>
            </a:r>
            <a:r>
              <a:rPr lang="ru-RU" altLang="en-US" dirty="0">
                <a:solidFill>
                  <a:srgbClr val="FF0000"/>
                </a:solidFill>
              </a:rPr>
              <a:t>течение 14 дней</a:t>
            </a:r>
          </a:p>
          <a:p>
            <a:pPr eaLnBrk="1" hangingPunct="1">
              <a:buFont typeface="Wingdings" panose="05000000000000000000" pitchFamily="2" charset="2"/>
              <a:buChar char=""/>
            </a:pPr>
            <a:endParaRPr lang="ru-RU" altLang="en-US"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ПЛАН МЕРОПРИЯТИЙ</a:t>
            </a:r>
            <a:b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b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 В ОЧАГЕ</a:t>
            </a:r>
          </a:p>
        </p:txBody>
      </p:sp>
      <p:sp>
        <p:nvSpPr>
          <p:cNvPr id="3" name="Содержимое 2"/>
          <p:cNvSpPr>
            <a:spLocks noGrp="1"/>
          </p:cNvSpPr>
          <p:nvPr>
            <p:ph idx="1"/>
          </p:nvPr>
        </p:nvSpPr>
        <p:spPr>
          <a:xfrm>
            <a:off x="395605" y="1701165"/>
            <a:ext cx="8229600" cy="4953000"/>
          </a:xfrm>
        </p:spPr>
        <p:txBody>
          <a:bodyPr vert="horz" wrap="square" lIns="91440" tIns="45720" rIns="91440" bIns="45720" numCol="1" anchor="t" anchorCtr="0" compatLnSpc="1"/>
          <a:lstStyle/>
          <a:p>
            <a:pPr marL="514350" marR="0" lvl="0" indent="-514350" algn="l" defTabSz="914400" rtl="0" eaLnBrk="1" fontAlgn="base" latinLnBrk="0" hangingPunct="1">
              <a:lnSpc>
                <a:spcPct val="100000"/>
              </a:lnSpc>
              <a:spcBef>
                <a:spcPts val="700"/>
              </a:spcBef>
              <a:spcAft>
                <a:spcPct val="0"/>
              </a:spcAft>
              <a:buClr>
                <a:schemeClr val="tx2"/>
              </a:buClr>
              <a:buSzPct val="95000"/>
              <a:buFont typeface="Arial" panose="020B0604020202020204" pitchFamily="34" charset="0"/>
              <a:buAutoNum type="arabicPeriod"/>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Лечение больного</a:t>
            </a:r>
          </a:p>
          <a:p>
            <a:pPr marL="514350" marR="0" lvl="0" indent="-514350" algn="l" defTabSz="914400" rtl="0" eaLnBrk="1" fontAlgn="base" latinLnBrk="0" hangingPunct="1">
              <a:lnSpc>
                <a:spcPct val="100000"/>
              </a:lnSpc>
              <a:spcBef>
                <a:spcPts val="700"/>
              </a:spcBef>
              <a:spcAft>
                <a:spcPct val="0"/>
              </a:spcAft>
              <a:buClr>
                <a:schemeClr val="tx2"/>
              </a:buClr>
              <a:buSzPct val="95000"/>
              <a:buFont typeface="Arial" panose="020B0604020202020204" pitchFamily="34" charset="0"/>
              <a:buAutoNum type="arabicPeriod"/>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Обследование контактных, их учет (</a:t>
            </a:r>
            <a:r>
              <a:rPr kumimoji="0" lang="en-US" sz="3000" b="0" i="0" u="none" strike="noStrike" kern="1200" cap="none" spc="0" normalizeH="0" baseline="0" noProof="0" dirty="0">
                <a:ln>
                  <a:noFill/>
                </a:ln>
                <a:solidFill>
                  <a:schemeClr val="tx1"/>
                </a:solidFill>
                <a:effectLst/>
                <a:uLnTx/>
                <a:uFillTx/>
                <a:latin typeface="+mn-lt"/>
                <a:ea typeface="+mn-ea"/>
                <a:cs typeface="+mn-cs"/>
              </a:rPr>
              <a:t>IV</a:t>
            </a:r>
            <a:r>
              <a:rPr kumimoji="0" lang="ru-RU" sz="3000" b="0" i="0" u="none" strike="noStrike" kern="1200" cap="none" spc="0" normalizeH="0" baseline="0" noProof="0" dirty="0">
                <a:ln>
                  <a:noFill/>
                </a:ln>
                <a:solidFill>
                  <a:schemeClr val="tx1"/>
                </a:solidFill>
                <a:effectLst/>
                <a:uLnTx/>
                <a:uFillTx/>
                <a:latin typeface="+mn-lt"/>
                <a:ea typeface="+mn-ea"/>
                <a:cs typeface="+mn-cs"/>
              </a:rPr>
              <a:t> группа), химиопрофилактика </a:t>
            </a:r>
          </a:p>
          <a:p>
            <a:pPr marL="514350" marR="0" lvl="0" indent="-514350" algn="l" defTabSz="914400" rtl="0" eaLnBrk="1" fontAlgn="base" latinLnBrk="0" hangingPunct="1">
              <a:lnSpc>
                <a:spcPct val="100000"/>
              </a:lnSpc>
              <a:spcBef>
                <a:spcPts val="700"/>
              </a:spcBef>
              <a:spcAft>
                <a:spcPct val="0"/>
              </a:spcAft>
              <a:buClr>
                <a:schemeClr val="tx2"/>
              </a:buClr>
              <a:buSzPct val="95000"/>
              <a:buFont typeface="Arial" panose="020B0604020202020204" pitchFamily="34" charset="0"/>
              <a:buAutoNum type="arabicPeriod"/>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Проведение дезинфекции</a:t>
            </a:r>
          </a:p>
          <a:p>
            <a:pPr marL="739775" marR="0" lvl="1" indent="-285750" algn="l" defTabSz="914400" rtl="0" eaLnBrk="1" fontAlgn="base" latinLnBrk="0" hangingPunct="1">
              <a:lnSpc>
                <a:spcPct val="100000"/>
              </a:lnSpc>
              <a:spcBef>
                <a:spcPct val="20000"/>
              </a:spcBef>
              <a:spcAft>
                <a:spcPct val="0"/>
              </a:spcAft>
              <a:buClr>
                <a:schemeClr val="accent2"/>
              </a:buClr>
              <a:buSzPct val="90000"/>
              <a:buFont typeface="Arial" panose="020B0604020202020204" pitchFamily="34" charset="0"/>
              <a:buChar char="•"/>
              <a:defRPr/>
            </a:pPr>
            <a:r>
              <a:rPr kumimoji="0" lang="ru-RU" sz="2600" b="0" i="0" u="none" strike="noStrike" kern="1200" cap="none" spc="0" normalizeH="0" baseline="0" noProof="0" dirty="0">
                <a:ln>
                  <a:noFill/>
                </a:ln>
                <a:solidFill>
                  <a:schemeClr val="tx1"/>
                </a:solidFill>
                <a:effectLst/>
                <a:uLnTx/>
                <a:uFillTx/>
                <a:latin typeface="+mn-lt"/>
                <a:ea typeface="+mn-ea"/>
                <a:cs typeface="+mn-cs"/>
              </a:rPr>
              <a:t>Текущей</a:t>
            </a:r>
          </a:p>
          <a:p>
            <a:pPr marL="739775" marR="0" lvl="1" indent="-285750" algn="l" defTabSz="914400" rtl="0" eaLnBrk="1" fontAlgn="base" latinLnBrk="0" hangingPunct="1">
              <a:lnSpc>
                <a:spcPct val="100000"/>
              </a:lnSpc>
              <a:spcBef>
                <a:spcPct val="20000"/>
              </a:spcBef>
              <a:spcAft>
                <a:spcPct val="0"/>
              </a:spcAft>
              <a:buClr>
                <a:schemeClr val="accent2"/>
              </a:buClr>
              <a:buSzPct val="90000"/>
              <a:buFont typeface="Arial" panose="020B0604020202020204" pitchFamily="34" charset="0"/>
              <a:buChar char="•"/>
              <a:defRPr/>
            </a:pPr>
            <a:r>
              <a:rPr kumimoji="0" lang="ru-RU" sz="2600" b="0" i="0" u="none" strike="noStrike" kern="1200" cap="none" spc="0" normalizeH="0" baseline="0" noProof="0" dirty="0">
                <a:ln>
                  <a:noFill/>
                </a:ln>
                <a:solidFill>
                  <a:schemeClr val="tx1"/>
                </a:solidFill>
                <a:effectLst/>
                <a:uLnTx/>
                <a:uFillTx/>
                <a:latin typeface="+mn-lt"/>
                <a:ea typeface="+mn-ea"/>
                <a:cs typeface="+mn-cs"/>
              </a:rPr>
              <a:t>Заключительной </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43000"/>
          </a:xfrm>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Дезинфекция </a:t>
            </a:r>
            <a:endParaRPr kumimoji="0" lang="en-GB"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62467" name="Content Placeholder 2"/>
          <p:cNvSpPr>
            <a:spLocks noGrp="1"/>
          </p:cNvSpPr>
          <p:nvPr>
            <p:ph idx="1"/>
          </p:nvPr>
        </p:nvSpPr>
        <p:spPr>
          <a:xfrm>
            <a:off x="539552" y="1412776"/>
            <a:ext cx="7905750" cy="5300662"/>
          </a:xfrm>
        </p:spPr>
        <p:txBody>
          <a:bodyPr vert="horz" wrap="square" lIns="91440" tIns="45720" rIns="91440" bIns="45720" anchor="t" anchorCtr="0"/>
          <a:lstStyle/>
          <a:p>
            <a:pPr>
              <a:buClr>
                <a:srgbClr val="D6ECFF"/>
              </a:buClr>
              <a:buNone/>
            </a:pPr>
            <a:r>
              <a:rPr lang="ru-RU" altLang="en-US" b="1" dirty="0">
                <a:solidFill>
                  <a:schemeClr val="tx2">
                    <a:lumMod val="75000"/>
                  </a:schemeClr>
                </a:solidFill>
              </a:rPr>
              <a:t>ТЕКУЩАЯ </a:t>
            </a:r>
            <a:r>
              <a:rPr lang="ru-RU" altLang="en-US" dirty="0">
                <a:solidFill>
                  <a:srgbClr val="FFFFFF"/>
                </a:solidFill>
              </a:rPr>
              <a:t>– </a:t>
            </a:r>
            <a:r>
              <a:rPr lang="ru-RU" altLang="en-US" dirty="0">
                <a:solidFill>
                  <a:schemeClr val="tx1"/>
                </a:solidFill>
              </a:rPr>
              <a:t>проводится регулярно (ежедневно) силами проживающих, пока бактериовыделитель продолжает находиться в очаге</a:t>
            </a:r>
          </a:p>
          <a:p>
            <a:pPr>
              <a:buClr>
                <a:srgbClr val="D6ECFF"/>
              </a:buClr>
              <a:buNone/>
            </a:pPr>
            <a:r>
              <a:rPr lang="ru-RU" altLang="en-US" b="1" dirty="0">
                <a:solidFill>
                  <a:schemeClr val="tx2">
                    <a:lumMod val="75000"/>
                  </a:schemeClr>
                </a:solidFill>
              </a:rPr>
              <a:t>ЗАКЛЮЧИТЕЛЬНАЯ</a:t>
            </a:r>
            <a:r>
              <a:rPr lang="ru-RU" altLang="en-US" dirty="0">
                <a:solidFill>
                  <a:schemeClr val="tx2">
                    <a:lumMod val="75000"/>
                  </a:schemeClr>
                </a:solidFill>
              </a:rPr>
              <a:t> – </a:t>
            </a:r>
            <a:r>
              <a:rPr lang="ru-RU" altLang="en-US" dirty="0">
                <a:solidFill>
                  <a:srgbClr val="FFFFFF"/>
                </a:solidFill>
              </a:rPr>
              <a:t>проводится </a:t>
            </a:r>
            <a:r>
              <a:rPr lang="ru-RU" altLang="en-US" dirty="0">
                <a:solidFill>
                  <a:schemeClr val="tx1"/>
                </a:solidFill>
              </a:rPr>
              <a:t>однократно после госпитализации /смерти/излечения бактериовыделителя или 1-2- раза в год, если бактериовыделитель продолжает находиться в очаге, санэпидслужбой</a:t>
            </a:r>
          </a:p>
          <a:p>
            <a:endParaRPr lang="ru-RU" altLang="en-US" dirty="0">
              <a:solidFill>
                <a:schemeClr val="tx1"/>
              </a:solidFil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ТЕКУЩАЯ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ДЕЗИНФЕКЦИЯ (1)</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63491" name="Content Placeholder 2"/>
          <p:cNvSpPr>
            <a:spLocks noGrp="1"/>
          </p:cNvSpPr>
          <p:nvPr>
            <p:ph idx="1"/>
          </p:nvPr>
        </p:nvSpPr>
        <p:spPr>
          <a:xfrm>
            <a:off x="906463" y="1439863"/>
            <a:ext cx="7772400" cy="5229225"/>
          </a:xfrm>
        </p:spPr>
        <p:txBody>
          <a:bodyPr vert="horz" wrap="square" lIns="91440" tIns="45720" rIns="91440" bIns="45720" anchor="t" anchorCtr="0">
            <a:normAutofit/>
          </a:bodyPr>
          <a:lstStyle/>
          <a:p>
            <a:pPr>
              <a:buClr>
                <a:srgbClr val="D6ECFF"/>
              </a:buClr>
              <a:buNone/>
            </a:pPr>
            <a:r>
              <a:rPr lang="ru-RU" altLang="en-US" dirty="0" smtClean="0">
                <a:solidFill>
                  <a:schemeClr val="tx2">
                    <a:lumMod val="75000"/>
                  </a:schemeClr>
                </a:solidFill>
              </a:rPr>
              <a:t>обработке </a:t>
            </a:r>
            <a:r>
              <a:rPr lang="ru-RU" altLang="en-US" dirty="0">
                <a:solidFill>
                  <a:schemeClr val="tx2">
                    <a:lumMod val="75000"/>
                  </a:schemeClr>
                </a:solidFill>
              </a:rPr>
              <a:t>подлежат:</a:t>
            </a:r>
          </a:p>
          <a:p>
            <a:pPr>
              <a:buClr>
                <a:srgbClr val="D6ECFF"/>
              </a:buClr>
            </a:pPr>
            <a:r>
              <a:rPr lang="ru-RU" altLang="en-US" dirty="0">
                <a:solidFill>
                  <a:schemeClr val="tx1"/>
                </a:solidFill>
              </a:rPr>
              <a:t>Выделения больного (мокрота)</a:t>
            </a:r>
          </a:p>
          <a:p>
            <a:pPr>
              <a:buClr>
                <a:srgbClr val="D6ECFF"/>
              </a:buClr>
            </a:pPr>
            <a:r>
              <a:rPr lang="ru-RU" altLang="en-US" dirty="0">
                <a:solidFill>
                  <a:schemeClr val="tx1"/>
                </a:solidFill>
              </a:rPr>
              <a:t>Посуда больного</a:t>
            </a:r>
          </a:p>
          <a:p>
            <a:pPr>
              <a:buClr>
                <a:srgbClr val="D6ECFF"/>
              </a:buClr>
            </a:pPr>
            <a:r>
              <a:rPr lang="ru-RU" altLang="en-US" dirty="0">
                <a:solidFill>
                  <a:schemeClr val="tx1"/>
                </a:solidFill>
              </a:rPr>
              <a:t>Белье больного</a:t>
            </a:r>
          </a:p>
          <a:p>
            <a:pPr>
              <a:buClr>
                <a:srgbClr val="D6ECFF"/>
              </a:buClr>
            </a:pPr>
            <a:r>
              <a:rPr lang="ru-RU" altLang="en-US" dirty="0">
                <a:solidFill>
                  <a:schemeClr val="tx1"/>
                </a:solidFill>
              </a:rPr>
              <a:t>Все горизонтальные поверхности (пол, столы, полки, подоконники) </a:t>
            </a:r>
          </a:p>
          <a:p>
            <a:pPr>
              <a:buClr>
                <a:srgbClr val="D6ECFF"/>
              </a:buClr>
            </a:pPr>
            <a:r>
              <a:rPr lang="ru-RU" altLang="en-US" dirty="0">
                <a:solidFill>
                  <a:schemeClr val="tx1"/>
                </a:solidFill>
              </a:rPr>
              <a:t>Выключатели, ручки дверей, окон</a:t>
            </a:r>
          </a:p>
          <a:p>
            <a:pPr>
              <a:buClr>
                <a:srgbClr val="D6ECFF"/>
              </a:buClr>
            </a:pPr>
            <a:r>
              <a:rPr lang="ru-RU" altLang="en-US" dirty="0">
                <a:solidFill>
                  <a:schemeClr val="tx1"/>
                </a:solidFill>
              </a:rPr>
              <a:t>Места общего пользования (ванная, раковины, унитазы)</a:t>
            </a:r>
          </a:p>
          <a:p>
            <a:endParaRPr lang="ru-RU" altLang="en-US" dirty="0">
              <a:solidFill>
                <a:schemeClr val="tx1"/>
              </a:solidFil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ТЕКУЩАЯ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ДЕЗИНФЕКЦИЯ (2)</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64515" name="Content Placeholder 2"/>
          <p:cNvSpPr>
            <a:spLocks noGrp="1"/>
          </p:cNvSpPr>
          <p:nvPr>
            <p:ph idx="1"/>
          </p:nvPr>
        </p:nvSpPr>
        <p:spPr>
          <a:xfrm>
            <a:off x="892175" y="1454150"/>
            <a:ext cx="7772400" cy="5287963"/>
          </a:xfrm>
        </p:spPr>
        <p:txBody>
          <a:bodyPr vert="horz" wrap="square" lIns="91440" tIns="45720" rIns="91440" bIns="45720" anchor="t" anchorCtr="0"/>
          <a:lstStyle/>
          <a:p>
            <a:pPr>
              <a:buClr>
                <a:srgbClr val="D6ECFF"/>
              </a:buClr>
            </a:pPr>
            <a:r>
              <a:rPr lang="ru-RU" altLang="en-US" sz="2800" dirty="0">
                <a:solidFill>
                  <a:schemeClr val="tx1"/>
                </a:solidFill>
              </a:rPr>
              <a:t>При этом выделения (мокрота) должны собираться в специальную баночку темного стекла с притертой крышкой (плевательницу), на 1/3 заполненную дезинфицирующим раствором, затем обрабатываться несколько часов и только после этого вливаться в унитаз!</a:t>
            </a:r>
          </a:p>
          <a:p>
            <a:pPr>
              <a:buClr>
                <a:srgbClr val="D6ECFF"/>
              </a:buClr>
            </a:pPr>
            <a:r>
              <a:rPr lang="ru-RU" altLang="en-US" sz="2800" dirty="0">
                <a:solidFill>
                  <a:schemeClr val="tx1"/>
                </a:solidFill>
              </a:rPr>
              <a:t>Посуда и белье также выделяются отдельно для больного, обрабатываются отдельно от всех остальных</a:t>
            </a:r>
          </a:p>
          <a:p>
            <a:pPr>
              <a:buClr>
                <a:srgbClr val="D6ECFF"/>
              </a:buClr>
            </a:pPr>
            <a:r>
              <a:rPr lang="ru-RU" altLang="en-US" sz="2800" dirty="0">
                <a:solidFill>
                  <a:schemeClr val="tx1"/>
                </a:solidFill>
              </a:rPr>
              <a:t>Оптимально – отдельная комната</a:t>
            </a:r>
          </a:p>
          <a:p>
            <a:endParaRPr lang="ru-RU" altLang="en-US" sz="2800" dirty="0">
              <a:solidFill>
                <a:schemeClr val="tx1"/>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0113" y="115888"/>
            <a:ext cx="7772400" cy="914400"/>
          </a:xfrm>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ТЕКУЩАЯ ДЕЗИНФЕКЦИЯ (3)</a:t>
            </a:r>
            <a:endPar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65539" name="Содержимое 2"/>
          <p:cNvSpPr>
            <a:spLocks noGrp="1"/>
          </p:cNvSpPr>
          <p:nvPr>
            <p:ph idx="1"/>
          </p:nvPr>
        </p:nvSpPr>
        <p:spPr>
          <a:xfrm>
            <a:off x="611505" y="1269365"/>
            <a:ext cx="8532495" cy="5515610"/>
          </a:xfrm>
        </p:spPr>
        <p:txBody>
          <a:bodyPr vert="horz" wrap="square" lIns="91440" tIns="45720" rIns="91440" bIns="45720" anchor="t" anchorCtr="0"/>
          <a:lstStyle/>
          <a:p>
            <a:r>
              <a:rPr lang="ru-RU" altLang="ru-RU" sz="2800" dirty="0"/>
              <a:t>При уборке помещения и обеззараживании посуды и вещей родственники должны одевать специально выделенную одежду, косынку, перчатки</a:t>
            </a:r>
          </a:p>
          <a:p>
            <a:r>
              <a:rPr lang="ru-RU" altLang="ru-RU" sz="2800" dirty="0"/>
              <a:t>При смене белья - надевать маску из 4-х слоев марли</a:t>
            </a:r>
          </a:p>
          <a:p>
            <a:r>
              <a:rPr lang="ru-RU" altLang="ru-RU" sz="2800" dirty="0"/>
              <a:t>Квартиру ежедневно убирают с дезсредствами при открытых дверях и окнах</a:t>
            </a:r>
          </a:p>
          <a:p>
            <a:r>
              <a:rPr lang="ru-RU" altLang="ru-RU" sz="2800" dirty="0"/>
              <a:t>Предметы ухода за больным и уборочный инвентарь обеззараживают после каждого использования</a:t>
            </a:r>
          </a:p>
          <a:p>
            <a:endParaRPr sz="2800"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3" name="Content Placeholder 3"/>
          <p:cNvPicPr>
            <a:picLocks noGrp="1" noChangeAspect="1"/>
          </p:cNvPicPr>
          <p:nvPr>
            <p:ph idx="4294967295"/>
          </p:nvPr>
        </p:nvPicPr>
        <p:blipFill>
          <a:blip r:embed="rId2" cstate="print"/>
          <a:srcRect/>
          <a:stretch>
            <a:fillRect/>
          </a:stretch>
        </p:blipFill>
        <p:spPr>
          <a:xfrm>
            <a:off x="899592" y="692696"/>
            <a:ext cx="7883525" cy="5583238"/>
          </a:xfrm>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ЗАКЛЮЧИТЕЛЬНАЯ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ДЕЗИНФЕКЦИЯ (1)</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67587" name="Content Placeholder 2"/>
          <p:cNvSpPr>
            <a:spLocks noGrp="1"/>
          </p:cNvSpPr>
          <p:nvPr>
            <p:ph idx="1"/>
          </p:nvPr>
        </p:nvSpPr>
        <p:spPr>
          <a:xfrm>
            <a:off x="457200" y="1629410"/>
            <a:ext cx="8229600" cy="4953000"/>
          </a:xfrm>
        </p:spPr>
        <p:txBody>
          <a:bodyPr vert="horz" wrap="square" lIns="91440" tIns="45720" rIns="91440" bIns="45720" anchor="t" anchorCtr="0"/>
          <a:lstStyle/>
          <a:p>
            <a:pPr>
              <a:buClr>
                <a:srgbClr val="D6ECFF"/>
              </a:buClr>
              <a:buNone/>
            </a:pPr>
            <a:r>
              <a:rPr lang="ru-RU" altLang="en-US" dirty="0" smtClean="0">
                <a:solidFill>
                  <a:schemeClr val="tx2">
                    <a:lumMod val="75000"/>
                  </a:schemeClr>
                </a:solidFill>
              </a:rPr>
              <a:t>камерной </a:t>
            </a:r>
            <a:r>
              <a:rPr lang="ru-RU" altLang="en-US" dirty="0">
                <a:solidFill>
                  <a:schemeClr val="tx2">
                    <a:lumMod val="75000"/>
                  </a:schemeClr>
                </a:solidFill>
              </a:rPr>
              <a:t>обработке подлежат:</a:t>
            </a:r>
          </a:p>
          <a:p>
            <a:pPr>
              <a:buClr>
                <a:srgbClr val="D6ECFF"/>
              </a:buClr>
            </a:pPr>
            <a:r>
              <a:rPr lang="ru-RU" altLang="en-US" dirty="0">
                <a:solidFill>
                  <a:schemeClr val="tx1"/>
                </a:solidFill>
              </a:rPr>
              <a:t>Верхняя одежда пациента</a:t>
            </a:r>
          </a:p>
          <a:p>
            <a:pPr>
              <a:buClr>
                <a:srgbClr val="D6ECFF"/>
              </a:buClr>
            </a:pPr>
            <a:r>
              <a:rPr lang="ru-RU" altLang="en-US" dirty="0">
                <a:solidFill>
                  <a:schemeClr val="tx1"/>
                </a:solidFill>
              </a:rPr>
              <a:t>Матрас, подушки, одеяла</a:t>
            </a:r>
          </a:p>
          <a:p>
            <a:pPr>
              <a:buClr>
                <a:srgbClr val="D6ECFF"/>
              </a:buClr>
            </a:pPr>
            <a:r>
              <a:rPr lang="ru-RU" altLang="en-US" dirty="0">
                <a:solidFill>
                  <a:schemeClr val="tx1"/>
                </a:solidFill>
              </a:rPr>
              <a:t>Ковры </a:t>
            </a:r>
          </a:p>
          <a:p>
            <a:pPr>
              <a:buClr>
                <a:srgbClr val="D6ECFF"/>
              </a:buClr>
              <a:buNone/>
            </a:pPr>
            <a:endParaRPr lang="ru-RU" altLang="en-US" dirty="0">
              <a:solidFill>
                <a:schemeClr val="tx1"/>
              </a:solidFill>
            </a:endParaRPr>
          </a:p>
          <a:p>
            <a:pPr>
              <a:buClr>
                <a:srgbClr val="D6ECFF"/>
              </a:buClr>
              <a:buNone/>
            </a:pPr>
            <a:r>
              <a:rPr lang="ru-RU" altLang="en-US" dirty="0">
                <a:solidFill>
                  <a:schemeClr val="tx1"/>
                </a:solidFill>
              </a:rPr>
              <a:t>А также</a:t>
            </a:r>
          </a:p>
          <a:p>
            <a:pPr>
              <a:buClr>
                <a:srgbClr val="D6ECFF"/>
              </a:buClr>
            </a:pPr>
            <a:r>
              <a:rPr lang="ru-RU" altLang="en-US" dirty="0">
                <a:solidFill>
                  <a:schemeClr val="tx1"/>
                </a:solidFill>
              </a:rPr>
              <a:t>Помещение </a:t>
            </a:r>
          </a:p>
          <a:p>
            <a:endParaRPr lang="ru-RU" altLang="en-US" dirty="0">
              <a:solidFill>
                <a:schemeClr val="tx1"/>
              </a:solidFil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143000"/>
          </a:xfrm>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ЗАКЛЮЧИТЕЛЬНАЯ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ДЕЗИНФЕКЦИЯ (2)</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68611" name="Content Placeholder 2"/>
          <p:cNvSpPr>
            <a:spLocks noGrp="1"/>
          </p:cNvSpPr>
          <p:nvPr>
            <p:ph idx="1"/>
          </p:nvPr>
        </p:nvSpPr>
        <p:spPr>
          <a:xfrm>
            <a:off x="887413" y="1628775"/>
            <a:ext cx="7772400" cy="4884738"/>
          </a:xfrm>
        </p:spPr>
        <p:txBody>
          <a:bodyPr vert="horz" wrap="square" lIns="91440" tIns="45720" rIns="91440" bIns="45720" anchor="t" anchorCtr="0"/>
          <a:lstStyle/>
          <a:p>
            <a:pPr>
              <a:buClr>
                <a:srgbClr val="D6ECFF"/>
              </a:buClr>
            </a:pPr>
            <a:r>
              <a:rPr lang="ru-RU" altLang="en-US" sz="2800" dirty="0">
                <a:solidFill>
                  <a:schemeClr val="tx1"/>
                </a:solidFill>
              </a:rPr>
              <a:t>Поводится специализированными организациями не позднее 24 часов с момента получения заявки (дезостанции)</a:t>
            </a:r>
          </a:p>
          <a:p>
            <a:pPr>
              <a:buClr>
                <a:srgbClr val="D6ECFF"/>
              </a:buClr>
            </a:pPr>
            <a:r>
              <a:rPr lang="ru-RU" altLang="en-US" sz="2800" dirty="0">
                <a:solidFill>
                  <a:schemeClr val="tx1"/>
                </a:solidFill>
              </a:rPr>
              <a:t>Заявку оформляет участковый фтизиатр по согласованию с проживающими</a:t>
            </a:r>
          </a:p>
          <a:p>
            <a:pPr>
              <a:buClr>
                <a:srgbClr val="D6ECFF"/>
              </a:buClr>
            </a:pPr>
            <a:r>
              <a:rPr lang="ru-RU" altLang="en-US" sz="2800" dirty="0">
                <a:solidFill>
                  <a:schemeClr val="tx1"/>
                </a:solidFill>
              </a:rPr>
              <a:t>осуществляется во всех случаях выбытия больного из домашнего очага (в больницу, санаторий, при изменении места жительства, выбытии больного из очага на длительный срок, смерти больного).</a:t>
            </a:r>
          </a:p>
          <a:p>
            <a:endParaRPr lang="ru-RU" altLang="en-US" sz="2800" dirty="0">
              <a:solidFill>
                <a:schemeClr val="tx1"/>
              </a:solidFil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ЗАКЛЮЧИТЕЛЬНАЯ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ДЕЗИНФЕКЦИЯ (3)</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69635" name="Content Placeholder 2"/>
          <p:cNvSpPr>
            <a:spLocks noGrp="1"/>
          </p:cNvSpPr>
          <p:nvPr>
            <p:ph idx="1"/>
          </p:nvPr>
        </p:nvSpPr>
        <p:spPr>
          <a:xfrm>
            <a:off x="914400" y="1439863"/>
            <a:ext cx="7772400" cy="5445125"/>
          </a:xfrm>
        </p:spPr>
        <p:txBody>
          <a:bodyPr vert="horz" wrap="square" lIns="91440" tIns="45720" rIns="91440" bIns="45720" anchor="t" anchorCtr="0"/>
          <a:lstStyle/>
          <a:p>
            <a:pPr>
              <a:buClr>
                <a:srgbClr val="D6ECFF"/>
              </a:buClr>
            </a:pPr>
            <a:r>
              <a:rPr lang="ru-RU" altLang="en-US" b="1" dirty="0">
                <a:solidFill>
                  <a:schemeClr val="tx2">
                    <a:lumMod val="75000"/>
                  </a:schemeClr>
                </a:solidFill>
              </a:rPr>
              <a:t>Внеочередная</a:t>
            </a:r>
            <a:r>
              <a:rPr lang="ru-RU" altLang="en-US" dirty="0">
                <a:solidFill>
                  <a:schemeClr val="tx2">
                    <a:lumMod val="75000"/>
                  </a:schemeClr>
                </a:solidFill>
              </a:rPr>
              <a:t> </a:t>
            </a:r>
            <a:r>
              <a:rPr lang="ru-RU" altLang="en-US" sz="2800" dirty="0">
                <a:solidFill>
                  <a:schemeClr val="tx1"/>
                </a:solidFill>
              </a:rPr>
              <a:t>заключительная дезинфекция в очагах туберкулеза проводится </a:t>
            </a:r>
          </a:p>
          <a:p>
            <a:pPr>
              <a:buClr>
                <a:srgbClr val="D6ECFF"/>
              </a:buClr>
            </a:pPr>
            <a:r>
              <a:rPr lang="ru-RU" altLang="en-US" sz="2800" dirty="0">
                <a:solidFill>
                  <a:schemeClr val="tx1"/>
                </a:solidFill>
              </a:rPr>
              <a:t>перед возвращением родильниц из роддома, </a:t>
            </a:r>
          </a:p>
          <a:p>
            <a:pPr>
              <a:buClr>
                <a:srgbClr val="D6ECFF"/>
              </a:buClr>
            </a:pPr>
            <a:r>
              <a:rPr lang="ru-RU" altLang="en-US" sz="2800" dirty="0">
                <a:solidFill>
                  <a:schemeClr val="tx1"/>
                </a:solidFill>
              </a:rPr>
              <a:t>перед сносом домов, где проживали больные туберкулезом, </a:t>
            </a:r>
          </a:p>
          <a:p>
            <a:pPr>
              <a:buClr>
                <a:srgbClr val="D6ECFF"/>
              </a:buClr>
            </a:pPr>
            <a:r>
              <a:rPr lang="ru-RU" altLang="en-US" sz="2800" dirty="0">
                <a:solidFill>
                  <a:schemeClr val="tx1"/>
                </a:solidFill>
              </a:rPr>
              <a:t>в случае смерти больного от туберкулеза на дому (в том числе и когда умерший не состоял на учете в противотуберкулезной медицинской организации).</a:t>
            </a:r>
          </a:p>
          <a:p>
            <a:endParaRPr lang="ru-RU" altLang="en-US" sz="2800" dirty="0">
              <a:solidFill>
                <a:schemeClr val="tx1"/>
              </a:solidFill>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8675" y="323850"/>
            <a:ext cx="7772400" cy="914400"/>
          </a:xfrm>
        </p:spPr>
        <p:txBody>
          <a:bodyPr vert="horz" wrap="square" lIns="91440" tIns="45720" rIns="91440" bIns="45720" numCol="1" anchor="t" anchorCtr="0" compatLnSpc="1">
            <a:no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ЗАКЛЮЧИТЕЛЬНАЯ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ДЕЗИНФЕКЦИЯ (4)</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70659" name="Content Placeholder 2"/>
          <p:cNvSpPr>
            <a:spLocks noGrp="1"/>
          </p:cNvSpPr>
          <p:nvPr>
            <p:ph idx="1"/>
          </p:nvPr>
        </p:nvSpPr>
        <p:spPr>
          <a:xfrm>
            <a:off x="467995" y="1629410"/>
            <a:ext cx="8350250" cy="5208905"/>
          </a:xfrm>
        </p:spPr>
        <p:txBody>
          <a:bodyPr vert="horz" wrap="square" lIns="91440" tIns="45720" rIns="91440" bIns="45720" anchor="t" anchorCtr="0">
            <a:normAutofit lnSpcReduction="10000"/>
          </a:bodyPr>
          <a:lstStyle/>
          <a:p>
            <a:pPr>
              <a:buClr>
                <a:srgbClr val="D6ECFF"/>
              </a:buClr>
              <a:buNone/>
            </a:pPr>
            <a:r>
              <a:rPr lang="ru-RU" altLang="en-US" sz="2800" dirty="0">
                <a:solidFill>
                  <a:schemeClr val="tx1"/>
                </a:solidFill>
              </a:rPr>
              <a:t>Проведение заключительной дезинфекции силами специализированных организаций осуществляется не реже 1 раза в год:</a:t>
            </a:r>
            <a:br>
              <a:rPr lang="ru-RU" altLang="en-US" sz="2800" dirty="0">
                <a:solidFill>
                  <a:schemeClr val="tx1"/>
                </a:solidFill>
              </a:rPr>
            </a:br>
            <a:r>
              <a:rPr lang="ru-RU" altLang="en-US" sz="2800" dirty="0">
                <a:solidFill>
                  <a:schemeClr val="tx1"/>
                </a:solidFill>
              </a:rPr>
              <a:t>- в местах проживания больных заразными формами туберкулеза;</a:t>
            </a:r>
            <a:br>
              <a:rPr lang="ru-RU" altLang="en-US" sz="2800" dirty="0">
                <a:solidFill>
                  <a:schemeClr val="tx1"/>
                </a:solidFill>
              </a:rPr>
            </a:br>
            <a:r>
              <a:rPr lang="ru-RU" altLang="en-US" sz="2800" dirty="0">
                <a:solidFill>
                  <a:schemeClr val="tx1"/>
                </a:solidFill>
              </a:rPr>
              <a:t>- в случае проживания в очаге детей и подростков;</a:t>
            </a:r>
            <a:br>
              <a:rPr lang="ru-RU" altLang="en-US" sz="2800" dirty="0">
                <a:solidFill>
                  <a:schemeClr val="tx1"/>
                </a:solidFill>
              </a:rPr>
            </a:br>
            <a:r>
              <a:rPr lang="ru-RU" altLang="en-US" sz="2800" dirty="0">
                <a:solidFill>
                  <a:schemeClr val="tx1"/>
                </a:solidFill>
              </a:rPr>
              <a:t>- в коммунальных квартирах, общежитиях, казармах, тюрьмах;</a:t>
            </a:r>
            <a:br>
              <a:rPr lang="ru-RU" altLang="en-US" sz="2800" dirty="0">
                <a:solidFill>
                  <a:schemeClr val="tx1"/>
                </a:solidFill>
              </a:rPr>
            </a:br>
            <a:r>
              <a:rPr lang="ru-RU" altLang="en-US" sz="2800" dirty="0">
                <a:solidFill>
                  <a:schemeClr val="tx1"/>
                </a:solidFill>
              </a:rPr>
              <a:t>- при наличии в очаге лиц, страдающих наркоманией, алкоголизмом, психическими заболеваниями, ВИЧ-инфицированных.</a:t>
            </a:r>
            <a:br>
              <a:rPr lang="ru-RU" altLang="en-US" sz="2800" dirty="0">
                <a:solidFill>
                  <a:schemeClr val="tx1"/>
                </a:solidFill>
              </a:rPr>
            </a:br>
            <a:endParaRPr lang="ru-RU" altLang="en-US" sz="2800" dirty="0">
              <a:solidFill>
                <a:schemeClr val="tx1"/>
              </a:solidFill>
            </a:endParaRPr>
          </a:p>
          <a:p>
            <a:endParaRPr lang="ru-RU" altLang="en-US" sz="2800" dirty="0">
              <a:solidFill>
                <a:schemeClr val="tx1"/>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188640"/>
            <a:ext cx="7772400" cy="914400"/>
          </a:xfrm>
        </p:spPr>
        <p:txBody>
          <a:bodyPr vert="horz" wrap="square" lIns="91440" tIns="45720" rIns="91440" bIns="45720" numCol="1" anchor="t" anchorCtr="0" compatLnSpc="1">
            <a:no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ЗАКЛЮЧИТЕЛЬНАЯ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ДЕЗИНФЕКЦИЯ (5)</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71683" name="Content Placeholder 2"/>
          <p:cNvSpPr>
            <a:spLocks noGrp="1"/>
          </p:cNvSpPr>
          <p:nvPr>
            <p:ph idx="1"/>
          </p:nvPr>
        </p:nvSpPr>
        <p:spPr>
          <a:xfrm>
            <a:off x="971550" y="1629410"/>
            <a:ext cx="7772400" cy="5027295"/>
          </a:xfrm>
        </p:spPr>
        <p:txBody>
          <a:bodyPr vert="horz" wrap="square" lIns="91440" tIns="45720" rIns="91440" bIns="45720" anchor="t" anchorCtr="0">
            <a:normAutofit lnSpcReduction="10000"/>
          </a:bodyPr>
          <a:lstStyle/>
          <a:p>
            <a:pPr>
              <a:buClr>
                <a:srgbClr val="D6ECFF"/>
              </a:buClr>
              <a:buNone/>
            </a:pPr>
            <a:r>
              <a:rPr lang="ru-RU" altLang="en-US" dirty="0">
                <a:solidFill>
                  <a:schemeClr val="tx1"/>
                </a:solidFill>
              </a:rPr>
              <a:t>Проведение заключительной дезинфекции организациями, осуществляющими деятельность по профилю "дезинфектология"</a:t>
            </a:r>
            <a:r>
              <a:rPr lang="ru-RU" altLang="en-US" dirty="0">
                <a:solidFill>
                  <a:srgbClr val="FFFFFF"/>
                </a:solidFill>
              </a:rPr>
              <a:t> </a:t>
            </a:r>
            <a:r>
              <a:rPr lang="ru-RU" altLang="en-US" dirty="0">
                <a:solidFill>
                  <a:schemeClr val="tx1"/>
                </a:solidFill>
              </a:rPr>
              <a:t>осуществляется:</a:t>
            </a:r>
            <a:r>
              <a:rPr lang="ru-RU" altLang="en-US" sz="2000" dirty="0">
                <a:solidFill>
                  <a:schemeClr val="tx1"/>
                </a:solidFill>
              </a:rPr>
              <a:t>в детских дошкольных и общих образовательных организациях, детских и подростковых организациях, в организованных воинских коллективах, медицинских организациях нетуберкулезного профиля, стационарных учреждениях социального обеспечения - в случае выявления больного активной формой туберкулеза;</a:t>
            </a:r>
          </a:p>
          <a:p>
            <a:pPr>
              <a:buClr>
                <a:srgbClr val="D6ECFF"/>
              </a:buClr>
            </a:pPr>
            <a:r>
              <a:rPr lang="ru-RU" altLang="en-US" sz="2000" dirty="0">
                <a:solidFill>
                  <a:schemeClr val="tx1"/>
                </a:solidFill>
              </a:rPr>
              <a:t>по месту работы больного с установленным выделением микобактерий туберкулеза и в стадии распада без выделения микобактерий туберкулеза.</a:t>
            </a:r>
            <a:br>
              <a:rPr lang="ru-RU" altLang="en-US" sz="2000" dirty="0">
                <a:solidFill>
                  <a:schemeClr val="tx1"/>
                </a:solidFill>
              </a:rPr>
            </a:br>
            <a:endParaRPr lang="ru-RU" altLang="en-US" sz="2400" dirty="0">
              <a:solidFill>
                <a:schemeClr val="tx1"/>
              </a:solidFill>
            </a:endParaRPr>
          </a:p>
          <a:p>
            <a:endParaRPr lang="ru-RU" altLang="en-US" sz="2400" dirty="0">
              <a:solidFill>
                <a:schemeClr val="tx1"/>
              </a:solidFil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Content Placeholder 2"/>
          <p:cNvSpPr>
            <a:spLocks noGrp="1"/>
          </p:cNvSpPr>
          <p:nvPr>
            <p:ph idx="4294967295"/>
          </p:nvPr>
        </p:nvSpPr>
        <p:spPr>
          <a:xfrm>
            <a:off x="646113" y="1277938"/>
            <a:ext cx="8497887" cy="5580062"/>
          </a:xfrm>
        </p:spPr>
        <p:txBody>
          <a:bodyPr vert="horz" wrap="square" lIns="91440" tIns="45720" rIns="91440" bIns="45720" anchor="t" anchorCtr="0"/>
          <a:lstStyle/>
          <a:p>
            <a:pPr>
              <a:buClr>
                <a:srgbClr val="D6ECFF"/>
              </a:buClr>
              <a:buNone/>
            </a:pPr>
            <a:r>
              <a:rPr lang="ru-RU" altLang="en-US" sz="3200" dirty="0">
                <a:solidFill>
                  <a:schemeClr val="tx1"/>
                </a:solidFill>
              </a:rPr>
              <a:t>Оценку очага, обучение правилам поведения, проведения дезинфекции, а также контроль за состоянием очага, соблюдением санитарно-эпидемического режима, своевременностью обследования контактных и лечением бактериовыделителя проводят </a:t>
            </a:r>
            <a:r>
              <a:rPr lang="ru-RU" altLang="en-US" sz="3200" b="1" dirty="0">
                <a:solidFill>
                  <a:schemeClr val="tx1"/>
                </a:solidFill>
              </a:rPr>
              <a:t>врач и медицинская сестра участковой фтизиатрической службы, эпидемиолог</a:t>
            </a:r>
          </a:p>
          <a:p>
            <a:pPr>
              <a:buClr>
                <a:srgbClr val="D6ECFF"/>
              </a:buClr>
              <a:buNone/>
            </a:pPr>
            <a:r>
              <a:rPr lang="ru-RU" altLang="en-US" sz="3200" dirty="0">
                <a:solidFill>
                  <a:schemeClr val="tx1"/>
                </a:solidFill>
              </a:rPr>
              <a:t>Частота посещения ими очага зависит от степени его эпидопасности</a:t>
            </a:r>
          </a:p>
          <a:p>
            <a:endParaRPr lang="ru-RU" altLang="en-US" sz="3200" dirty="0">
              <a:solidFill>
                <a:schemeClr val="tx1"/>
              </a:solidFill>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КОНТАКТЫ</a:t>
            </a:r>
          </a:p>
        </p:txBody>
      </p:sp>
      <p:sp>
        <p:nvSpPr>
          <p:cNvPr id="73731" name="Содержимое 2"/>
          <p:cNvSpPr>
            <a:spLocks noGrp="1"/>
          </p:cNvSpPr>
          <p:nvPr>
            <p:ph idx="1"/>
          </p:nvPr>
        </p:nvSpPr>
        <p:spPr/>
        <p:txBody>
          <a:bodyPr vert="horz" wrap="square" lIns="91440" tIns="45720" rIns="91440" bIns="45720" anchor="t" anchorCtr="0">
            <a:normAutofit fontScale="92500" lnSpcReduction="10000"/>
          </a:bodyPr>
          <a:lstStyle/>
          <a:p>
            <a:pPr eaLnBrk="1" hangingPunct="1">
              <a:buFont typeface="Times New Roman" panose="02020603050405020304" pitchFamily="18" charset="0"/>
              <a:buNone/>
            </a:pPr>
            <a:r>
              <a:rPr lang="ru-RU" altLang="en-US" b="1" dirty="0">
                <a:solidFill>
                  <a:schemeClr val="tx2">
                    <a:lumMod val="75000"/>
                  </a:schemeClr>
                </a:solidFill>
              </a:rPr>
              <a:t>По месту жительства </a:t>
            </a:r>
            <a:r>
              <a:rPr lang="ru-RU" altLang="en-US" dirty="0"/>
              <a:t>– проживающие в одной квартире (семья, соседи)</a:t>
            </a:r>
          </a:p>
          <a:p>
            <a:pPr eaLnBrk="1" hangingPunct="1">
              <a:buFont typeface="Times New Roman" panose="02020603050405020304" pitchFamily="18" charset="0"/>
              <a:buNone/>
            </a:pPr>
            <a:r>
              <a:rPr lang="ru-RU" altLang="en-US" b="1" dirty="0">
                <a:solidFill>
                  <a:schemeClr val="tx2">
                    <a:lumMod val="75000"/>
                  </a:schemeClr>
                </a:solidFill>
              </a:rPr>
              <a:t>По месту работы </a:t>
            </a:r>
            <a:r>
              <a:rPr lang="ru-RU" altLang="en-US" dirty="0"/>
              <a:t>– работающие на расстоянии 1,5-2 м, пользующиеся одним производственным инструментом (тесный контакт)</a:t>
            </a:r>
          </a:p>
          <a:p>
            <a:pPr eaLnBrk="1" hangingPunct="1">
              <a:buFont typeface="Times New Roman" panose="02020603050405020304" pitchFamily="18" charset="0"/>
              <a:buNone/>
            </a:pPr>
            <a:r>
              <a:rPr lang="ru-RU" altLang="en-US" b="1" dirty="0">
                <a:solidFill>
                  <a:schemeClr val="tx2">
                    <a:lumMod val="75000"/>
                  </a:schemeClr>
                </a:solidFill>
              </a:rPr>
              <a:t>В детских учреждениях </a:t>
            </a:r>
            <a:r>
              <a:rPr lang="ru-RU" altLang="en-US" dirty="0"/>
              <a:t>– все, кто в течение 6 мес до выявления больного общался с ним</a:t>
            </a:r>
          </a:p>
          <a:p>
            <a:pPr eaLnBrk="1" hangingPunct="1">
              <a:buFont typeface="Times New Roman" panose="02020603050405020304" pitchFamily="18" charset="0"/>
              <a:buNone/>
            </a:pPr>
            <a:r>
              <a:rPr lang="ru-RU" altLang="en-US" sz="2400" dirty="0"/>
              <a:t>А также бытовые, родственные, транспортные, случайные, возможные.</a:t>
            </a:r>
          </a:p>
          <a:p>
            <a:pPr eaLnBrk="1" hangingPunct="1">
              <a:buFont typeface="Wingdings" panose="05000000000000000000" pitchFamily="2" charset="2"/>
              <a:buChar char=""/>
            </a:pPr>
            <a:endParaRPr lang="ru-RU" altLang="en-US"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ЧАСТОТА ПАТРОНАЖА И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ДЕЗИНФЕКЦИИ </a:t>
            </a: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В ОЧАГАХ</a:t>
            </a:r>
          </a:p>
        </p:txBody>
      </p:sp>
      <p:graphicFrame>
        <p:nvGraphicFramePr>
          <p:cNvPr id="4" name="Содержимое 3"/>
          <p:cNvGraphicFramePr>
            <a:graphicFrameLocks noGrp="1"/>
          </p:cNvGraphicFramePr>
          <p:nvPr>
            <p:ph idx="1"/>
          </p:nvPr>
        </p:nvGraphicFramePr>
        <p:xfrm>
          <a:off x="0" y="1784350"/>
          <a:ext cx="9144000" cy="4792663"/>
        </p:xfrm>
        <a:graphic>
          <a:graphicData uri="http://schemas.openxmlformats.org/drawingml/2006/table">
            <a:tbl>
              <a:tblPr firstRow="1" bandRow="1">
                <a:tableStyleId>{5C22544A-7EE6-4342-B048-85BDC9FD1C3A}</a:tableStyleId>
              </a:tblPr>
              <a:tblGrid>
                <a:gridCol w="1000100"/>
                <a:gridCol w="1500198"/>
                <a:gridCol w="1643074"/>
                <a:gridCol w="1357322"/>
                <a:gridCol w="1857388"/>
                <a:gridCol w="1785918"/>
              </a:tblGrid>
              <a:tr h="377825">
                <a:tc rowSpan="2">
                  <a:txBody>
                    <a:bodyPr/>
                    <a:lstStyle/>
                    <a:p>
                      <a:pPr marL="0" marR="0" lvl="0" indent="0" algn="ctr"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Группа </a:t>
                      </a:r>
                    </a:p>
                    <a:p>
                      <a:pPr marL="0" marR="0" lvl="0" indent="0" algn="ctr"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очагов</a:t>
                      </a:r>
                    </a:p>
                  </a:txBody>
                  <a:tcPr marL="90000" marR="90000" marT="92366" marB="46804" horzOverflow="overflow"/>
                </a:tc>
                <a:tc gridSpan="3">
                  <a:txBody>
                    <a:bodyPr/>
                    <a:lstStyle/>
                    <a:p>
                      <a:pPr marL="0" marR="0" lvl="0" indent="0" algn="ctr"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Посещение очага</a:t>
                      </a:r>
                    </a:p>
                  </a:txBody>
                  <a:tcPr marL="90000" marR="90000" marT="92366" marB="46804" horzOverflow="overflow"/>
                </a:tc>
                <a:tc hMerge="1">
                  <a:txBody>
                    <a:bodyPr/>
                    <a:lstStyle/>
                    <a:p>
                      <a:endParaRPr lang="ru-RU"/>
                    </a:p>
                  </a:txBody>
                  <a:tcPr marL="90000" marR="90000" marT="92358" marB="46800" horzOverflow="overflow"/>
                </a:tc>
                <a:tc hMerge="1">
                  <a:txBody>
                    <a:bodyPr/>
                    <a:lstStyle/>
                    <a:p>
                      <a:endParaRPr lang="ru-RU"/>
                    </a:p>
                  </a:txBody>
                  <a:tcPr marL="90000" marR="90000" marT="92358" marB="46800" horzOverflow="overflow"/>
                </a:tc>
                <a:tc gridSpan="2">
                  <a:txBody>
                    <a:bodyPr/>
                    <a:lstStyle/>
                    <a:p>
                      <a:pPr marL="0" marR="0" lvl="0" indent="0" algn="ctr"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Дезинфекция в очаге</a:t>
                      </a:r>
                    </a:p>
                  </a:txBody>
                  <a:tcPr marL="90000" marR="90000" marT="92366" marB="46804" horzOverflow="overflow"/>
                </a:tc>
                <a:tc hMerge="1">
                  <a:txBody>
                    <a:bodyPr/>
                    <a:lstStyle/>
                    <a:p>
                      <a:endParaRPr lang="ru-RU"/>
                    </a:p>
                  </a:txBody>
                  <a:tcPr marL="90000" marR="90000" marT="92358" marB="46800" horzOverflow="overflow"/>
                </a:tc>
              </a:tr>
              <a:tr h="616479">
                <a:tc vMerge="1">
                  <a:txBody>
                    <a:bodyPr/>
                    <a:lstStyle/>
                    <a:p>
                      <a:endParaRPr lang="ru-RU"/>
                    </a:p>
                  </a:txBody>
                  <a:tcPr marL="90000" marR="90000" marT="92358" marB="46800"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Фтизиатр</a:t>
                      </a:r>
                    </a:p>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err="1">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ом</a:t>
                      </a: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 </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Мед</a:t>
                      </a:r>
                    </a:p>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сестрой</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Эпидемиологом </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Текущая </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Заключительная </a:t>
                      </a:r>
                    </a:p>
                  </a:txBody>
                  <a:tcPr marL="90000" marR="90000" marT="92366" marB="46804" horzOverflow="overflow"/>
                </a:tc>
              </a:tr>
              <a:tr h="616479">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I</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квартал</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месяц</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полгода</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Ежедневно с дезсредствами</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1-2 раза в год</a:t>
                      </a:r>
                    </a:p>
                  </a:txBody>
                  <a:tcPr marL="90000" marR="90000" marT="92366" marB="46804" horzOverflow="overflow"/>
                </a:tc>
              </a:tr>
              <a:tr h="616479">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II</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полгода</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квартал</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год</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Ежедневно с дезсредствами</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год</a:t>
                      </a:r>
                    </a:p>
                  </a:txBody>
                  <a:tcPr marL="90000" marR="90000" marT="92366" marB="46804" horzOverflow="overflow"/>
                </a:tc>
              </a:tr>
              <a:tr h="616479">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III</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год</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полгода</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год</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Ежедневно влажная</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 показаниям</a:t>
                      </a:r>
                    </a:p>
                  </a:txBody>
                  <a:tcPr marL="90000" marR="90000" marT="92366" marB="46804" horzOverflow="overflow"/>
                </a:tc>
              </a:tr>
              <a:tr h="855134">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IV</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 </a:t>
                      </a:r>
                      <a:r>
                        <a:rPr kumimoji="0" lang="ru-RU" sz="1800" b="0" i="0" u="none" strike="noStrike" cap="none" normalizeH="0" baseline="0" dirty="0" err="1">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показани</a:t>
                      </a:r>
                      <a:endPar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endParaRPr>
                    </a:p>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ям</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 показаниям</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 показаниям</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Ежедневно</a:t>
                      </a:r>
                    </a:p>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влажная</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Не проводится</a:t>
                      </a:r>
                    </a:p>
                  </a:txBody>
                  <a:tcPr marL="90000" marR="90000" marT="92366" marB="46804" horzOverflow="overflow"/>
                </a:tc>
              </a:tr>
              <a:tr h="1093788">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V</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полгода</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 показаниям</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полгода</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err="1">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Вет</a:t>
                      </a: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 правила</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В соответствии с ветеринарными правилами</a:t>
                      </a:r>
                    </a:p>
                  </a:txBody>
                  <a:tcPr marL="90000" marR="90000" marT="92366" marB="46804" horzOverflow="overflow"/>
                </a:tc>
              </a:tr>
            </a:tbl>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rmAutofit/>
          </a:bodyPr>
          <a:lstStyle/>
          <a:p>
            <a:pPr marL="0" marR="0" lvl="0" indent="0"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СОЦИАЛЬНАЯ ПРОФИЛАКТИКА</a:t>
            </a:r>
          </a:p>
        </p:txBody>
      </p:sp>
      <p:sp>
        <p:nvSpPr>
          <p:cNvPr id="75779" name="Объект 2"/>
          <p:cNvSpPr>
            <a:spLocks noGrp="1"/>
          </p:cNvSpPr>
          <p:nvPr>
            <p:ph idx="1"/>
          </p:nvPr>
        </p:nvSpPr>
        <p:spPr>
          <a:xfrm>
            <a:off x="457200" y="1557020"/>
            <a:ext cx="8229600" cy="4953000"/>
          </a:xfrm>
        </p:spPr>
        <p:txBody>
          <a:bodyPr vert="horz" wrap="square" lIns="91440" tIns="45720" rIns="91440" bIns="45720" anchor="t" anchorCtr="0">
            <a:normAutofit fontScale="85000" lnSpcReduction="10000"/>
          </a:bodyPr>
          <a:lstStyle/>
          <a:p>
            <a:pPr>
              <a:lnSpc>
                <a:spcPct val="90000"/>
              </a:lnSpc>
              <a:buClr>
                <a:srgbClr val="D6ECFF"/>
              </a:buClr>
              <a:buNone/>
            </a:pPr>
            <a:r>
              <a:rPr lang="ru-RU" altLang="ru-RU" sz="2800" dirty="0">
                <a:solidFill>
                  <a:schemeClr val="tx1"/>
                </a:solidFill>
              </a:rPr>
              <a:t>Выделены средства для бесплатного амбулаторного , стационарного и санаторного лечения</a:t>
            </a:r>
          </a:p>
          <a:p>
            <a:pPr>
              <a:lnSpc>
                <a:spcPct val="90000"/>
              </a:lnSpc>
              <a:buClr>
                <a:srgbClr val="D6ECFF"/>
              </a:buClr>
              <a:buNone/>
            </a:pPr>
            <a:r>
              <a:rPr lang="ru-RU" altLang="ru-RU" sz="2800" dirty="0">
                <a:solidFill>
                  <a:schemeClr val="tx1"/>
                </a:solidFill>
              </a:rPr>
              <a:t>Приобретение  флюорографической </a:t>
            </a:r>
            <a:r>
              <a:rPr lang="ru-RU" altLang="ru-RU" sz="2800" dirty="0" smtClean="0">
                <a:solidFill>
                  <a:schemeClr val="tx1"/>
                </a:solidFill>
              </a:rPr>
              <a:t>пленки, аппаратуры</a:t>
            </a:r>
            <a:endParaRPr lang="ru-RU" altLang="ru-RU" sz="2800" dirty="0">
              <a:solidFill>
                <a:schemeClr val="tx1"/>
              </a:solidFill>
            </a:endParaRPr>
          </a:p>
          <a:p>
            <a:pPr>
              <a:lnSpc>
                <a:spcPct val="90000"/>
              </a:lnSpc>
              <a:buClr>
                <a:srgbClr val="D6ECFF"/>
              </a:buClr>
              <a:buNone/>
            </a:pPr>
            <a:r>
              <a:rPr lang="ru-RU" altLang="ru-RU" sz="2800" dirty="0">
                <a:solidFill>
                  <a:schemeClr val="tx1"/>
                </a:solidFill>
              </a:rPr>
              <a:t>Разрешен больничный лист до 12 месяцев с сохранением работы больного до года и 100% его оплатой с первого дня</a:t>
            </a:r>
          </a:p>
          <a:p>
            <a:pPr>
              <a:lnSpc>
                <a:spcPct val="90000"/>
              </a:lnSpc>
              <a:buClr>
                <a:srgbClr val="D6ECFF"/>
              </a:buClr>
              <a:buNone/>
            </a:pPr>
            <a:r>
              <a:rPr lang="ru-RU" altLang="ru-RU" sz="2800" dirty="0">
                <a:solidFill>
                  <a:schemeClr val="tx1"/>
                </a:solidFill>
              </a:rPr>
              <a:t>Санаторные  группы в яслях и детских </a:t>
            </a:r>
            <a:r>
              <a:rPr lang="ru-RU" altLang="ru-RU" sz="2800" dirty="0" smtClean="0">
                <a:solidFill>
                  <a:schemeClr val="tx1"/>
                </a:solidFill>
              </a:rPr>
              <a:t>садах</a:t>
            </a:r>
          </a:p>
          <a:p>
            <a:r>
              <a:rPr lang="ru-RU" altLang="en-US" sz="2800" dirty="0" smtClean="0"/>
              <a:t>Оздоровление условий труда и быта</a:t>
            </a:r>
          </a:p>
          <a:p>
            <a:r>
              <a:rPr lang="ru-RU" altLang="en-US" sz="2800" dirty="0" smtClean="0"/>
              <a:t>Формирование здорового образа жизни</a:t>
            </a:r>
          </a:p>
          <a:p>
            <a:r>
              <a:rPr lang="ru-RU" altLang="en-US" sz="2800" dirty="0" smtClean="0"/>
              <a:t>Нормативная регуляция миграции</a:t>
            </a:r>
          </a:p>
          <a:p>
            <a:r>
              <a:rPr lang="ru-RU" altLang="en-US" sz="2800" dirty="0" smtClean="0"/>
              <a:t>Борьба с алкоголизмом и наркоманией</a:t>
            </a:r>
          </a:p>
          <a:p>
            <a:r>
              <a:rPr lang="ru-RU" altLang="en-US" sz="2800" dirty="0" smtClean="0"/>
              <a:t>Социальная поддержка малоимущих, бездомных, прибывших из мест лишения свободы</a:t>
            </a:r>
          </a:p>
          <a:p>
            <a:r>
              <a:rPr lang="ru-RU" altLang="en-US" sz="2800" dirty="0" smtClean="0"/>
              <a:t>Соблюдение санитарно-гигиенических норм во ФСИН</a:t>
            </a:r>
            <a:endParaRPr lang="en-GB" altLang="en-US" sz="2800" dirty="0" smtClean="0"/>
          </a:p>
          <a:p>
            <a:pPr eaLnBrk="1" hangingPunct="1">
              <a:lnSpc>
                <a:spcPct val="90000"/>
              </a:lnSpc>
              <a:buClr>
                <a:srgbClr val="D6ECFF"/>
              </a:buClr>
              <a:buNone/>
            </a:pPr>
            <a:endParaRPr lang="ru-RU" altLang="ru-RU" sz="2800" dirty="0">
              <a:solidFill>
                <a:schemeClr val="tx1"/>
              </a:solidFill>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0"/>
            <a:ext cx="8229600" cy="1143000"/>
          </a:xfrm>
        </p:spPr>
        <p:txBody>
          <a:bodyPr vert="horz" wrap="square" lIns="91440" tIns="45720" rIns="91440" bIns="45720" numCol="1" anchor="t" anchorCtr="0" compatLnSpc="1">
            <a:normAutofit fontScale="90000"/>
          </a:bodyPr>
          <a:lstStyle/>
          <a:p>
            <a:pPr marL="0" marR="0" lvl="0" indent="0"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
            </a:r>
            <a:b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br>
            <a:r>
              <a:rPr lang="ru-RU" sz="3600" spc="-100" dirty="0" smtClean="0">
                <a:solidFill>
                  <a:schemeClr val="tx2">
                    <a:lumMod val="75000"/>
                  </a:schemeClr>
                </a:solidFill>
              </a:rPr>
              <a:t>ПОКАЗАНИЯ К НАЗАНАЧЕНИЮ </a:t>
            </a: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ХИМИОПРОФИЛАКТИКИ</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77827" name="Объект 2"/>
          <p:cNvSpPr>
            <a:spLocks noGrp="1"/>
          </p:cNvSpPr>
          <p:nvPr>
            <p:ph idx="1"/>
          </p:nvPr>
        </p:nvSpPr>
        <p:spPr>
          <a:xfrm>
            <a:off x="457200" y="1844824"/>
            <a:ext cx="8229600" cy="4500414"/>
          </a:xfrm>
        </p:spPr>
        <p:txBody>
          <a:bodyPr vert="horz" wrap="square" lIns="91440" tIns="45720" rIns="91440" bIns="45720" anchor="t" anchorCtr="0">
            <a:normAutofit lnSpcReduction="10000"/>
          </a:bodyPr>
          <a:lstStyle/>
          <a:p>
            <a:pPr>
              <a:lnSpc>
                <a:spcPct val="80000"/>
              </a:lnSpc>
              <a:buClr>
                <a:srgbClr val="D6ECFF"/>
              </a:buClr>
              <a:buNone/>
            </a:pPr>
            <a:r>
              <a:rPr lang="ru-RU" altLang="en-US" sz="3200" b="1" dirty="0"/>
              <a:t>ВИЧ-инфицированные</a:t>
            </a:r>
            <a:r>
              <a:rPr lang="ru-RU" altLang="en-US" sz="3200" dirty="0"/>
              <a:t> </a:t>
            </a:r>
            <a:r>
              <a:rPr lang="ru-RU" altLang="en-US" sz="3200" dirty="0" smtClean="0"/>
              <a:t>1-9 </a:t>
            </a:r>
            <a:r>
              <a:rPr lang="ru-RU" altLang="en-US" sz="3200" dirty="0"/>
              <a:t>мес 1-2 ХП </a:t>
            </a:r>
          </a:p>
          <a:p>
            <a:pPr>
              <a:lnSpc>
                <a:spcPct val="80000"/>
              </a:lnSpc>
              <a:buClr>
                <a:srgbClr val="D6ECFF"/>
              </a:buClr>
              <a:buNone/>
            </a:pPr>
            <a:r>
              <a:rPr lang="ru-RU" altLang="en-US" sz="3200" b="1" dirty="0" smtClean="0"/>
              <a:t>Дети </a:t>
            </a:r>
            <a:r>
              <a:rPr lang="ru-RU" altLang="en-US" sz="3200" b="1" dirty="0"/>
              <a:t>с ЛТИ </a:t>
            </a:r>
            <a:r>
              <a:rPr lang="ru-RU" altLang="en-US" sz="3200" dirty="0"/>
              <a:t>– однократно 3-6 мес. 2-3ХП</a:t>
            </a:r>
          </a:p>
          <a:p>
            <a:pPr>
              <a:lnSpc>
                <a:spcPct val="80000"/>
              </a:lnSpc>
              <a:buClr>
                <a:srgbClr val="D6ECFF"/>
              </a:buClr>
              <a:buNone/>
            </a:pPr>
            <a:r>
              <a:rPr lang="ru-RU" altLang="en-US" sz="3200" dirty="0" smtClean="0"/>
              <a:t>Лица </a:t>
            </a:r>
            <a:r>
              <a:rPr lang="ru-RU" altLang="en-US" sz="3200" dirty="0"/>
              <a:t>из бытового </a:t>
            </a:r>
            <a:r>
              <a:rPr lang="ru-RU" altLang="en-US" sz="3200" b="1" dirty="0"/>
              <a:t>контакта</a:t>
            </a:r>
            <a:r>
              <a:rPr lang="ru-RU" altLang="en-US" sz="3200" dirty="0"/>
              <a:t> с больным активным туберкулезом с бактериовыделением </a:t>
            </a:r>
          </a:p>
          <a:p>
            <a:pPr>
              <a:lnSpc>
                <a:spcPct val="80000"/>
              </a:lnSpc>
              <a:buClr>
                <a:srgbClr val="D6ECFF"/>
              </a:buClr>
              <a:buNone/>
            </a:pPr>
            <a:r>
              <a:rPr lang="ru-RU" altLang="en-US" dirty="0" err="1" smtClean="0"/>
              <a:t>ПациентЫ</a:t>
            </a:r>
            <a:r>
              <a:rPr lang="ru-RU" altLang="en-US" dirty="0" smtClean="0"/>
              <a:t>, </a:t>
            </a:r>
            <a:r>
              <a:rPr lang="ru-RU" altLang="en-US" dirty="0" err="1" smtClean="0"/>
              <a:t>начинаюшим</a:t>
            </a:r>
            <a:r>
              <a:rPr lang="ru-RU" altLang="en-US" dirty="0" smtClean="0"/>
              <a:t> терапию ингибиторами </a:t>
            </a:r>
            <a:r>
              <a:rPr lang="ru-RU" altLang="en-US" dirty="0" err="1" smtClean="0"/>
              <a:t>ФНО-альфа</a:t>
            </a:r>
            <a:endParaRPr lang="ru-RU" altLang="en-US" dirty="0" smtClean="0"/>
          </a:p>
          <a:p>
            <a:pPr>
              <a:buNone/>
            </a:pPr>
            <a:r>
              <a:rPr lang="ru-RU" altLang="en-US" dirty="0" err="1" smtClean="0"/>
              <a:t>Находяшиеся</a:t>
            </a:r>
            <a:r>
              <a:rPr lang="ru-RU" altLang="en-US" dirty="0" smtClean="0"/>
              <a:t> на диализе</a:t>
            </a:r>
          </a:p>
          <a:p>
            <a:pPr>
              <a:buNone/>
            </a:pPr>
            <a:r>
              <a:rPr lang="ru-RU" altLang="en-US" dirty="0" smtClean="0"/>
              <a:t>Готовящиеся к переливанию крови и трансплантации органов</a:t>
            </a:r>
          </a:p>
          <a:p>
            <a:pPr eaLnBrk="1" hangingPunct="1">
              <a:lnSpc>
                <a:spcPct val="80000"/>
              </a:lnSpc>
              <a:buClr>
                <a:srgbClr val="D6ECFF"/>
              </a:buClr>
            </a:pPr>
            <a:endParaRPr lang="ru-RU" altLang="en-US" sz="3200" dirty="0">
              <a:solidFill>
                <a:srgbClr val="FFFFFF"/>
              </a:solidFill>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СХЕМЫ ХИМИОПРОФИЛАКТИКИ</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79875" name="Content Placeholder 2"/>
          <p:cNvSpPr>
            <a:spLocks noGrp="1"/>
          </p:cNvSpPr>
          <p:nvPr>
            <p:ph idx="1"/>
          </p:nvPr>
        </p:nvSpPr>
        <p:spPr/>
        <p:txBody>
          <a:bodyPr vert="horz" wrap="square" lIns="91440" tIns="45720" rIns="91440" bIns="45720" anchor="t" anchorCtr="0"/>
          <a:lstStyle/>
          <a:p>
            <a:pPr marL="68580" indent="0">
              <a:buNone/>
            </a:pPr>
            <a:endParaRPr lang="en-GB" altLang="x-none" dirty="0"/>
          </a:p>
        </p:txBody>
      </p:sp>
      <p:graphicFrame>
        <p:nvGraphicFramePr>
          <p:cNvPr id="79876" name="Table 79875"/>
          <p:cNvGraphicFramePr/>
          <p:nvPr/>
        </p:nvGraphicFramePr>
        <p:xfrm>
          <a:off x="468630" y="1196340"/>
          <a:ext cx="8496300" cy="5065395"/>
        </p:xfrm>
        <a:graphic>
          <a:graphicData uri="http://schemas.openxmlformats.org/drawingml/2006/table">
            <a:tbl>
              <a:tblPr/>
              <a:tblGrid>
                <a:gridCol w="2124075"/>
                <a:gridCol w="1692275"/>
                <a:gridCol w="2160905"/>
                <a:gridCol w="2519045"/>
              </a:tblGrid>
              <a:tr h="37338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rgbClr val="FFFFFF"/>
                          </a:solidFill>
                          <a:latin typeface="Calibri" pitchFamily="34" charset="0"/>
                          <a:cs typeface="Times New Roman" panose="02020603050405020304" pitchFamily="18" charset="0"/>
                        </a:rPr>
                        <a:t>Препараты </a:t>
                      </a:r>
                      <a:endParaRPr lang="en-US" b="1" dirty="0">
                        <a:solidFill>
                          <a:srgbClr val="FFFFFF"/>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rgbClr val="FFFFFF"/>
                          </a:solidFill>
                          <a:latin typeface="Calibri" pitchFamily="34" charset="0"/>
                          <a:cs typeface="Times New Roman" panose="02020603050405020304" pitchFamily="18" charset="0"/>
                        </a:rPr>
                        <a:t>Длительность </a:t>
                      </a:r>
                      <a:endParaRPr lang="en-US" b="1" dirty="0">
                        <a:solidFill>
                          <a:srgbClr val="FFFFFF"/>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rgbClr val="FFFFFF"/>
                          </a:solidFill>
                          <a:latin typeface="Calibri" pitchFamily="34" charset="0"/>
                          <a:cs typeface="Times New Roman" panose="02020603050405020304" pitchFamily="18" charset="0"/>
                        </a:rPr>
                        <a:t>Кратность приема</a:t>
                      </a:r>
                      <a:endParaRPr lang="en-US" b="1" dirty="0">
                        <a:solidFill>
                          <a:srgbClr val="FFFFFF"/>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rgbClr val="FFFFFF"/>
                          </a:solidFill>
                          <a:latin typeface="Calibri" pitchFamily="34" charset="0"/>
                          <a:cs typeface="Times New Roman" panose="02020603050405020304" pitchFamily="18" charset="0"/>
                        </a:rPr>
                        <a:t>Дозировки </a:t>
                      </a:r>
                      <a:endParaRPr lang="en-US" b="1" dirty="0">
                        <a:solidFill>
                          <a:srgbClr val="FFFFFF"/>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r>
              <a:tr h="37211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marL="0" lvl="0" indent="0" algn="l" defTabSz="914400" rtl="0" eaLnBrk="1" fontAlgn="base" latinLnBrk="0" hangingPunct="1">
                        <a:lnSpc>
                          <a:spcPct val="100000"/>
                        </a:lnSpc>
                        <a:spcBef>
                          <a:spcPct val="0"/>
                        </a:spcBef>
                        <a:spcAft>
                          <a:spcPct val="0"/>
                        </a:spcAft>
                        <a:buNone/>
                      </a:pPr>
                      <a:r>
                        <a:rPr sz="1800" b="0" i="0" u="none" kern="1200" baseline="0" dirty="0">
                          <a:solidFill>
                            <a:srgbClr val="000000"/>
                          </a:solidFill>
                          <a:latin typeface="Calibri" pitchFamily="34" charset="0"/>
                          <a:ea typeface="+mn-ea"/>
                          <a:cs typeface="Times New Roman" panose="02020603050405020304" pitchFamily="18" charset="0"/>
                        </a:rPr>
                        <a:t>Изониазид</a:t>
                      </a:r>
                      <a:endParaRPr lang="en-US" sz="1800" b="0" i="0" u="none" kern="1200" baseline="0" dirty="0">
                        <a:solidFill>
                          <a:srgbClr val="000000"/>
                        </a:solidFill>
                        <a:latin typeface="Calibri" pitchFamily="34" charset="0"/>
                        <a:ea typeface="+mn-ea"/>
                        <a:cs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marL="0" lvl="0" indent="0" algn="l" defTabSz="914400" rtl="0" eaLnBrk="1" fontAlgn="base" latinLnBrk="0" hangingPunct="1">
                        <a:lnSpc>
                          <a:spcPct val="100000"/>
                        </a:lnSpc>
                        <a:spcBef>
                          <a:spcPct val="0"/>
                        </a:spcBef>
                        <a:spcAft>
                          <a:spcPct val="0"/>
                        </a:spcAft>
                        <a:buNone/>
                      </a:pPr>
                      <a:r>
                        <a:rPr sz="1800" b="0" i="0" u="none" kern="1200" baseline="0" dirty="0">
                          <a:solidFill>
                            <a:srgbClr val="000000"/>
                          </a:solidFill>
                          <a:latin typeface="Calibri" pitchFamily="34" charset="0"/>
                          <a:ea typeface="+mn-ea"/>
                          <a:cs typeface="Times New Roman" panose="02020603050405020304" pitchFamily="18" charset="0"/>
                        </a:rPr>
                        <a:t>6 или 9 мес</a:t>
                      </a:r>
                      <a:endParaRPr lang="en-US" sz="1800" b="0" i="0" u="none" kern="1200" baseline="0" dirty="0">
                        <a:solidFill>
                          <a:srgbClr val="000000"/>
                        </a:solidFill>
                        <a:latin typeface="Calibri" pitchFamily="34" charset="0"/>
                        <a:ea typeface="+mn-ea"/>
                        <a:cs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marL="0" lvl="0" indent="0" algn="l" defTabSz="914400" rtl="0" eaLnBrk="1" fontAlgn="base" latinLnBrk="0" hangingPunct="1">
                        <a:lnSpc>
                          <a:spcPct val="100000"/>
                        </a:lnSpc>
                        <a:spcBef>
                          <a:spcPct val="0"/>
                        </a:spcBef>
                        <a:spcAft>
                          <a:spcPct val="0"/>
                        </a:spcAft>
                        <a:buNone/>
                      </a:pPr>
                      <a:r>
                        <a:rPr sz="1800" b="0" i="0" u="none" kern="1200" baseline="0" dirty="0">
                          <a:solidFill>
                            <a:srgbClr val="000000"/>
                          </a:solidFill>
                          <a:latin typeface="Calibri" pitchFamily="34" charset="0"/>
                          <a:ea typeface="+mn-ea"/>
                          <a:cs typeface="Times New Roman" panose="02020603050405020304" pitchFamily="18" charset="0"/>
                        </a:rPr>
                        <a:t>Ежедневно </a:t>
                      </a:r>
                      <a:endParaRPr lang="en-US" sz="1800" b="0" i="0" u="none" kern="1200" baseline="0" dirty="0">
                        <a:solidFill>
                          <a:srgbClr val="000000"/>
                        </a:solidFill>
                        <a:latin typeface="Calibri" pitchFamily="34" charset="0"/>
                        <a:ea typeface="+mn-ea"/>
                        <a:cs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marL="0" lvl="0" indent="0" algn="l" defTabSz="914400" rtl="0" eaLnBrk="1" fontAlgn="base" latinLnBrk="0" hangingPunct="1">
                        <a:lnSpc>
                          <a:spcPct val="100000"/>
                        </a:lnSpc>
                        <a:spcBef>
                          <a:spcPct val="0"/>
                        </a:spcBef>
                        <a:spcAft>
                          <a:spcPct val="0"/>
                        </a:spcAft>
                        <a:buNone/>
                      </a:pPr>
                      <a:r>
                        <a:rPr sz="1800" b="0" i="0" u="none" kern="1200" baseline="0" dirty="0">
                          <a:solidFill>
                            <a:srgbClr val="000000"/>
                          </a:solidFill>
                          <a:latin typeface="Calibri" pitchFamily="34" charset="0"/>
                          <a:ea typeface="+mn-ea"/>
                          <a:cs typeface="Times New Roman" panose="02020603050405020304" pitchFamily="18" charset="0"/>
                        </a:rPr>
                        <a:t>5-10 мг/кг в день</a:t>
                      </a:r>
                      <a:endParaRPr lang="en-US" sz="1800" b="0" i="0" u="none" kern="1200" baseline="0" dirty="0">
                        <a:solidFill>
                          <a:srgbClr val="000000"/>
                        </a:solidFill>
                        <a:latin typeface="Calibri" pitchFamily="34" charset="0"/>
                        <a:ea typeface="+mn-ea"/>
                        <a:cs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r>
              <a:tr h="918845">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Изониазид и Рифампицин </a:t>
                      </a:r>
                      <a:endParaRPr lang="en-US" dirty="0">
                        <a:solidFill>
                          <a:srgbClr val="000000"/>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3 мес</a:t>
                      </a:r>
                      <a:endParaRPr lang="en-US" dirty="0">
                        <a:solidFill>
                          <a:srgbClr val="000000"/>
                        </a:solidFill>
                        <a:latin typeface="Calibri" pitchFamily="34" charset="0"/>
                        <a:ea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Ежедневно </a:t>
                      </a:r>
                      <a:endParaRPr lang="en-US" dirty="0">
                        <a:solidFill>
                          <a:srgbClr val="000000"/>
                        </a:solidFill>
                        <a:latin typeface="Calibri" pitchFamily="34" charset="0"/>
                        <a:ea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rgbClr val="000000"/>
                          </a:solidFill>
                          <a:latin typeface="Calibri" pitchFamily="34" charset="0"/>
                          <a:cs typeface="Times New Roman" panose="02020603050405020304" pitchFamily="18" charset="0"/>
                        </a:rPr>
                        <a:t>H</a:t>
                      </a:r>
                      <a:r>
                        <a:rPr dirty="0">
                          <a:solidFill>
                            <a:srgbClr val="000000"/>
                          </a:solidFill>
                          <a:latin typeface="Calibri" pitchFamily="34" charset="0"/>
                          <a:cs typeface="Times New Roman" panose="02020603050405020304" pitchFamily="18" charset="0"/>
                        </a:rPr>
                        <a:t>5-10 мг/кг в день</a:t>
                      </a:r>
                    </a:p>
                    <a:p>
                      <a:pPr lvl="0" eaLnBrk="1" hangingPunct="1">
                        <a:buNone/>
                      </a:pPr>
                      <a:r>
                        <a:rPr lang="en-US" altLang="x-none" dirty="0">
                          <a:solidFill>
                            <a:srgbClr val="000000"/>
                          </a:solidFill>
                          <a:latin typeface="Calibri" pitchFamily="34" charset="0"/>
                          <a:cs typeface="Times New Roman" panose="02020603050405020304" pitchFamily="18" charset="0"/>
                        </a:rPr>
                        <a:t>R</a:t>
                      </a:r>
                      <a:r>
                        <a:rPr dirty="0">
                          <a:solidFill>
                            <a:srgbClr val="000000"/>
                          </a:solidFill>
                          <a:latin typeface="Calibri" pitchFamily="34" charset="0"/>
                          <a:cs typeface="Times New Roman" panose="02020603050405020304" pitchFamily="18" charset="0"/>
                        </a:rPr>
                        <a:t>5-10 мг/кг в день</a:t>
                      </a:r>
                    </a:p>
                    <a:p>
                      <a:pPr lvl="0" eaLnBrk="1" hangingPunct="1">
                        <a:buNone/>
                      </a:pPr>
                      <a:endParaRPr lang="en-US" dirty="0">
                        <a:solidFill>
                          <a:srgbClr val="000000"/>
                        </a:solidFill>
                        <a:latin typeface="Calibri" pitchFamily="34" charset="0"/>
                        <a:ea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solidFill>
                        <a:schemeClr val="tx1"/>
                      </a:solidFill>
                      <a:prstDash val="solid"/>
                      <a:headEnd type="none" w="med" len="med"/>
                      <a:tailEnd type="none" w="med" len="med"/>
                    </a:lnR>
                    <a:lnT w="12700" cap="flat" cmpd="sng" algn="ctr">
                      <a:solidFill>
                        <a:schemeClr val="tx1"/>
                      </a:solidFill>
                      <a:prstDash val="solid"/>
                      <a:roun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r>
              <a:tr h="644525">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Изониазид и рифапентин </a:t>
                      </a:r>
                      <a:endParaRPr lang="en-US" dirty="0">
                        <a:solidFill>
                          <a:srgbClr val="000000"/>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rgbClr val="000000"/>
                          </a:solidFill>
                          <a:latin typeface="Calibri" pitchFamily="34" charset="0"/>
                          <a:cs typeface="Times New Roman" panose="02020603050405020304" pitchFamily="18" charset="0"/>
                        </a:rPr>
                        <a:t>3 </a:t>
                      </a:r>
                      <a:r>
                        <a:rPr dirty="0">
                          <a:solidFill>
                            <a:srgbClr val="000000"/>
                          </a:solidFill>
                          <a:latin typeface="Calibri" pitchFamily="34" charset="0"/>
                          <a:cs typeface="Times New Roman" panose="02020603050405020304" pitchFamily="18" charset="0"/>
                        </a:rPr>
                        <a:t>мес</a:t>
                      </a:r>
                      <a:endParaRPr lang="en-US" dirty="0">
                        <a:solidFill>
                          <a:srgbClr val="000000"/>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1 раз в неделю</a:t>
                      </a:r>
                    </a:p>
                    <a:p>
                      <a:pPr lvl="0" eaLnBrk="1" hangingPunct="1">
                        <a:buNone/>
                      </a:pPr>
                      <a:r>
                        <a:rPr dirty="0">
                          <a:solidFill>
                            <a:srgbClr val="000000"/>
                          </a:solidFill>
                          <a:latin typeface="Calibri" pitchFamily="34" charset="0"/>
                          <a:cs typeface="Times New Roman" panose="02020603050405020304" pitchFamily="18" charset="0"/>
                        </a:rPr>
                        <a:t>12 доз</a:t>
                      </a:r>
                      <a:endParaRPr lang="en-US" dirty="0">
                        <a:solidFill>
                          <a:srgbClr val="000000"/>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Независимо от веса </a:t>
                      </a:r>
                      <a:r>
                        <a:rPr lang="en-US" altLang="x-none" dirty="0">
                          <a:solidFill>
                            <a:srgbClr val="000000"/>
                          </a:solidFill>
                          <a:latin typeface="Calibri" pitchFamily="34" charset="0"/>
                          <a:cs typeface="Times New Roman" panose="02020603050405020304" pitchFamily="18" charset="0"/>
                        </a:rPr>
                        <a:t>H</a:t>
                      </a:r>
                      <a:r>
                        <a:rPr dirty="0">
                          <a:solidFill>
                            <a:srgbClr val="000000"/>
                          </a:solidFill>
                          <a:latin typeface="Calibri" pitchFamily="34" charset="0"/>
                          <a:cs typeface="Times New Roman" panose="02020603050405020304" pitchFamily="18" charset="0"/>
                        </a:rPr>
                        <a:t>900/</a:t>
                      </a:r>
                      <a:r>
                        <a:rPr lang="en-US" altLang="x-none" dirty="0">
                          <a:solidFill>
                            <a:srgbClr val="000000"/>
                          </a:solidFill>
                          <a:latin typeface="Calibri" pitchFamily="34" charset="0"/>
                          <a:cs typeface="Times New Roman" panose="02020603050405020304" pitchFamily="18" charset="0"/>
                        </a:rPr>
                        <a:t>Rp</a:t>
                      </a:r>
                      <a:r>
                        <a:rPr dirty="0">
                          <a:solidFill>
                            <a:srgbClr val="000000"/>
                          </a:solidFill>
                          <a:latin typeface="Calibri" pitchFamily="34" charset="0"/>
                          <a:cs typeface="Times New Roman" panose="02020603050405020304" pitchFamily="18" charset="0"/>
                        </a:rPr>
                        <a:t>900</a:t>
                      </a:r>
                      <a:endParaRPr lang="en-US" dirty="0">
                        <a:solidFill>
                          <a:srgbClr val="000000"/>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r>
              <a:tr h="918845">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Изониазид и рифапентин </a:t>
                      </a:r>
                      <a:endParaRPr lang="en-US" dirty="0">
                        <a:solidFill>
                          <a:srgbClr val="000000"/>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1 мес</a:t>
                      </a:r>
                      <a:endParaRPr lang="en-US" dirty="0">
                        <a:solidFill>
                          <a:srgbClr val="000000"/>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Ежедневно</a:t>
                      </a:r>
                    </a:p>
                    <a:p>
                      <a:pPr lvl="0" eaLnBrk="1" hangingPunct="1">
                        <a:buNone/>
                      </a:pPr>
                      <a:r>
                        <a:rPr dirty="0">
                          <a:solidFill>
                            <a:srgbClr val="000000"/>
                          </a:solidFill>
                          <a:latin typeface="Calibri" pitchFamily="34" charset="0"/>
                          <a:cs typeface="Times New Roman" panose="02020603050405020304" pitchFamily="18" charset="0"/>
                        </a:rPr>
                        <a:t>28 доз</a:t>
                      </a:r>
                      <a:endParaRPr lang="en-US" dirty="0">
                        <a:solidFill>
                          <a:srgbClr val="000000"/>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Независимо от веса </a:t>
                      </a:r>
                      <a:r>
                        <a:rPr lang="en-US" altLang="x-none" dirty="0">
                          <a:solidFill>
                            <a:srgbClr val="000000"/>
                          </a:solidFill>
                          <a:latin typeface="Calibri" pitchFamily="34" charset="0"/>
                          <a:cs typeface="Times New Roman" panose="02020603050405020304" pitchFamily="18" charset="0"/>
                        </a:rPr>
                        <a:t>H3</a:t>
                      </a:r>
                      <a:r>
                        <a:rPr dirty="0">
                          <a:solidFill>
                            <a:srgbClr val="000000"/>
                          </a:solidFill>
                          <a:latin typeface="Calibri" pitchFamily="34" charset="0"/>
                          <a:cs typeface="Times New Roman" panose="02020603050405020304" pitchFamily="18" charset="0"/>
                        </a:rPr>
                        <a:t>00/</a:t>
                      </a:r>
                      <a:r>
                        <a:rPr lang="en-US" altLang="x-none" dirty="0">
                          <a:solidFill>
                            <a:srgbClr val="000000"/>
                          </a:solidFill>
                          <a:latin typeface="Calibri" pitchFamily="34" charset="0"/>
                          <a:cs typeface="Times New Roman" panose="02020603050405020304" pitchFamily="18" charset="0"/>
                        </a:rPr>
                        <a:t>Rp6</a:t>
                      </a:r>
                      <a:r>
                        <a:rPr dirty="0">
                          <a:solidFill>
                            <a:srgbClr val="000000"/>
                          </a:solidFill>
                          <a:latin typeface="Calibri" pitchFamily="34" charset="0"/>
                          <a:cs typeface="Times New Roman" panose="02020603050405020304" pitchFamily="18" charset="0"/>
                        </a:rPr>
                        <a:t>00</a:t>
                      </a:r>
                      <a:endParaRPr lang="en-US" dirty="0">
                        <a:solidFill>
                          <a:srgbClr val="000000"/>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r>
              <a:tr h="918845">
                <a:tc>
                  <a:txBody>
                    <a:bodyPr/>
                    <a:lstStyle/>
                    <a:p>
                      <a:pPr lvl="0" eaLnBrk="1" hangingPunct="1">
                        <a:buSzTx/>
                        <a:buNone/>
                      </a:pPr>
                      <a:r>
                        <a:rPr lang="ru-RU" sz="1800" dirty="0">
                          <a:solidFill>
                            <a:srgbClr val="000000"/>
                          </a:solidFill>
                          <a:latin typeface="Calibri" pitchFamily="34" charset="0"/>
                          <a:sym typeface="+mn-ea"/>
                        </a:rPr>
                        <a:t>Изониазид и Этамбутол</a:t>
                      </a:r>
                      <a:endParaRPr lang="en-US" altLang="zh-CN" sz="1800" dirty="0">
                        <a:solidFill>
                          <a:srgbClr val="000000"/>
                        </a:solidFill>
                        <a:latin typeface="Calibri" pitchFamily="34" charset="0"/>
                        <a:ea typeface="Times New Roman" panose="02020603050405020304" pitchFamily="18" charset="0"/>
                      </a:endParaRPr>
                    </a:p>
                  </a:txBody>
                  <a:tcPr marL="91437" marR="91437"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SzTx/>
                        <a:buNone/>
                      </a:pPr>
                      <a:r>
                        <a:rPr lang="en-US" altLang="x-none" sz="1800" dirty="0">
                          <a:solidFill>
                            <a:srgbClr val="000000"/>
                          </a:solidFill>
                          <a:latin typeface="Calibri" pitchFamily="34" charset="0"/>
                          <a:sym typeface="+mn-ea"/>
                        </a:rPr>
                        <a:t>3 </a:t>
                      </a:r>
                      <a:r>
                        <a:rPr lang="ru-RU" sz="1800" dirty="0">
                          <a:solidFill>
                            <a:srgbClr val="000000"/>
                          </a:solidFill>
                          <a:latin typeface="Calibri" pitchFamily="34" charset="0"/>
                          <a:sym typeface="+mn-ea"/>
                        </a:rPr>
                        <a:t>мес</a:t>
                      </a:r>
                      <a:endParaRPr lang="en-US" altLang="zh-CN" sz="1800" dirty="0">
                        <a:solidFill>
                          <a:srgbClr val="000000"/>
                        </a:solidFill>
                        <a:latin typeface="Calibri" pitchFamily="34" charset="0"/>
                        <a:ea typeface="Times New Roman" panose="02020603050405020304" pitchFamily="18" charset="0"/>
                      </a:endParaRPr>
                    </a:p>
                    <a:p>
                      <a:pPr lvl="0" eaLnBrk="1" hangingPunct="1">
                        <a:buSzTx/>
                        <a:buNone/>
                      </a:pPr>
                      <a:endParaRPr lang="en-US" altLang="zh-CN" sz="1800" dirty="0">
                        <a:solidFill>
                          <a:srgbClr val="000000"/>
                        </a:solidFill>
                        <a:latin typeface="Calibri" pitchFamily="34" charset="0"/>
                        <a:ea typeface="Times New Roman" panose="02020603050405020304" pitchFamily="18" charset="0"/>
                      </a:endParaRPr>
                    </a:p>
                  </a:txBody>
                  <a:tcPr marL="91437" marR="91437"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SzTx/>
                        <a:buNone/>
                      </a:pPr>
                      <a:r>
                        <a:rPr lang="ru-RU" sz="1800" dirty="0">
                          <a:solidFill>
                            <a:srgbClr val="000000"/>
                          </a:solidFill>
                          <a:latin typeface="Calibri" pitchFamily="34" charset="0"/>
                          <a:sym typeface="+mn-ea"/>
                        </a:rPr>
                        <a:t>Ежедневно </a:t>
                      </a:r>
                      <a:endParaRPr lang="en-US" altLang="zh-CN" sz="1800" dirty="0">
                        <a:solidFill>
                          <a:srgbClr val="000000"/>
                        </a:solidFill>
                        <a:latin typeface="Calibri" pitchFamily="34" charset="0"/>
                        <a:ea typeface="Times New Roman" panose="02020603050405020304" pitchFamily="18" charset="0"/>
                      </a:endParaRPr>
                    </a:p>
                  </a:txBody>
                  <a:tcPr marL="91437" marR="91437"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SzTx/>
                        <a:buNone/>
                      </a:pPr>
                      <a:r>
                        <a:rPr lang="en-US" altLang="x-none" sz="1800" dirty="0">
                          <a:solidFill>
                            <a:srgbClr val="000000"/>
                          </a:solidFill>
                          <a:latin typeface="Calibri" pitchFamily="34" charset="0"/>
                          <a:sym typeface="+mn-ea"/>
                        </a:rPr>
                        <a:t>H</a:t>
                      </a:r>
                      <a:r>
                        <a:rPr lang="ru-RU" sz="1800" dirty="0">
                          <a:solidFill>
                            <a:srgbClr val="000000"/>
                          </a:solidFill>
                          <a:latin typeface="Calibri" pitchFamily="34" charset="0"/>
                          <a:sym typeface="+mn-ea"/>
                        </a:rPr>
                        <a:t>10 мг/кг в день</a:t>
                      </a:r>
                      <a:endParaRPr lang="ru-RU" sz="1800" dirty="0">
                        <a:solidFill>
                          <a:srgbClr val="000000"/>
                        </a:solidFill>
                        <a:latin typeface="Calibri" pitchFamily="34" charset="0"/>
                      </a:endParaRPr>
                    </a:p>
                    <a:p>
                      <a:pPr lvl="0" eaLnBrk="1" hangingPunct="1">
                        <a:buSzTx/>
                        <a:buNone/>
                      </a:pPr>
                      <a:r>
                        <a:rPr lang="ru-RU" altLang="en-US" sz="1800" dirty="0">
                          <a:solidFill>
                            <a:srgbClr val="000000"/>
                          </a:solidFill>
                          <a:latin typeface="Calibri" pitchFamily="34" charset="0"/>
                          <a:ea typeface="Times New Roman" panose="02020603050405020304" pitchFamily="18" charset="0"/>
                        </a:rPr>
                        <a:t>Е 20 </a:t>
                      </a:r>
                      <a:r>
                        <a:rPr lang="ru-RU" sz="1800" dirty="0">
                          <a:solidFill>
                            <a:srgbClr val="000000"/>
                          </a:solidFill>
                          <a:latin typeface="Calibri" pitchFamily="34" charset="0"/>
                          <a:sym typeface="+mn-ea"/>
                        </a:rPr>
                        <a:t>мг/кг в день</a:t>
                      </a:r>
                      <a:endParaRPr lang="ru-RU" altLang="en-US" sz="1800" dirty="0">
                        <a:solidFill>
                          <a:srgbClr val="000000"/>
                        </a:solidFill>
                        <a:latin typeface="Calibri" pitchFamily="34" charset="0"/>
                        <a:ea typeface="Times New Roman" panose="02020603050405020304" pitchFamily="18" charset="0"/>
                      </a:endParaRPr>
                    </a:p>
                  </a:txBody>
                  <a:tcPr marL="91437" marR="91437"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r>
              <a:tr h="918845">
                <a:tc>
                  <a:txBody>
                    <a:bodyPr/>
                    <a:lstStyle/>
                    <a:p>
                      <a:pPr lvl="0" eaLnBrk="1" hangingPunct="1">
                        <a:buSzTx/>
                        <a:buNone/>
                      </a:pPr>
                      <a:r>
                        <a:rPr lang="ru-RU" sz="1800" dirty="0">
                          <a:solidFill>
                            <a:srgbClr val="000000"/>
                          </a:solidFill>
                          <a:latin typeface="Calibri" pitchFamily="34" charset="0"/>
                          <a:sym typeface="+mn-ea"/>
                        </a:rPr>
                        <a:t>Изониазид и Пиразинамид</a:t>
                      </a:r>
                      <a:endParaRPr lang="en-US" altLang="zh-CN" sz="1800" dirty="0">
                        <a:solidFill>
                          <a:srgbClr val="000000"/>
                        </a:solidFill>
                        <a:latin typeface="Calibri" pitchFamily="34" charset="0"/>
                        <a:ea typeface="Times New Roman" panose="02020603050405020304" pitchFamily="18" charset="0"/>
                      </a:endParaRPr>
                    </a:p>
                  </a:txBody>
                  <a:tcPr marL="91437" marR="91437"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SzTx/>
                        <a:buNone/>
                      </a:pPr>
                      <a:r>
                        <a:rPr lang="en-US" altLang="x-none" sz="1800" dirty="0">
                          <a:solidFill>
                            <a:srgbClr val="000000"/>
                          </a:solidFill>
                          <a:latin typeface="Calibri" pitchFamily="34" charset="0"/>
                          <a:sym typeface="+mn-ea"/>
                        </a:rPr>
                        <a:t>3 </a:t>
                      </a:r>
                      <a:r>
                        <a:rPr lang="ru-RU" sz="1800" dirty="0">
                          <a:solidFill>
                            <a:srgbClr val="000000"/>
                          </a:solidFill>
                          <a:latin typeface="Calibri" pitchFamily="34" charset="0"/>
                          <a:sym typeface="+mn-ea"/>
                        </a:rPr>
                        <a:t>мес</a:t>
                      </a:r>
                      <a:endParaRPr lang="en-US" altLang="zh-CN" sz="1800" dirty="0">
                        <a:solidFill>
                          <a:srgbClr val="000000"/>
                        </a:solidFill>
                        <a:latin typeface="Calibri" pitchFamily="34" charset="0"/>
                        <a:ea typeface="Times New Roman" panose="02020603050405020304" pitchFamily="18" charset="0"/>
                      </a:endParaRPr>
                    </a:p>
                    <a:p>
                      <a:pPr lvl="0" eaLnBrk="1" hangingPunct="1">
                        <a:buSzTx/>
                        <a:buNone/>
                      </a:pPr>
                      <a:endParaRPr lang="en-US" altLang="zh-CN" sz="1800" dirty="0">
                        <a:solidFill>
                          <a:srgbClr val="000000"/>
                        </a:solidFill>
                        <a:latin typeface="Calibri" pitchFamily="34" charset="0"/>
                        <a:ea typeface="Times New Roman" panose="02020603050405020304" pitchFamily="18" charset="0"/>
                      </a:endParaRPr>
                    </a:p>
                  </a:txBody>
                  <a:tcPr marL="91437" marR="91437"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SzTx/>
                        <a:buNone/>
                      </a:pPr>
                      <a:r>
                        <a:rPr lang="ru-RU" sz="1800" dirty="0">
                          <a:solidFill>
                            <a:srgbClr val="000000"/>
                          </a:solidFill>
                          <a:latin typeface="Calibri" pitchFamily="34" charset="0"/>
                          <a:sym typeface="+mn-ea"/>
                        </a:rPr>
                        <a:t>Ежедневно </a:t>
                      </a:r>
                      <a:endParaRPr lang="en-US" altLang="zh-CN" sz="1800" dirty="0">
                        <a:solidFill>
                          <a:srgbClr val="000000"/>
                        </a:solidFill>
                        <a:latin typeface="Calibri" pitchFamily="34" charset="0"/>
                        <a:ea typeface="Times New Roman" panose="02020603050405020304" pitchFamily="18" charset="0"/>
                      </a:endParaRPr>
                    </a:p>
                  </a:txBody>
                  <a:tcPr marL="91437" marR="91437"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SzTx/>
                        <a:buNone/>
                      </a:pPr>
                      <a:r>
                        <a:rPr lang="en-US" altLang="x-none" sz="1800" dirty="0">
                          <a:solidFill>
                            <a:srgbClr val="000000"/>
                          </a:solidFill>
                          <a:latin typeface="Calibri" pitchFamily="34" charset="0"/>
                          <a:sym typeface="+mn-ea"/>
                        </a:rPr>
                        <a:t>H</a:t>
                      </a:r>
                      <a:r>
                        <a:rPr lang="ru-RU" sz="1800" dirty="0">
                          <a:solidFill>
                            <a:srgbClr val="000000"/>
                          </a:solidFill>
                          <a:latin typeface="Calibri" pitchFamily="34" charset="0"/>
                          <a:sym typeface="+mn-ea"/>
                        </a:rPr>
                        <a:t>10 мг/кг в день</a:t>
                      </a:r>
                      <a:endParaRPr lang="ru-RU" sz="1800" dirty="0">
                        <a:solidFill>
                          <a:srgbClr val="000000"/>
                        </a:solidFill>
                        <a:latin typeface="Calibri" pitchFamily="34" charset="0"/>
                      </a:endParaRPr>
                    </a:p>
                    <a:p>
                      <a:pPr lvl="0" eaLnBrk="1" hangingPunct="1">
                        <a:buSzTx/>
                        <a:buNone/>
                      </a:pPr>
                      <a:r>
                        <a:rPr lang="en-GB" altLang="zh-CN" sz="1800" dirty="0">
                          <a:solidFill>
                            <a:srgbClr val="000000"/>
                          </a:solidFill>
                          <a:latin typeface="Calibri" pitchFamily="34" charset="0"/>
                          <a:ea typeface="Times New Roman" panose="02020603050405020304" pitchFamily="18" charset="0"/>
                        </a:rPr>
                        <a:t>Z</a:t>
                      </a:r>
                      <a:r>
                        <a:rPr lang="ru-RU" altLang="zh-CN" sz="1800" dirty="0">
                          <a:solidFill>
                            <a:srgbClr val="000000"/>
                          </a:solidFill>
                          <a:latin typeface="Calibri" pitchFamily="34" charset="0"/>
                          <a:ea typeface="Times New Roman" panose="02020603050405020304" pitchFamily="18" charset="0"/>
                        </a:rPr>
                        <a:t> 25 </a:t>
                      </a:r>
                      <a:r>
                        <a:rPr lang="ru-RU" sz="1800" dirty="0">
                          <a:solidFill>
                            <a:srgbClr val="000000"/>
                          </a:solidFill>
                          <a:latin typeface="Calibri" pitchFamily="34" charset="0"/>
                          <a:sym typeface="+mn-ea"/>
                        </a:rPr>
                        <a:t>мг/кг в день</a:t>
                      </a:r>
                      <a:endParaRPr lang="ru-RU" altLang="zh-CN" sz="1800" dirty="0">
                        <a:solidFill>
                          <a:srgbClr val="000000"/>
                        </a:solidFill>
                        <a:latin typeface="Calibri" pitchFamily="34" charset="0"/>
                        <a:ea typeface="Times New Roman" panose="02020603050405020304" pitchFamily="18" charset="0"/>
                      </a:endParaRPr>
                    </a:p>
                  </a:txBody>
                  <a:tcPr marL="91437" marR="91437"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r>
            </a:tbl>
          </a:graphicData>
        </a:graphic>
      </p:graphicFrame>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ВАКЦИНА БЦЖ</a:t>
            </a:r>
          </a:p>
        </p:txBody>
      </p:sp>
      <p:sp>
        <p:nvSpPr>
          <p:cNvPr id="80899" name="Содержимое 2"/>
          <p:cNvSpPr>
            <a:spLocks noGrp="1"/>
          </p:cNvSpPr>
          <p:nvPr>
            <p:ph idx="1"/>
          </p:nvPr>
        </p:nvSpPr>
        <p:spPr/>
        <p:txBody>
          <a:bodyPr vert="horz" wrap="square" lIns="91440" tIns="45720" rIns="91440" bIns="45720" anchor="t" anchorCtr="0">
            <a:normAutofit lnSpcReduction="10000"/>
          </a:bodyPr>
          <a:lstStyle/>
          <a:p>
            <a:pPr eaLnBrk="1" hangingPunct="1">
              <a:lnSpc>
                <a:spcPct val="90000"/>
              </a:lnSpc>
            </a:pPr>
            <a:r>
              <a:rPr lang="ru-RU" altLang="en-US" dirty="0"/>
              <a:t>ЖИВАЯ</a:t>
            </a:r>
          </a:p>
          <a:p>
            <a:pPr eaLnBrk="1" hangingPunct="1">
              <a:lnSpc>
                <a:spcPct val="90000"/>
              </a:lnSpc>
            </a:pPr>
            <a:r>
              <a:rPr lang="ru-RU" altLang="en-US" dirty="0"/>
              <a:t>10-30 млн микробных тел в 1 мг</a:t>
            </a:r>
          </a:p>
          <a:p>
            <a:pPr eaLnBrk="1" hangingPunct="1">
              <a:lnSpc>
                <a:spcPct val="90000"/>
              </a:lnSpc>
            </a:pPr>
            <a:r>
              <a:rPr lang="ru-RU" altLang="en-US" dirty="0"/>
              <a:t>0,05 мг в 0,1 мл для внутрикожного введения</a:t>
            </a:r>
          </a:p>
          <a:p>
            <a:pPr eaLnBrk="1" hangingPunct="1">
              <a:lnSpc>
                <a:spcPct val="90000"/>
              </a:lnSpc>
            </a:pPr>
            <a:endParaRPr lang="ru-RU" altLang="en-US" dirty="0"/>
          </a:p>
          <a:p>
            <a:pPr eaLnBrk="1" hangingPunct="1">
              <a:lnSpc>
                <a:spcPct val="90000"/>
              </a:lnSpc>
            </a:pPr>
            <a:r>
              <a:rPr lang="ru-RU" altLang="en-US" dirty="0"/>
              <a:t>БЦЖ-М</a:t>
            </a:r>
          </a:p>
          <a:p>
            <a:pPr eaLnBrk="1" hangingPunct="1">
              <a:lnSpc>
                <a:spcPct val="90000"/>
              </a:lnSpc>
            </a:pPr>
            <a:r>
              <a:rPr lang="ru-RU" altLang="en-US" dirty="0"/>
              <a:t>10-20 млн микробных тел в 1 мг</a:t>
            </a:r>
          </a:p>
          <a:p>
            <a:pPr eaLnBrk="1" hangingPunct="1">
              <a:lnSpc>
                <a:spcPct val="90000"/>
              </a:lnSpc>
            </a:pPr>
            <a:r>
              <a:rPr lang="ru-RU" altLang="en-US" dirty="0"/>
              <a:t>0,025мг в 0,1 мл для внутрикожного введения</a:t>
            </a:r>
          </a:p>
          <a:p>
            <a:pPr eaLnBrk="1" hangingPunct="1"/>
            <a:endParaRPr lang="ru-RU" altLang="en-US" dirty="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
            </a:r>
            <a:b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b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ОРГАНИЗАЦИЯ </a:t>
            </a: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ПРИВИВКИ БЦЖ</a:t>
            </a:r>
          </a:p>
        </p:txBody>
      </p:sp>
      <p:sp>
        <p:nvSpPr>
          <p:cNvPr id="81923" name="Содержимое 2"/>
          <p:cNvSpPr>
            <a:spLocks noGrp="1"/>
          </p:cNvSpPr>
          <p:nvPr>
            <p:ph idx="1"/>
          </p:nvPr>
        </p:nvSpPr>
        <p:spPr>
          <a:xfrm>
            <a:off x="323850" y="1772920"/>
            <a:ext cx="8229600" cy="4953000"/>
          </a:xfrm>
        </p:spPr>
        <p:txBody>
          <a:bodyPr vert="horz" wrap="square" lIns="91440" tIns="45720" rIns="91440" bIns="45720" anchor="t" anchorCtr="0"/>
          <a:lstStyle/>
          <a:p>
            <a:pPr eaLnBrk="1" hangingPunct="1"/>
            <a:r>
              <a:rPr lang="ru-RU" altLang="en-US" dirty="0"/>
              <a:t>После отрицательной Манту в течение 3 дней</a:t>
            </a:r>
          </a:p>
          <a:p>
            <a:pPr eaLnBrk="1" hangingPunct="1"/>
            <a:r>
              <a:rPr lang="ru-RU" altLang="en-US" dirty="0"/>
              <a:t>Осмотр врача</a:t>
            </a:r>
          </a:p>
          <a:p>
            <a:pPr eaLnBrk="1" hangingPunct="1"/>
            <a:r>
              <a:rPr lang="ru-RU" altLang="en-US" dirty="0"/>
              <a:t>Обученная медсестра</a:t>
            </a:r>
          </a:p>
          <a:p>
            <a:pPr eaLnBrk="1" hangingPunct="1"/>
            <a:r>
              <a:rPr lang="ru-RU" altLang="en-US" dirty="0"/>
              <a:t>Ознакомление с инструкцией</a:t>
            </a:r>
          </a:p>
          <a:p>
            <a:pPr eaLnBrk="1" hangingPunct="1"/>
            <a:r>
              <a:rPr lang="ru-RU" altLang="en-US" dirty="0"/>
              <a:t>В присутствии врача</a:t>
            </a:r>
          </a:p>
          <a:p>
            <a:pPr eaLnBrk="1" hangingPunct="1"/>
            <a:endParaRPr lang="ru-RU" altLang="en-US" dirty="0"/>
          </a:p>
          <a:p>
            <a:pPr eaLnBrk="1" hangingPunct="1"/>
            <a:endParaRPr lang="ru-RU" altLang="en-US" dirty="0"/>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a:bodyPr>
          <a:lstStyle/>
          <a:p>
            <a:r>
              <a:rPr lang="ru-RU" sz="3600" dirty="0" smtClean="0">
                <a:solidFill>
                  <a:schemeClr val="tx2">
                    <a:lumMod val="75000"/>
                  </a:schemeClr>
                </a:solidFill>
              </a:rPr>
              <a:t>ВВЕДЕНИЕ ВАКЦИНЫ БЦЖ</a:t>
            </a:r>
            <a:endParaRPr lang="ru-RU" sz="3600" dirty="0">
              <a:solidFill>
                <a:schemeClr val="tx2">
                  <a:lumMod val="75000"/>
                </a:schemeClr>
              </a:solidFill>
            </a:endParaRPr>
          </a:p>
        </p:txBody>
      </p:sp>
      <p:pic>
        <p:nvPicPr>
          <p:cNvPr id="82947" name="Picture 4" descr="DSC00213"/>
          <p:cNvPicPr>
            <a:picLocks noGrp="1" noChangeAspect="1"/>
          </p:cNvPicPr>
          <p:nvPr>
            <p:ph idx="1"/>
          </p:nvPr>
        </p:nvPicPr>
        <p:blipFill>
          <a:blip r:embed="rId2" cstate="print"/>
          <a:stretch>
            <a:fillRect/>
          </a:stretch>
        </p:blipFill>
        <p:spPr>
          <a:xfrm>
            <a:off x="1554691" y="1600200"/>
            <a:ext cx="6034617" cy="4525963"/>
          </a:xfrm>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0"/>
            <a:ext cx="8229600" cy="1080120"/>
          </a:xfrm>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
            </a:r>
            <a:b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b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ПРОТИВОПОКАЗАНИЯ </a:t>
            </a: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ДЛЯ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ВАКЦИНАЦИИ</a:t>
            </a:r>
            <a:endPar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83971" name="Содержимое 2"/>
          <p:cNvSpPr>
            <a:spLocks noGrp="1"/>
          </p:cNvSpPr>
          <p:nvPr>
            <p:ph idx="1"/>
          </p:nvPr>
        </p:nvSpPr>
        <p:spPr>
          <a:xfrm>
            <a:off x="457200" y="1341120"/>
            <a:ext cx="8229600" cy="4953000"/>
          </a:xfrm>
        </p:spPr>
        <p:txBody>
          <a:bodyPr vert="horz" wrap="square" lIns="91440" tIns="45720" rIns="91440" bIns="45720" anchor="t" anchorCtr="0">
            <a:normAutofit lnSpcReduction="10000"/>
          </a:bodyPr>
          <a:lstStyle/>
          <a:p>
            <a:pPr eaLnBrk="1" hangingPunct="1">
              <a:lnSpc>
                <a:spcPct val="90000"/>
              </a:lnSpc>
            </a:pPr>
            <a:r>
              <a:rPr lang="ru-RU" altLang="en-US" dirty="0"/>
              <a:t>Вес менее 2500 г</a:t>
            </a:r>
          </a:p>
          <a:p>
            <a:pPr eaLnBrk="1" hangingPunct="1">
              <a:lnSpc>
                <a:spcPct val="90000"/>
              </a:lnSpc>
            </a:pPr>
            <a:r>
              <a:rPr lang="ru-RU" altLang="en-US" dirty="0"/>
              <a:t>Внутриутробная инфекция</a:t>
            </a:r>
          </a:p>
          <a:p>
            <a:pPr eaLnBrk="1" hangingPunct="1">
              <a:lnSpc>
                <a:spcPct val="90000"/>
              </a:lnSpc>
            </a:pPr>
            <a:r>
              <a:rPr lang="ru-RU" altLang="en-US" dirty="0"/>
              <a:t>Гнойно-септические заболевания</a:t>
            </a:r>
          </a:p>
          <a:p>
            <a:pPr eaLnBrk="1" hangingPunct="1">
              <a:lnSpc>
                <a:spcPct val="90000"/>
              </a:lnSpc>
            </a:pPr>
            <a:r>
              <a:rPr lang="ru-RU" altLang="en-US" dirty="0"/>
              <a:t>Гемолитическая болезнь новорожденных</a:t>
            </a:r>
          </a:p>
          <a:p>
            <a:pPr eaLnBrk="1" hangingPunct="1">
              <a:lnSpc>
                <a:spcPct val="90000"/>
              </a:lnSpc>
            </a:pPr>
            <a:r>
              <a:rPr lang="ru-RU" altLang="en-US" dirty="0"/>
              <a:t>Поражения нервной системы</a:t>
            </a:r>
          </a:p>
          <a:p>
            <a:pPr eaLnBrk="1" hangingPunct="1">
              <a:lnSpc>
                <a:spcPct val="90000"/>
              </a:lnSpc>
            </a:pPr>
            <a:r>
              <a:rPr lang="ru-RU" altLang="en-US" dirty="0"/>
              <a:t>Генерализованные кожные поражения</a:t>
            </a:r>
          </a:p>
          <a:p>
            <a:pPr eaLnBrk="1" hangingPunct="1">
              <a:lnSpc>
                <a:spcPct val="90000"/>
              </a:lnSpc>
            </a:pPr>
            <a:r>
              <a:rPr lang="ru-RU" altLang="en-US" dirty="0"/>
              <a:t>Генерализованная БЦЖ-инфекция у других детей в семье</a:t>
            </a:r>
          </a:p>
          <a:p>
            <a:pPr eaLnBrk="1" hangingPunct="1">
              <a:lnSpc>
                <a:spcPct val="90000"/>
              </a:lnSpc>
            </a:pPr>
            <a:r>
              <a:rPr lang="ru-RU" altLang="en-US" dirty="0"/>
              <a:t>ВИЧ-инфекция у матери</a:t>
            </a:r>
          </a:p>
          <a:p>
            <a:pPr eaLnBrk="1" hangingPunct="1">
              <a:lnSpc>
                <a:spcPct val="90000"/>
              </a:lnSpc>
            </a:pPr>
            <a:r>
              <a:rPr lang="ru-RU" altLang="en-US" dirty="0"/>
              <a:t>Туберкулез у матери</a:t>
            </a:r>
          </a:p>
          <a:p>
            <a:pPr eaLnBrk="1" hangingPunct="1"/>
            <a:endParaRPr lang="ru-RU" altLang="en-US" dirty="0"/>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a:bodyPr>
          <a:lstStyle/>
          <a:p>
            <a:r>
              <a:rPr lang="ru-RU" sz="3600" dirty="0" smtClean="0">
                <a:solidFill>
                  <a:schemeClr val="tx2">
                    <a:lumMod val="75000"/>
                  </a:schemeClr>
                </a:solidFill>
              </a:rPr>
              <a:t>МЕСТНЫЕ ПРИВИВОЧНЫЕ РЕАКЦИИ</a:t>
            </a:r>
            <a:endParaRPr lang="ru-RU" sz="3600" dirty="0">
              <a:solidFill>
                <a:schemeClr val="tx2">
                  <a:lumMod val="75000"/>
                </a:schemeClr>
              </a:solidFill>
            </a:endParaRPr>
          </a:p>
        </p:txBody>
      </p:sp>
      <p:pic>
        <p:nvPicPr>
          <p:cNvPr id="84995" name="Content Placeholder 3"/>
          <p:cNvPicPr>
            <a:picLocks noGrp="1" noChangeAspect="1"/>
          </p:cNvPicPr>
          <p:nvPr>
            <p:ph idx="1"/>
          </p:nvPr>
        </p:nvPicPr>
        <p:blipFill>
          <a:blip r:embed="rId2" cstate="print"/>
          <a:stretch>
            <a:fillRect/>
          </a:stretch>
        </p:blipFill>
        <p:spPr>
          <a:xfrm>
            <a:off x="2800702" y="1600200"/>
            <a:ext cx="3542595" cy="4525963"/>
          </a:xfrm>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ПРОТИВОПОКАЗАНИЯ ДЛЯ РЕВАКЦИНАЦИИ</a:t>
            </a:r>
          </a:p>
        </p:txBody>
      </p:sp>
      <p:sp>
        <p:nvSpPr>
          <p:cNvPr id="86019" name="Содержимое 2"/>
          <p:cNvSpPr>
            <a:spLocks noGrp="1"/>
          </p:cNvSpPr>
          <p:nvPr>
            <p:ph idx="1"/>
          </p:nvPr>
        </p:nvSpPr>
        <p:spPr>
          <a:xfrm>
            <a:off x="467544" y="1772816"/>
            <a:ext cx="8429625" cy="4572000"/>
          </a:xfrm>
        </p:spPr>
        <p:txBody>
          <a:bodyPr vert="horz" wrap="square" lIns="91440" tIns="45720" rIns="91440" bIns="45720" anchor="t" anchorCtr="0">
            <a:normAutofit fontScale="92500" lnSpcReduction="20000"/>
          </a:bodyPr>
          <a:lstStyle/>
          <a:p>
            <a:pPr eaLnBrk="1" hangingPunct="1"/>
            <a:r>
              <a:rPr lang="ru-RU" altLang="en-US" dirty="0"/>
              <a:t>Наличие противотуберкулезного иммунитета (переболевшие, инфицированные)</a:t>
            </a:r>
          </a:p>
          <a:p>
            <a:pPr eaLnBrk="1" hangingPunct="1"/>
            <a:r>
              <a:rPr lang="ru-RU" altLang="en-US" dirty="0"/>
              <a:t>Сомнительные реакции Манту</a:t>
            </a:r>
          </a:p>
          <a:p>
            <a:pPr eaLnBrk="1" hangingPunct="1"/>
            <a:r>
              <a:rPr lang="ru-RU" altLang="en-US" dirty="0"/>
              <a:t>Осложнения на предыдущие введения БЦЖ</a:t>
            </a:r>
          </a:p>
          <a:p>
            <a:pPr eaLnBrk="1" hangingPunct="1"/>
            <a:r>
              <a:rPr lang="ru-RU" altLang="en-US" dirty="0"/>
              <a:t>Острые заболевания</a:t>
            </a:r>
          </a:p>
          <a:p>
            <a:pPr eaLnBrk="1" hangingPunct="1"/>
            <a:r>
              <a:rPr lang="ru-RU" altLang="en-US" dirty="0"/>
              <a:t>Обострение хронических заболеваний, в том числе аллергических до 1 месяца после выздоровления/ремиссии</a:t>
            </a:r>
          </a:p>
          <a:p>
            <a:pPr eaLnBrk="1" hangingPunct="1"/>
            <a:r>
              <a:rPr lang="ru-RU" altLang="en-US" dirty="0"/>
              <a:t>Иммунодефициты, злокачественные новообразования</a:t>
            </a:r>
          </a:p>
          <a:p>
            <a:pPr eaLnBrk="1" hangingPunct="1"/>
            <a:endParaRPr lang="ru-RU" altLang="en-US" dirty="0"/>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ОСЛОЖНЕНИЯ БЦЖ</a:t>
            </a:r>
          </a:p>
        </p:txBody>
      </p:sp>
      <p:sp>
        <p:nvSpPr>
          <p:cNvPr id="87043" name="Содержимое 2"/>
          <p:cNvSpPr>
            <a:spLocks noGrp="1"/>
          </p:cNvSpPr>
          <p:nvPr>
            <p:ph idx="1"/>
          </p:nvPr>
        </p:nvSpPr>
        <p:spPr/>
        <p:txBody>
          <a:bodyPr vert="horz" wrap="square" lIns="91440" tIns="45720" rIns="91440" bIns="45720" anchor="t" anchorCtr="0">
            <a:normAutofit lnSpcReduction="10000"/>
          </a:bodyPr>
          <a:lstStyle/>
          <a:p>
            <a:pPr eaLnBrk="1" hangingPunct="1">
              <a:lnSpc>
                <a:spcPct val="90000"/>
              </a:lnSpc>
            </a:pPr>
            <a:r>
              <a:rPr lang="ru-RU" altLang="en-US" dirty="0"/>
              <a:t>Локальные (инфильтрат, холодный абсцесс, лимфангит, регионарный лимфаденит, язва, келоидный рубец)</a:t>
            </a:r>
          </a:p>
          <a:p>
            <a:pPr eaLnBrk="1" hangingPunct="1">
              <a:lnSpc>
                <a:spcPct val="90000"/>
              </a:lnSpc>
            </a:pPr>
            <a:r>
              <a:rPr lang="ru-RU" altLang="en-US" dirty="0"/>
              <a:t>Диссеминированная БЦЖ-инфекция (оститы, лимфаденит более 2-х групп регионарных лимфоузлов)</a:t>
            </a:r>
          </a:p>
          <a:p>
            <a:pPr eaLnBrk="1" hangingPunct="1">
              <a:lnSpc>
                <a:spcPct val="90000"/>
              </a:lnSpc>
            </a:pPr>
            <a:r>
              <a:rPr lang="ru-RU" altLang="en-US" dirty="0"/>
              <a:t>Генерализованное поражение с летальным исходом</a:t>
            </a:r>
          </a:p>
          <a:p>
            <a:pPr eaLnBrk="1" hangingPunct="1">
              <a:lnSpc>
                <a:spcPct val="90000"/>
              </a:lnSpc>
            </a:pPr>
            <a:r>
              <a:rPr lang="ru-RU" altLang="en-US" dirty="0"/>
              <a:t>Пост-БЦЖ-синдром аллергического характера в первые 24-48 ч</a:t>
            </a: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Локальные осложнения</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pic>
        <p:nvPicPr>
          <p:cNvPr id="88067" name="Content Placeholder 4" descr="A picture containing text, indoor&#10;&#10;Description automatically generated"/>
          <p:cNvPicPr>
            <a:picLocks noGrp="1" noChangeAspect="1"/>
          </p:cNvPicPr>
          <p:nvPr>
            <p:ph idx="1"/>
          </p:nvPr>
        </p:nvPicPr>
        <p:blipFill>
          <a:blip r:embed="rId2" cstate="print"/>
          <a:stretch>
            <a:fillRect/>
          </a:stretch>
        </p:blipFill>
        <p:spPr>
          <a:xfrm>
            <a:off x="2136209" y="1600200"/>
            <a:ext cx="4871582" cy="4525963"/>
          </a:xfrm>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288" y="260350"/>
            <a:ext cx="8280400" cy="1296988"/>
          </a:xfrm>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Диссеминированные осложнения БЦЖ </a:t>
            </a: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ОСТИТ</a:t>
            </a:r>
          </a:p>
        </p:txBody>
      </p:sp>
      <p:pic>
        <p:nvPicPr>
          <p:cNvPr id="89092" name="Picture 6" descr="P9091046"/>
          <p:cNvPicPr>
            <a:picLocks noGrp="1" noChangeAspect="1"/>
          </p:cNvPicPr>
          <p:nvPr>
            <p:ph sz="half" idx="1"/>
          </p:nvPr>
        </p:nvPicPr>
        <p:blipFill>
          <a:blip r:embed="rId2" cstate="print"/>
          <a:stretch>
            <a:fillRect/>
          </a:stretch>
        </p:blipFill>
        <p:spPr>
          <a:xfrm>
            <a:off x="457200" y="1711874"/>
            <a:ext cx="4038600" cy="4302614"/>
          </a:xfrm>
        </p:spPr>
      </p:pic>
      <p:pic>
        <p:nvPicPr>
          <p:cNvPr id="89091" name="Picture 4" descr="P9091037"/>
          <p:cNvPicPr>
            <a:picLocks noGrp="1" noChangeAspect="1"/>
          </p:cNvPicPr>
          <p:nvPr>
            <p:ph sz="half" idx="2"/>
          </p:nvPr>
        </p:nvPicPr>
        <p:blipFill>
          <a:blip r:embed="rId3" cstate="print"/>
          <a:stretch>
            <a:fillRect/>
          </a:stretch>
        </p:blipFill>
        <p:spPr>
          <a:xfrm>
            <a:off x="4648200" y="1731698"/>
            <a:ext cx="4038600" cy="4262967"/>
          </a:xfrm>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188640"/>
            <a:ext cx="7772400" cy="914400"/>
          </a:xfrm>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Диссеминированные осложнения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ПОСТВАКЦИНАЛЬНЫЙ</a:t>
            </a: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
            </a:r>
            <a:b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b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ЛИМФАДЕНИТ</a:t>
            </a:r>
          </a:p>
        </p:txBody>
      </p:sp>
      <p:pic>
        <p:nvPicPr>
          <p:cNvPr id="90115" name="Picture 4" descr="foto1"/>
          <p:cNvPicPr>
            <a:picLocks noGrp="1" noChangeAspect="1"/>
          </p:cNvPicPr>
          <p:nvPr>
            <p:ph idx="1"/>
          </p:nvPr>
        </p:nvPicPr>
        <p:blipFill>
          <a:blip r:embed="rId2" cstate="print"/>
          <a:stretch>
            <a:fillRect/>
          </a:stretch>
        </p:blipFill>
        <p:spPr>
          <a:xfrm>
            <a:off x="3203848" y="2060848"/>
            <a:ext cx="2938987" cy="4525963"/>
          </a:xfrm>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3600" dirty="0" smtClean="0">
                <a:solidFill>
                  <a:schemeClr val="tx2">
                    <a:lumMod val="75000"/>
                  </a:schemeClr>
                </a:solidFill>
              </a:rPr>
              <a:t>4 </a:t>
            </a:r>
            <a:r>
              <a:rPr lang="ru-RU" sz="3600" dirty="0" smtClean="0">
                <a:solidFill>
                  <a:schemeClr val="tx2">
                    <a:lumMod val="75000"/>
                  </a:schemeClr>
                </a:solidFill>
              </a:rPr>
              <a:t>КАТЕГОРИИ </a:t>
            </a:r>
            <a:r>
              <a:rPr lang="ru-RU" altLang="en-US" sz="3600" dirty="0" smtClean="0">
                <a:solidFill>
                  <a:schemeClr val="tx2">
                    <a:lumMod val="75000"/>
                  </a:schemeClr>
                </a:solidFill>
              </a:rPr>
              <a:t>НОВЫХ ВАКЦИН</a:t>
            </a:r>
            <a:endParaRPr lang="ru-RU" sz="3600" dirty="0">
              <a:solidFill>
                <a:schemeClr val="tx2">
                  <a:lumMod val="75000"/>
                </a:schemeClr>
              </a:solidFill>
            </a:endParaRPr>
          </a:p>
        </p:txBody>
      </p:sp>
      <p:sp>
        <p:nvSpPr>
          <p:cNvPr id="3" name="Содержимое 2"/>
          <p:cNvSpPr>
            <a:spLocks noGrp="1"/>
          </p:cNvSpPr>
          <p:nvPr>
            <p:ph idx="1"/>
          </p:nvPr>
        </p:nvSpPr>
        <p:spPr/>
        <p:txBody>
          <a:bodyPr/>
          <a:lstStyle/>
          <a:p>
            <a:pPr>
              <a:buNone/>
            </a:pPr>
            <a:endParaRPr lang="ru-RU" dirty="0" smtClean="0"/>
          </a:p>
          <a:p>
            <a:pPr lvl="0"/>
            <a:r>
              <a:rPr lang="en-US" dirty="0" err="1" smtClean="0"/>
              <a:t>направленные</a:t>
            </a:r>
            <a:r>
              <a:rPr lang="en-US" dirty="0" smtClean="0"/>
              <a:t> </a:t>
            </a:r>
            <a:r>
              <a:rPr lang="en-US" dirty="0" err="1" smtClean="0"/>
              <a:t>на</a:t>
            </a:r>
            <a:r>
              <a:rPr lang="en-US" dirty="0" smtClean="0"/>
              <a:t> </a:t>
            </a:r>
            <a:r>
              <a:rPr lang="en-US" dirty="0" err="1" smtClean="0"/>
              <a:t>профилактику</a:t>
            </a:r>
            <a:r>
              <a:rPr lang="en-US" dirty="0" smtClean="0"/>
              <a:t> </a:t>
            </a:r>
            <a:r>
              <a:rPr lang="en-US" dirty="0" err="1" smtClean="0"/>
              <a:t>инфекции</a:t>
            </a:r>
            <a:r>
              <a:rPr lang="en-US" dirty="0" smtClean="0"/>
              <a:t>, </a:t>
            </a:r>
            <a:endParaRPr lang="ru-RU" dirty="0" smtClean="0"/>
          </a:p>
          <a:p>
            <a:pPr lvl="0"/>
            <a:r>
              <a:rPr lang="en-US" dirty="0" err="1" smtClean="0"/>
              <a:t>профилактику</a:t>
            </a:r>
            <a:r>
              <a:rPr lang="en-US" dirty="0" smtClean="0"/>
              <a:t> </a:t>
            </a:r>
            <a:r>
              <a:rPr lang="en-US" dirty="0" err="1" smtClean="0"/>
              <a:t>заболевания</a:t>
            </a:r>
            <a:r>
              <a:rPr lang="en-US" dirty="0" smtClean="0"/>
              <a:t>, </a:t>
            </a:r>
            <a:endParaRPr lang="ru-RU" dirty="0" smtClean="0"/>
          </a:p>
          <a:p>
            <a:pPr lvl="0"/>
            <a:r>
              <a:rPr lang="en-US" dirty="0" err="1" smtClean="0"/>
              <a:t>профилактику</a:t>
            </a:r>
            <a:r>
              <a:rPr lang="en-US" dirty="0" smtClean="0"/>
              <a:t> </a:t>
            </a:r>
            <a:r>
              <a:rPr lang="en-US" dirty="0" err="1" smtClean="0"/>
              <a:t>рецидива</a:t>
            </a:r>
            <a:r>
              <a:rPr lang="en-US" dirty="0" smtClean="0"/>
              <a:t> и </a:t>
            </a:r>
            <a:endParaRPr lang="ru-RU" dirty="0" smtClean="0"/>
          </a:p>
          <a:p>
            <a:r>
              <a:rPr lang="en-US" dirty="0" err="1" smtClean="0"/>
              <a:t>терапевтические</a:t>
            </a:r>
            <a:r>
              <a:rPr lang="en-US" dirty="0" smtClean="0"/>
              <a:t> </a:t>
            </a:r>
            <a:r>
              <a:rPr lang="en-US" dirty="0" err="1" smtClean="0"/>
              <a:t>вакцины</a:t>
            </a:r>
            <a:endParaRPr lang="ru-RU" dirty="0"/>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altLang="en-US" sz="3600" dirty="0" smtClean="0"/>
              <a:t> </a:t>
            </a:r>
            <a:r>
              <a:rPr lang="en-US" sz="3600" dirty="0" smtClean="0">
                <a:solidFill>
                  <a:schemeClr val="tx2">
                    <a:lumMod val="75000"/>
                  </a:schemeClr>
                </a:solidFill>
              </a:rPr>
              <a:t>4 ОСНОВНЫЕ ГРУППЫ</a:t>
            </a:r>
            <a:r>
              <a:rPr lang="ru-RU" sz="3600" dirty="0" smtClean="0">
                <a:solidFill>
                  <a:schemeClr val="tx2">
                    <a:lumMod val="75000"/>
                  </a:schemeClr>
                </a:solidFill>
              </a:rPr>
              <a:t> </a:t>
            </a:r>
            <a:r>
              <a:rPr lang="ru-RU" altLang="en-US" sz="3600" dirty="0" smtClean="0">
                <a:solidFill>
                  <a:schemeClr val="tx2">
                    <a:lumMod val="75000"/>
                  </a:schemeClr>
                </a:solidFill>
              </a:rPr>
              <a:t>НОВЫХ ВАКЦИН</a:t>
            </a:r>
            <a:endParaRPr lang="ru-RU" sz="3600" dirty="0">
              <a:solidFill>
                <a:schemeClr val="tx2">
                  <a:lumMod val="75000"/>
                </a:schemeClr>
              </a:solidFill>
            </a:endParaRPr>
          </a:p>
        </p:txBody>
      </p:sp>
      <p:sp>
        <p:nvSpPr>
          <p:cNvPr id="3" name="Содержимое 2"/>
          <p:cNvSpPr>
            <a:spLocks noGrp="1"/>
          </p:cNvSpPr>
          <p:nvPr>
            <p:ph idx="1"/>
          </p:nvPr>
        </p:nvSpPr>
        <p:spPr/>
        <p:txBody>
          <a:bodyPr>
            <a:normAutofit/>
          </a:bodyPr>
          <a:lstStyle/>
          <a:p>
            <a:pPr>
              <a:buNone/>
            </a:pPr>
            <a:r>
              <a:rPr lang="ru-RU" dirty="0" err="1" smtClean="0"/>
              <a:t>В</a:t>
            </a:r>
            <a:r>
              <a:rPr lang="en-US" dirty="0" err="1" smtClean="0"/>
              <a:t>акцины</a:t>
            </a:r>
            <a:r>
              <a:rPr lang="ru-RU" dirty="0" smtClean="0"/>
              <a:t>-</a:t>
            </a:r>
            <a:r>
              <a:rPr lang="en-US" dirty="0" err="1" smtClean="0"/>
              <a:t>кандидаты</a:t>
            </a:r>
            <a:r>
              <a:rPr lang="en-US" dirty="0" smtClean="0"/>
              <a:t> </a:t>
            </a:r>
            <a:r>
              <a:rPr lang="en-US" dirty="0" err="1" smtClean="0"/>
              <a:t>делятся</a:t>
            </a:r>
            <a:r>
              <a:rPr lang="en-US" dirty="0" smtClean="0"/>
              <a:t> </a:t>
            </a:r>
            <a:r>
              <a:rPr lang="en-US" dirty="0" err="1" smtClean="0"/>
              <a:t>на</a:t>
            </a:r>
            <a:r>
              <a:rPr lang="en-US" dirty="0" smtClean="0"/>
              <a:t> </a:t>
            </a:r>
            <a:endParaRPr lang="ru-RU" dirty="0" smtClean="0"/>
          </a:p>
          <a:p>
            <a:pPr lvl="0"/>
            <a:r>
              <a:rPr lang="en-US" dirty="0" err="1" smtClean="0"/>
              <a:t>живые</a:t>
            </a:r>
            <a:r>
              <a:rPr lang="en-US" dirty="0" smtClean="0"/>
              <a:t> </a:t>
            </a:r>
            <a:r>
              <a:rPr lang="en-US" dirty="0" err="1" smtClean="0"/>
              <a:t>аттенуированные</a:t>
            </a:r>
            <a:r>
              <a:rPr lang="en-US" dirty="0" smtClean="0"/>
              <a:t> </a:t>
            </a:r>
            <a:r>
              <a:rPr lang="en-US" dirty="0" err="1" smtClean="0"/>
              <a:t>цельноклеточные</a:t>
            </a:r>
            <a:r>
              <a:rPr lang="en-US" dirty="0" smtClean="0"/>
              <a:t> </a:t>
            </a:r>
            <a:r>
              <a:rPr lang="en-US" dirty="0" err="1" smtClean="0"/>
              <a:t>вакцины</a:t>
            </a:r>
            <a:r>
              <a:rPr lang="en-US" dirty="0" smtClean="0"/>
              <a:t>, </a:t>
            </a:r>
            <a:endParaRPr lang="ru-RU" dirty="0" smtClean="0"/>
          </a:p>
          <a:p>
            <a:pPr lvl="0"/>
            <a:r>
              <a:rPr lang="en-US" dirty="0" err="1" smtClean="0"/>
              <a:t>инактивированные</a:t>
            </a:r>
            <a:r>
              <a:rPr lang="en-US" dirty="0" smtClean="0"/>
              <a:t> </a:t>
            </a:r>
            <a:r>
              <a:rPr lang="en-US" dirty="0" err="1" smtClean="0"/>
              <a:t>цельноклеточные</a:t>
            </a:r>
            <a:r>
              <a:rPr lang="en-US" dirty="0" smtClean="0"/>
              <a:t> </a:t>
            </a:r>
            <a:r>
              <a:rPr lang="en-US" dirty="0" err="1" smtClean="0"/>
              <a:t>вакцины</a:t>
            </a:r>
            <a:r>
              <a:rPr lang="en-US" dirty="0" smtClean="0"/>
              <a:t>, </a:t>
            </a:r>
            <a:endParaRPr lang="ru-RU" dirty="0" smtClean="0"/>
          </a:p>
          <a:p>
            <a:pPr lvl="0"/>
            <a:r>
              <a:rPr lang="en-US" dirty="0" err="1" smtClean="0"/>
              <a:t>адъювантные</a:t>
            </a:r>
            <a:r>
              <a:rPr lang="en-US" dirty="0" smtClean="0"/>
              <a:t> </a:t>
            </a:r>
            <a:r>
              <a:rPr lang="en-US" dirty="0" err="1" smtClean="0"/>
              <a:t>белковые</a:t>
            </a:r>
            <a:r>
              <a:rPr lang="en-US" dirty="0" smtClean="0"/>
              <a:t> </a:t>
            </a:r>
            <a:r>
              <a:rPr lang="en-US" dirty="0" err="1" smtClean="0"/>
              <a:t>субъединичные</a:t>
            </a:r>
            <a:r>
              <a:rPr lang="en-US" dirty="0" smtClean="0"/>
              <a:t> </a:t>
            </a:r>
            <a:r>
              <a:rPr lang="en-US" dirty="0" err="1" smtClean="0"/>
              <a:t>вакцины</a:t>
            </a:r>
            <a:r>
              <a:rPr lang="en-US" dirty="0" smtClean="0"/>
              <a:t> </a:t>
            </a:r>
            <a:endParaRPr lang="ru-RU" dirty="0" smtClean="0"/>
          </a:p>
          <a:p>
            <a:pPr lvl="0"/>
            <a:r>
              <a:rPr lang="en-US" dirty="0" err="1" smtClean="0"/>
              <a:t>вакцины</a:t>
            </a:r>
            <a:r>
              <a:rPr lang="en-US" dirty="0" smtClean="0"/>
              <a:t> с </a:t>
            </a:r>
            <a:r>
              <a:rPr lang="en-US" dirty="0" err="1" smtClean="0"/>
              <a:t>вирусным</a:t>
            </a:r>
            <a:r>
              <a:rPr lang="en-US" dirty="0" smtClean="0"/>
              <a:t> </a:t>
            </a:r>
            <a:r>
              <a:rPr lang="en-US" dirty="0" err="1" smtClean="0"/>
              <a:t>вектором</a:t>
            </a:r>
            <a:r>
              <a:rPr lang="en-US" dirty="0" smtClean="0"/>
              <a:t>. </a:t>
            </a:r>
            <a:endParaRPr lang="ru-RU" dirty="0" smtClean="0"/>
          </a:p>
          <a:p>
            <a:endParaRPr lang="ru-RU" dirty="0"/>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ru-RU" sz="3600" dirty="0" smtClean="0">
                <a:solidFill>
                  <a:schemeClr val="tx2">
                    <a:lumMod val="75000"/>
                  </a:schemeClr>
                </a:solidFill>
                <a:sym typeface="+mn-ea"/>
              </a:rPr>
              <a:t>КЛИНИЧЕСКИЕ ИСПЫТАНИЯ</a:t>
            </a:r>
            <a:r>
              <a:rPr lang="ru-RU" sz="3600" dirty="0" smtClean="0">
                <a:solidFill>
                  <a:schemeClr val="tx2">
                    <a:lumMod val="75000"/>
                  </a:schemeClr>
                </a:solidFill>
              </a:rPr>
              <a:t/>
            </a:r>
            <a:br>
              <a:rPr lang="ru-RU" sz="3600" dirty="0" smtClean="0">
                <a:solidFill>
                  <a:schemeClr val="tx2">
                    <a:lumMod val="75000"/>
                  </a:schemeClr>
                </a:solidFill>
              </a:rPr>
            </a:br>
            <a:r>
              <a:rPr lang="ru-RU" altLang="en-US" sz="3600" dirty="0" smtClean="0">
                <a:solidFill>
                  <a:schemeClr val="tx2">
                    <a:lumMod val="75000"/>
                  </a:schemeClr>
                </a:solidFill>
              </a:rPr>
              <a:t>НОВЫХ </a:t>
            </a:r>
            <a:r>
              <a:rPr lang="ru-RU" altLang="en-US" sz="3600" dirty="0">
                <a:solidFill>
                  <a:schemeClr val="tx2">
                    <a:lumMod val="75000"/>
                  </a:schemeClr>
                </a:solidFill>
              </a:rPr>
              <a:t>ВАКЦИН</a:t>
            </a:r>
            <a:endParaRPr lang="ru-RU" altLang="en-US" sz="3600" dirty="0">
              <a:solidFill>
                <a:schemeClr val="tx2">
                  <a:lumMod val="75000"/>
                </a:schemeClr>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2060848"/>
            <a:ext cx="8229600" cy="4272642"/>
          </a:xfrm>
        </p:spPr>
        <p:txBody>
          <a:bodyPr/>
          <a:lstStyle/>
          <a:p>
            <a:pPr marL="0" indent="0">
              <a:buNone/>
            </a:pPr>
            <a:r>
              <a:rPr lang="ru-RU" altLang="en-US" dirty="0" smtClean="0"/>
              <a:t>живые </a:t>
            </a:r>
            <a:r>
              <a:rPr lang="ru-RU" altLang="en-US" dirty="0" err="1"/>
              <a:t>аттенуированные</a:t>
            </a:r>
            <a:r>
              <a:rPr lang="ru-RU" altLang="en-US" dirty="0"/>
              <a:t> вакцины </a:t>
            </a:r>
          </a:p>
          <a:p>
            <a:r>
              <a:rPr lang="en-GB" altLang="ru-RU" b="1" dirty="0"/>
              <a:t>TB/Flu-05E </a:t>
            </a:r>
            <a:r>
              <a:rPr lang="en-GB" altLang="ru-RU" b="1" dirty="0">
                <a:sym typeface="+mn-ea"/>
              </a:rPr>
              <a:t>TB/Flu-06E</a:t>
            </a:r>
            <a:r>
              <a:rPr lang="en-GB" altLang="ru-RU" dirty="0">
                <a:sym typeface="+mn-ea"/>
              </a:rPr>
              <a:t> - </a:t>
            </a:r>
            <a:r>
              <a:rPr lang="ru-RU" altLang="ru-RU" dirty="0">
                <a:sym typeface="+mn-ea"/>
              </a:rPr>
              <a:t>на основе гриппозной вакцины (ФГБУ НИИ</a:t>
            </a:r>
            <a:r>
              <a:rPr lang="ru-RU" altLang="en-GB" dirty="0">
                <a:sym typeface="+mn-ea"/>
              </a:rPr>
              <a:t> гриппа им. </a:t>
            </a:r>
            <a:r>
              <a:rPr lang="ru-RU" altLang="en-GB" dirty="0" err="1">
                <a:sym typeface="+mn-ea"/>
              </a:rPr>
              <a:t>А.А.Смородинцева</a:t>
            </a:r>
            <a:r>
              <a:rPr lang="ru-RU" altLang="en-GB" dirty="0">
                <a:sym typeface="+mn-ea"/>
              </a:rPr>
              <a:t>)</a:t>
            </a:r>
            <a:endParaRPr lang="ru-RU" altLang="en-GB" dirty="0"/>
          </a:p>
          <a:p>
            <a:r>
              <a:rPr lang="ru-RU" altLang="ru-RU" dirty="0">
                <a:sym typeface="+mn-ea"/>
              </a:rPr>
              <a:t> </a:t>
            </a:r>
            <a:r>
              <a:rPr lang="en-GB" altLang="ru-RU" b="1" dirty="0" err="1"/>
              <a:t>GamTB</a:t>
            </a:r>
            <a:r>
              <a:rPr lang="en-GB" altLang="ru-RU" b="1" dirty="0"/>
              <a:t> vac</a:t>
            </a:r>
            <a:r>
              <a:rPr lang="ru-RU" altLang="en-GB" b="1" dirty="0"/>
              <a:t> </a:t>
            </a:r>
            <a:r>
              <a:rPr lang="ru-RU" altLang="en-GB" dirty="0"/>
              <a:t>- вакцина </a:t>
            </a:r>
            <a:r>
              <a:rPr lang="ru-RU" altLang="en-GB" dirty="0" err="1"/>
              <a:t>субъединичная</a:t>
            </a:r>
            <a:r>
              <a:rPr lang="ru-RU" altLang="en-GB" dirty="0"/>
              <a:t> </a:t>
            </a:r>
            <a:r>
              <a:rPr lang="ru-RU" altLang="en-GB" dirty="0" err="1"/>
              <a:t>рекомбинантная</a:t>
            </a:r>
            <a:r>
              <a:rPr lang="ru-RU" altLang="en-GB" dirty="0"/>
              <a:t> содержит 2 антигена МБТ и факторы вирулентности </a:t>
            </a:r>
            <a:r>
              <a:rPr lang="en-GB" altLang="en-GB" dirty="0"/>
              <a:t>ESAT6,</a:t>
            </a:r>
            <a:r>
              <a:rPr lang="ru-RU" altLang="en-GB" dirty="0"/>
              <a:t> </a:t>
            </a:r>
            <a:r>
              <a:rPr lang="en-GB" altLang="en-GB" dirty="0"/>
              <a:t>CPF10</a:t>
            </a:r>
            <a:r>
              <a:rPr lang="ru-RU" altLang="en-GB" dirty="0"/>
              <a:t> </a:t>
            </a:r>
            <a:r>
              <a:rPr lang="ru-RU" altLang="ru-RU" dirty="0">
                <a:sym typeface="+mn-ea"/>
              </a:rPr>
              <a:t>(НИЦЭМ </a:t>
            </a:r>
            <a:r>
              <a:rPr lang="ru-RU" altLang="ru-RU" dirty="0" err="1">
                <a:sym typeface="+mn-ea"/>
              </a:rPr>
              <a:t>им.Н.Ф.Гамалеи</a:t>
            </a:r>
            <a:r>
              <a:rPr lang="ru-RU" altLang="ru-RU" dirty="0">
                <a:sym typeface="+mn-ea"/>
              </a:rPr>
              <a:t>)</a:t>
            </a:r>
            <a:endParaRPr lang="en-GB" altLang="ru-RU" dirty="0">
              <a:sym typeface="+mn-ea"/>
            </a:endParaRPr>
          </a:p>
          <a:p>
            <a:endParaRPr lang="en-GB" altLang="ru-RU" dirty="0">
              <a:sym typeface="+mn-ea"/>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altLang="en-US" dirty="0">
                <a:sym typeface="+mn-ea"/>
              </a:rPr>
              <a:t/>
            </a:r>
            <a:br>
              <a:rPr lang="ru-RU" altLang="en-US" dirty="0">
                <a:sym typeface="+mn-ea"/>
              </a:rPr>
            </a:br>
            <a:r>
              <a:rPr lang="ru-RU" sz="4000" dirty="0" smtClean="0">
                <a:solidFill>
                  <a:schemeClr val="tx2">
                    <a:lumMod val="75000"/>
                  </a:schemeClr>
                </a:solidFill>
                <a:sym typeface="+mn-ea"/>
              </a:rPr>
              <a:t>КЛИНИЧЕСКИЕ ИСПЫТАНИЯ</a:t>
            </a:r>
            <a:r>
              <a:rPr lang="ru-RU" sz="4000" dirty="0" smtClean="0">
                <a:solidFill>
                  <a:schemeClr val="tx2">
                    <a:lumMod val="75000"/>
                  </a:schemeClr>
                </a:solidFill>
              </a:rPr>
              <a:t/>
            </a:r>
            <a:br>
              <a:rPr lang="ru-RU" sz="4000" dirty="0" smtClean="0">
                <a:solidFill>
                  <a:schemeClr val="tx2">
                    <a:lumMod val="75000"/>
                  </a:schemeClr>
                </a:solidFill>
              </a:rPr>
            </a:br>
            <a:r>
              <a:rPr lang="ru-RU" altLang="en-US" sz="4000" dirty="0" smtClean="0">
                <a:solidFill>
                  <a:schemeClr val="tx2">
                    <a:lumMod val="75000"/>
                  </a:schemeClr>
                </a:solidFill>
                <a:sym typeface="+mn-ea"/>
              </a:rPr>
              <a:t> </a:t>
            </a:r>
            <a:r>
              <a:rPr lang="ru-RU" altLang="en-US" sz="4000" dirty="0">
                <a:solidFill>
                  <a:schemeClr val="tx2">
                    <a:lumMod val="75000"/>
                  </a:schemeClr>
                </a:solidFill>
                <a:sym typeface="+mn-ea"/>
              </a:rPr>
              <a:t>НОВЫХ ВАКЦИН</a:t>
            </a:r>
            <a:r>
              <a:rPr lang="ru-RU" altLang="en-US" sz="4000" dirty="0">
                <a:solidFill>
                  <a:schemeClr val="tx2">
                    <a:lumMod val="75000"/>
                  </a:schemeClr>
                </a:solidFill>
                <a:effectLst>
                  <a:outerShdw blurRad="38100" dist="38100" dir="2700000" algn="tl">
                    <a:srgbClr val="000000">
                      <a:alpha val="43137"/>
                    </a:srgbClr>
                  </a:outerShdw>
                </a:effectLst>
              </a:rPr>
              <a:t/>
            </a:r>
            <a:br>
              <a:rPr lang="ru-RU" altLang="en-US" sz="4000" dirty="0">
                <a:solidFill>
                  <a:schemeClr val="tx2">
                    <a:lumMod val="75000"/>
                  </a:schemeClr>
                </a:solidFill>
                <a:effectLst>
                  <a:outerShdw blurRad="38100" dist="38100" dir="2700000" algn="tl">
                    <a:srgbClr val="000000">
                      <a:alpha val="43137"/>
                    </a:srgbClr>
                  </a:outerShdw>
                </a:effectLst>
              </a:rPr>
            </a:br>
            <a:endParaRPr lang="en-US" sz="4000" dirty="0">
              <a:solidFill>
                <a:schemeClr val="tx2">
                  <a:lumMod val="75000"/>
                </a:schemeClr>
              </a:solidFill>
            </a:endParaRPr>
          </a:p>
        </p:txBody>
      </p:sp>
      <p:sp>
        <p:nvSpPr>
          <p:cNvPr id="3" name="Content Placeholder 2"/>
          <p:cNvSpPr>
            <a:spLocks noGrp="1"/>
          </p:cNvSpPr>
          <p:nvPr>
            <p:ph idx="1"/>
          </p:nvPr>
        </p:nvSpPr>
        <p:spPr>
          <a:xfrm>
            <a:off x="467544" y="1772816"/>
            <a:ext cx="8229600" cy="4127361"/>
          </a:xfrm>
        </p:spPr>
        <p:txBody>
          <a:bodyPr/>
          <a:lstStyle/>
          <a:p>
            <a:endParaRPr lang="en-GB" b="1" dirty="0"/>
          </a:p>
          <a:p>
            <a:r>
              <a:rPr lang="en-GB" b="1" dirty="0"/>
              <a:t>MTBVAC</a:t>
            </a:r>
            <a:r>
              <a:rPr lang="ru-RU" altLang="en-GB" dirty="0"/>
              <a:t> - живая ослабленная</a:t>
            </a:r>
            <a:endParaRPr lang="en-GB" dirty="0"/>
          </a:p>
          <a:p>
            <a:r>
              <a:rPr lang="en-GB" b="1" dirty="0"/>
              <a:t>VMP1002</a:t>
            </a:r>
            <a:r>
              <a:rPr lang="ru-RU" altLang="en-GB" dirty="0"/>
              <a:t> - </a:t>
            </a:r>
            <a:r>
              <a:rPr lang="ru-RU" altLang="en-GB" dirty="0">
                <a:sym typeface="+mn-ea"/>
              </a:rPr>
              <a:t>живая ослабленная</a:t>
            </a:r>
            <a:endParaRPr lang="en-GB" dirty="0"/>
          </a:p>
          <a:p>
            <a:r>
              <a:rPr lang="en-GB" b="1" dirty="0"/>
              <a:t>MIP</a:t>
            </a:r>
            <a:r>
              <a:rPr lang="en-GB" dirty="0"/>
              <a:t> - </a:t>
            </a:r>
            <a:r>
              <a:rPr lang="ru-RU" dirty="0" err="1"/>
              <a:t>цельноклеточная</a:t>
            </a:r>
            <a:endParaRPr lang="ru-RU" dirty="0"/>
          </a:p>
          <a:p>
            <a:pPr marL="0" indent="0">
              <a:buNone/>
            </a:pPr>
            <a:endParaRPr lang="ru-RU" dirty="0"/>
          </a:p>
          <a:p>
            <a:endParaRPr lang="ru-RU" dirty="0"/>
          </a:p>
          <a:p>
            <a:endParaRPr lang="ru-RU" dirty="0"/>
          </a:p>
          <a:p>
            <a:endParaRPr lang="ru-RU" dirty="0"/>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940966"/>
          </a:xfrm>
        </p:spPr>
        <p:txBody>
          <a:bodyPr>
            <a:normAutofit fontScale="90000"/>
          </a:bodyPr>
          <a:lstStyle/>
          <a:p>
            <a:r>
              <a:rPr lang="ru-RU" b="1" dirty="0">
                <a:sym typeface="+mn-ea"/>
              </a:rPr>
              <a:t/>
            </a:r>
            <a:br>
              <a:rPr lang="ru-RU" b="1" dirty="0">
                <a:sym typeface="+mn-ea"/>
              </a:rPr>
            </a:br>
            <a:r>
              <a:rPr lang="ru-RU" b="1" dirty="0">
                <a:sym typeface="+mn-ea"/>
              </a:rPr>
              <a:t/>
            </a:r>
            <a:br>
              <a:rPr lang="ru-RU" b="1" dirty="0">
                <a:sym typeface="+mn-ea"/>
              </a:rPr>
            </a:br>
            <a:r>
              <a:rPr lang="ru-RU" sz="4000" dirty="0">
                <a:solidFill>
                  <a:schemeClr val="tx2">
                    <a:lumMod val="75000"/>
                  </a:schemeClr>
                </a:solidFill>
                <a:sym typeface="+mn-ea"/>
              </a:rPr>
              <a:t>ДОКЛИНИЧЕСКИЕ ИСПЫТАНИЯ</a:t>
            </a:r>
            <a:r>
              <a:rPr lang="ru-RU" b="1" dirty="0">
                <a:solidFill>
                  <a:schemeClr val="tx2">
                    <a:lumMod val="75000"/>
                  </a:schemeClr>
                </a:solidFill>
                <a:sym typeface="+mn-ea"/>
              </a:rPr>
              <a:t/>
            </a:r>
            <a:br>
              <a:rPr lang="ru-RU" b="1" dirty="0">
                <a:solidFill>
                  <a:schemeClr val="tx2">
                    <a:lumMod val="75000"/>
                  </a:schemeClr>
                </a:solidFill>
                <a:sym typeface="+mn-ea"/>
              </a:rPr>
            </a:br>
            <a:r>
              <a:rPr lang="ru-RU" altLang="en-US" dirty="0">
                <a:sym typeface="+mn-ea"/>
              </a:rPr>
              <a:t/>
            </a:r>
            <a:br>
              <a:rPr lang="ru-RU" altLang="en-US" dirty="0">
                <a:sym typeface="+mn-ea"/>
              </a:rPr>
            </a:br>
            <a:endParaRPr lang="en-US" dirty="0"/>
          </a:p>
        </p:txBody>
      </p:sp>
      <p:sp>
        <p:nvSpPr>
          <p:cNvPr id="3" name="Content Placeholder 2"/>
          <p:cNvSpPr>
            <a:spLocks noGrp="1"/>
          </p:cNvSpPr>
          <p:nvPr>
            <p:ph idx="1"/>
          </p:nvPr>
        </p:nvSpPr>
        <p:spPr>
          <a:xfrm>
            <a:off x="395536" y="1340768"/>
            <a:ext cx="8229600" cy="4953000"/>
          </a:xfrm>
        </p:spPr>
        <p:txBody>
          <a:bodyPr>
            <a:normAutofit fontScale="92500" lnSpcReduction="10000"/>
          </a:bodyPr>
          <a:lstStyle/>
          <a:p>
            <a:r>
              <a:rPr lang="en-GB" altLang="ru-RU" b="1" dirty="0">
                <a:sym typeface="+mn-ea"/>
              </a:rPr>
              <a:t>DAR-901</a:t>
            </a:r>
            <a:r>
              <a:rPr lang="en-GB" altLang="ru-RU" dirty="0">
                <a:sym typeface="+mn-ea"/>
              </a:rPr>
              <a:t> </a:t>
            </a:r>
            <a:r>
              <a:rPr lang="en-GB" dirty="0">
                <a:sym typeface="+mn-ea"/>
              </a:rPr>
              <a:t>- </a:t>
            </a:r>
            <a:r>
              <a:rPr lang="ru-RU" dirty="0" err="1">
                <a:sym typeface="+mn-ea"/>
              </a:rPr>
              <a:t>цельноклеточная</a:t>
            </a:r>
            <a:endParaRPr lang="en-GB" altLang="ru-RU" dirty="0"/>
          </a:p>
          <a:p>
            <a:r>
              <a:rPr lang="en-GB" altLang="ru-RU" b="1" dirty="0">
                <a:sym typeface="+mn-ea"/>
              </a:rPr>
              <a:t>RUTI</a:t>
            </a:r>
            <a:r>
              <a:rPr lang="en-GB" altLang="ru-RU" dirty="0">
                <a:sym typeface="+mn-ea"/>
              </a:rPr>
              <a:t> </a:t>
            </a:r>
            <a:r>
              <a:rPr lang="en-GB" dirty="0">
                <a:sym typeface="+mn-ea"/>
              </a:rPr>
              <a:t>- </a:t>
            </a:r>
            <a:r>
              <a:rPr lang="ru-RU" dirty="0" err="1">
                <a:sym typeface="+mn-ea"/>
              </a:rPr>
              <a:t>цельноклеточная</a:t>
            </a:r>
            <a:endParaRPr lang="ru-RU" dirty="0">
              <a:sym typeface="+mn-ea"/>
            </a:endParaRPr>
          </a:p>
          <a:p>
            <a:r>
              <a:rPr lang="en-GB" altLang="ru-RU" b="1" dirty="0">
                <a:sym typeface="+mn-ea"/>
              </a:rPr>
              <a:t>H56</a:t>
            </a:r>
            <a:r>
              <a:rPr lang="ru-RU" altLang="ru-RU" b="1" dirty="0">
                <a:sym typeface="+mn-ea"/>
              </a:rPr>
              <a:t>:</a:t>
            </a:r>
            <a:r>
              <a:rPr lang="en-GB" altLang="ru-RU" b="1" dirty="0">
                <a:sym typeface="+mn-ea"/>
              </a:rPr>
              <a:t>IC31</a:t>
            </a:r>
            <a:r>
              <a:rPr lang="ru-RU" altLang="en-GB" dirty="0">
                <a:sym typeface="+mn-ea"/>
              </a:rPr>
              <a:t> - </a:t>
            </a:r>
            <a:r>
              <a:rPr lang="ru-RU" altLang="en-GB" dirty="0" err="1">
                <a:sym typeface="+mn-ea"/>
              </a:rPr>
              <a:t>субъединичная</a:t>
            </a:r>
            <a:endParaRPr lang="en-GB" altLang="ru-RU" dirty="0">
              <a:sym typeface="+mn-ea"/>
            </a:endParaRPr>
          </a:p>
          <a:p>
            <a:r>
              <a:rPr lang="en-GB" altLang="ru-RU" b="1" dirty="0">
                <a:sym typeface="+mn-ea"/>
              </a:rPr>
              <a:t>M72/AS01E</a:t>
            </a:r>
            <a:r>
              <a:rPr lang="ru-RU" altLang="en-GB" dirty="0">
                <a:sym typeface="+mn-ea"/>
              </a:rPr>
              <a:t> - </a:t>
            </a:r>
            <a:r>
              <a:rPr lang="ru-RU" altLang="en-GB" dirty="0" err="1">
                <a:sym typeface="+mn-ea"/>
              </a:rPr>
              <a:t>субъединичная</a:t>
            </a:r>
            <a:endParaRPr lang="en-GB" altLang="ru-RU" dirty="0">
              <a:sym typeface="+mn-ea"/>
            </a:endParaRPr>
          </a:p>
          <a:p>
            <a:r>
              <a:rPr lang="en-GB" altLang="ru-RU" b="1" dirty="0">
                <a:sym typeface="+mn-ea"/>
              </a:rPr>
              <a:t>ID93/GLA-SE</a:t>
            </a:r>
            <a:r>
              <a:rPr lang="ru-RU" altLang="en-GB" dirty="0">
                <a:sym typeface="+mn-ea"/>
              </a:rPr>
              <a:t> - </a:t>
            </a:r>
            <a:r>
              <a:rPr lang="ru-RU" altLang="en-GB" dirty="0" err="1">
                <a:sym typeface="+mn-ea"/>
              </a:rPr>
              <a:t>субъединичная</a:t>
            </a:r>
            <a:endParaRPr lang="en-GB" altLang="ru-RU" dirty="0">
              <a:sym typeface="+mn-ea"/>
            </a:endParaRPr>
          </a:p>
          <a:p>
            <a:r>
              <a:rPr lang="en-GB" altLang="ru-RU" b="1" dirty="0">
                <a:sym typeface="+mn-ea"/>
              </a:rPr>
              <a:t>AEC/BC02</a:t>
            </a:r>
            <a:r>
              <a:rPr lang="ru-RU" altLang="en-GB" dirty="0">
                <a:sym typeface="+mn-ea"/>
              </a:rPr>
              <a:t> - </a:t>
            </a:r>
            <a:r>
              <a:rPr lang="ru-RU" altLang="en-GB" dirty="0" err="1">
                <a:sym typeface="+mn-ea"/>
              </a:rPr>
              <a:t>субъединичная</a:t>
            </a:r>
            <a:endParaRPr lang="en-GB" altLang="ru-RU" dirty="0">
              <a:sym typeface="+mn-ea"/>
            </a:endParaRPr>
          </a:p>
          <a:p>
            <a:r>
              <a:rPr lang="en-GB" altLang="ru-RU" b="1" dirty="0">
                <a:sym typeface="+mn-ea"/>
              </a:rPr>
              <a:t>TB/Flu-0</a:t>
            </a:r>
            <a:r>
              <a:rPr lang="ru-RU" altLang="en-GB" b="1" dirty="0">
                <a:sym typeface="+mn-ea"/>
              </a:rPr>
              <a:t>4</a:t>
            </a:r>
            <a:r>
              <a:rPr lang="en-GB" altLang="en-GB" b="1" dirty="0">
                <a:sym typeface="+mn-ea"/>
              </a:rPr>
              <a:t>L</a:t>
            </a:r>
            <a:r>
              <a:rPr lang="en-GB" altLang="ru-RU" b="1" dirty="0">
                <a:sym typeface="+mn-ea"/>
              </a:rPr>
              <a:t> TB/Flu-01L</a:t>
            </a:r>
            <a:r>
              <a:rPr lang="ru-RU" altLang="en-GB" b="1" dirty="0">
                <a:sym typeface="+mn-ea"/>
              </a:rPr>
              <a:t> </a:t>
            </a:r>
            <a:r>
              <a:rPr lang="en-GB" altLang="ru-RU" b="1" dirty="0">
                <a:sym typeface="+mn-ea"/>
              </a:rPr>
              <a:t>RIBSP </a:t>
            </a:r>
            <a:r>
              <a:rPr lang="ru-RU" altLang="en-GB" b="1" dirty="0">
                <a:sym typeface="+mn-ea"/>
              </a:rPr>
              <a:t>- </a:t>
            </a:r>
            <a:r>
              <a:rPr lang="ru-RU" altLang="en-GB" dirty="0">
                <a:sym typeface="+mn-ea"/>
              </a:rPr>
              <a:t>векторные на основе вируса гриппа</a:t>
            </a:r>
          </a:p>
          <a:p>
            <a:r>
              <a:rPr lang="en-GB" altLang="en-GB" b="1" dirty="0">
                <a:sym typeface="+mn-ea"/>
              </a:rPr>
              <a:t>AD5 Ag85A</a:t>
            </a:r>
            <a:r>
              <a:rPr lang="en-GB" altLang="en-GB" dirty="0">
                <a:sym typeface="+mn-ea"/>
              </a:rPr>
              <a:t> - </a:t>
            </a:r>
            <a:r>
              <a:rPr lang="ru-RU" altLang="en-GB" dirty="0">
                <a:sym typeface="+mn-ea"/>
              </a:rPr>
              <a:t>векторная</a:t>
            </a:r>
            <a:endParaRPr lang="en-GB" altLang="en-GB" dirty="0">
              <a:sym typeface="+mn-ea"/>
            </a:endParaRPr>
          </a:p>
          <a:p>
            <a:r>
              <a:rPr lang="en-GB" altLang="en-GB" b="1" dirty="0">
                <a:sym typeface="+mn-ea"/>
              </a:rPr>
              <a:t>ChAdOx1.85A MVA 85A</a:t>
            </a:r>
            <a:r>
              <a:rPr lang="en-GB" altLang="en-GB" dirty="0">
                <a:sym typeface="+mn-ea"/>
              </a:rPr>
              <a:t> - </a:t>
            </a:r>
            <a:r>
              <a:rPr lang="ru-RU" altLang="en-GB" dirty="0">
                <a:sym typeface="+mn-ea"/>
              </a:rPr>
              <a:t>векторная</a:t>
            </a:r>
            <a:endParaRPr lang="en-GB" altLang="en-GB" dirty="0">
              <a:sym typeface="+mn-ea"/>
            </a:endParaRPr>
          </a:p>
          <a:p>
            <a:endParaRPr lang="en-GB" altLang="en-GB" dirty="0">
              <a:sym typeface="+mn-ea"/>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t>
            </a:r>
            <a:r>
              <a:rPr lang="ru-RU" dirty="0" smtClean="0">
                <a:solidFill>
                  <a:schemeClr val="tx2">
                    <a:lumMod val="75000"/>
                  </a:schemeClr>
                </a:solidFill>
              </a:rPr>
              <a:t>Основы инфекционного контроля туберкулеза</a:t>
            </a:r>
            <a:endParaRPr lang="ru-RU" dirty="0">
              <a:solidFill>
                <a:schemeClr val="tx2">
                  <a:lumMod val="75000"/>
                </a:schemeClr>
              </a:solidFill>
            </a:endParaRPr>
          </a:p>
        </p:txBody>
      </p:sp>
      <p:sp>
        <p:nvSpPr>
          <p:cNvPr id="3" name="Содержимое 2"/>
          <p:cNvSpPr>
            <a:spLocks noGrp="1"/>
          </p:cNvSpPr>
          <p:nvPr>
            <p:ph idx="1"/>
          </p:nvPr>
        </p:nvSpPr>
        <p:spPr/>
        <p:txBody>
          <a:bodyPr>
            <a:normAutofit fontScale="92500"/>
          </a:bodyPr>
          <a:lstStyle/>
          <a:p>
            <a:r>
              <a:rPr lang="ru-RU" altLang="ru-RU" dirty="0" smtClean="0"/>
              <a:t>Термин «эпидемиологический надзор» (</a:t>
            </a:r>
            <a:r>
              <a:rPr lang="ru-RU" altLang="ru-RU" dirty="0" err="1" smtClean="0"/>
              <a:t>surveillance</a:t>
            </a:r>
            <a:r>
              <a:rPr lang="ru-RU" altLang="ru-RU" dirty="0" smtClean="0"/>
              <a:t>—наблюдать, надзирать, охранять) </a:t>
            </a:r>
          </a:p>
          <a:p>
            <a:r>
              <a:rPr lang="ru-RU" altLang="ru-RU" dirty="0" smtClean="0"/>
              <a:t>В 1965 г. при   ВОЗ создан отдел эпидемиологического надзора</a:t>
            </a:r>
          </a:p>
          <a:p>
            <a:r>
              <a:rPr lang="ru-RU" altLang="ru-RU" dirty="0" smtClean="0"/>
              <a:t>В 1973 г.   ВОЗ провозгласила, что  эпидемиологический надзор – это составной компонент борьбы с инфекционными болезнями, в т.ч. Туберкулезом</a:t>
            </a: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altLang="ru-RU" dirty="0" smtClean="0">
                <a:solidFill>
                  <a:schemeClr val="tx2">
                    <a:lumMod val="75000"/>
                  </a:schemeClr>
                </a:solidFill>
              </a:rPr>
              <a:t>Теория  </a:t>
            </a:r>
            <a:r>
              <a:rPr lang="ru-RU" altLang="ru-RU" dirty="0" err="1" smtClean="0">
                <a:solidFill>
                  <a:schemeClr val="tx2">
                    <a:lumMod val="75000"/>
                  </a:schemeClr>
                </a:solidFill>
              </a:rPr>
              <a:t>саморегуляции</a:t>
            </a:r>
            <a:r>
              <a:rPr lang="ru-RU" altLang="ru-RU" dirty="0" smtClean="0">
                <a:solidFill>
                  <a:schemeClr val="tx2">
                    <a:lumMod val="75000"/>
                  </a:schemeClr>
                </a:solidFill>
              </a:rPr>
              <a:t>  эпидемического процесса</a:t>
            </a:r>
            <a:endParaRPr lang="ru-RU" dirty="0">
              <a:solidFill>
                <a:schemeClr val="tx2">
                  <a:lumMod val="75000"/>
                </a:schemeClr>
              </a:solidFill>
            </a:endParaRPr>
          </a:p>
        </p:txBody>
      </p:sp>
      <p:sp>
        <p:nvSpPr>
          <p:cNvPr id="3" name="Содержимое 2"/>
          <p:cNvSpPr>
            <a:spLocks noGrp="1"/>
          </p:cNvSpPr>
          <p:nvPr>
            <p:ph idx="1"/>
          </p:nvPr>
        </p:nvSpPr>
        <p:spPr/>
        <p:txBody>
          <a:bodyPr>
            <a:normAutofit fontScale="62500" lnSpcReduction="20000"/>
          </a:bodyPr>
          <a:lstStyle/>
          <a:p>
            <a:pPr marL="0" indent="0">
              <a:buNone/>
            </a:pPr>
            <a:r>
              <a:rPr lang="ru-RU" altLang="ru-RU" dirty="0" smtClean="0"/>
              <a:t>разработана В. Д. Беляковым с </a:t>
            </a:r>
            <a:r>
              <a:rPr lang="ru-RU" altLang="ru-RU" dirty="0" err="1" smtClean="0"/>
              <a:t>сотр</a:t>
            </a:r>
            <a:r>
              <a:rPr lang="ru-RU" altLang="ru-RU" dirty="0" smtClean="0"/>
              <a:t> (1985)</a:t>
            </a:r>
          </a:p>
          <a:p>
            <a:pPr marL="0" indent="0">
              <a:buNone/>
            </a:pPr>
            <a:endParaRPr lang="ru-RU" altLang="ru-RU" dirty="0" smtClean="0"/>
          </a:p>
          <a:p>
            <a:pPr marL="0" indent="0">
              <a:buNone/>
            </a:pPr>
            <a:r>
              <a:rPr lang="ru-RU" altLang="ru-RU" dirty="0" smtClean="0"/>
              <a:t>Суть  теории:   несмотря на </a:t>
            </a:r>
            <a:r>
              <a:rPr lang="ru-RU" altLang="ru-RU" dirty="0" smtClean="0">
                <a:solidFill>
                  <a:srgbClr val="C00000"/>
                </a:solidFill>
              </a:rPr>
              <a:t>постоянно изменяющиеся социальные и природные </a:t>
            </a:r>
            <a:r>
              <a:rPr lang="ru-RU" altLang="ru-RU" dirty="0" smtClean="0"/>
              <a:t>условия – </a:t>
            </a:r>
            <a:r>
              <a:rPr lang="ru-RU" altLang="ru-RU" dirty="0" smtClean="0">
                <a:solidFill>
                  <a:srgbClr val="C00000"/>
                </a:solidFill>
              </a:rPr>
              <a:t>сохраняется</a:t>
            </a:r>
            <a:r>
              <a:rPr lang="ru-RU" altLang="ru-RU" dirty="0" smtClean="0"/>
              <a:t>    устойчивость   паразитарной системы, что  обеспечивается  неоднородностью  во взаимодействии популяций паразита и хозяина. </a:t>
            </a:r>
          </a:p>
          <a:p>
            <a:pPr>
              <a:defRPr/>
            </a:pPr>
            <a:r>
              <a:rPr lang="ru-RU" altLang="ru-RU" dirty="0" smtClean="0"/>
              <a:t>При возрастании в популяции МБТ числа вирулентных особей </a:t>
            </a:r>
          </a:p>
          <a:p>
            <a:pPr marL="0" indent="0">
              <a:buNone/>
              <a:defRPr/>
            </a:pPr>
            <a:r>
              <a:rPr lang="ru-RU" altLang="ru-RU" dirty="0" smtClean="0"/>
              <a:t>и снижении </a:t>
            </a:r>
            <a:r>
              <a:rPr lang="ru-RU" altLang="ru-RU" dirty="0" err="1" smtClean="0"/>
              <a:t>резистентности</a:t>
            </a:r>
            <a:r>
              <a:rPr lang="ru-RU" altLang="ru-RU" dirty="0" smtClean="0"/>
              <a:t> большей части населения  (в т. ч. падение коллективного иммунитета) наступает </a:t>
            </a:r>
            <a:r>
              <a:rPr lang="ru-RU" altLang="ru-RU" dirty="0" smtClean="0">
                <a:solidFill>
                  <a:srgbClr val="FF0000"/>
                </a:solidFill>
              </a:rPr>
              <a:t>активизация эпидемического процесса, </a:t>
            </a:r>
          </a:p>
          <a:p>
            <a:pPr>
              <a:defRPr/>
            </a:pPr>
            <a:r>
              <a:rPr lang="ru-RU" altLang="ru-RU" dirty="0" smtClean="0"/>
              <a:t>при изменении показателей в популяции паразита и хозяина на противоположные происходит </a:t>
            </a:r>
            <a:r>
              <a:rPr lang="ru-RU" altLang="ru-RU" dirty="0" smtClean="0">
                <a:solidFill>
                  <a:srgbClr val="FF0000"/>
                </a:solidFill>
              </a:rPr>
              <a:t>угасание эпидемического процесса</a:t>
            </a:r>
            <a:r>
              <a:rPr lang="ru-RU" altLang="ru-RU" dirty="0" smtClean="0"/>
              <a:t>. </a:t>
            </a:r>
          </a:p>
          <a:p>
            <a:pPr>
              <a:buNone/>
              <a:defRPr/>
            </a:pPr>
            <a:endParaRPr lang="ru-RU" altLang="ru-RU" dirty="0" smtClean="0">
              <a:solidFill>
                <a:srgbClr val="C00000"/>
              </a:solidFill>
            </a:endParaRPr>
          </a:p>
          <a:p>
            <a:pPr>
              <a:buNone/>
              <a:defRPr/>
            </a:pPr>
            <a:r>
              <a:rPr lang="ru-RU" altLang="ru-RU" dirty="0" smtClean="0">
                <a:solidFill>
                  <a:srgbClr val="C00000"/>
                </a:solidFill>
              </a:rPr>
              <a:t>Мониторинг  </a:t>
            </a:r>
            <a:r>
              <a:rPr lang="ru-RU" altLang="ru-RU" dirty="0" smtClean="0"/>
              <a:t>должен вестись постоянно, независимо от проявлений эпидемического процесса в данный момент</a:t>
            </a:r>
            <a:endParaRPr lang="ru-RU" dirty="0"/>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chemeClr val="tx2">
                    <a:lumMod val="75000"/>
                  </a:schemeClr>
                </a:solidFill>
              </a:rPr>
              <a:t>Необходим мониторинг</a:t>
            </a:r>
            <a:endParaRPr lang="ru-RU" dirty="0">
              <a:solidFill>
                <a:schemeClr val="tx2">
                  <a:lumMod val="75000"/>
                </a:schemeClr>
              </a:solidFill>
            </a:endParaRPr>
          </a:p>
        </p:txBody>
      </p:sp>
      <p:sp>
        <p:nvSpPr>
          <p:cNvPr id="3" name="Содержимое 2"/>
          <p:cNvSpPr>
            <a:spLocks noGrp="1"/>
          </p:cNvSpPr>
          <p:nvPr>
            <p:ph idx="1"/>
          </p:nvPr>
        </p:nvSpPr>
        <p:spPr/>
        <p:txBody>
          <a:bodyPr>
            <a:normAutofit fontScale="70000" lnSpcReduction="20000"/>
          </a:bodyPr>
          <a:lstStyle/>
          <a:p>
            <a:pPr marL="0" indent="0"/>
            <a:r>
              <a:rPr lang="ru-RU" altLang="ru-RU" dirty="0" smtClean="0"/>
              <a:t>проявлений </a:t>
            </a:r>
            <a:r>
              <a:rPr lang="ru-RU" altLang="ru-RU" dirty="0" smtClean="0">
                <a:solidFill>
                  <a:srgbClr val="FF0000"/>
                </a:solidFill>
              </a:rPr>
              <a:t>эпидемического процесса </a:t>
            </a:r>
            <a:r>
              <a:rPr lang="ru-RU" altLang="ru-RU" dirty="0" smtClean="0"/>
              <a:t>(заболеваемость, болезненность, смертность населения от туберкулеза, инфицированность)</a:t>
            </a:r>
          </a:p>
          <a:p>
            <a:pPr marL="0" indent="0"/>
            <a:r>
              <a:rPr lang="ru-RU" altLang="ru-RU" dirty="0" smtClean="0"/>
              <a:t>свойств </a:t>
            </a:r>
            <a:r>
              <a:rPr lang="ru-RU" altLang="ru-RU" dirty="0" smtClean="0">
                <a:solidFill>
                  <a:srgbClr val="FF0000"/>
                </a:solidFill>
              </a:rPr>
              <a:t>возбудителя (</a:t>
            </a:r>
            <a:r>
              <a:rPr lang="ru-RU" altLang="ru-RU" dirty="0" smtClean="0"/>
              <a:t>степени вирулентности, </a:t>
            </a:r>
            <a:r>
              <a:rPr lang="ru-RU" altLang="ru-RU" dirty="0" err="1" smtClean="0"/>
              <a:t>антигенного</a:t>
            </a:r>
            <a:r>
              <a:rPr lang="ru-RU" altLang="ru-RU" dirty="0" smtClean="0"/>
              <a:t> строения, </a:t>
            </a:r>
            <a:r>
              <a:rPr lang="ru-RU" altLang="ru-RU" dirty="0" err="1" smtClean="0"/>
              <a:t>культурально-биохимических</a:t>
            </a:r>
            <a:r>
              <a:rPr lang="ru-RU" altLang="ru-RU" dirty="0" smtClean="0"/>
              <a:t> свойств, чувствительности к антибиотикам)</a:t>
            </a:r>
          </a:p>
          <a:p>
            <a:pPr marL="0" indent="0"/>
            <a:r>
              <a:rPr lang="ru-RU" altLang="ru-RU" dirty="0" smtClean="0"/>
              <a:t> </a:t>
            </a:r>
            <a:r>
              <a:rPr lang="ru-RU" altLang="ru-RU" dirty="0" smtClean="0">
                <a:solidFill>
                  <a:srgbClr val="FF0000"/>
                </a:solidFill>
              </a:rPr>
              <a:t>путей и факторов передачи </a:t>
            </a:r>
            <a:r>
              <a:rPr lang="ru-RU" altLang="ru-RU" dirty="0" smtClean="0"/>
              <a:t>возбудителей инфекций (</a:t>
            </a:r>
            <a:r>
              <a:rPr lang="ru-RU" dirty="0" smtClean="0"/>
              <a:t>об очагах туб. инфекции, степени их опасности)</a:t>
            </a:r>
            <a:endParaRPr lang="ru-RU" altLang="ru-RU" dirty="0" smtClean="0"/>
          </a:p>
          <a:p>
            <a:pPr marL="0" indent="0"/>
            <a:r>
              <a:rPr lang="ru-RU" altLang="ru-RU" dirty="0" smtClean="0"/>
              <a:t> </a:t>
            </a:r>
            <a:r>
              <a:rPr lang="ru-RU" altLang="ru-RU" dirty="0" smtClean="0">
                <a:solidFill>
                  <a:srgbClr val="FF0000"/>
                </a:solidFill>
              </a:rPr>
              <a:t>популяции людей </a:t>
            </a:r>
            <a:r>
              <a:rPr lang="ru-RU" altLang="ru-RU" dirty="0" smtClean="0"/>
              <a:t>по степени восприимчивости к возбудителю (</a:t>
            </a:r>
            <a:r>
              <a:rPr lang="ru-RU" dirty="0" smtClean="0"/>
              <a:t>вакцинации и ревакцинации детей и подростков, </a:t>
            </a:r>
            <a:r>
              <a:rPr lang="ru-RU" dirty="0" err="1" smtClean="0"/>
              <a:t>поствакцинальных</a:t>
            </a:r>
            <a:r>
              <a:rPr lang="ru-RU" dirty="0" smtClean="0"/>
              <a:t> реакциях и осложнениях, результатах рентгенологического  и </a:t>
            </a:r>
            <a:r>
              <a:rPr lang="ru-RU" dirty="0" err="1" smtClean="0"/>
              <a:t>иммунологическиго</a:t>
            </a:r>
            <a:r>
              <a:rPr lang="ru-RU" dirty="0" smtClean="0"/>
              <a:t> обследования здорового населения, в том числе </a:t>
            </a:r>
            <a:r>
              <a:rPr lang="ru-RU" dirty="0" err="1" smtClean="0"/>
              <a:t>социально-дезадаптированных</a:t>
            </a:r>
            <a:r>
              <a:rPr lang="ru-RU" dirty="0" smtClean="0"/>
              <a:t> контингентов и других групп риска )</a:t>
            </a:r>
          </a:p>
          <a:p>
            <a:pPr marL="0" indent="0"/>
            <a:endParaRPr lang="ru-RU" altLang="ru-RU" dirty="0" smtClean="0"/>
          </a:p>
          <a:p>
            <a:endParaRPr lang="ru-RU" dirty="0"/>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solidFill>
                  <a:schemeClr val="tx2">
                    <a:lumMod val="75000"/>
                  </a:schemeClr>
                </a:solidFill>
              </a:rPr>
              <a:t>Результаты </a:t>
            </a:r>
            <a:r>
              <a:rPr lang="ru-RU" b="1" dirty="0" smtClean="0">
                <a:solidFill>
                  <a:schemeClr val="tx2">
                    <a:lumMod val="75000"/>
                  </a:schemeClr>
                </a:solidFill>
              </a:rPr>
              <a:t>эпидемиологического надзора </a:t>
            </a:r>
            <a:endParaRPr lang="ru-RU" dirty="0">
              <a:solidFill>
                <a:schemeClr val="tx2">
                  <a:lumMod val="75000"/>
                </a:schemeClr>
              </a:solidFill>
            </a:endParaRPr>
          </a:p>
        </p:txBody>
      </p:sp>
      <p:sp>
        <p:nvSpPr>
          <p:cNvPr id="3" name="Содержимое 2"/>
          <p:cNvSpPr>
            <a:spLocks noGrp="1"/>
          </p:cNvSpPr>
          <p:nvPr>
            <p:ph idx="1"/>
          </p:nvPr>
        </p:nvSpPr>
        <p:spPr/>
        <p:txBody>
          <a:bodyPr/>
          <a:lstStyle/>
          <a:p>
            <a:pPr marL="0" indent="0">
              <a:buNone/>
              <a:defRPr/>
            </a:pPr>
            <a:r>
              <a:rPr lang="ru-RU" dirty="0" smtClean="0"/>
              <a:t>используются для:</a:t>
            </a:r>
          </a:p>
          <a:p>
            <a:pPr>
              <a:defRPr/>
            </a:pPr>
            <a:r>
              <a:rPr lang="ru-RU" dirty="0" smtClean="0"/>
              <a:t>принятия управленческих решений</a:t>
            </a:r>
          </a:p>
          <a:p>
            <a:pPr>
              <a:defRPr/>
            </a:pPr>
            <a:r>
              <a:rPr lang="ru-RU" dirty="0" smtClean="0"/>
              <a:t>выделения факторов  риска  (предикторов заболевания)</a:t>
            </a:r>
          </a:p>
          <a:p>
            <a:pPr>
              <a:defRPr/>
            </a:pPr>
            <a:r>
              <a:rPr lang="ru-RU" dirty="0" smtClean="0"/>
              <a:t>планирования противоэпидемической деятельности </a:t>
            </a:r>
          </a:p>
          <a:p>
            <a:pPr marL="0" indent="0">
              <a:buNone/>
              <a:defRPr/>
            </a:pPr>
            <a:r>
              <a:rPr lang="ru-RU" dirty="0" smtClean="0"/>
              <a:t>(профилактические  мероприятий)</a:t>
            </a:r>
          </a:p>
          <a:p>
            <a:pPr>
              <a:defRPr/>
            </a:pPr>
            <a:endParaRPr lang="ru-RU" dirty="0" smtClean="0"/>
          </a:p>
          <a:p>
            <a:endParaRPr lang="ru-RU" dirty="0"/>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Инфекционный контроль</a:t>
            </a:r>
            <a:endParaRPr lang="ru-RU" dirty="0"/>
          </a:p>
        </p:txBody>
      </p:sp>
      <p:sp>
        <p:nvSpPr>
          <p:cNvPr id="3" name="Содержимое 2"/>
          <p:cNvSpPr>
            <a:spLocks noGrp="1"/>
          </p:cNvSpPr>
          <p:nvPr>
            <p:ph idx="1"/>
          </p:nvPr>
        </p:nvSpPr>
        <p:spPr/>
        <p:txBody>
          <a:bodyPr/>
          <a:lstStyle/>
          <a:p>
            <a:r>
              <a:rPr lang="ru-RU" dirty="0" smtClean="0"/>
              <a:t>Комплекс организационных, профилактических, противоэпидемических мероприятий, направленных на предотвращение и распространение инфекций в медицинских учреждениях</a:t>
            </a:r>
            <a:endParaRPr lang="ru-RU" dirty="0"/>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Основные аспекты инфекционного контроля</a:t>
            </a:r>
            <a:endParaRPr lang="ru-RU" dirty="0"/>
          </a:p>
        </p:txBody>
      </p:sp>
      <p:sp>
        <p:nvSpPr>
          <p:cNvPr id="3" name="Содержимое 2"/>
          <p:cNvSpPr>
            <a:spLocks noGrp="1"/>
          </p:cNvSpPr>
          <p:nvPr>
            <p:ph idx="1"/>
          </p:nvPr>
        </p:nvSpPr>
        <p:spPr/>
        <p:txBody>
          <a:bodyPr>
            <a:normAutofit fontScale="92500" lnSpcReduction="20000"/>
          </a:bodyPr>
          <a:lstStyle/>
          <a:p>
            <a:r>
              <a:rPr lang="ru-RU" dirty="0" smtClean="0"/>
              <a:t>Соблюдение правил техники безопасности</a:t>
            </a:r>
          </a:p>
          <a:p>
            <a:r>
              <a:rPr lang="ru-RU" dirty="0" smtClean="0"/>
              <a:t>Гигиенические меры (СИЗ, мытье рук, утилизация медицинских отходов)</a:t>
            </a:r>
          </a:p>
          <a:p>
            <a:r>
              <a:rPr lang="ru-RU" dirty="0" smtClean="0"/>
              <a:t>Дезинфекция и стерилизация</a:t>
            </a:r>
          </a:p>
          <a:p>
            <a:r>
              <a:rPr lang="ru-RU" dirty="0" smtClean="0"/>
              <a:t>Эпидемиологический мониторинг (выявление, регистрация, расследование случаев инфекционных заболеваний для оценки рисков и определения мер борьбы)</a:t>
            </a:r>
          </a:p>
          <a:p>
            <a:r>
              <a:rPr lang="ru-RU" dirty="0" smtClean="0"/>
              <a:t>Профилактика внутрибольничных инфекций</a:t>
            </a:r>
          </a:p>
          <a:p>
            <a:r>
              <a:rPr lang="ru-RU" dirty="0" smtClean="0"/>
              <a:t>Образование персонала</a:t>
            </a:r>
          </a:p>
          <a:p>
            <a:endParaRPr lang="ru-RU" dirty="0" smtClean="0"/>
          </a:p>
          <a:p>
            <a:endParaRPr lang="ru-RU" dirty="0"/>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idx="4294967295"/>
          </p:nvPr>
        </p:nvSpPr>
        <p:spPr>
          <a:xfrm>
            <a:off x="251520" y="47625"/>
            <a:ext cx="8892480" cy="503238"/>
          </a:xfrm>
          <a:noFill/>
          <a:ln>
            <a:noFill/>
          </a:ln>
          <a:effectLst/>
          <a:sp3d prstMaterial="plastic"/>
        </p:spPr>
        <p:txBody>
          <a:bodyPr vert="horz" wrap="square" lIns="91440" tIns="45720" rIns="91440" bIns="45720" numCol="1" anchor="t" anchorCtr="0" compatLnSpc="1">
            <a:no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Рекомендуемая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литература</a:t>
            </a:r>
            <a:endPar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75779" name="Rectangle 3"/>
          <p:cNvSpPr>
            <a:spLocks noGrp="1"/>
          </p:cNvSpPr>
          <p:nvPr>
            <p:ph idx="4294967295"/>
          </p:nvPr>
        </p:nvSpPr>
        <p:spPr>
          <a:xfrm>
            <a:off x="0" y="764704"/>
            <a:ext cx="9280525" cy="5902325"/>
          </a:xfrm>
        </p:spPr>
        <p:txBody>
          <a:bodyPr vert="horz" wrap="square" lIns="91440" tIns="45720" rIns="91440" bIns="45720" numCol="1" anchor="t" anchorCtr="0" compatLnSpc="1">
            <a:normAutofit lnSpcReduction="10000"/>
          </a:bodyPr>
          <a:lstStyle/>
          <a:p>
            <a:pPr marL="411480" marR="0" lvl="0" indent="-342900" algn="l" defTabSz="914400" rtl="0" eaLnBrk="1" fontAlgn="base" latinLnBrk="0" hangingPunct="1">
              <a:lnSpc>
                <a:spcPct val="70000"/>
              </a:lnSpc>
              <a:spcBef>
                <a:spcPts val="700"/>
              </a:spcBef>
              <a:spcAft>
                <a:spcPct val="0"/>
              </a:spcAft>
              <a:buClr>
                <a:schemeClr val="tx2"/>
              </a:buClr>
              <a:buSzPct val="95000"/>
              <a:buFont typeface="Wingdings" panose="05000000000000000000" pitchFamily="2" charset="2"/>
              <a:buChar char=""/>
              <a:defRPr/>
            </a:pPr>
            <a:r>
              <a:rPr lang="ru-RU" altLang="ru-RU" sz="1800" b="1" dirty="0">
                <a:cs typeface="Tahoma" panose="020B0604030504040204" pitchFamily="34" charset="0"/>
              </a:rPr>
              <a:t>Приказ МЗ РФ №932н </a:t>
            </a:r>
            <a:r>
              <a:rPr lang="ru-RU" altLang="ru-RU" sz="1800" dirty="0">
                <a:cs typeface="Tahoma" panose="020B0604030504040204" pitchFamily="34" charset="0"/>
              </a:rPr>
              <a:t>от 15 ноября 2012 года об утверждении Порядка оказания медицинской помощи больным туберкулезом в РФ</a:t>
            </a:r>
          </a:p>
          <a:p>
            <a:pPr marL="411480" marR="0" lvl="0" indent="-342900" algn="l" defTabSz="914400" rtl="0" eaLnBrk="1" fontAlgn="base" latinLnBrk="0" hangingPunct="1">
              <a:lnSpc>
                <a:spcPct val="70000"/>
              </a:lnSpc>
              <a:spcBef>
                <a:spcPts val="700"/>
              </a:spcBef>
              <a:spcAft>
                <a:spcPct val="0"/>
              </a:spcAft>
              <a:buClr>
                <a:schemeClr val="tx2"/>
              </a:buClr>
              <a:buSzPct val="95000"/>
              <a:buFont typeface="Wingdings" panose="05000000000000000000" pitchFamily="2" charset="2"/>
              <a:buChar char=""/>
              <a:defRPr/>
            </a:pPr>
            <a:r>
              <a:rPr lang="ru-RU" altLang="ru-RU" sz="1800" b="1" dirty="0">
                <a:cs typeface="Tahoma" panose="020B0604030504040204" pitchFamily="34" charset="0"/>
              </a:rPr>
              <a:t>Приказ от 24 марта 1993 г. № 47/25 </a:t>
            </a:r>
            <a:r>
              <a:rPr lang="ru-RU" altLang="ru-RU" sz="1800" dirty="0">
                <a:cs typeface="Tahoma" panose="020B0604030504040204" pitchFamily="34" charset="0"/>
              </a:rPr>
              <a:t>Об изменении сроков ревакцинации против туберкулеза. Министерство Здравоохранения и Социального Развития РФ. </a:t>
            </a:r>
          </a:p>
          <a:p>
            <a:pPr marL="422910" marR="0" lvl="0" indent="-285750" algn="l" defTabSz="914400" rtl="0" eaLnBrk="1" fontAlgn="auto" latinLnBrk="0" hangingPunct="1">
              <a:lnSpc>
                <a:spcPct val="90000"/>
              </a:lnSpc>
              <a:spcBef>
                <a:spcPts val="700"/>
              </a:spcBef>
              <a:spcAft>
                <a:spcPts val="0"/>
              </a:spcAft>
              <a:buClr>
                <a:prstClr val="white">
                  <a:shade val="95000"/>
                </a:prstClr>
              </a:buClr>
              <a:buSzPct val="95000"/>
              <a:buFont typeface="Wingdings" panose="05000000000000000000" pitchFamily="2" charset="2"/>
              <a:buChar char=""/>
              <a:defRPr/>
            </a:pPr>
            <a:r>
              <a:rPr lang="ru-RU" altLang="ru-RU" sz="1800" b="1" dirty="0">
                <a:cs typeface="Tahoma" panose="020B0604030504040204" pitchFamily="34" charset="0"/>
              </a:rPr>
              <a:t>Приказ МЗ РФ №127н </a:t>
            </a:r>
            <a:r>
              <a:rPr lang="ru-RU" altLang="ru-RU" sz="1800" dirty="0">
                <a:cs typeface="Tahoma" panose="020B0604030504040204" pitchFamily="34" charset="0"/>
              </a:rPr>
              <a:t>от 13.03.19 «Об утверждении порядка диспансерного наблюдения за больными туберкулезом, лицами, находящимися или находившимися в контакте с источником туберкулеза, а также лицами с подозрением на туберкулез и излечеиными от туберкулеза и признании утратившими силу пунктов 16-17 Порядка оказания медицинской помощи больным туберкулезом, утвержденного приказом Министерства здравоохранения Российской Федерации от 15 ноября 2012 г. № 932н»</a:t>
            </a:r>
          </a:p>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Char char=""/>
              <a:defRPr/>
            </a:pPr>
            <a:r>
              <a:rPr lang="ru-RU" altLang="ru-RU" sz="1800" b="1" dirty="0">
                <a:cs typeface="Tahoma" panose="020B0604030504040204" pitchFamily="34" charset="0"/>
              </a:rPr>
              <a:t>Федеральные клинические рекомендации</a:t>
            </a:r>
            <a:r>
              <a:rPr lang="ru-RU" altLang="ru-RU" sz="1800" dirty="0">
                <a:cs typeface="Tahoma" panose="020B0604030504040204" pitchFamily="34" charset="0"/>
              </a:rPr>
              <a:t> по диагностике и лечению туберкулеза органов дыхания  - М. – Тверь: ООО «Издательство «Триада», </a:t>
            </a:r>
            <a:r>
              <a:rPr lang="ru-RU" altLang="ru-RU" sz="1800" dirty="0" smtClean="0">
                <a:cs typeface="Tahoma" panose="020B0604030504040204" pitchFamily="34" charset="0"/>
              </a:rPr>
              <a:t>2024. </a:t>
            </a:r>
            <a:r>
              <a:rPr lang="ru-RU" altLang="ru-RU" sz="1800" dirty="0">
                <a:cs typeface="Tahoma" panose="020B0604030504040204" pitchFamily="34" charset="0"/>
              </a:rPr>
              <a:t>– 56с.</a:t>
            </a:r>
          </a:p>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Char char=""/>
              <a:defRPr/>
            </a:pPr>
            <a:r>
              <a:rPr lang="ru-RU" altLang="ru-RU" sz="1800" b="1" dirty="0">
                <a:cs typeface="Tahoma" panose="020B0604030504040204" pitchFamily="34" charset="0"/>
              </a:rPr>
              <a:t>Постановление Правительства РФ №892  </a:t>
            </a:r>
            <a:r>
              <a:rPr lang="ru-RU" altLang="ru-RU" sz="1800" dirty="0">
                <a:cs typeface="Tahoma" panose="020B0604030504040204" pitchFamily="34" charset="0"/>
              </a:rPr>
              <a:t>от 25.12.2001 «О реализации Федерального закона «О предупреждении распространения туберкулеза в РФ» </a:t>
            </a:r>
            <a:endParaRPr lang="ru-RU" altLang="ru-RU" sz="1800" dirty="0" smtClean="0">
              <a:cs typeface="Tahoma" panose="020B0604030504040204" pitchFamily="34" charset="0"/>
            </a:endParaRPr>
          </a:p>
          <a:p>
            <a:pPr marL="411480">
              <a:lnSpc>
                <a:spcPct val="80000"/>
              </a:lnSpc>
              <a:spcBef>
                <a:spcPts val="700"/>
              </a:spcBef>
              <a:buClr>
                <a:schemeClr val="tx2"/>
              </a:buClr>
              <a:buSzPct val="95000"/>
              <a:buFont typeface="Wingdings" panose="05000000000000000000" pitchFamily="2" charset="2"/>
              <a:buChar char=""/>
              <a:defRPr/>
            </a:pPr>
            <a:r>
              <a:rPr lang="ru-RU" sz="1800" b="1" dirty="0" smtClean="0"/>
              <a:t>Приказ Министерства здравоохранения РФ от 11 апреля 2025 г. № 190н </a:t>
            </a:r>
            <a:r>
              <a:rPr lang="ru-RU" sz="1800" dirty="0" smtClean="0"/>
              <a:t>"Об утверждении порядка и сроков проведения профилактических медицинских осмотров граждан в целях выявления туберкулеза"</a:t>
            </a:r>
          </a:p>
          <a:p>
            <a:pPr marL="411480" lvl="0">
              <a:lnSpc>
                <a:spcPct val="80000"/>
              </a:lnSpc>
              <a:spcBef>
                <a:spcPts val="700"/>
              </a:spcBef>
              <a:buClr>
                <a:schemeClr val="tx2"/>
              </a:buClr>
              <a:buSzPct val="95000"/>
              <a:buFont typeface="Wingdings" panose="05000000000000000000" pitchFamily="2" charset="2"/>
              <a:buChar char=""/>
              <a:defRPr/>
            </a:pPr>
            <a:r>
              <a:rPr lang="ru-RU" sz="1800" b="1" dirty="0" smtClean="0"/>
              <a:t>Приказом Минздрава № 29н </a:t>
            </a:r>
            <a:r>
              <a:rPr lang="ru-RU" sz="1800" dirty="0" smtClean="0"/>
              <a:t>от 28 января 2021 года «Порядок проведения обязательных предварительных и периодических медицинских осмотров работников, а также перечень противопоказаний к работе с вредными или опасными факторами и условиями труда»</a:t>
            </a:r>
            <a:endParaRPr lang="ru-RU" altLang="ru-RU" sz="1800" b="1" dirty="0">
              <a:cs typeface="Tahoma" panose="020B0604030504040204" pitchFamily="34" charset="0"/>
            </a:endParaRPr>
          </a:p>
          <a:p>
            <a:pPr marL="411480" fontAlgn="base">
              <a:lnSpc>
                <a:spcPct val="70000"/>
              </a:lnSpc>
              <a:spcBef>
                <a:spcPts val="700"/>
              </a:spcBef>
              <a:spcAft>
                <a:spcPct val="0"/>
              </a:spcAft>
              <a:buClr>
                <a:schemeClr val="tx2"/>
              </a:buClr>
              <a:buSzPct val="95000"/>
              <a:buFont typeface="Wingdings" panose="05000000000000000000" pitchFamily="2" charset="2"/>
              <a:buChar char=""/>
              <a:defRPr/>
            </a:pPr>
            <a:r>
              <a:rPr lang="ru-RU" altLang="ru-RU" sz="1800" b="1" dirty="0" smtClean="0">
                <a:cs typeface="Tahoma" panose="020B0604030504040204" pitchFamily="34" charset="0"/>
              </a:rPr>
              <a:t>Санитарные правила и нормы </a:t>
            </a:r>
            <a:r>
              <a:rPr lang="ru-RU" altLang="ru-RU" sz="1800" b="1" dirty="0" err="1" smtClean="0">
                <a:cs typeface="Tahoma" panose="020B0604030504040204" pitchFamily="34" charset="0"/>
              </a:rPr>
              <a:t>СанПиН</a:t>
            </a:r>
            <a:r>
              <a:rPr lang="ru-RU" altLang="ru-RU" sz="1800" b="1" dirty="0" smtClean="0">
                <a:cs typeface="Tahoma" panose="020B0604030504040204" pitchFamily="34" charset="0"/>
              </a:rPr>
              <a:t> 2.1.3684-21</a:t>
            </a:r>
            <a:r>
              <a:rPr lang="ru-RU" altLang="ru-RU" sz="1800" dirty="0" smtClean="0">
                <a:cs typeface="Tahoma" panose="020B0604030504040204" pitchFamily="34" charset="0"/>
              </a:rPr>
              <a:t>. «Санитарно-эпидемиологические требования к содержанию территорий городских и сельских поселений, к водным объектам, питьевой воде и питьевому водоснабжению населения, атмосферному воздуху, почвам, жилым помещениям, эксплуатации производственных, общественных помещений, организации и проведению санитарно-противоэпидемических (профилактических) мероприятий» (с изменениями на 14 февраля 2022 г).</a:t>
            </a:r>
          </a:p>
          <a:p>
            <a:pPr marL="411480" marR="0" lvl="0" indent="-342900" algn="l" defTabSz="914400" rtl="0" eaLnBrk="1" fontAlgn="base" latinLnBrk="0" hangingPunct="1">
              <a:lnSpc>
                <a:spcPct val="70000"/>
              </a:lnSpc>
              <a:spcBef>
                <a:spcPts val="700"/>
              </a:spcBef>
              <a:spcAft>
                <a:spcPct val="0"/>
              </a:spcAft>
              <a:buClr>
                <a:schemeClr val="tx2"/>
              </a:buClr>
              <a:buSzPct val="95000"/>
              <a:buFont typeface="Wingdings" panose="05000000000000000000" pitchFamily="2" charset="2"/>
              <a:buChar char=""/>
              <a:defRPr/>
            </a:pPr>
            <a:endParaRPr kumimoji="0" lang="ru-RU" altLang="ru-RU" sz="1800" b="0" i="0" u="none" strike="noStrike" kern="1200" cap="none" spc="0" normalizeH="0" baseline="0" noProof="0" dirty="0">
              <a:ln>
                <a:noFill/>
              </a:ln>
              <a:solidFill>
                <a:schemeClr val="tx1"/>
              </a:solidFill>
              <a:effectLst/>
              <a:uLnTx/>
              <a:uFillTx/>
              <a:latin typeface="+mn-lt"/>
              <a:ea typeface="+mn-ea"/>
              <a:cs typeface="+mn-cs"/>
            </a:endParaRPr>
          </a:p>
          <a:p>
            <a:pPr marL="411480" marR="0" lvl="0" indent="-342900" algn="l" defTabSz="914400" rtl="0" eaLnBrk="1" fontAlgn="base" latinLnBrk="0" hangingPunct="1">
              <a:lnSpc>
                <a:spcPct val="70000"/>
              </a:lnSpc>
              <a:spcBef>
                <a:spcPts val="700"/>
              </a:spcBef>
              <a:spcAft>
                <a:spcPct val="0"/>
              </a:spcAft>
              <a:buClr>
                <a:schemeClr val="tx2"/>
              </a:buClr>
              <a:buSzPct val="95000"/>
              <a:buFont typeface="Wingdings" panose="05000000000000000000" pitchFamily="2" charset="2"/>
              <a:buChar char=""/>
              <a:defRPr/>
            </a:pPr>
            <a:endParaRPr kumimoji="0" lang="ru-RU" altLang="ru-RU" sz="19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415925" y="549275"/>
            <a:ext cx="8728075" cy="6153150"/>
          </a:xfrm>
        </p:spPr>
        <p:txBody>
          <a:bodyPr vert="horz" wrap="square" lIns="91440" tIns="45720" rIns="91440" bIns="45720" numCol="1" anchor="t" anchorCtr="0" compatLnSpc="1"/>
          <a:lstStyle/>
          <a:p>
            <a:r>
              <a:rPr lang="ru-RU" altLang="ru-RU" sz="1800" b="1" dirty="0">
                <a:cs typeface="Tahoma" panose="020B0604030504040204" pitchFamily="34" charset="0"/>
              </a:rPr>
              <a:t>ФЗ №77 </a:t>
            </a:r>
            <a:r>
              <a:rPr lang="ru-RU" altLang="ru-RU" sz="1800" dirty="0">
                <a:cs typeface="Tahoma" panose="020B0604030504040204" pitchFamily="34" charset="0"/>
              </a:rPr>
              <a:t>от 18 июня 2001 г. «О предупреждении распространения туберкулеза в Российской Федерации» глава </a:t>
            </a:r>
            <a:r>
              <a:rPr lang="en-US" altLang="ru-RU" sz="1800" dirty="0">
                <a:cs typeface="Tahoma" panose="020B0604030504040204" pitchFamily="34" charset="0"/>
              </a:rPr>
              <a:t>III</a:t>
            </a:r>
            <a:r>
              <a:rPr lang="ru-RU" altLang="ru-RU" sz="1800" dirty="0">
                <a:cs typeface="Tahoma" panose="020B0604030504040204" pitchFamily="34" charset="0"/>
              </a:rPr>
              <a:t>, ст.9 «Диспансерное наблюдение» (ред. от 27.07.2010)</a:t>
            </a:r>
          </a:p>
          <a:p>
            <a:r>
              <a:rPr lang="ru-RU" altLang="ru-RU" sz="1800" b="1" dirty="0">
                <a:cs typeface="Tahoma" panose="020B0604030504040204" pitchFamily="34" charset="0"/>
              </a:rPr>
              <a:t>Приказ Минздрава России №109 </a:t>
            </a:r>
            <a:r>
              <a:rPr lang="ru-RU" altLang="ru-RU" sz="1800" dirty="0">
                <a:cs typeface="Tahoma" panose="020B0604030504040204" pitchFamily="34" charset="0"/>
              </a:rPr>
              <a:t>от 21 марта 2003 г. «О совершенствовании противотуберкулезных мероприятий в РФ» (приложение №1 «инструкция по централизованному контролю за диспансерным наблюдением больных туберкулезом», приложение №12 «Рекомендации по противоэпидемическим мероприятиям в очагах туберкулеза»)</a:t>
            </a:r>
          </a:p>
          <a:p>
            <a:r>
              <a:rPr lang="ru-RU" altLang="ru-RU" sz="1800" b="1" dirty="0">
                <a:cs typeface="Tahoma" panose="020B0604030504040204" pitchFamily="34" charset="0"/>
              </a:rPr>
              <a:t>Постановление Правительства РФ № 426 </a:t>
            </a:r>
            <a:r>
              <a:rPr lang="ru-RU" altLang="ru-RU" sz="1800" dirty="0">
                <a:cs typeface="Tahoma" panose="020B0604030504040204" pitchFamily="34" charset="0"/>
              </a:rPr>
              <a:t>от 8 апреля 2017 г. “Об утверждении Правил ведения Федерального регистра лиц, инфицированных ВИЧ, и Федерального регистра лиц, больных туберкулезом” </a:t>
            </a:r>
          </a:p>
          <a:p>
            <a:pPr eaLnBrk="1" hangingPunct="1">
              <a:lnSpc>
                <a:spcPct val="90000"/>
              </a:lnSpc>
              <a:spcBef>
                <a:spcPct val="0"/>
              </a:spcBef>
            </a:pPr>
            <a:r>
              <a:rPr lang="ru-RU" altLang="ru-RU" sz="1800" b="1" dirty="0">
                <a:cs typeface="Tahoma" panose="020B0604030504040204" pitchFamily="34" charset="0"/>
              </a:rPr>
              <a:t>Приказ Минздрава России №932н </a:t>
            </a:r>
            <a:r>
              <a:rPr lang="ru-RU" altLang="ru-RU" sz="1800" dirty="0">
                <a:cs typeface="Tahoma" panose="020B0604030504040204" pitchFamily="34" charset="0"/>
              </a:rPr>
              <a:t>от 15 ноября 2012 г.  «Об утверждении порядка оказания медицинской помощи больным ТБ» (…организация деятельности…, рекомендуемые штатные нормативы…стандарт оснащения… ПТД, амбулаторного отделения ПТД, фтизиатрического кабинета туб. больницы, Центра…, кабинета противотуберкулезной помощи больным ВИЧ-и и др. )</a:t>
            </a:r>
          </a:p>
          <a:p>
            <a:pPr eaLnBrk="1" hangingPunct="1">
              <a:lnSpc>
                <a:spcPct val="90000"/>
              </a:lnSpc>
              <a:spcBef>
                <a:spcPct val="0"/>
              </a:spcBef>
            </a:pPr>
            <a:r>
              <a:rPr lang="ru-RU" altLang="ru-RU" sz="1800" b="1" dirty="0">
                <a:cs typeface="Tahoma" panose="020B0604030504040204" pitchFamily="34" charset="0"/>
              </a:rPr>
              <a:t>Приказ Минздрава России №951 </a:t>
            </a:r>
            <a:r>
              <a:rPr lang="ru-RU" altLang="ru-RU" sz="1800" dirty="0">
                <a:cs typeface="Tahoma" panose="020B0604030504040204" pitchFamily="34" charset="0"/>
              </a:rPr>
              <a:t>от 29 декабря 2014 г. «Об утверждении методических рекомендаций по совершенствованию диагностики и лечения туберкулеза органов дыхания»</a:t>
            </a:r>
          </a:p>
          <a:p>
            <a:r>
              <a:rPr lang="ru-RU" altLang="ru-RU" sz="1800" b="1" dirty="0" smtClean="0">
                <a:cs typeface="Tahoma" panose="020B0604030504040204" pitchFamily="34" charset="0"/>
              </a:rPr>
              <a:t>Новые вакцины против туберкулеза </a:t>
            </a:r>
            <a:r>
              <a:rPr lang="ru-RU" altLang="ru-RU" sz="1800" dirty="0" smtClean="0">
                <a:cs typeface="Tahoma" panose="020B0604030504040204" pitchFamily="34" charset="0"/>
              </a:rPr>
              <a:t>П.Н. </a:t>
            </a:r>
            <a:r>
              <a:rPr lang="ru-RU" altLang="ru-RU" sz="1800" dirty="0" err="1" smtClean="0">
                <a:cs typeface="Tahoma" panose="020B0604030504040204" pitchFamily="34" charset="0"/>
              </a:rPr>
              <a:t>Асташкевич</a:t>
            </a:r>
            <a:r>
              <a:rPr lang="ru-RU" altLang="ru-RU" sz="1800" dirty="0" smtClean="0">
                <a:cs typeface="Tahoma" panose="020B0604030504040204" pitchFamily="34" charset="0"/>
              </a:rPr>
              <a:t>, Л.Я. </a:t>
            </a:r>
            <a:r>
              <a:rPr lang="ru-RU" altLang="ru-RU" sz="1800" dirty="0" err="1" smtClean="0">
                <a:cs typeface="Tahoma" panose="020B0604030504040204" pitchFamily="34" charset="0"/>
              </a:rPr>
              <a:t>Французевич</a:t>
            </a:r>
            <a:r>
              <a:rPr lang="ru-RU" altLang="ru-RU" sz="1800" dirty="0" smtClean="0">
                <a:cs typeface="Tahoma" panose="020B0604030504040204" pitchFamily="34" charset="0"/>
              </a:rPr>
              <a:t>, Т.Н. Краснова </a:t>
            </a:r>
            <a:r>
              <a:rPr lang="ru-RU" sz="1800" dirty="0" smtClean="0"/>
              <a:t>Практическая пульмонология | 2023 | № 2 82 </a:t>
            </a:r>
            <a:r>
              <a:rPr lang="en-US" sz="1800" dirty="0" smtClean="0"/>
              <a:t>http</a:t>
            </a:r>
            <a:r>
              <a:rPr lang="ru-RU" sz="1800" dirty="0" smtClean="0"/>
              <a:t>://</a:t>
            </a:r>
            <a:r>
              <a:rPr lang="en-US" sz="1800" dirty="0" err="1" smtClean="0"/>
              <a:t>atm</a:t>
            </a:r>
            <a:r>
              <a:rPr lang="ru-RU" sz="1800" dirty="0" smtClean="0"/>
              <a:t>-</a:t>
            </a:r>
            <a:r>
              <a:rPr lang="en-US" sz="1800" dirty="0" smtClean="0"/>
              <a:t>press</a:t>
            </a:r>
            <a:r>
              <a:rPr lang="ru-RU" sz="1800" dirty="0" smtClean="0"/>
              <a:t>.</a:t>
            </a:r>
            <a:r>
              <a:rPr lang="en-US" sz="1800" dirty="0" err="1" smtClean="0"/>
              <a:t>ru</a:t>
            </a:r>
            <a:r>
              <a:rPr lang="en-US" sz="1800" dirty="0" smtClean="0"/>
              <a:t> </a:t>
            </a:r>
            <a:endParaRPr lang="ru-RU" sz="1800" dirty="0" smtClean="0"/>
          </a:p>
          <a:p>
            <a:endParaRPr lang="ru-RU" altLang="ru-RU" sz="1800" dirty="0" smtClean="0">
              <a:cs typeface="Tahoma" panose="020B0604030504040204" pitchFamily="34" charset="0"/>
            </a:endParaRPr>
          </a:p>
          <a:p>
            <a:endParaRPr lang="ru-RU" altLang="ru-RU" sz="3200" dirty="0">
              <a:solidFill>
                <a:srgbClr val="4D004D"/>
              </a:solidFill>
              <a:cs typeface="Tahoma" panose="020B0604030504040204" pitchFamily="34" charset="0"/>
            </a:endParaRPr>
          </a:p>
          <a:p>
            <a:endParaRPr dirty="0"/>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noChangeArrowheads="1"/>
          </p:cNvSpPr>
          <p:nvPr>
            <p:ph type="body" idx="4294967295"/>
          </p:nvPr>
        </p:nvSpPr>
        <p:spPr>
          <a:xfrm>
            <a:off x="539552" y="1628800"/>
            <a:ext cx="8229600" cy="4530725"/>
          </a:xfrm>
          <a:ln>
            <a:solidFill>
              <a:schemeClr val="tx1">
                <a:lumMod val="65000"/>
              </a:schemeClr>
            </a:solidFill>
          </a:ln>
        </p:spPr>
        <p:txBody>
          <a:bodyPr vert="horz" wrap="square" lIns="91440" tIns="45720" rIns="91440" bIns="45720" numCol="1" anchor="t" anchorCtr="0" compatLnSpc="1">
            <a:normAutofit/>
          </a:bodyPr>
          <a:lstStyle/>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None/>
              <a:defRPr/>
            </a:pPr>
            <a:r>
              <a:rPr kumimoji="0" lang="ru-RU" altLang="ru-RU" sz="3900" b="0" i="0" u="none" strike="noStrike" kern="1200" cap="none" spc="0" normalizeH="0" baseline="0" noProof="0" dirty="0">
                <a:ln>
                  <a:noFill/>
                </a:ln>
                <a:solidFill>
                  <a:schemeClr val="tx2"/>
                </a:solidFill>
                <a:effectLst/>
                <a:uLnTx/>
                <a:uFillTx/>
                <a:latin typeface="+mn-lt"/>
                <a:ea typeface="+mn-ea"/>
                <a:cs typeface="+mn-cs"/>
              </a:rPr>
              <a:t>      </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None/>
              <a:defRPr/>
            </a:pPr>
            <a:endParaRPr kumimoji="0" lang="ru-RU" altLang="ru-RU" sz="3900" b="0" i="0" u="none" strike="noStrike" kern="1200" cap="none" spc="0" normalizeH="0" baseline="0" noProof="0" dirty="0">
              <a:ln>
                <a:noFill/>
              </a:ln>
              <a:solidFill>
                <a:schemeClr val="tx2"/>
              </a:solidFill>
              <a:effectLst/>
              <a:uLnTx/>
              <a:uFillTx/>
              <a:latin typeface="+mn-lt"/>
              <a:ea typeface="+mn-ea"/>
              <a:cs typeface="+mn-cs"/>
            </a:endParaRP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None/>
              <a:defRPr/>
            </a:pPr>
            <a:r>
              <a:rPr kumimoji="0" lang="ru-RU" altLang="ru-RU" sz="3900" b="0" i="0" u="none" strike="noStrike" kern="1200" cap="none" spc="0" normalizeH="0" baseline="0" noProof="0" dirty="0">
                <a:ln>
                  <a:noFill/>
                </a:ln>
                <a:solidFill>
                  <a:schemeClr val="tx2">
                    <a:lumMod val="75000"/>
                  </a:schemeClr>
                </a:solidFill>
                <a:effectLst/>
                <a:uLnTx/>
                <a:uFillTx/>
                <a:latin typeface="+mn-lt"/>
                <a:ea typeface="+mn-ea"/>
                <a:cs typeface="+mn-cs"/>
              </a:rPr>
              <a:t>        </a:t>
            </a:r>
            <a:r>
              <a:rPr kumimoji="0" lang="ru-RU" altLang="ru-RU" sz="3900" b="1" i="0" u="none" strike="noStrike" kern="1200" cap="none" spc="0" normalizeH="0" baseline="0" noProof="0" dirty="0">
                <a:ln>
                  <a:noFill/>
                </a:ln>
                <a:solidFill>
                  <a:schemeClr val="tx2">
                    <a:lumMod val="75000"/>
                  </a:schemeClr>
                </a:solidFill>
                <a:effectLst/>
                <a:uLnTx/>
                <a:uFillTx/>
                <a:latin typeface="+mn-lt"/>
                <a:ea typeface="+mn-ea"/>
                <a:cs typeface="+mn-cs"/>
              </a:rPr>
              <a:t>СПАСИБО ЗА ВНИМАНИЕ</a:t>
            </a: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344</TotalTime>
  <Words>5465</Words>
  <Application>Microsoft Office PowerPoint</Application>
  <PresentationFormat>Экран (4:3)</PresentationFormat>
  <Paragraphs>799</Paragraphs>
  <Slides>105</Slides>
  <Notes>1</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105</vt:i4>
      </vt:variant>
    </vt:vector>
  </HeadingPairs>
  <TitlesOfParts>
    <vt:vector size="107" baseType="lpstr">
      <vt:lpstr>Тема Office</vt:lpstr>
      <vt:lpstr>Слайд</vt:lpstr>
      <vt:lpstr>Организация противотуберкулезной помощи населению Противотуберкулезный диспансер, его структура, задачи      Профилактика  туберкулеза  Основы инфекционного контроля туберкулеза     </vt:lpstr>
      <vt:lpstr>ЦЕЛЬ ЛЕКЦИИ</vt:lpstr>
      <vt:lpstr>ПЛАН ЛЕКЦИИ</vt:lpstr>
      <vt:lpstr>ОСНОВНЫЕ ЭПИДЕМИОЛОГИЧЕСКИЕ ПОКАЗАТЕЛИ</vt:lpstr>
      <vt:lpstr>Эпидемиологические показатели по Новосибирску</vt:lpstr>
      <vt:lpstr>Эпидемиологические показатели в НСО</vt:lpstr>
      <vt:lpstr>ЗАБОЛЕВАЕМОСТЬ в РФ</vt:lpstr>
      <vt:lpstr>Указ Президента РФ от 06.06.2019 г. № 254 «О стратегии развития здравоохранения Российской Федерации на период до 2025» </vt:lpstr>
      <vt:lpstr>Указ Президента РФ от 06.06.2019 г. № 254 «О стратегии развития здравоохранения Российской Федерации на период до 2025»</vt:lpstr>
      <vt:lpstr>ВЕДУЩИЕ ДОКУМЕНТЫ</vt:lpstr>
      <vt:lpstr>Слайд 11</vt:lpstr>
      <vt:lpstr>МЕТОДЫ ВЫЯВЛЕНИЯ </vt:lpstr>
      <vt:lpstr>АКТИВНОЕ ВЫЯВЛЕНИЕ </vt:lpstr>
      <vt:lpstr>Приказ МЗ РФ №190н от 11.04.2025 «Об утверждении порядка и сроков проведения профилактических медицинских осмотров граждан в целях выявления туберкулеза» </vt:lpstr>
      <vt:lpstr> Профилактические осмотры представляют собой комплекс медицинских вмешательств, направленных на выявление патологических состояний, свидетельствующих о наличии туберкулеза, с применением следующих методов обследования в зависимости от возраста:  </vt:lpstr>
      <vt:lpstr>ФЛГ</vt:lpstr>
      <vt:lpstr>ФЛГ – 1 РАЗ В ГОД  </vt:lpstr>
      <vt:lpstr>ФЛГ 1 РАЗ В ГОД</vt:lpstr>
      <vt:lpstr>ФЛГ 1 РАЗ В ГОД</vt:lpstr>
      <vt:lpstr>ФЛГ 2 РАЗА  В   ГОД </vt:lpstr>
      <vt:lpstr>В индивидуальном порядке</vt:lpstr>
      <vt:lpstr>Ключевые изменения</vt:lpstr>
      <vt:lpstr>КЛИНИЧЕСКИЙ МЕТОД </vt:lpstr>
      <vt:lpstr> ПОДОЗРИТЕЛЬНЫ НА ТУБЕРКУЛЕЗ</vt:lpstr>
      <vt:lpstr>ДООБСЛЕДОВАНИЕ В ПМСП </vt:lpstr>
      <vt:lpstr>ОБСЛЕДОВАНИЕ В УЧРЕЖДЕНИЯХ ПРОТИВОТУБЕРКУЛЕЗНОЙ СЛУЖБЫ (ПТС) </vt:lpstr>
      <vt:lpstr> ДОПОЛНИТЕЛЬНЫЕ МЕТОДЫ ИССЛЕДОВАНИЯ (ДМИ) </vt:lpstr>
      <vt:lpstr>ВЫЯВЛЕНИЕ</vt:lpstr>
      <vt:lpstr>Своевременное выявление</vt:lpstr>
      <vt:lpstr>Своевременное выявление</vt:lpstr>
      <vt:lpstr>Несвоевременное выявление</vt:lpstr>
      <vt:lpstr>Несвоевременное выявление</vt:lpstr>
      <vt:lpstr>Запущенные формы</vt:lpstr>
      <vt:lpstr>Организация противотуберкулезной помощи населению</vt:lpstr>
      <vt:lpstr>Слайд 35</vt:lpstr>
      <vt:lpstr>Противотуберкулезная служба Новосибирской области представлена</vt:lpstr>
      <vt:lpstr>ВИДЫ МЕДИЦИНСКОЙ ПОМОЩИ</vt:lpstr>
      <vt:lpstr>ННИИТ</vt:lpstr>
      <vt:lpstr>ГОНКТБ</vt:lpstr>
      <vt:lpstr>Клапанная бронхоблокация</vt:lpstr>
      <vt:lpstr>ГОНКТБ</vt:lpstr>
      <vt:lpstr>Противотуберкулезный диспансер, его структура</vt:lpstr>
      <vt:lpstr>Задачи противотуберкулезного диспансера</vt:lpstr>
      <vt:lpstr>Постановление Правительства РФ от 8 апреля 2017 г. № 426 “Об утверждении Правил ведения Федерального регистра лиц, инфицированных вирусом иммунодефицита человека, и ФЕДЕРАЛЬНОГО РЕГИСТРА ЛИЦ, БОЛЬНЫХ ТУБЕРКУЛЕЗОМ”</vt:lpstr>
      <vt:lpstr>Принцип диспансерной группировки</vt:lpstr>
      <vt:lpstr>ГРУППЫ ДИСПАНСЕРНОГО УЧЕТА</vt:lpstr>
      <vt:lpstr>0 группа ДН</vt:lpstr>
      <vt:lpstr>I группа ДН</vt:lpstr>
      <vt:lpstr>II группа ДН</vt:lpstr>
      <vt:lpstr>III группа ДН</vt:lpstr>
      <vt:lpstr>IV группа ДН</vt:lpstr>
      <vt:lpstr>V группа ДН</vt:lpstr>
      <vt:lpstr>VI группа ДН</vt:lpstr>
      <vt:lpstr>ПРОФИЛАКТИКА</vt:lpstr>
      <vt:lpstr>САНИТАРНАЯ ПРОФИЛАКТИКА (1)</vt:lpstr>
      <vt:lpstr>САНИТАРНАЯ ПРОФИЛАКТИКА (2)</vt:lpstr>
      <vt:lpstr>ЭПИДЕМИЧЕСКИЙ ОЧАГ ТУБЕРКУЛЕЗА</vt:lpstr>
      <vt:lpstr>ОЧАГИ С НАИБОЛЬШИМ РИСКОМ ЗАРАЖЕНИЯ</vt:lpstr>
      <vt:lpstr>ОЧАГИ С МЕНЬШИМ РИСКОМ ЗАРАЖЕНИЯ</vt:lpstr>
      <vt:lpstr>ОЧАГИ С МИНИМАЛЬНЫМ РИСКОМ ЗАРАЖЕНИЯ</vt:lpstr>
      <vt:lpstr>ОЧАГИ С ПОТЕНЦИАЛЬНЫМ РИСКОМ ЗАРАЖЕНИЯ</vt:lpstr>
      <vt:lpstr>ОЧАГИ ЗООНОЗНОГО ТУБЕРКУЛЕЗА</vt:lpstr>
      <vt:lpstr>РЕГИСТРАЦИЯ И УЧЕТ ОЧАГОВ ТУБЕРКУЛЕЗА</vt:lpstr>
      <vt:lpstr>ПЕРВИЧНОЕ ЭПИДЕМИОЛОГИЧЕСКОЕ ОБСЛЕДОВАНИЕ ОЧАГА</vt:lpstr>
      <vt:lpstr>ПЛАН МЕРОПРИЯТИЙ  В ОЧАГЕ</vt:lpstr>
      <vt:lpstr>Дезинфекция </vt:lpstr>
      <vt:lpstr>ТЕКУЩАЯ ДЕЗИНФЕКЦИЯ (1)</vt:lpstr>
      <vt:lpstr>ТЕКУЩАЯ ДЕЗИНФЕКЦИЯ (2)</vt:lpstr>
      <vt:lpstr>ТЕКУЩАЯ ДЕЗИНФЕКЦИЯ (3)</vt:lpstr>
      <vt:lpstr>Слайд 70</vt:lpstr>
      <vt:lpstr>ЗАКЛЮЧИТЕЛЬНАЯ ДЕЗИНФЕКЦИЯ (1)</vt:lpstr>
      <vt:lpstr>ЗАКЛЮЧИТЕЛЬНАЯ ДЕЗИНФЕКЦИЯ (2)</vt:lpstr>
      <vt:lpstr>ЗАКЛЮЧИТЕЛЬНАЯ ДЕЗИНФЕКЦИЯ (3)</vt:lpstr>
      <vt:lpstr>ЗАКЛЮЧИТЕЛЬНАЯ ДЕЗИНФЕКЦИЯ (4)</vt:lpstr>
      <vt:lpstr>ЗАКЛЮЧИТЕЛЬНАЯ ДЕЗИНФЕКЦИЯ (5)</vt:lpstr>
      <vt:lpstr>Слайд 76</vt:lpstr>
      <vt:lpstr>КОНТАКТЫ</vt:lpstr>
      <vt:lpstr>ЧАСТОТА ПАТРОНАЖА И ДЕЗИНФЕКЦИИ В ОЧАГАХ</vt:lpstr>
      <vt:lpstr>СОЦИАЛЬНАЯ ПРОФИЛАКТИКА</vt:lpstr>
      <vt:lpstr> ПОКАЗАНИЯ К НАЗАНАЧЕНИЮ ХИМИОПРОФИЛАКТИКИ</vt:lpstr>
      <vt:lpstr>СХЕМЫ ХИМИОПРОФИЛАКТИКИ</vt:lpstr>
      <vt:lpstr>ВАКЦИНА БЦЖ</vt:lpstr>
      <vt:lpstr> ОРГАНИЗАЦИЯ ПРИВИВКИ БЦЖ</vt:lpstr>
      <vt:lpstr>ВВЕДЕНИЕ ВАКЦИНЫ БЦЖ</vt:lpstr>
      <vt:lpstr> ПРОТИВОПОКАЗАНИЯ ДЛЯ ВАКЦИНАЦИИ</vt:lpstr>
      <vt:lpstr>МЕСТНЫЕ ПРИВИВОЧНЫЕ РЕАКЦИИ</vt:lpstr>
      <vt:lpstr>ПРОТИВОПОКАЗАНИЯ ДЛЯ РЕВАКЦИНАЦИИ</vt:lpstr>
      <vt:lpstr>ОСЛОЖНЕНИЯ БЦЖ</vt:lpstr>
      <vt:lpstr>Локальные осложнения</vt:lpstr>
      <vt:lpstr>Диссеминированные осложнения БЦЖ ОСТИТ</vt:lpstr>
      <vt:lpstr>Диссеминированные осложнения ПОСТВАКЦИНАЛЬНЫЙ ЛИМФАДЕНИТ</vt:lpstr>
      <vt:lpstr>4 КАТЕГОРИИ НОВЫХ ВАКЦИН</vt:lpstr>
      <vt:lpstr> 4 ОСНОВНЫЕ ГРУППЫ НОВЫХ ВАКЦИН</vt:lpstr>
      <vt:lpstr>КЛИНИЧЕСКИЕ ИСПЫТАНИЯ НОВЫХ ВАКЦИН</vt:lpstr>
      <vt:lpstr> КЛИНИЧЕСКИЕ ИСПЫТАНИЯ  НОВЫХ ВАКЦИН </vt:lpstr>
      <vt:lpstr>  ДОКЛИНИЧЕСКИЕ ИСПЫТАНИЯ  </vt:lpstr>
      <vt:lpstr> Основы инфекционного контроля туберкулеза</vt:lpstr>
      <vt:lpstr>Теория  саморегуляции  эпидемического процесса</vt:lpstr>
      <vt:lpstr>Необходим мониторинг</vt:lpstr>
      <vt:lpstr>Результаты эпидемиологического надзора </vt:lpstr>
      <vt:lpstr>Инфекционный контроль</vt:lpstr>
      <vt:lpstr>Основные аспекты инфекционного контроля</vt:lpstr>
      <vt:lpstr>Рекомендуемая  литература</vt:lpstr>
      <vt:lpstr>Слайд 104</vt:lpstr>
      <vt:lpstr>Слайд 105</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ОРГАНИЗАЦИЯ БОРЬБЫ С ТУБЕРКУЛЕЗОМ В СОВРЕМЕННЫХ УСЛОВИЯХ</dc:title>
  <dc:creator>Зырянова Татьяна</dc:creator>
  <cp:lastModifiedBy>user</cp:lastModifiedBy>
  <cp:revision>250</cp:revision>
  <dcterms:created xsi:type="dcterms:W3CDTF">2011-08-30T16:27:00Z</dcterms:created>
  <dcterms:modified xsi:type="dcterms:W3CDTF">2025-09-22T06:36:53Z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3AD7202217B04BF69889B3270664DE9C</vt:lpwstr>
  </property>
  <property fmtid="{D5CDD505-2E9C-101B-9397-08002B2CF9AE}" pid="3" name="KSOProductBuildVer">
    <vt:lpwstr>1049-12.2.0.18639</vt:lpwstr>
  </property>
</Properties>
</file>