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s/slide102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99.xml" ContentType="application/vnd.openxmlformats-officedocument.presentationml.slide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9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98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06"/>
  </p:notesMasterIdLst>
  <p:sldIdLst>
    <p:sldId id="303" r:id="rId2"/>
    <p:sldId id="375" r:id="rId3"/>
    <p:sldId id="292" r:id="rId4"/>
    <p:sldId id="305" r:id="rId5"/>
    <p:sldId id="306" r:id="rId6"/>
    <p:sldId id="307" r:id="rId7"/>
    <p:sldId id="308" r:id="rId8"/>
    <p:sldId id="309" r:id="rId9"/>
    <p:sldId id="310" r:id="rId10"/>
    <p:sldId id="311" r:id="rId11"/>
    <p:sldId id="312" r:id="rId12"/>
    <p:sldId id="313" r:id="rId13"/>
    <p:sldId id="368" r:id="rId14"/>
    <p:sldId id="314" r:id="rId15"/>
    <p:sldId id="315" r:id="rId16"/>
    <p:sldId id="316" r:id="rId17"/>
    <p:sldId id="317" r:id="rId18"/>
    <p:sldId id="318" r:id="rId19"/>
    <p:sldId id="319" r:id="rId20"/>
    <p:sldId id="369" r:id="rId21"/>
    <p:sldId id="320" r:id="rId22"/>
    <p:sldId id="321" r:id="rId23"/>
    <p:sldId id="370" r:id="rId24"/>
    <p:sldId id="322" r:id="rId25"/>
    <p:sldId id="323" r:id="rId26"/>
    <p:sldId id="324" r:id="rId27"/>
    <p:sldId id="325" r:id="rId28"/>
    <p:sldId id="326" r:id="rId29"/>
    <p:sldId id="327" r:id="rId30"/>
    <p:sldId id="328" r:id="rId31"/>
    <p:sldId id="329" r:id="rId32"/>
    <p:sldId id="371" r:id="rId33"/>
    <p:sldId id="330" r:id="rId34"/>
    <p:sldId id="331" r:id="rId35"/>
    <p:sldId id="332" r:id="rId36"/>
    <p:sldId id="334" r:id="rId37"/>
    <p:sldId id="335" r:id="rId38"/>
    <p:sldId id="336" r:id="rId39"/>
    <p:sldId id="337" r:id="rId40"/>
    <p:sldId id="338" r:id="rId41"/>
    <p:sldId id="373" r:id="rId42"/>
    <p:sldId id="339" r:id="rId43"/>
    <p:sldId id="340" r:id="rId44"/>
    <p:sldId id="341" r:id="rId45"/>
    <p:sldId id="342" r:id="rId46"/>
    <p:sldId id="343" r:id="rId47"/>
    <p:sldId id="344" r:id="rId48"/>
    <p:sldId id="345" r:id="rId49"/>
    <p:sldId id="346" r:id="rId50"/>
    <p:sldId id="348" r:id="rId51"/>
    <p:sldId id="349" r:id="rId52"/>
    <p:sldId id="350" r:id="rId53"/>
    <p:sldId id="351" r:id="rId54"/>
    <p:sldId id="352" r:id="rId55"/>
    <p:sldId id="353" r:id="rId56"/>
    <p:sldId id="354" r:id="rId57"/>
    <p:sldId id="355" r:id="rId58"/>
    <p:sldId id="257" r:id="rId59"/>
    <p:sldId id="260" r:id="rId60"/>
    <p:sldId id="261" r:id="rId61"/>
    <p:sldId id="262" r:id="rId62"/>
    <p:sldId id="285" r:id="rId63"/>
    <p:sldId id="263" r:id="rId64"/>
    <p:sldId id="296" r:id="rId65"/>
    <p:sldId id="297" r:id="rId66"/>
    <p:sldId id="264" r:id="rId67"/>
    <p:sldId id="372" r:id="rId68"/>
    <p:sldId id="266" r:id="rId69"/>
    <p:sldId id="270" r:id="rId70"/>
    <p:sldId id="268" r:id="rId71"/>
    <p:sldId id="286" r:id="rId72"/>
    <p:sldId id="287" r:id="rId73"/>
    <p:sldId id="273" r:id="rId74"/>
    <p:sldId id="269" r:id="rId75"/>
    <p:sldId id="265" r:id="rId76"/>
    <p:sldId id="288" r:id="rId77"/>
    <p:sldId id="289" r:id="rId78"/>
    <p:sldId id="271" r:id="rId79"/>
    <p:sldId id="267" r:id="rId80"/>
    <p:sldId id="274" r:id="rId81"/>
    <p:sldId id="275" r:id="rId82"/>
    <p:sldId id="276" r:id="rId83"/>
    <p:sldId id="284" r:id="rId84"/>
    <p:sldId id="277" r:id="rId85"/>
    <p:sldId id="278" r:id="rId86"/>
    <p:sldId id="279" r:id="rId87"/>
    <p:sldId id="280" r:id="rId88"/>
    <p:sldId id="281" r:id="rId89"/>
    <p:sldId id="290" r:id="rId90"/>
    <p:sldId id="283" r:id="rId91"/>
    <p:sldId id="282" r:id="rId92"/>
    <p:sldId id="367" r:id="rId93"/>
    <p:sldId id="357" r:id="rId94"/>
    <p:sldId id="358" r:id="rId95"/>
    <p:sldId id="359" r:id="rId96"/>
    <p:sldId id="360" r:id="rId97"/>
    <p:sldId id="361" r:id="rId98"/>
    <p:sldId id="362" r:id="rId99"/>
    <p:sldId id="363" r:id="rId100"/>
    <p:sldId id="374" r:id="rId101"/>
    <p:sldId id="364" r:id="rId102"/>
    <p:sldId id="365" r:id="rId103"/>
    <p:sldId id="294" r:id="rId104"/>
    <p:sldId id="295" r:id="rId105"/>
  </p:sldIdLst>
  <p:sldSz cx="9144000" cy="6858000" type="screen4x3"/>
  <p:notesSz cx="6858000" cy="9144000"/>
  <p:defaultTextStyle>
    <a:defPPr>
      <a:defRPr lang="ru-RU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58"/>
    <p:restoredTop sz="86379"/>
  </p:normalViewPr>
  <p:slideViewPr>
    <p:cSldViewPr showGuides="1">
      <p:cViewPr>
        <p:scale>
          <a:sx n="66" d="100"/>
          <a:sy n="66" d="100"/>
        </p:scale>
        <p:origin x="-2826" y="-6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8972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07" Type="http://schemas.openxmlformats.org/officeDocument/2006/relationships/presProps" Target="presProps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slide" Target="slides/slide101.xml"/><Relationship Id="rId110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theme" Target="theme/theme1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3DD0ED8-45AE-447E-911B-23A71DF865D3}" type="doc">
      <dgm:prSet loTypeId="urn:microsoft.com/office/officeart/2005/8/layout/orgChart1#1" qsTypeId="urn:microsoft.com/office/officeart/2005/8/quickstyle/simple1#1" csTypeId="urn:microsoft.com/office/officeart/2005/8/colors/accent1_2#1"/>
      <dgm:spPr/>
    </dgm:pt>
    <dgm:pt modelId="{CDE7C6D2-AE7E-43F5-8285-7B4DC8A586C4}">
      <dgm:prSet/>
      <dgm:spPr/>
      <dgm:t>
        <a:bodyPr vert="horz" wrap="square" lIns="0" tIns="0" rIns="0" bIns="0" anchor="ctr" anchorCtr="0"/>
        <a:lstStyle/>
        <a:p>
          <a:pPr algn="ctr" eaLnBrk="1" hangingPunct="1"/>
          <a:r>
            <a:rPr b="1">
              <a:solidFill>
                <a:schemeClr val="tx1"/>
              </a:solidFill>
              <a:latin typeface="Times New Roman" panose="02020603050405020304" pitchFamily="18" charset="0"/>
            </a:rPr>
            <a:t>Истинные</a:t>
          </a:r>
        </a:p>
        <a:p>
          <a:pPr algn="ctr" eaLnBrk="1" hangingPunct="1"/>
          <a:r>
            <a:rPr b="1">
              <a:solidFill>
                <a:schemeClr val="tx1"/>
              </a:solidFill>
              <a:latin typeface="Times New Roman" panose="02020603050405020304" pitchFamily="18" charset="0"/>
            </a:rPr>
            <a:t>Из очагов</a:t>
          </a:r>
        </a:p>
        <a:p>
          <a:pPr algn="ctr" eaLnBrk="1" hangingPunct="1"/>
          <a:r>
            <a:rPr b="1">
              <a:solidFill>
                <a:schemeClr val="tx1"/>
              </a:solidFill>
              <a:latin typeface="Times New Roman" panose="02020603050405020304" pitchFamily="18" charset="0"/>
            </a:rPr>
            <a:t>Инфильтратов</a:t>
          </a:r>
        </a:p>
        <a:p>
          <a:pPr algn="ctr" eaLnBrk="1" hangingPunct="1"/>
          <a:r>
            <a:rPr b="1">
              <a:solidFill>
                <a:schemeClr val="tx1"/>
              </a:solidFill>
              <a:latin typeface="Times New Roman" panose="02020603050405020304" pitchFamily="18" charset="0"/>
            </a:rPr>
            <a:t>диссеминаций</a:t>
          </a:r>
        </a:p>
      </dgm:t>
    </dgm:pt>
    <dgm:pt modelId="{E75CCD83-5997-4967-A24C-7FC21DAA4535}" type="parTrans" cxnId="{F3916ABB-2B26-4355-A82D-1C69275E729F}">
      <dgm:prSet/>
      <dgm:spPr/>
    </dgm:pt>
    <dgm:pt modelId="{249E8A06-A8F5-4C7B-A96A-F48B2F652BC4}" type="sibTrans" cxnId="{F3916ABB-2B26-4355-A82D-1C69275E729F}">
      <dgm:prSet/>
      <dgm:spPr/>
    </dgm:pt>
    <dgm:pt modelId="{622CEC4B-9E5A-439B-9201-BD23A9F0F43A}">
      <dgm:prSet/>
      <dgm:spPr/>
      <dgm:t>
        <a:bodyPr vert="horz" wrap="square" lIns="0" tIns="0" rIns="0" bIns="0" anchor="ctr" anchorCtr="0"/>
        <a:lstStyle/>
        <a:p>
          <a:pPr algn="ctr" eaLnBrk="1" hangingPunct="1"/>
          <a:r>
            <a:rPr dirty="0" err="1">
              <a:solidFill>
                <a:schemeClr val="tx1"/>
              </a:solidFill>
              <a:latin typeface="Times New Roman" panose="02020603050405020304" pitchFamily="18" charset="0"/>
            </a:rPr>
            <a:t>Солитарные</a:t>
          </a:r>
          <a:r>
            <a:rPr>
              <a:solidFill>
                <a:schemeClr val="tx1"/>
              </a:solidFill>
              <a:latin typeface="Times New Roman" panose="02020603050405020304" pitchFamily="18" charset="0"/>
            </a:rPr>
            <a:t> </a:t>
          </a:r>
        </a:p>
        <a:p>
          <a:pPr algn="ctr" eaLnBrk="1" hangingPunct="1"/>
          <a:r>
            <a:rPr>
              <a:solidFill>
                <a:schemeClr val="tx1"/>
              </a:solidFill>
              <a:latin typeface="Times New Roman" panose="02020603050405020304" pitchFamily="18" charset="0"/>
            </a:rPr>
            <a:t>гомогенные</a:t>
          </a:r>
        </a:p>
      </dgm:t>
    </dgm:pt>
    <dgm:pt modelId="{1A12C6E5-1550-44CD-9BB4-E1CE81EED2FE}" type="parTrans" cxnId="{EEED00FB-9997-481C-9994-CA1468679765}">
      <dgm:prSet/>
      <dgm:spPr/>
    </dgm:pt>
    <dgm:pt modelId="{014E7596-425A-42A7-9C7F-4A79D5DE233D}" type="sibTrans" cxnId="{EEED00FB-9997-481C-9994-CA1468679765}">
      <dgm:prSet/>
      <dgm:spPr/>
    </dgm:pt>
    <dgm:pt modelId="{79265D2D-F195-48D0-80DD-0AE5844B86B8}">
      <dgm:prSet/>
      <dgm:spPr/>
      <dgm:t>
        <a:bodyPr vert="horz" wrap="square" lIns="0" tIns="0" rIns="0" bIns="0" anchor="ctr" anchorCtr="0"/>
        <a:lstStyle/>
        <a:p>
          <a:pPr algn="ctr" eaLnBrk="1" hangingPunct="1"/>
          <a:r>
            <a:rPr>
              <a:solidFill>
                <a:schemeClr val="tx1"/>
              </a:solidFill>
              <a:latin typeface="Times New Roman" panose="02020603050405020304" pitchFamily="18" charset="0"/>
            </a:rPr>
            <a:t>конгломератные</a:t>
          </a:r>
        </a:p>
      </dgm:t>
    </dgm:pt>
    <dgm:pt modelId="{92E0C65F-2121-48BC-973B-2BF11A50AC6D}" type="parTrans" cxnId="{172EB4D8-DAAF-4AF1-A716-3D7B1F6FF9ED}">
      <dgm:prSet/>
      <dgm:spPr/>
    </dgm:pt>
    <dgm:pt modelId="{CD81F684-5FBF-48A6-B9E9-C29A0F9DBD75}" type="sibTrans" cxnId="{172EB4D8-DAAF-4AF1-A716-3D7B1F6FF9ED}">
      <dgm:prSet/>
      <dgm:spPr/>
    </dgm:pt>
    <dgm:pt modelId="{AB5DBC46-17E4-40D3-9925-4B0FACFB67D1}">
      <dgm:prSet/>
      <dgm:spPr/>
      <dgm:t>
        <a:bodyPr vert="horz" wrap="square" lIns="0" tIns="0" rIns="0" bIns="0" anchor="ctr" anchorCtr="0"/>
        <a:lstStyle/>
        <a:p>
          <a:pPr algn="ctr" eaLnBrk="1" hangingPunct="1"/>
          <a:r>
            <a:rPr>
              <a:solidFill>
                <a:schemeClr val="tx1"/>
              </a:solidFill>
              <a:latin typeface="Times New Roman" panose="02020603050405020304" pitchFamily="18" charset="0"/>
            </a:rPr>
            <a:t>слоистые</a:t>
          </a:r>
        </a:p>
      </dgm:t>
    </dgm:pt>
    <dgm:pt modelId="{C2AA1264-C010-4E50-9188-A0118438F70C}" type="parTrans" cxnId="{850D7B3F-1169-4BC7-AF1A-5268E7857833}">
      <dgm:prSet/>
      <dgm:spPr/>
    </dgm:pt>
    <dgm:pt modelId="{E33F8DCB-0A95-4345-B065-E76167E33398}" type="sibTrans" cxnId="{850D7B3F-1169-4BC7-AF1A-5268E7857833}">
      <dgm:prSet/>
      <dgm:spPr/>
    </dgm:pt>
    <dgm:pt modelId="{ED85544A-AADE-4D0C-B8BC-11C4CB684D85}" type="pres">
      <dgm:prSet presAssocID="{B3DD0ED8-45AE-447E-911B-23A71DF865D3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C01DCEBD-9942-495B-AE62-E7DF75FF26B3}" type="pres">
      <dgm:prSet presAssocID="{CDE7C6D2-AE7E-43F5-8285-7B4DC8A586C4}" presName="hierRoot1" presStyleCnt="0">
        <dgm:presLayoutVars>
          <dgm:hierBranch/>
        </dgm:presLayoutVars>
      </dgm:prSet>
      <dgm:spPr/>
    </dgm:pt>
    <dgm:pt modelId="{E5C26E3F-E26B-4AAC-8DAA-B719722363E0}" type="pres">
      <dgm:prSet presAssocID="{CDE7C6D2-AE7E-43F5-8285-7B4DC8A586C4}" presName="rootComposite1" presStyleCnt="0"/>
      <dgm:spPr/>
    </dgm:pt>
    <dgm:pt modelId="{DCBDC124-DFF3-4264-B84F-4AFA2675D9D7}" type="pres">
      <dgm:prSet presAssocID="{CDE7C6D2-AE7E-43F5-8285-7B4DC8A586C4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A1903FC-8CDD-43D1-BC86-0676CB126C56}" type="pres">
      <dgm:prSet presAssocID="{CDE7C6D2-AE7E-43F5-8285-7B4DC8A586C4}" presName="rootConnector1" presStyleLbl="node1" presStyleIdx="0" presStyleCnt="0"/>
      <dgm:spPr/>
      <dgm:t>
        <a:bodyPr/>
        <a:lstStyle/>
        <a:p>
          <a:endParaRPr lang="ru-RU"/>
        </a:p>
      </dgm:t>
    </dgm:pt>
    <dgm:pt modelId="{70DF2A4F-A81F-4973-86D1-A0BBA1D545C3}" type="pres">
      <dgm:prSet presAssocID="{CDE7C6D2-AE7E-43F5-8285-7B4DC8A586C4}" presName="hierChild2" presStyleCnt="0"/>
      <dgm:spPr/>
    </dgm:pt>
    <dgm:pt modelId="{2A30E534-9B2F-4449-A0EA-07AB6C15527F}" type="pres">
      <dgm:prSet presAssocID="{1A12C6E5-1550-44CD-9BB4-E1CE81EED2FE}" presName="Name35" presStyleLbl="parChTrans1D2" presStyleIdx="0" presStyleCnt="3"/>
      <dgm:spPr/>
    </dgm:pt>
    <dgm:pt modelId="{D57709EF-7462-48EE-821A-9F079E68C8A5}" type="pres">
      <dgm:prSet presAssocID="{622CEC4B-9E5A-439B-9201-BD23A9F0F43A}" presName="hierRoot2" presStyleCnt="0">
        <dgm:presLayoutVars>
          <dgm:hierBranch/>
        </dgm:presLayoutVars>
      </dgm:prSet>
      <dgm:spPr/>
    </dgm:pt>
    <dgm:pt modelId="{9E404259-0520-4771-B052-A875BC170BA6}" type="pres">
      <dgm:prSet presAssocID="{622CEC4B-9E5A-439B-9201-BD23A9F0F43A}" presName="rootComposite" presStyleCnt="0"/>
      <dgm:spPr/>
    </dgm:pt>
    <dgm:pt modelId="{F76CE2D2-CC35-47CC-8734-2DFEF4743FC3}" type="pres">
      <dgm:prSet presAssocID="{622CEC4B-9E5A-439B-9201-BD23A9F0F43A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CCE5A54-E89D-40EC-AC54-87D18C7811E8}" type="pres">
      <dgm:prSet presAssocID="{622CEC4B-9E5A-439B-9201-BD23A9F0F43A}" presName="rootConnector" presStyleLbl="node2" presStyleIdx="0" presStyleCnt="3"/>
      <dgm:spPr/>
      <dgm:t>
        <a:bodyPr/>
        <a:lstStyle/>
        <a:p>
          <a:endParaRPr lang="ru-RU"/>
        </a:p>
      </dgm:t>
    </dgm:pt>
    <dgm:pt modelId="{1701C479-59D0-4FAE-B31A-B3D6ED18AAE6}" type="pres">
      <dgm:prSet presAssocID="{622CEC4B-9E5A-439B-9201-BD23A9F0F43A}" presName="hierChild4" presStyleCnt="0"/>
      <dgm:spPr/>
    </dgm:pt>
    <dgm:pt modelId="{1770D117-D509-47F2-8C22-46CA772C51B6}" type="pres">
      <dgm:prSet presAssocID="{622CEC4B-9E5A-439B-9201-BD23A9F0F43A}" presName="hierChild5" presStyleCnt="0"/>
      <dgm:spPr/>
    </dgm:pt>
    <dgm:pt modelId="{83DD1A0E-C963-4B66-9710-0943698D4CA6}" type="pres">
      <dgm:prSet presAssocID="{92E0C65F-2121-48BC-973B-2BF11A50AC6D}" presName="Name35" presStyleLbl="parChTrans1D2" presStyleIdx="1" presStyleCnt="3"/>
      <dgm:spPr/>
    </dgm:pt>
    <dgm:pt modelId="{5100F8FA-6933-45A0-BCE8-490BA86F7F6C}" type="pres">
      <dgm:prSet presAssocID="{79265D2D-F195-48D0-80DD-0AE5844B86B8}" presName="hierRoot2" presStyleCnt="0">
        <dgm:presLayoutVars>
          <dgm:hierBranch/>
        </dgm:presLayoutVars>
      </dgm:prSet>
      <dgm:spPr/>
    </dgm:pt>
    <dgm:pt modelId="{56A52B73-A8F7-48D1-BF9E-09A60FC68783}" type="pres">
      <dgm:prSet presAssocID="{79265D2D-F195-48D0-80DD-0AE5844B86B8}" presName="rootComposite" presStyleCnt="0"/>
      <dgm:spPr/>
    </dgm:pt>
    <dgm:pt modelId="{97FBE3C0-09CB-4476-A86C-730FBD667ECD}" type="pres">
      <dgm:prSet presAssocID="{79265D2D-F195-48D0-80DD-0AE5844B86B8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D1E78C3-2580-47CC-A553-C77972275B81}" type="pres">
      <dgm:prSet presAssocID="{79265D2D-F195-48D0-80DD-0AE5844B86B8}" presName="rootConnector" presStyleLbl="node2" presStyleIdx="1" presStyleCnt="3"/>
      <dgm:spPr/>
      <dgm:t>
        <a:bodyPr/>
        <a:lstStyle/>
        <a:p>
          <a:endParaRPr lang="ru-RU"/>
        </a:p>
      </dgm:t>
    </dgm:pt>
    <dgm:pt modelId="{0947CC11-D87A-4F3A-AF07-A7A25D7B91BC}" type="pres">
      <dgm:prSet presAssocID="{79265D2D-F195-48D0-80DD-0AE5844B86B8}" presName="hierChild4" presStyleCnt="0"/>
      <dgm:spPr/>
    </dgm:pt>
    <dgm:pt modelId="{C70D0A21-F99D-4674-A591-F50C0F203996}" type="pres">
      <dgm:prSet presAssocID="{79265D2D-F195-48D0-80DD-0AE5844B86B8}" presName="hierChild5" presStyleCnt="0"/>
      <dgm:spPr/>
    </dgm:pt>
    <dgm:pt modelId="{B9880B11-7EDE-4273-8BBE-4F33355CF6D2}" type="pres">
      <dgm:prSet presAssocID="{C2AA1264-C010-4E50-9188-A0118438F70C}" presName="Name35" presStyleLbl="parChTrans1D2" presStyleIdx="2" presStyleCnt="3"/>
      <dgm:spPr/>
    </dgm:pt>
    <dgm:pt modelId="{C27F49A2-3823-4FB2-9959-09CB18866EF3}" type="pres">
      <dgm:prSet presAssocID="{AB5DBC46-17E4-40D3-9925-4B0FACFB67D1}" presName="hierRoot2" presStyleCnt="0">
        <dgm:presLayoutVars>
          <dgm:hierBranch/>
        </dgm:presLayoutVars>
      </dgm:prSet>
      <dgm:spPr/>
    </dgm:pt>
    <dgm:pt modelId="{35EA18AD-A2D5-43E1-9FBD-B6CECD93F81D}" type="pres">
      <dgm:prSet presAssocID="{AB5DBC46-17E4-40D3-9925-4B0FACFB67D1}" presName="rootComposite" presStyleCnt="0"/>
      <dgm:spPr/>
    </dgm:pt>
    <dgm:pt modelId="{77CEBEED-4BFB-4862-899D-A9A921ECEC3C}" type="pres">
      <dgm:prSet presAssocID="{AB5DBC46-17E4-40D3-9925-4B0FACFB67D1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A419160-7DE5-4A85-AD43-E253B489AECD}" type="pres">
      <dgm:prSet presAssocID="{AB5DBC46-17E4-40D3-9925-4B0FACFB67D1}" presName="rootConnector" presStyleLbl="node2" presStyleIdx="2" presStyleCnt="3"/>
      <dgm:spPr/>
      <dgm:t>
        <a:bodyPr/>
        <a:lstStyle/>
        <a:p>
          <a:endParaRPr lang="ru-RU"/>
        </a:p>
      </dgm:t>
    </dgm:pt>
    <dgm:pt modelId="{F2E885B6-CAFE-4779-A1B0-F92999D6B31C}" type="pres">
      <dgm:prSet presAssocID="{AB5DBC46-17E4-40D3-9925-4B0FACFB67D1}" presName="hierChild4" presStyleCnt="0"/>
      <dgm:spPr/>
    </dgm:pt>
    <dgm:pt modelId="{822D8C02-1C60-42C9-A7A0-92C0A2EB38DF}" type="pres">
      <dgm:prSet presAssocID="{AB5DBC46-17E4-40D3-9925-4B0FACFB67D1}" presName="hierChild5" presStyleCnt="0"/>
      <dgm:spPr/>
    </dgm:pt>
    <dgm:pt modelId="{5AEFBFC6-BA81-4E9F-A4B4-2B6A955C39E0}" type="pres">
      <dgm:prSet presAssocID="{CDE7C6D2-AE7E-43F5-8285-7B4DC8A586C4}" presName="hierChild3" presStyleCnt="0"/>
      <dgm:spPr/>
    </dgm:pt>
  </dgm:ptLst>
  <dgm:cxnLst>
    <dgm:cxn modelId="{EEED00FB-9997-481C-9994-CA1468679765}" srcId="{CDE7C6D2-AE7E-43F5-8285-7B4DC8A586C4}" destId="{622CEC4B-9E5A-439B-9201-BD23A9F0F43A}" srcOrd="0" destOrd="0" parTransId="{1A12C6E5-1550-44CD-9BB4-E1CE81EED2FE}" sibTransId="{014E7596-425A-42A7-9C7F-4A79D5DE233D}"/>
    <dgm:cxn modelId="{850D7B3F-1169-4BC7-AF1A-5268E7857833}" srcId="{CDE7C6D2-AE7E-43F5-8285-7B4DC8A586C4}" destId="{AB5DBC46-17E4-40D3-9925-4B0FACFB67D1}" srcOrd="2" destOrd="0" parTransId="{C2AA1264-C010-4E50-9188-A0118438F70C}" sibTransId="{E33F8DCB-0A95-4345-B065-E76167E33398}"/>
    <dgm:cxn modelId="{87050E9E-F4F9-4578-B16C-25193A514648}" type="presOf" srcId="{622CEC4B-9E5A-439B-9201-BD23A9F0F43A}" destId="{1CCE5A54-E89D-40EC-AC54-87D18C7811E8}" srcOrd="1" destOrd="0" presId="urn:microsoft.com/office/officeart/2005/8/layout/orgChart1#1"/>
    <dgm:cxn modelId="{4677B8EC-87DD-4AB3-BB9B-DC4FEBC7D460}" type="presOf" srcId="{79265D2D-F195-48D0-80DD-0AE5844B86B8}" destId="{97FBE3C0-09CB-4476-A86C-730FBD667ECD}" srcOrd="0" destOrd="0" presId="urn:microsoft.com/office/officeart/2005/8/layout/orgChart1#1"/>
    <dgm:cxn modelId="{3F70D7A6-CB02-4067-97D1-E20634985831}" type="presOf" srcId="{622CEC4B-9E5A-439B-9201-BD23A9F0F43A}" destId="{F76CE2D2-CC35-47CC-8734-2DFEF4743FC3}" srcOrd="0" destOrd="0" presId="urn:microsoft.com/office/officeart/2005/8/layout/orgChart1#1"/>
    <dgm:cxn modelId="{8BD6F67D-31FA-4D2D-8C09-B950C8C80349}" type="presOf" srcId="{92E0C65F-2121-48BC-973B-2BF11A50AC6D}" destId="{83DD1A0E-C963-4B66-9710-0943698D4CA6}" srcOrd="0" destOrd="0" presId="urn:microsoft.com/office/officeart/2005/8/layout/orgChart1#1"/>
    <dgm:cxn modelId="{AB058645-CA5D-4F54-8697-DA03B3EF1144}" type="presOf" srcId="{C2AA1264-C010-4E50-9188-A0118438F70C}" destId="{B9880B11-7EDE-4273-8BBE-4F33355CF6D2}" srcOrd="0" destOrd="0" presId="urn:microsoft.com/office/officeart/2005/8/layout/orgChart1#1"/>
    <dgm:cxn modelId="{A8D76F0B-C3FC-4B5F-90AE-8800D98AB724}" type="presOf" srcId="{1A12C6E5-1550-44CD-9BB4-E1CE81EED2FE}" destId="{2A30E534-9B2F-4449-A0EA-07AB6C15527F}" srcOrd="0" destOrd="0" presId="urn:microsoft.com/office/officeart/2005/8/layout/orgChart1#1"/>
    <dgm:cxn modelId="{F51B3B3C-743C-4CDC-8F22-C67B8EB0E362}" type="presOf" srcId="{AB5DBC46-17E4-40D3-9925-4B0FACFB67D1}" destId="{3A419160-7DE5-4A85-AD43-E253B489AECD}" srcOrd="1" destOrd="0" presId="urn:microsoft.com/office/officeart/2005/8/layout/orgChart1#1"/>
    <dgm:cxn modelId="{172EB4D8-DAAF-4AF1-A716-3D7B1F6FF9ED}" srcId="{CDE7C6D2-AE7E-43F5-8285-7B4DC8A586C4}" destId="{79265D2D-F195-48D0-80DD-0AE5844B86B8}" srcOrd="1" destOrd="0" parTransId="{92E0C65F-2121-48BC-973B-2BF11A50AC6D}" sibTransId="{CD81F684-5FBF-48A6-B9E9-C29A0F9DBD75}"/>
    <dgm:cxn modelId="{1E21A85E-952F-4501-982E-68FD72AEDDD3}" type="presOf" srcId="{79265D2D-F195-48D0-80DD-0AE5844B86B8}" destId="{5D1E78C3-2580-47CC-A553-C77972275B81}" srcOrd="1" destOrd="0" presId="urn:microsoft.com/office/officeart/2005/8/layout/orgChart1#1"/>
    <dgm:cxn modelId="{F09E1CC0-39A5-4744-928F-1D71CF8B8AF4}" type="presOf" srcId="{CDE7C6D2-AE7E-43F5-8285-7B4DC8A586C4}" destId="{0A1903FC-8CDD-43D1-BC86-0676CB126C56}" srcOrd="1" destOrd="0" presId="urn:microsoft.com/office/officeart/2005/8/layout/orgChart1#1"/>
    <dgm:cxn modelId="{5EF8C247-BF8E-496E-B675-76C9E8DA091F}" type="presOf" srcId="{AB5DBC46-17E4-40D3-9925-4B0FACFB67D1}" destId="{77CEBEED-4BFB-4862-899D-A9A921ECEC3C}" srcOrd="0" destOrd="0" presId="urn:microsoft.com/office/officeart/2005/8/layout/orgChart1#1"/>
    <dgm:cxn modelId="{89C05604-9C0D-4012-BC8C-2864FCE261E9}" type="presOf" srcId="{B3DD0ED8-45AE-447E-911B-23A71DF865D3}" destId="{ED85544A-AADE-4D0C-B8BC-11C4CB684D85}" srcOrd="0" destOrd="0" presId="urn:microsoft.com/office/officeart/2005/8/layout/orgChart1#1"/>
    <dgm:cxn modelId="{F3916ABB-2B26-4355-A82D-1C69275E729F}" srcId="{B3DD0ED8-45AE-447E-911B-23A71DF865D3}" destId="{CDE7C6D2-AE7E-43F5-8285-7B4DC8A586C4}" srcOrd="0" destOrd="0" parTransId="{E75CCD83-5997-4967-A24C-7FC21DAA4535}" sibTransId="{249E8A06-A8F5-4C7B-A96A-F48B2F652BC4}"/>
    <dgm:cxn modelId="{92443039-52FB-4A21-853F-B895FB602A37}" type="presOf" srcId="{CDE7C6D2-AE7E-43F5-8285-7B4DC8A586C4}" destId="{DCBDC124-DFF3-4264-B84F-4AFA2675D9D7}" srcOrd="0" destOrd="0" presId="urn:microsoft.com/office/officeart/2005/8/layout/orgChart1#1"/>
    <dgm:cxn modelId="{4568DF20-0EC8-431B-81A9-E5AF0931E755}" type="presParOf" srcId="{ED85544A-AADE-4D0C-B8BC-11C4CB684D85}" destId="{C01DCEBD-9942-495B-AE62-E7DF75FF26B3}" srcOrd="0" destOrd="0" presId="urn:microsoft.com/office/officeart/2005/8/layout/orgChart1#1"/>
    <dgm:cxn modelId="{58173535-CBB8-46E7-B949-8C4D32A2C166}" type="presParOf" srcId="{C01DCEBD-9942-495B-AE62-E7DF75FF26B3}" destId="{E5C26E3F-E26B-4AAC-8DAA-B719722363E0}" srcOrd="0" destOrd="0" presId="urn:microsoft.com/office/officeart/2005/8/layout/orgChart1#1"/>
    <dgm:cxn modelId="{9EF51A13-A131-42BE-89D2-BC3F1E2A052A}" type="presParOf" srcId="{E5C26E3F-E26B-4AAC-8DAA-B719722363E0}" destId="{DCBDC124-DFF3-4264-B84F-4AFA2675D9D7}" srcOrd="0" destOrd="0" presId="urn:microsoft.com/office/officeart/2005/8/layout/orgChart1#1"/>
    <dgm:cxn modelId="{92729A8A-FFFF-4BEC-BFB5-1056D71060BF}" type="presParOf" srcId="{E5C26E3F-E26B-4AAC-8DAA-B719722363E0}" destId="{0A1903FC-8CDD-43D1-BC86-0676CB126C56}" srcOrd="1" destOrd="0" presId="urn:microsoft.com/office/officeart/2005/8/layout/orgChart1#1"/>
    <dgm:cxn modelId="{B91CD9DF-B9CE-499D-9E55-CFB10E29A4F3}" type="presParOf" srcId="{C01DCEBD-9942-495B-AE62-E7DF75FF26B3}" destId="{70DF2A4F-A81F-4973-86D1-A0BBA1D545C3}" srcOrd="1" destOrd="0" presId="urn:microsoft.com/office/officeart/2005/8/layout/orgChart1#1"/>
    <dgm:cxn modelId="{73C5A12F-A7CC-41A8-B9B2-C6645F496120}" type="presParOf" srcId="{70DF2A4F-A81F-4973-86D1-A0BBA1D545C3}" destId="{2A30E534-9B2F-4449-A0EA-07AB6C15527F}" srcOrd="0" destOrd="0" presId="urn:microsoft.com/office/officeart/2005/8/layout/orgChart1#1"/>
    <dgm:cxn modelId="{575CE5AC-BD60-4289-A15D-89BFC022BB11}" type="presParOf" srcId="{70DF2A4F-A81F-4973-86D1-A0BBA1D545C3}" destId="{D57709EF-7462-48EE-821A-9F079E68C8A5}" srcOrd="1" destOrd="0" presId="urn:microsoft.com/office/officeart/2005/8/layout/orgChart1#1"/>
    <dgm:cxn modelId="{73E3C0E3-2DA0-4DCD-9745-DBEFD1A0142C}" type="presParOf" srcId="{D57709EF-7462-48EE-821A-9F079E68C8A5}" destId="{9E404259-0520-4771-B052-A875BC170BA6}" srcOrd="0" destOrd="0" presId="urn:microsoft.com/office/officeart/2005/8/layout/orgChart1#1"/>
    <dgm:cxn modelId="{44F4B874-E003-4CBB-BAC1-7CCFE5DABD1E}" type="presParOf" srcId="{9E404259-0520-4771-B052-A875BC170BA6}" destId="{F76CE2D2-CC35-47CC-8734-2DFEF4743FC3}" srcOrd="0" destOrd="0" presId="urn:microsoft.com/office/officeart/2005/8/layout/orgChart1#1"/>
    <dgm:cxn modelId="{89BECF54-A9B9-4CC6-AAD1-AD2E70642B0F}" type="presParOf" srcId="{9E404259-0520-4771-B052-A875BC170BA6}" destId="{1CCE5A54-E89D-40EC-AC54-87D18C7811E8}" srcOrd="1" destOrd="0" presId="urn:microsoft.com/office/officeart/2005/8/layout/orgChart1#1"/>
    <dgm:cxn modelId="{691FC555-97A1-4FFF-87CF-27859D29ADE1}" type="presParOf" srcId="{D57709EF-7462-48EE-821A-9F079E68C8A5}" destId="{1701C479-59D0-4FAE-B31A-B3D6ED18AAE6}" srcOrd="1" destOrd="0" presId="urn:microsoft.com/office/officeart/2005/8/layout/orgChart1#1"/>
    <dgm:cxn modelId="{77BABFDF-9DBD-41AD-B548-F7CC67169F89}" type="presParOf" srcId="{D57709EF-7462-48EE-821A-9F079E68C8A5}" destId="{1770D117-D509-47F2-8C22-46CA772C51B6}" srcOrd="2" destOrd="0" presId="urn:microsoft.com/office/officeart/2005/8/layout/orgChart1#1"/>
    <dgm:cxn modelId="{9A9859EF-665E-4BE7-847A-530FC2E3E27D}" type="presParOf" srcId="{70DF2A4F-A81F-4973-86D1-A0BBA1D545C3}" destId="{83DD1A0E-C963-4B66-9710-0943698D4CA6}" srcOrd="2" destOrd="0" presId="urn:microsoft.com/office/officeart/2005/8/layout/orgChart1#1"/>
    <dgm:cxn modelId="{E2AEF424-E590-47C6-A729-C3B77A94B29C}" type="presParOf" srcId="{70DF2A4F-A81F-4973-86D1-A0BBA1D545C3}" destId="{5100F8FA-6933-45A0-BCE8-490BA86F7F6C}" srcOrd="3" destOrd="0" presId="urn:microsoft.com/office/officeart/2005/8/layout/orgChart1#1"/>
    <dgm:cxn modelId="{62E878F6-5C8C-496C-90F3-C3153865B59B}" type="presParOf" srcId="{5100F8FA-6933-45A0-BCE8-490BA86F7F6C}" destId="{56A52B73-A8F7-48D1-BF9E-09A60FC68783}" srcOrd="0" destOrd="0" presId="urn:microsoft.com/office/officeart/2005/8/layout/orgChart1#1"/>
    <dgm:cxn modelId="{01C9C436-A7D6-4AF5-A53D-459176FA27C2}" type="presParOf" srcId="{56A52B73-A8F7-48D1-BF9E-09A60FC68783}" destId="{97FBE3C0-09CB-4476-A86C-730FBD667ECD}" srcOrd="0" destOrd="0" presId="urn:microsoft.com/office/officeart/2005/8/layout/orgChart1#1"/>
    <dgm:cxn modelId="{C8E615ED-BF7D-47AA-BF6B-4A9C972D833C}" type="presParOf" srcId="{56A52B73-A8F7-48D1-BF9E-09A60FC68783}" destId="{5D1E78C3-2580-47CC-A553-C77972275B81}" srcOrd="1" destOrd="0" presId="urn:microsoft.com/office/officeart/2005/8/layout/orgChart1#1"/>
    <dgm:cxn modelId="{EFC76A74-9746-4114-B930-8D033FD76FB9}" type="presParOf" srcId="{5100F8FA-6933-45A0-BCE8-490BA86F7F6C}" destId="{0947CC11-D87A-4F3A-AF07-A7A25D7B91BC}" srcOrd="1" destOrd="0" presId="urn:microsoft.com/office/officeart/2005/8/layout/orgChart1#1"/>
    <dgm:cxn modelId="{3BB1D574-F3C9-473B-95ED-6BAB8524A90D}" type="presParOf" srcId="{5100F8FA-6933-45A0-BCE8-490BA86F7F6C}" destId="{C70D0A21-F99D-4674-A591-F50C0F203996}" srcOrd="2" destOrd="0" presId="urn:microsoft.com/office/officeart/2005/8/layout/orgChart1#1"/>
    <dgm:cxn modelId="{8E1C48B1-7DDF-44A5-B0FB-FF0C0CEA6584}" type="presParOf" srcId="{70DF2A4F-A81F-4973-86D1-A0BBA1D545C3}" destId="{B9880B11-7EDE-4273-8BBE-4F33355CF6D2}" srcOrd="4" destOrd="0" presId="urn:microsoft.com/office/officeart/2005/8/layout/orgChart1#1"/>
    <dgm:cxn modelId="{60A7A9B6-6F3B-4B71-8223-E83397D5CC16}" type="presParOf" srcId="{70DF2A4F-A81F-4973-86D1-A0BBA1D545C3}" destId="{C27F49A2-3823-4FB2-9959-09CB18866EF3}" srcOrd="5" destOrd="0" presId="urn:microsoft.com/office/officeart/2005/8/layout/orgChart1#1"/>
    <dgm:cxn modelId="{35B20685-C00E-4BD5-95AD-A2CECB7FC0A1}" type="presParOf" srcId="{C27F49A2-3823-4FB2-9959-09CB18866EF3}" destId="{35EA18AD-A2D5-43E1-9FBD-B6CECD93F81D}" srcOrd="0" destOrd="0" presId="urn:microsoft.com/office/officeart/2005/8/layout/orgChart1#1"/>
    <dgm:cxn modelId="{3640A9DD-EE68-4984-83ED-F0B394A84D6E}" type="presParOf" srcId="{35EA18AD-A2D5-43E1-9FBD-B6CECD93F81D}" destId="{77CEBEED-4BFB-4862-899D-A9A921ECEC3C}" srcOrd="0" destOrd="0" presId="urn:microsoft.com/office/officeart/2005/8/layout/orgChart1#1"/>
    <dgm:cxn modelId="{F31DC2AD-6AFB-49E4-9528-E6349D291F49}" type="presParOf" srcId="{35EA18AD-A2D5-43E1-9FBD-B6CECD93F81D}" destId="{3A419160-7DE5-4A85-AD43-E253B489AECD}" srcOrd="1" destOrd="0" presId="urn:microsoft.com/office/officeart/2005/8/layout/orgChart1#1"/>
    <dgm:cxn modelId="{F1E7D6E1-0F43-4175-8D1D-CF824E2EC43E}" type="presParOf" srcId="{C27F49A2-3823-4FB2-9959-09CB18866EF3}" destId="{F2E885B6-CAFE-4779-A1B0-F92999D6B31C}" srcOrd="1" destOrd="0" presId="urn:microsoft.com/office/officeart/2005/8/layout/orgChart1#1"/>
    <dgm:cxn modelId="{8E4D443A-BD4C-4FC4-9337-3D43340A279B}" type="presParOf" srcId="{C27F49A2-3823-4FB2-9959-09CB18866EF3}" destId="{822D8C02-1C60-42C9-A7A0-92C0A2EB38DF}" srcOrd="2" destOrd="0" presId="urn:microsoft.com/office/officeart/2005/8/layout/orgChart1#1"/>
    <dgm:cxn modelId="{B9272F4A-9A9D-4832-BD2E-0EA4F9BB86A5}" type="presParOf" srcId="{C01DCEBD-9942-495B-AE62-E7DF75FF26B3}" destId="{5AEFBFC6-BA81-4E9F-A4B4-2B6A955C39E0}" srcOrd="2" destOrd="0" presId="urn:microsoft.com/office/officeart/2005/8/layout/orgChart1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#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linDir" val="fromT"/>
                  <dgm:param type="chAlign" val="r"/>
                </dgm:alg>
              </dgm:if>
              <dgm:if name="Name23" func="var" arg="hierBranch" op="equ" val="r">
                <dgm:alg type="hierChild">
                  <dgm:param type="linDir" val="fromT"/>
                  <dgm:param type="chAlign" val="l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linDir" val="fromL"/>
                      <dgm:param type="chAlign" val="l"/>
                      <dgm:param type="secLinDir" val="fromT"/>
                      <dgm:param type="secChAlign" val="t"/>
                    </dgm:alg>
                  </dgm:if>
                  <dgm:else name="Name27">
                    <dgm:alg type="hierChild">
                      <dgm:param type="linDir" val="fromR"/>
                      <dgm:param type="chAlign" val="l"/>
                      <dgm:param type="secLinDir" val="fromT"/>
                      <dgm:param type="secChAlign" val="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dim" val="1D"/>
                                    <dgm:param type="endSty" val="noArr"/>
                                    <dgm:param type="connRout" val="bend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srcNode" val="rootConnector"/>
                                    <dgm:param type="dim" val="1D"/>
                                    <dgm:param type="endSty" val="noArr"/>
                                    <dgm:param type="connRout" val="bend"/>
                                    <dgm:param type="begPts" val="bCtr"/>
                                    <dgm:param type="endPts" val="midL mid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srcNode" val="rootConnector1"/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midL midR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srcNode" val="rootConnector"/>
                                <dgm:param type="dim" val="1D"/>
                                <dgm:param type="endSty" val="noArr"/>
                                <dgm:param type="connRout" val="bend"/>
                                <dgm:param type="begPts" val="bCtr"/>
                                <dgm:param type="endPts" val="midL mid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linDir" val="fromT"/>
                        <dgm:param type="chAlign" val="r"/>
                      </dgm:alg>
                    </dgm:if>
                    <dgm:if name="Name85" func="var" arg="hierBranch" op="equ" val="r">
                      <dgm:alg type="hierChild">
                        <dgm:param type="linDir" val="fromT"/>
                        <dgm:param type="chAlign" val="l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linDir" val="fromL"/>
                            <dgm:param type="chAlign" val="l"/>
                            <dgm:param type="secLinDir" val="fromT"/>
                            <dgm:param type="secChAlign" val="t"/>
                          </dgm:alg>
                        </dgm:if>
                        <dgm:else name="Name89">
                          <dgm:alg type="hierChild">
                            <dgm:param type="linDir" val="fromR"/>
                            <dgm:param type="chAlign" val="l"/>
                            <dgm:param type="secLinDir" val="fromT"/>
                            <dgm:param type="secChAlign" val="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linDir" val="fromL"/>
                        <dgm:param type="chAlign" val="l"/>
                        <dgm:param type="secLinDir" val="fromT"/>
                        <dgm:param type="secChAlign" val="t"/>
                      </dgm:alg>
                    </dgm:if>
                    <dgm:else name="Name105">
                      <dgm:alg type="hierChild">
                        <dgm:param type="linDir" val="fromR"/>
                        <dgm:param type="chAlign" val="l"/>
                        <dgm:param type="secLinDir" val="fromT"/>
                        <dgm:param type="secChAlign" val="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linDir" val="fromL"/>
                  <dgm:param type="chAlign" val="l"/>
                  <dgm:param type="secLinDir" val="fromT"/>
                  <dgm:param type="secChAlign" val="t"/>
                </dgm:alg>
              </dgm:if>
              <dgm:else name="Name109">
                <dgm:alg type="hierChild">
                  <dgm:param type="linDir" val="fromR"/>
                  <dgm:param type="chAlign" val="l"/>
                  <dgm:param type="secLinDir" val="fromT"/>
                  <dgm:param type="secChAlign" val="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dim" val="1D"/>
                    <dgm:param type="endSty" val="noArr"/>
                    <dgm:param type="connRout" val="bend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linDir" val="fromT"/>
                        <dgm:param type="chAlign" val="r"/>
                      </dgm:alg>
                    </dgm:if>
                    <dgm:if name="Name129" func="var" arg="hierBranch" op="equ" val="r">
                      <dgm:alg type="hierChild">
                        <dgm:param type="linDir" val="fromT"/>
                        <dgm:param type="chAlign" val="l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linDir" val="fromL"/>
                            <dgm:param type="chAlign" val="l"/>
                            <dgm:param type="secLinDir" val="fromT"/>
                            <dgm:param type="secChAlign" val="t"/>
                          </dgm:alg>
                        </dgm:if>
                        <dgm:else name="Name133">
                          <dgm:alg type="hierChild">
                            <dgm:param type="linDir" val="fromR"/>
                            <dgm:param type="chAlign" val="l"/>
                            <dgm:param type="secLinDir" val="fromT"/>
                            <dgm:param type="secChAlign" val="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linDir" val="fromL"/>
                        <dgm:param type="chAlign" val="l"/>
                        <dgm:param type="secLinDir" val="fromT"/>
                        <dgm:param type="secChAlign" val="t"/>
                      </dgm:alg>
                    </dgm:if>
                    <dgm:else name="Name146">
                      <dgm:alg type="hierChild">
                        <dgm:param type="linDir" val="fromR"/>
                        <dgm:param type="chAlign" val="l"/>
                        <dgm:param type="secLinDir" val="fromT"/>
                        <dgm:param type="secChAlign" val="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imes New Roman" panose="02020603050405020304" pitchFamily="18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GB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imes New Roman" panose="02020603050405020304" pitchFamily="18" charset="0"/>
                <a:cs typeface="Arial" panose="020B0604020202020204" pitchFamily="34" charset="0"/>
              </a:defRPr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C873D80F-2CA7-491F-8299-80F562D97821}" type="datetimeFigureOut">
              <a:rPr kumimoji="1" lang="en-GB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22/09/2025</a:t>
            </a:fld>
            <a:endParaRPr kumimoji="1" lang="en-GB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to edit Master text styles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Second level</a:t>
            </a: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Third level</a:t>
            </a: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Fourth level</a:t>
            </a: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Fifth level</a:t>
            </a: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imes New Roman" panose="02020603050405020304" pitchFamily="18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GB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/>
          <a:p>
            <a:pPr lvl="0" algn="r">
              <a:buNone/>
            </a:pPr>
            <a:fld id="{9A0DB2DC-4C9A-4742-B13C-FB6460FD3503}" type="slidenum">
              <a:rPr lang="en-GB" altLang="x-none" sz="1200" dirty="0"/>
              <a:pPr lvl="0" algn="r">
                <a:buNone/>
              </a:pPr>
              <a:t>‹#›</a:t>
            </a:fld>
            <a:endParaRPr lang="en-GB" altLang="x-none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112643" name="Notes Placeholder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en-GB" altLang="en-US" dirty="0"/>
          </a:p>
        </p:txBody>
      </p:sp>
      <p:sp>
        <p:nvSpPr>
          <p:cNvPr id="112644" name="Slide Number Placeholder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/>
            <a:fld id="{9A0DB2DC-4C9A-4742-B13C-FB6460FD3503}" type="slidenum">
              <a:rPr lang="en-GB" altLang="en-US" sz="1200" dirty="0"/>
              <a:pPr lvl="0" algn="r"/>
              <a:t>3</a:t>
            </a:fld>
            <a:endParaRPr lang="en-GB" altLang="en-US" sz="12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114691" name="Notes Placeholder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lstStyle/>
          <a:p>
            <a:pPr lvl="0" eaLnBrk="1" hangingPunct="1">
              <a:spcBef>
                <a:spcPct val="0"/>
              </a:spcBef>
            </a:pPr>
            <a:endParaRPr lang="en-GB" altLang="en-US" dirty="0"/>
          </a:p>
        </p:txBody>
      </p:sp>
      <p:sp>
        <p:nvSpPr>
          <p:cNvPr id="114692" name="Slide Number Placeholder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 algn="r"/>
            <a:fld id="{9A0DB2DC-4C9A-4742-B13C-FB6460FD3503}" type="slidenum">
              <a:rPr lang="en-GB" altLang="en-US" sz="1200" dirty="0"/>
              <a:pPr lvl="0" algn="r"/>
              <a:t>7</a:t>
            </a:fld>
            <a:endParaRPr lang="en-GB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gradFill rotWithShape="0">
          <a:gsLst>
            <a:gs pos="0">
              <a:schemeClr val="bg2"/>
            </a:gs>
            <a:gs pos="50000">
              <a:schemeClr val="bg1"/>
            </a:gs>
            <a:gs pos="100000">
              <a:schemeClr val="bg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2"/>
          <p:cNvSpPr>
            <a:spLocks noChangeArrowheads="1"/>
          </p:cNvSpPr>
          <p:nvPr/>
        </p:nvSpPr>
        <p:spPr bwMode="hidden">
          <a:xfrm>
            <a:off x="2895600" y="0"/>
            <a:ext cx="3352800" cy="6856413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50000">
                <a:schemeClr val="bg1"/>
              </a:gs>
              <a:gs pos="100000">
                <a:schemeClr val="bg2"/>
              </a:gs>
            </a:gsLst>
            <a:lin ang="5400000" scaled="1"/>
          </a:gradFill>
          <a:ln w="9525">
            <a:noFill/>
            <a:miter lim="800000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ru-RU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3075" name="Group 3"/>
          <p:cNvGrpSpPr/>
          <p:nvPr/>
        </p:nvGrpSpPr>
        <p:grpSpPr>
          <a:xfrm>
            <a:off x="2133600" y="473075"/>
            <a:ext cx="4878388" cy="3490913"/>
            <a:chOff x="1344" y="298"/>
            <a:chExt cx="3073" cy="2199"/>
          </a:xfrm>
        </p:grpSpPr>
        <p:sp>
          <p:nvSpPr>
            <p:cNvPr id="19" name="Freeform 4"/>
            <p:cNvSpPr/>
            <p:nvPr/>
          </p:nvSpPr>
          <p:spPr bwMode="auto">
            <a:xfrm>
              <a:off x="1344" y="1035"/>
              <a:ext cx="1019" cy="907"/>
            </a:xfrm>
            <a:custGeom>
              <a:avLst/>
              <a:gdLst>
                <a:gd name="T0" fmla="*/ 0 w 1019"/>
                <a:gd name="T1" fmla="*/ 566 h 907"/>
                <a:gd name="T2" fmla="*/ 0 w 1019"/>
                <a:gd name="T3" fmla="*/ 906 h 907"/>
                <a:gd name="T4" fmla="*/ 1014 w 1019"/>
                <a:gd name="T5" fmla="*/ 283 h 907"/>
                <a:gd name="T6" fmla="*/ 1018 w 1019"/>
                <a:gd name="T7" fmla="*/ 307 h 907"/>
                <a:gd name="T8" fmla="*/ 869 w 1019"/>
                <a:gd name="T9" fmla="*/ 0 h 907"/>
                <a:gd name="T10" fmla="*/ 0 w 1019"/>
                <a:gd name="T11" fmla="*/ 566 h 90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019" h="907">
                  <a:moveTo>
                    <a:pt x="0" y="566"/>
                  </a:moveTo>
                  <a:lnTo>
                    <a:pt x="0" y="906"/>
                  </a:lnTo>
                  <a:lnTo>
                    <a:pt x="1014" y="283"/>
                  </a:lnTo>
                  <a:lnTo>
                    <a:pt x="1018" y="307"/>
                  </a:lnTo>
                  <a:lnTo>
                    <a:pt x="869" y="0"/>
                  </a:lnTo>
                  <a:lnTo>
                    <a:pt x="0" y="566"/>
                  </a:lnTo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0" name="Freeform 5"/>
            <p:cNvSpPr/>
            <p:nvPr/>
          </p:nvSpPr>
          <p:spPr bwMode="auto">
            <a:xfrm>
              <a:off x="3398" y="1035"/>
              <a:ext cx="1019" cy="907"/>
            </a:xfrm>
            <a:custGeom>
              <a:avLst/>
              <a:gdLst>
                <a:gd name="T0" fmla="*/ 1018 w 1019"/>
                <a:gd name="T1" fmla="*/ 566 h 907"/>
                <a:gd name="T2" fmla="*/ 1018 w 1019"/>
                <a:gd name="T3" fmla="*/ 906 h 907"/>
                <a:gd name="T4" fmla="*/ 3 w 1019"/>
                <a:gd name="T5" fmla="*/ 283 h 907"/>
                <a:gd name="T6" fmla="*/ 0 w 1019"/>
                <a:gd name="T7" fmla="*/ 307 h 907"/>
                <a:gd name="T8" fmla="*/ 148 w 1019"/>
                <a:gd name="T9" fmla="*/ 0 h 907"/>
                <a:gd name="T10" fmla="*/ 1018 w 1019"/>
                <a:gd name="T11" fmla="*/ 566 h 90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019" h="907">
                  <a:moveTo>
                    <a:pt x="1018" y="566"/>
                  </a:moveTo>
                  <a:lnTo>
                    <a:pt x="1018" y="906"/>
                  </a:lnTo>
                  <a:lnTo>
                    <a:pt x="3" y="283"/>
                  </a:lnTo>
                  <a:lnTo>
                    <a:pt x="0" y="307"/>
                  </a:lnTo>
                  <a:lnTo>
                    <a:pt x="148" y="0"/>
                  </a:lnTo>
                  <a:lnTo>
                    <a:pt x="1018" y="566"/>
                  </a:lnTo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grpSp>
          <p:nvGrpSpPr>
            <p:cNvPr id="3083" name="Group 6"/>
            <p:cNvGrpSpPr/>
            <p:nvPr/>
          </p:nvGrpSpPr>
          <p:grpSpPr>
            <a:xfrm>
              <a:off x="1571" y="298"/>
              <a:ext cx="2632" cy="2199"/>
              <a:chOff x="1571" y="298"/>
              <a:chExt cx="2632" cy="2199"/>
            </a:xfrm>
          </p:grpSpPr>
          <p:sp>
            <p:nvSpPr>
              <p:cNvPr id="23" name="AutoShape 7" descr="Green marble"/>
              <p:cNvSpPr>
                <a:spLocks noChangeArrowheads="1"/>
              </p:cNvSpPr>
              <p:nvPr/>
            </p:nvSpPr>
            <p:spPr bwMode="auto">
              <a:xfrm rot="10800000" flipH="1">
                <a:off x="1571" y="298"/>
                <a:ext cx="2631" cy="2198"/>
              </a:xfrm>
              <a:prstGeom prst="triangle">
                <a:avLst>
                  <a:gd name="adj" fmla="val 49995"/>
                </a:avLst>
              </a:prstGeom>
              <a:blipFill dpi="0" rotWithShape="0">
                <a:blip r:embed="rId2" cstate="print"/>
                <a:srcRect/>
                <a:tile tx="0" ty="0" sx="100000" sy="100000" flip="none" algn="tl"/>
              </a:blipFill>
              <a:ln w="12700" cap="sq">
                <a:solidFill>
                  <a:srgbClr val="006633"/>
                </a:solidFill>
                <a:miter lim="800000"/>
              </a:ln>
            </p:spPr>
            <p:txBody>
              <a:bodyPr/>
              <a:lstStyle>
                <a:lvl1pPr algn="ctr">
                  <a:defRPr kumimoji="1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 algn="ctr">
                  <a:defRPr kumimoji="1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 algn="ctr">
                  <a:defRPr kumimoji="1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 algn="ctr">
                  <a:defRPr kumimoji="1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 algn="ctr">
                  <a:defRPr kumimoji="1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en-US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24" name="Freeform 8"/>
              <p:cNvSpPr/>
              <p:nvPr/>
            </p:nvSpPr>
            <p:spPr bwMode="auto">
              <a:xfrm>
                <a:off x="1571" y="298"/>
                <a:ext cx="1316" cy="2199"/>
              </a:xfrm>
              <a:custGeom>
                <a:avLst/>
                <a:gdLst>
                  <a:gd name="T0" fmla="*/ 1315 w 1316"/>
                  <a:gd name="T1" fmla="*/ 2198 h 2199"/>
                  <a:gd name="T2" fmla="*/ 1315 w 1316"/>
                  <a:gd name="T3" fmla="*/ 1815 h 2199"/>
                  <a:gd name="T4" fmla="*/ 409 w 1316"/>
                  <a:gd name="T5" fmla="*/ 214 h 2199"/>
                  <a:gd name="T6" fmla="*/ 0 w 1316"/>
                  <a:gd name="T7" fmla="*/ 0 h 2199"/>
                  <a:gd name="T8" fmla="*/ 1315 w 1316"/>
                  <a:gd name="T9" fmla="*/ 2198 h 219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316" h="2199">
                    <a:moveTo>
                      <a:pt x="1315" y="2198"/>
                    </a:moveTo>
                    <a:lnTo>
                      <a:pt x="1315" y="1815"/>
                    </a:lnTo>
                    <a:lnTo>
                      <a:pt x="409" y="214"/>
                    </a:lnTo>
                    <a:lnTo>
                      <a:pt x="0" y="0"/>
                    </a:lnTo>
                    <a:lnTo>
                      <a:pt x="1315" y="2198"/>
                    </a:lnTo>
                  </a:path>
                </a:pathLst>
              </a:custGeom>
              <a:solidFill>
                <a:srgbClr val="002010">
                  <a:alpha val="50195"/>
                </a:srgbClr>
              </a:solidFill>
              <a:ln w="12700" cap="sq">
                <a:solidFill>
                  <a:srgbClr val="006633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ru-RU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25" name="Freeform 9"/>
              <p:cNvSpPr/>
              <p:nvPr/>
            </p:nvSpPr>
            <p:spPr bwMode="auto">
              <a:xfrm>
                <a:off x="1571" y="298"/>
                <a:ext cx="2632" cy="217"/>
              </a:xfrm>
              <a:custGeom>
                <a:avLst/>
                <a:gdLst>
                  <a:gd name="T0" fmla="*/ 0 w 2632"/>
                  <a:gd name="T1" fmla="*/ 0 h 217"/>
                  <a:gd name="T2" fmla="*/ 409 w 2632"/>
                  <a:gd name="T3" fmla="*/ 216 h 217"/>
                  <a:gd name="T4" fmla="*/ 2279 w 2632"/>
                  <a:gd name="T5" fmla="*/ 216 h 217"/>
                  <a:gd name="T6" fmla="*/ 2631 w 2632"/>
                  <a:gd name="T7" fmla="*/ 0 h 217"/>
                  <a:gd name="T8" fmla="*/ 0 w 2632"/>
                  <a:gd name="T9" fmla="*/ 0 h 21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632" h="217">
                    <a:moveTo>
                      <a:pt x="0" y="0"/>
                    </a:moveTo>
                    <a:lnTo>
                      <a:pt x="409" y="216"/>
                    </a:lnTo>
                    <a:lnTo>
                      <a:pt x="2279" y="216"/>
                    </a:lnTo>
                    <a:lnTo>
                      <a:pt x="2631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71BB96">
                  <a:alpha val="50195"/>
                </a:srgbClr>
              </a:solidFill>
              <a:ln w="12700" cap="sq">
                <a:solidFill>
                  <a:srgbClr val="006633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ru-RU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26" name="Freeform 10"/>
              <p:cNvSpPr/>
              <p:nvPr/>
            </p:nvSpPr>
            <p:spPr bwMode="auto">
              <a:xfrm>
                <a:off x="2886" y="298"/>
                <a:ext cx="1317" cy="2199"/>
              </a:xfrm>
              <a:custGeom>
                <a:avLst/>
                <a:gdLst>
                  <a:gd name="T0" fmla="*/ 0 w 1317"/>
                  <a:gd name="T1" fmla="*/ 2198 h 2199"/>
                  <a:gd name="T2" fmla="*/ 0 w 1317"/>
                  <a:gd name="T3" fmla="*/ 1815 h 2199"/>
                  <a:gd name="T4" fmla="*/ 906 w 1317"/>
                  <a:gd name="T5" fmla="*/ 214 h 2199"/>
                  <a:gd name="T6" fmla="*/ 1316 w 1317"/>
                  <a:gd name="T7" fmla="*/ 0 h 2199"/>
                  <a:gd name="T8" fmla="*/ 0 w 1317"/>
                  <a:gd name="T9" fmla="*/ 2198 h 219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317" h="2199">
                    <a:moveTo>
                      <a:pt x="0" y="2198"/>
                    </a:moveTo>
                    <a:lnTo>
                      <a:pt x="0" y="1815"/>
                    </a:lnTo>
                    <a:lnTo>
                      <a:pt x="906" y="214"/>
                    </a:lnTo>
                    <a:lnTo>
                      <a:pt x="1316" y="0"/>
                    </a:lnTo>
                    <a:lnTo>
                      <a:pt x="0" y="2198"/>
                    </a:lnTo>
                  </a:path>
                </a:pathLst>
              </a:custGeom>
              <a:solidFill>
                <a:srgbClr val="006633">
                  <a:alpha val="50195"/>
                </a:srgbClr>
              </a:solidFill>
              <a:ln w="12700" cap="sq">
                <a:solidFill>
                  <a:srgbClr val="006633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ru-RU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22" name="Rectangle 11"/>
            <p:cNvSpPr>
              <a:spLocks noChangeArrowheads="1"/>
            </p:cNvSpPr>
            <p:nvPr/>
          </p:nvSpPr>
          <p:spPr bwMode="auto">
            <a:xfrm>
              <a:off x="1344" y="1631"/>
              <a:ext cx="3069" cy="31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folHlink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10252" name="Rectangle 1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3886200"/>
            <a:ext cx="7772400" cy="1143000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0253" name="Rectangle 13"/>
          <p:cNvSpPr>
            <a:spLocks noGrp="1" noChangeArrowheads="1"/>
          </p:cNvSpPr>
          <p:nvPr>
            <p:ph type="subTitle" sz="quarter" idx="1" hasCustomPrompt="1"/>
          </p:nvPr>
        </p:nvSpPr>
        <p:spPr>
          <a:xfrm>
            <a:off x="1371600" y="5410200"/>
            <a:ext cx="6400800" cy="12954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r>
              <a:rPr lang="ru-RU"/>
              <a:t>Правка образца подзаголовка</a:t>
            </a:r>
          </a:p>
        </p:txBody>
      </p:sp>
      <p:sp>
        <p:nvSpPr>
          <p:cNvPr id="27" name="Rectangle 14"/>
          <p:cNvSpPr>
            <a:spLocks noGrp="1" noChangeArrowheads="1"/>
          </p:cNvSpPr>
          <p:nvPr>
            <p:ph type="dt" sz="quarter" idx="2"/>
          </p:nvPr>
        </p:nvSpPr>
        <p:spPr bwMode="auto">
          <a:xfrm>
            <a:off x="685800" y="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2075" tIns="46038" rIns="92075" bIns="46038" numCol="1" anchor="ctr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8" name="Rectangle 1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2075" tIns="46038" rIns="92075" bIns="46038" numCol="1" anchor="ctr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9" name="Rectangle 1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none" lIns="92075" tIns="46038" rIns="92075" bIns="46038" numCol="1" anchor="ctr" anchorCtr="0" compatLnSpc="1"/>
          <a:lstStyle/>
          <a:p>
            <a:pPr algn="r" eaLnBrk="1" hangingPunct="1">
              <a:buNone/>
            </a:pPr>
            <a:fld id="{9A0DB2DC-4C9A-4742-B13C-FB6460FD3503}" type="slidenum">
              <a:rPr lang="ru-RU" altLang="en-US" dirty="0"/>
              <a:pPr algn="r" eaLnBrk="1" hangingPunct="1">
                <a:buNone/>
              </a:pPr>
              <a:t>‹#›</a:t>
            </a:fld>
            <a:endParaRPr lang="ru-RU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altLang="en-US" dirty="0">
                <a:latin typeface="Times New Roman" panose="02020603050405020304" pitchFamily="18" charset="0"/>
              </a:rPr>
              <a:pPr lvl="0" eaLnBrk="1" hangingPunct="1">
                <a:buNone/>
              </a:pPr>
              <a:t>‹#›</a:t>
            </a:fld>
            <a:endParaRPr lang="ru-RU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altLang="en-US" dirty="0">
                <a:latin typeface="Times New Roman" panose="02020603050405020304" pitchFamily="18" charset="0"/>
              </a:rPr>
              <a:pPr lvl="0" eaLnBrk="1" hangingPunct="1">
                <a:buNone/>
              </a:pPr>
              <a:t>‹#›</a:t>
            </a:fld>
            <a:endParaRPr lang="ru-RU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61988" y="19050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24388" y="19050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altLang="en-US" dirty="0">
                <a:latin typeface="Times New Roman" panose="02020603050405020304" pitchFamily="18" charset="0"/>
              </a:rPr>
              <a:pPr lvl="0" eaLnBrk="1" hangingPunct="1">
                <a:buNone/>
              </a:pPr>
              <a:t>‹#›</a:t>
            </a:fld>
            <a:endParaRPr lang="ru-RU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altLang="en-US" dirty="0">
                <a:latin typeface="Times New Roman" panose="02020603050405020304" pitchFamily="18" charset="0"/>
              </a:rPr>
              <a:pPr lvl="0" eaLnBrk="1" hangingPunct="1">
                <a:buNone/>
              </a:pPr>
              <a:t>‹#›</a:t>
            </a:fld>
            <a:endParaRPr lang="ru-RU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altLang="en-US" dirty="0">
                <a:latin typeface="Times New Roman" panose="02020603050405020304" pitchFamily="18" charset="0"/>
              </a:rPr>
              <a:pPr lvl="0" eaLnBrk="1" hangingPunct="1">
                <a:buNone/>
              </a:pPr>
              <a:t>‹#›</a:t>
            </a:fld>
            <a:endParaRPr lang="ru-RU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altLang="en-US" dirty="0">
                <a:latin typeface="Times New Roman" panose="02020603050405020304" pitchFamily="18" charset="0"/>
              </a:rPr>
              <a:pPr lvl="0" eaLnBrk="1" hangingPunct="1">
                <a:buNone/>
              </a:pPr>
              <a:t>‹#›</a:t>
            </a:fld>
            <a:endParaRPr lang="ru-RU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altLang="en-US" dirty="0">
                <a:latin typeface="Times New Roman" panose="02020603050405020304" pitchFamily="18" charset="0"/>
              </a:rPr>
              <a:pPr lvl="0" eaLnBrk="1" hangingPunct="1">
                <a:buNone/>
              </a:pPr>
              <a:t>‹#›</a:t>
            </a:fld>
            <a:endParaRPr lang="ru-RU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2075" tIns="46038" rIns="92075" bIns="46038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None/>
              <a:defRPr/>
            </a:pPr>
            <a:endParaRPr kumimoji="0" lang="ru-RU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altLang="en-US" dirty="0">
                <a:latin typeface="Times New Roman" panose="02020603050405020304" pitchFamily="18" charset="0"/>
              </a:rPr>
              <a:pPr lvl="0" eaLnBrk="1" hangingPunct="1">
                <a:buNone/>
              </a:pPr>
              <a:t>‹#›</a:t>
            </a:fld>
            <a:endParaRPr lang="ru-RU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altLang="en-US" dirty="0">
                <a:latin typeface="Times New Roman" panose="02020603050405020304" pitchFamily="18" charset="0"/>
              </a:rPr>
              <a:pPr lvl="0" eaLnBrk="1" hangingPunct="1">
                <a:buNone/>
              </a:pPr>
              <a:t>‹#›</a:t>
            </a:fld>
            <a:endParaRPr lang="ru-RU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910388" y="228600"/>
            <a:ext cx="2081212" cy="57912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61988" y="228600"/>
            <a:ext cx="6096000" cy="57912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altLang="en-US" dirty="0">
                <a:latin typeface="Times New Roman" panose="02020603050405020304" pitchFamily="18" charset="0"/>
              </a:rPr>
              <a:pPr lvl="0" eaLnBrk="1" hangingPunct="1">
                <a:buNone/>
              </a:pPr>
              <a:t>‹#›</a:t>
            </a:fld>
            <a:endParaRPr lang="ru-RU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5000" y="228600"/>
            <a:ext cx="7086600" cy="14478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SmartArt 2"/>
          <p:cNvSpPr>
            <a:spLocks noGrp="1"/>
          </p:cNvSpPr>
          <p:nvPr>
            <p:ph type="pic" idx="1"/>
          </p:nvPr>
        </p:nvSpPr>
        <p:spPr>
          <a:xfrm>
            <a:off x="661988" y="1905000"/>
            <a:ext cx="7772400" cy="4114800"/>
          </a:xfrm>
        </p:spPr>
        <p:txBody>
          <a:bodyPr vert="horz" wrap="square" lIns="92075" tIns="46038" rIns="92075" bIns="46038" numCol="1" anchor="t" anchorCtr="0" compatLnSpc="1"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Char char="Ú"/>
              <a:defRPr/>
            </a:pPr>
            <a:endParaRPr kumimoji="0" lang="ru-RU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None/>
            </a:pPr>
            <a:fld id="{9A0DB2DC-4C9A-4742-B13C-FB6460FD3503}" type="slidenum">
              <a:rPr lang="ru-RU" altLang="en-US" dirty="0">
                <a:latin typeface="Times New Roman" panose="02020603050405020304" pitchFamily="18" charset="0"/>
              </a:rPr>
              <a:pPr lvl="0" eaLnBrk="1" hangingPunct="1">
                <a:buNone/>
              </a:pPr>
              <a:t>‹#›</a:t>
            </a:fld>
            <a:endParaRPr lang="ru-RU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path path="rect">
            <a:fillToRect r="100000" b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hidden">
          <a:xfrm>
            <a:off x="0" y="0"/>
            <a:ext cx="1752600" cy="6856413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50000">
                <a:schemeClr val="bg1"/>
              </a:gs>
              <a:gs pos="100000">
                <a:schemeClr val="bg2"/>
              </a:gs>
            </a:gsLst>
            <a:lin ang="5400000" scaled="1"/>
          </a:gradFill>
          <a:ln w="9525">
            <a:noFill/>
            <a:miter lim="800000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ru-RU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2051" name="Group 3"/>
          <p:cNvGrpSpPr/>
          <p:nvPr/>
        </p:nvGrpSpPr>
        <p:grpSpPr>
          <a:xfrm>
            <a:off x="152400" y="374650"/>
            <a:ext cx="1525588" cy="1227138"/>
            <a:chOff x="96" y="236"/>
            <a:chExt cx="961" cy="773"/>
          </a:xfrm>
        </p:grpSpPr>
        <p:sp>
          <p:nvSpPr>
            <p:cNvPr id="2057" name="Freeform 4"/>
            <p:cNvSpPr/>
            <p:nvPr/>
          </p:nvSpPr>
          <p:spPr bwMode="auto">
            <a:xfrm>
              <a:off x="738" y="495"/>
              <a:ext cx="319" cy="319"/>
            </a:xfrm>
            <a:custGeom>
              <a:avLst/>
              <a:gdLst>
                <a:gd name="T0" fmla="*/ 318 w 319"/>
                <a:gd name="T1" fmla="*/ 198 h 319"/>
                <a:gd name="T2" fmla="*/ 318 w 319"/>
                <a:gd name="T3" fmla="*/ 318 h 319"/>
                <a:gd name="T4" fmla="*/ 1 w 319"/>
                <a:gd name="T5" fmla="*/ 99 h 319"/>
                <a:gd name="T6" fmla="*/ 0 w 319"/>
                <a:gd name="T7" fmla="*/ 108 h 319"/>
                <a:gd name="T8" fmla="*/ 46 w 319"/>
                <a:gd name="T9" fmla="*/ 0 h 319"/>
                <a:gd name="T10" fmla="*/ 318 w 319"/>
                <a:gd name="T11" fmla="*/ 198 h 31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19" h="319">
                  <a:moveTo>
                    <a:pt x="318" y="198"/>
                  </a:moveTo>
                  <a:lnTo>
                    <a:pt x="318" y="318"/>
                  </a:lnTo>
                  <a:lnTo>
                    <a:pt x="1" y="99"/>
                  </a:lnTo>
                  <a:lnTo>
                    <a:pt x="0" y="108"/>
                  </a:lnTo>
                  <a:lnTo>
                    <a:pt x="46" y="0"/>
                  </a:lnTo>
                  <a:lnTo>
                    <a:pt x="318" y="198"/>
                  </a:lnTo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sp>
          <p:nvSpPr>
            <p:cNvPr id="2058" name="Freeform 5"/>
            <p:cNvSpPr/>
            <p:nvPr/>
          </p:nvSpPr>
          <p:spPr bwMode="auto">
            <a:xfrm>
              <a:off x="96" y="495"/>
              <a:ext cx="319" cy="319"/>
            </a:xfrm>
            <a:custGeom>
              <a:avLst/>
              <a:gdLst>
                <a:gd name="T0" fmla="*/ 0 w 319"/>
                <a:gd name="T1" fmla="*/ 198 h 319"/>
                <a:gd name="T2" fmla="*/ 0 w 319"/>
                <a:gd name="T3" fmla="*/ 318 h 319"/>
                <a:gd name="T4" fmla="*/ 316 w 319"/>
                <a:gd name="T5" fmla="*/ 99 h 319"/>
                <a:gd name="T6" fmla="*/ 318 w 319"/>
                <a:gd name="T7" fmla="*/ 108 h 319"/>
                <a:gd name="T8" fmla="*/ 271 w 319"/>
                <a:gd name="T9" fmla="*/ 0 h 319"/>
                <a:gd name="T10" fmla="*/ 0 w 319"/>
                <a:gd name="T11" fmla="*/ 198 h 31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19" h="319">
                  <a:moveTo>
                    <a:pt x="0" y="198"/>
                  </a:moveTo>
                  <a:lnTo>
                    <a:pt x="0" y="318"/>
                  </a:lnTo>
                  <a:lnTo>
                    <a:pt x="316" y="99"/>
                  </a:lnTo>
                  <a:lnTo>
                    <a:pt x="318" y="108"/>
                  </a:lnTo>
                  <a:lnTo>
                    <a:pt x="271" y="0"/>
                  </a:lnTo>
                  <a:lnTo>
                    <a:pt x="0" y="198"/>
                  </a:lnTo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  <p:grpSp>
          <p:nvGrpSpPr>
            <p:cNvPr id="2059" name="Group 6"/>
            <p:cNvGrpSpPr/>
            <p:nvPr/>
          </p:nvGrpSpPr>
          <p:grpSpPr>
            <a:xfrm>
              <a:off x="152" y="236"/>
              <a:ext cx="823" cy="773"/>
              <a:chOff x="152" y="236"/>
              <a:chExt cx="823" cy="773"/>
            </a:xfrm>
          </p:grpSpPr>
          <p:sp>
            <p:nvSpPr>
              <p:cNvPr id="2061" name="AutoShape 7" descr="Green marble"/>
              <p:cNvSpPr>
                <a:spLocks noChangeArrowheads="1"/>
              </p:cNvSpPr>
              <p:nvPr/>
            </p:nvSpPr>
            <p:spPr bwMode="auto">
              <a:xfrm rot="10800000" flipH="1">
                <a:off x="152" y="236"/>
                <a:ext cx="822" cy="772"/>
              </a:xfrm>
              <a:prstGeom prst="triangle">
                <a:avLst>
                  <a:gd name="adj" fmla="val 49995"/>
                </a:avLst>
              </a:prstGeom>
              <a:blipFill dpi="0" rotWithShape="0">
                <a:blip r:embed="rId14" cstate="print"/>
                <a:srcRect/>
                <a:tile tx="0" ty="0" sx="100000" sy="100000" flip="none" algn="tl"/>
              </a:blipFill>
              <a:ln w="12700" cap="sq">
                <a:solidFill>
                  <a:srgbClr val="006633"/>
                </a:solidFill>
                <a:miter lim="800000"/>
              </a:ln>
            </p:spPr>
            <p:txBody>
              <a:bodyPr/>
              <a:lstStyle>
                <a:lvl1pPr algn="ctr">
                  <a:defRPr kumimoji="1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1pPr>
                <a:lvl2pPr marL="742950" indent="-285750" algn="ctr">
                  <a:defRPr kumimoji="1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2pPr>
                <a:lvl3pPr marL="1143000" indent="-228600" algn="ctr">
                  <a:defRPr kumimoji="1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3pPr>
                <a:lvl4pPr marL="1600200" indent="-228600" algn="ctr">
                  <a:defRPr kumimoji="1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4pPr>
                <a:lvl5pPr marL="2057400" indent="-228600" algn="ctr">
                  <a:defRPr kumimoji="1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defRPr>
                </a:lvl9pPr>
              </a:lstStyle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en-US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2062" name="Freeform 8"/>
              <p:cNvSpPr/>
              <p:nvPr/>
            </p:nvSpPr>
            <p:spPr bwMode="auto">
              <a:xfrm>
                <a:off x="152" y="236"/>
                <a:ext cx="412" cy="773"/>
              </a:xfrm>
              <a:custGeom>
                <a:avLst/>
                <a:gdLst>
                  <a:gd name="T0" fmla="*/ 411 w 412"/>
                  <a:gd name="T1" fmla="*/ 772 h 773"/>
                  <a:gd name="T2" fmla="*/ 411 w 412"/>
                  <a:gd name="T3" fmla="*/ 637 h 773"/>
                  <a:gd name="T4" fmla="*/ 127 w 412"/>
                  <a:gd name="T5" fmla="*/ 75 h 773"/>
                  <a:gd name="T6" fmla="*/ 0 w 412"/>
                  <a:gd name="T7" fmla="*/ 0 h 773"/>
                  <a:gd name="T8" fmla="*/ 411 w 412"/>
                  <a:gd name="T9" fmla="*/ 772 h 77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412" h="773">
                    <a:moveTo>
                      <a:pt x="411" y="772"/>
                    </a:moveTo>
                    <a:lnTo>
                      <a:pt x="411" y="637"/>
                    </a:lnTo>
                    <a:lnTo>
                      <a:pt x="127" y="75"/>
                    </a:lnTo>
                    <a:lnTo>
                      <a:pt x="0" y="0"/>
                    </a:lnTo>
                    <a:lnTo>
                      <a:pt x="411" y="772"/>
                    </a:lnTo>
                  </a:path>
                </a:pathLst>
              </a:custGeom>
              <a:solidFill>
                <a:srgbClr val="002010">
                  <a:alpha val="50195"/>
                </a:srgbClr>
              </a:solidFill>
              <a:ln w="12700" cap="sq">
                <a:solidFill>
                  <a:srgbClr val="006633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ru-RU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2063" name="Freeform 9"/>
              <p:cNvSpPr/>
              <p:nvPr/>
            </p:nvSpPr>
            <p:spPr bwMode="auto">
              <a:xfrm>
                <a:off x="152" y="236"/>
                <a:ext cx="823" cy="77"/>
              </a:xfrm>
              <a:custGeom>
                <a:avLst/>
                <a:gdLst>
                  <a:gd name="T0" fmla="*/ 0 w 823"/>
                  <a:gd name="T1" fmla="*/ 0 h 77"/>
                  <a:gd name="T2" fmla="*/ 127 w 823"/>
                  <a:gd name="T3" fmla="*/ 76 h 77"/>
                  <a:gd name="T4" fmla="*/ 712 w 823"/>
                  <a:gd name="T5" fmla="*/ 76 h 77"/>
                  <a:gd name="T6" fmla="*/ 822 w 823"/>
                  <a:gd name="T7" fmla="*/ 0 h 77"/>
                  <a:gd name="T8" fmla="*/ 0 w 823"/>
                  <a:gd name="T9" fmla="*/ 0 h 7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823" h="77">
                    <a:moveTo>
                      <a:pt x="0" y="0"/>
                    </a:moveTo>
                    <a:lnTo>
                      <a:pt x="127" y="76"/>
                    </a:lnTo>
                    <a:lnTo>
                      <a:pt x="712" y="76"/>
                    </a:lnTo>
                    <a:lnTo>
                      <a:pt x="822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71BB96">
                  <a:alpha val="50195"/>
                </a:srgbClr>
              </a:solidFill>
              <a:ln w="12700" cap="sq">
                <a:solidFill>
                  <a:srgbClr val="006633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ru-RU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Arial" panose="020B0604020202020204" pitchFamily="34" charset="0"/>
                </a:endParaRPr>
              </a:p>
            </p:txBody>
          </p:sp>
          <p:sp>
            <p:nvSpPr>
              <p:cNvPr id="2064" name="Freeform 10"/>
              <p:cNvSpPr/>
              <p:nvPr/>
            </p:nvSpPr>
            <p:spPr bwMode="auto">
              <a:xfrm>
                <a:off x="563" y="236"/>
                <a:ext cx="412" cy="773"/>
              </a:xfrm>
              <a:custGeom>
                <a:avLst/>
                <a:gdLst>
                  <a:gd name="T0" fmla="*/ 0 w 412"/>
                  <a:gd name="T1" fmla="*/ 772 h 773"/>
                  <a:gd name="T2" fmla="*/ 0 w 412"/>
                  <a:gd name="T3" fmla="*/ 637 h 773"/>
                  <a:gd name="T4" fmla="*/ 283 w 412"/>
                  <a:gd name="T5" fmla="*/ 75 h 773"/>
                  <a:gd name="T6" fmla="*/ 411 w 412"/>
                  <a:gd name="T7" fmla="*/ 0 h 773"/>
                  <a:gd name="T8" fmla="*/ 0 w 412"/>
                  <a:gd name="T9" fmla="*/ 772 h 77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412" h="773">
                    <a:moveTo>
                      <a:pt x="0" y="772"/>
                    </a:moveTo>
                    <a:lnTo>
                      <a:pt x="0" y="637"/>
                    </a:lnTo>
                    <a:lnTo>
                      <a:pt x="283" y="75"/>
                    </a:lnTo>
                    <a:lnTo>
                      <a:pt x="411" y="0"/>
                    </a:lnTo>
                    <a:lnTo>
                      <a:pt x="0" y="772"/>
                    </a:lnTo>
                  </a:path>
                </a:pathLst>
              </a:custGeom>
              <a:solidFill>
                <a:srgbClr val="006633">
                  <a:alpha val="50195"/>
                </a:srgbClr>
              </a:solidFill>
              <a:ln w="12700" cap="sq">
                <a:solidFill>
                  <a:srgbClr val="006633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1" lang="ru-RU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9227" name="Rectangle 11"/>
            <p:cNvSpPr>
              <a:spLocks noChangeArrowheads="1"/>
            </p:cNvSpPr>
            <p:nvPr/>
          </p:nvSpPr>
          <p:spPr bwMode="auto">
            <a:xfrm>
              <a:off x="96" y="704"/>
              <a:ext cx="959" cy="10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folHlink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</a:ln>
            <a:effectLst/>
          </p:spPr>
          <p:txBody>
            <a:bodyPr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Arial" panose="020B0604020202020204" pitchFamily="34" charset="0"/>
              </a:endParaRPr>
            </a:p>
          </p:txBody>
        </p:sp>
      </p:grpSp>
      <p:sp>
        <p:nvSpPr>
          <p:cNvPr id="2052" name="Rectangle 12"/>
          <p:cNvSpPr>
            <a:spLocks noGrp="1"/>
          </p:cNvSpPr>
          <p:nvPr>
            <p:ph type="title"/>
          </p:nvPr>
        </p:nvSpPr>
        <p:spPr>
          <a:xfrm>
            <a:off x="1905000" y="228600"/>
            <a:ext cx="7086600" cy="14478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 anchorCtr="0"/>
          <a:lstStyle/>
          <a:p>
            <a:pPr lvl="0"/>
            <a:r>
              <a:rPr lang="ru-RU" altLang="en-US" dirty="0"/>
              <a:t>Образец заголовка</a:t>
            </a:r>
          </a:p>
        </p:txBody>
      </p:sp>
      <p:sp>
        <p:nvSpPr>
          <p:cNvPr id="2053" name="Rectangle 13"/>
          <p:cNvSpPr>
            <a:spLocks noGrp="1"/>
          </p:cNvSpPr>
          <p:nvPr>
            <p:ph type="body" idx="1"/>
          </p:nvPr>
        </p:nvSpPr>
        <p:spPr>
          <a:xfrm>
            <a:off x="661988" y="190500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/>
          <a:lstStyle/>
          <a:p>
            <a:pPr lvl="0"/>
            <a:r>
              <a:rPr lang="ru-RU" altLang="en-US" dirty="0"/>
              <a:t>Образец текста</a:t>
            </a:r>
          </a:p>
          <a:p>
            <a:pPr lvl="1"/>
            <a:r>
              <a:rPr lang="ru-RU" altLang="en-US" dirty="0"/>
              <a:t>Второй уровень</a:t>
            </a:r>
          </a:p>
          <a:p>
            <a:pPr lvl="2"/>
            <a:r>
              <a:rPr lang="ru-RU" altLang="en-US" dirty="0"/>
              <a:t>Третий уровень</a:t>
            </a:r>
          </a:p>
          <a:p>
            <a:pPr lvl="3"/>
            <a:r>
              <a:rPr lang="ru-RU" altLang="en-US" dirty="0"/>
              <a:t>Четвертый уровень</a:t>
            </a:r>
          </a:p>
          <a:p>
            <a:pPr lvl="4"/>
            <a:r>
              <a:rPr lang="ru-RU" altLang="en-US" dirty="0"/>
              <a:t>Пятый уровень</a:t>
            </a:r>
          </a:p>
        </p:txBody>
      </p:sp>
      <p:sp>
        <p:nvSpPr>
          <p:cNvPr id="9230" name="Rectangle 1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399213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2075" tIns="46038" rIns="92075" bIns="46038" numCol="1" anchor="ctr" anchorCtr="0" compatLnSpc="1"/>
          <a:lstStyle>
            <a:lvl1pPr algn="l" eaLnBrk="1" hangingPunct="1">
              <a:defRPr kumimoji="0" sz="1400">
                <a:latin typeface="Times New Roman" panose="02020603050405020304" pitchFamily="18" charset="0"/>
                <a:cs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231" name="Rectangle 1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99213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2075" tIns="46038" rIns="92075" bIns="46038" numCol="1" anchor="ctr" anchorCtr="0" compatLnSpc="1"/>
          <a:lstStyle>
            <a:lvl1pPr algn="ctr" eaLnBrk="1" hangingPunct="1">
              <a:defRPr kumimoji="0" sz="1400">
                <a:latin typeface="Times New Roman" panose="02020603050405020304" pitchFamily="18" charset="0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232" name="Rectangle 1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99213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none" lIns="92075" tIns="46038" rIns="92075" bIns="46038" numCol="1" anchor="ctr" anchorCtr="0" compatLnSpc="1"/>
          <a:lstStyle>
            <a:lvl1pPr algn="r">
              <a:defRPr sz="1400"/>
            </a:lvl1pPr>
          </a:lstStyle>
          <a:p>
            <a:pPr lvl="0" eaLnBrk="1" hangingPunct="1">
              <a:buNone/>
            </a:pPr>
            <a:fld id="{9A0DB2DC-4C9A-4742-B13C-FB6460FD3503}" type="slidenum">
              <a:rPr lang="ru-RU" altLang="en-US" dirty="0">
                <a:latin typeface="Times New Roman" panose="02020603050405020304" pitchFamily="18" charset="0"/>
              </a:rPr>
              <a:pPr lvl="0" eaLnBrk="1" hangingPunct="1">
                <a:buNone/>
              </a:pPr>
              <a:t>‹#›</a:t>
            </a:fld>
            <a:endParaRPr lang="ru-RU" altLang="en-US" dirty="0">
              <a:latin typeface="Times New Roman" panose="02020603050405020304" pitchFamily="18" charset="0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anose="02020603050405020304" pitchFamily="18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90000"/>
        <a:buFont typeface="Wingdings" panose="05000000000000000000" pitchFamily="2" charset="2"/>
        <a:buChar char="Ú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30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32.jpeg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5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5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hyperlink" Target="https://medbase.ru/book/ISBN9785970486610.html" TargetMode="External"/><Relationship Id="rId2" Type="http://schemas.openxmlformats.org/officeDocument/2006/relationships/hyperlink" Target="https://www.studentlibrary.ru/book/ISBN9785970481974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mbasegeotar.ru/book/ISBN9785970482469.html" TargetMode="Externa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4"/>
          <p:cNvSpPr>
            <a:spLocks noGrp="1"/>
          </p:cNvSpPr>
          <p:nvPr>
            <p:ph type="ctrTitle" sz="quarter"/>
          </p:nvPr>
        </p:nvSpPr>
        <p:spPr>
          <a:xfrm>
            <a:off x="685800" y="260350"/>
            <a:ext cx="7772400" cy="4768850"/>
          </a:xfrm>
        </p:spPr>
        <p:txBody>
          <a:bodyPr vert="horz" wrap="square" lIns="92075" tIns="46038" rIns="92075" bIns="46038" anchor="ctr" anchorCtr="0"/>
          <a:lstStyle/>
          <a:p>
            <a:pPr>
              <a:buClrTx/>
              <a:buSzTx/>
              <a:buFontTx/>
            </a:pPr>
            <a:r>
              <a:rPr lang="ru-RU" altLang="en-US" b="1" dirty="0">
                <a:latin typeface="Calibri" pitchFamily="34" charset="0"/>
              </a:rPr>
              <a:t>ВТОРИЧНЫЕ ФОРМЫ </a:t>
            </a:r>
            <a:r>
              <a:rPr lang="ru-RU" altLang="en-US" b="1" dirty="0" smtClean="0">
                <a:latin typeface="Calibri" pitchFamily="34" charset="0"/>
              </a:rPr>
              <a:t>ТУБЕРКУЛЕЗА</a:t>
            </a:r>
            <a:br>
              <a:rPr lang="ru-RU" altLang="en-US" b="1" dirty="0" smtClean="0">
                <a:latin typeface="Calibri" pitchFamily="34" charset="0"/>
              </a:rPr>
            </a:br>
            <a:r>
              <a:rPr lang="ru-RU" b="1" dirty="0" smtClean="0">
                <a:latin typeface="Calibri" pitchFamily="34" charset="0"/>
              </a:rPr>
              <a:t>ОБЩИЕ ПРИНЦИПЫ ЛЕЧЕНИЯ БОЛЬНЫХ ТУБЕРКУЛЕЗОМ</a:t>
            </a:r>
            <a:r>
              <a:rPr lang="ru-RU" altLang="en-US" b="1" dirty="0">
                <a:latin typeface="Calibri" pitchFamily="34" charset="0"/>
              </a:rPr>
              <a:t/>
            </a:r>
            <a:br>
              <a:rPr lang="ru-RU" altLang="en-US" b="1" dirty="0">
                <a:latin typeface="Calibri" pitchFamily="34" charset="0"/>
              </a:rPr>
            </a:br>
            <a:r>
              <a:rPr lang="ru-RU" altLang="en-US" b="1" dirty="0">
                <a:latin typeface="Calibri" pitchFamily="34" charset="0"/>
              </a:rPr>
              <a:t/>
            </a:r>
            <a:br>
              <a:rPr lang="ru-RU" altLang="en-US" b="1" dirty="0">
                <a:latin typeface="Calibri" pitchFamily="34" charset="0"/>
              </a:rPr>
            </a:br>
            <a:endParaRPr lang="en-GB" altLang="en-US" b="1" dirty="0">
              <a:latin typeface="Calibri" pitchFamily="34" charset="0"/>
            </a:endParaRPr>
          </a:p>
        </p:txBody>
      </p:sp>
      <p:sp>
        <p:nvSpPr>
          <p:cNvPr id="6" name="Subtitle 5"/>
          <p:cNvSpPr>
            <a:spLocks noGrp="1"/>
          </p:cNvSpPr>
          <p:nvPr>
            <p:ph type="subTitle" sz="quarter" idx="1"/>
          </p:nvPr>
        </p:nvSpPr>
        <p:spPr>
          <a:xfrm>
            <a:off x="3923928" y="4581128"/>
            <a:ext cx="5220072" cy="1295400"/>
          </a:xfrm>
        </p:spPr>
        <p:txBody>
          <a:bodyPr vert="horz" wrap="square" lIns="92075" tIns="46038" rIns="92075" bIns="46038" numCol="1" anchor="t" anchorCtr="0" compatLnSpc="1"/>
          <a:lstStyle/>
          <a:p>
            <a:pPr>
              <a:buSzPct val="90000"/>
            </a:pPr>
            <a:r>
              <a:rPr lang="ru-RU" dirty="0" smtClean="0">
                <a:solidFill>
                  <a:srgbClr val="FFFF9E"/>
                </a:solidFill>
                <a:latin typeface="Calibri" pitchFamily="34" charset="0"/>
              </a:rPr>
              <a:t>Кафедра фтизиопульмонологии </a:t>
            </a:r>
          </a:p>
          <a:p>
            <a:pPr>
              <a:buSzPct val="90000"/>
            </a:pPr>
            <a:r>
              <a:rPr dirty="0" smtClean="0">
                <a:solidFill>
                  <a:srgbClr val="FFFF9E"/>
                </a:solidFill>
                <a:latin typeface="Calibri" pitchFamily="34" charset="0"/>
              </a:rPr>
              <a:t>ДОЦ</a:t>
            </a:r>
            <a:r>
              <a:rPr dirty="0">
                <a:solidFill>
                  <a:srgbClr val="FFFF9E"/>
                </a:solidFill>
                <a:latin typeface="Calibri" pitchFamily="34" charset="0"/>
              </a:rPr>
              <a:t>. </a:t>
            </a:r>
            <a:r>
              <a:rPr lang="ru-RU" dirty="0" smtClean="0">
                <a:solidFill>
                  <a:srgbClr val="FFFF9E"/>
                </a:solidFill>
                <a:latin typeface="Calibri" pitchFamily="34" charset="0"/>
              </a:rPr>
              <a:t>к.м.н.</a:t>
            </a:r>
            <a:r>
              <a:rPr dirty="0" smtClean="0">
                <a:solidFill>
                  <a:srgbClr val="FFFF9E"/>
                </a:solidFill>
                <a:latin typeface="Calibri" pitchFamily="34" charset="0"/>
              </a:rPr>
              <a:t>Т.В.ЗЫРЯНОВА</a:t>
            </a:r>
            <a:endParaRPr lang="en-GB" altLang="x-none" dirty="0">
              <a:solidFill>
                <a:srgbClr val="FFFF9E"/>
              </a:solidFill>
              <a:latin typeface="Calibri" pitchFamily="34" charset="0"/>
            </a:endParaRPr>
          </a:p>
        </p:txBody>
      </p:sp>
      <p:pic>
        <p:nvPicPr>
          <p:cNvPr id="4" name="Picture 6" descr="&amp;Fcy;&amp;Gcy;&amp;Bcy;&amp;Ocy;&amp;Ucy; &amp;Vcy;&amp;Ocy; &amp;Ncy;&amp;Gcy;&amp;Mcy;&amp;Ucy; &amp;Mcy;&amp;icy;&amp;ncy;&amp;zcy;&amp;dcy;&amp;rcy;&amp;acy;&amp;vcy;&amp;acy; &amp;Rcy;&amp;ocy;&amp;scy;&amp;scy;&amp;icy;&amp;icy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3644900"/>
            <a:ext cx="3419475" cy="32131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лекции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3568" y="1628800"/>
            <a:ext cx="7772400" cy="4114800"/>
          </a:xfrm>
        </p:spPr>
        <p:txBody>
          <a:bodyPr/>
          <a:lstStyle/>
          <a:p>
            <a:r>
              <a:rPr lang="ru-RU" dirty="0" smtClean="0"/>
              <a:t>сформировать  у обучающихся  компетентность - готовность (способность)  врача  по специальности  медико-профилактическое дело   к выполнению  профессиональной  деятельности по организации и проведению профилактических (санитарно-противоэпидемических)  противотуберкулезных мероприятий.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/>
          </p:cNvSpPr>
          <p:nvPr>
            <p:ph type="title"/>
          </p:nvPr>
        </p:nvSpPr>
        <p:spPr>
          <a:xfrm>
            <a:off x="1857375" y="0"/>
            <a:ext cx="7086600" cy="876300"/>
          </a:xfrm>
        </p:spPr>
        <p:txBody>
          <a:bodyPr vert="horz" wrap="square" lIns="92075" tIns="46038" rIns="92075" bIns="46038" anchor="ctr" anchorCtr="0"/>
          <a:lstStyle/>
          <a:p>
            <a:pPr eaLnBrk="1" hangingPunct="1"/>
            <a:r>
              <a:rPr lang="ru-RU" altLang="en-US" dirty="0"/>
              <a:t>План лекции</a:t>
            </a:r>
          </a:p>
        </p:txBody>
      </p:sp>
      <p:sp>
        <p:nvSpPr>
          <p:cNvPr id="6147" name="Rectangle 3"/>
          <p:cNvSpPr>
            <a:spLocks noGrp="1"/>
          </p:cNvSpPr>
          <p:nvPr>
            <p:ph idx="1"/>
          </p:nvPr>
        </p:nvSpPr>
        <p:spPr>
          <a:xfrm>
            <a:off x="642938" y="642938"/>
            <a:ext cx="8286750" cy="4114800"/>
          </a:xfrm>
        </p:spPr>
        <p:txBody>
          <a:bodyPr vert="horz" wrap="square" lIns="92075" tIns="46038" rIns="92075" bIns="46038" anchor="t" anchorCtr="0"/>
          <a:lstStyle/>
          <a:p>
            <a:pPr marL="609600" indent="-609600" eaLnBrk="1" hangingPunct="1">
              <a:buFont typeface="Wingdings" panose="05000000000000000000" pitchFamily="2" charset="2"/>
              <a:buAutoNum type="arabicPeriod"/>
            </a:pPr>
            <a:r>
              <a:rPr lang="ru-RU" altLang="en-US" dirty="0"/>
              <a:t>Милиарный и диссеминированный</a:t>
            </a:r>
          </a:p>
          <a:p>
            <a:pPr marL="609600" indent="-609600" eaLnBrk="1" hangingPunct="1">
              <a:buFont typeface="Wingdings" panose="05000000000000000000" pitchFamily="2" charset="2"/>
              <a:buAutoNum type="arabicPeriod"/>
            </a:pPr>
            <a:r>
              <a:rPr lang="ru-RU" altLang="en-US" dirty="0"/>
              <a:t>Очаговый туберкулез</a:t>
            </a:r>
          </a:p>
          <a:p>
            <a:pPr marL="609600" indent="-609600" eaLnBrk="1" hangingPunct="1">
              <a:buFont typeface="Wingdings" panose="05000000000000000000" pitchFamily="2" charset="2"/>
              <a:buAutoNum type="arabicPeriod"/>
            </a:pPr>
            <a:r>
              <a:rPr lang="ru-RU" altLang="en-US" dirty="0"/>
              <a:t>Инфильтративный туберкулез</a:t>
            </a:r>
          </a:p>
          <a:p>
            <a:pPr marL="609600" indent="-609600" eaLnBrk="1" hangingPunct="1">
              <a:buFont typeface="Wingdings" panose="05000000000000000000" pitchFamily="2" charset="2"/>
              <a:buAutoNum type="arabicPeriod"/>
            </a:pPr>
            <a:r>
              <a:rPr lang="ru-RU" altLang="en-US" dirty="0"/>
              <a:t>Казеозная пневмония</a:t>
            </a:r>
          </a:p>
          <a:p>
            <a:pPr marL="609600" indent="-609600" eaLnBrk="1" hangingPunct="1">
              <a:buFont typeface="Wingdings" panose="05000000000000000000" pitchFamily="2" charset="2"/>
              <a:buAutoNum type="arabicPeriod"/>
            </a:pPr>
            <a:r>
              <a:rPr lang="ru-RU" altLang="en-US" dirty="0"/>
              <a:t>Туберкулема</a:t>
            </a:r>
          </a:p>
          <a:p>
            <a:pPr marL="609600" indent="-609600" eaLnBrk="1" hangingPunct="1">
              <a:buFont typeface="Wingdings" panose="05000000000000000000" pitchFamily="2" charset="2"/>
              <a:buAutoNum type="arabicPeriod"/>
            </a:pPr>
            <a:r>
              <a:rPr lang="ru-RU" altLang="en-US" dirty="0"/>
              <a:t>Кавернозный туберкулез</a:t>
            </a:r>
          </a:p>
          <a:p>
            <a:pPr marL="609600" indent="-609600" eaLnBrk="1" hangingPunct="1">
              <a:buFont typeface="Wingdings" panose="05000000000000000000" pitchFamily="2" charset="2"/>
              <a:buAutoNum type="arabicPeriod"/>
            </a:pPr>
            <a:r>
              <a:rPr lang="ru-RU" altLang="en-US" dirty="0"/>
              <a:t>Фиброзно-кавернозный туберкулез</a:t>
            </a:r>
          </a:p>
          <a:p>
            <a:pPr marL="609600" indent="-609600" eaLnBrk="1" hangingPunct="1">
              <a:buFont typeface="Wingdings" panose="05000000000000000000" pitchFamily="2" charset="2"/>
              <a:buAutoNum type="arabicPeriod"/>
            </a:pPr>
            <a:r>
              <a:rPr lang="ru-RU" altLang="en-US" dirty="0"/>
              <a:t>Цирротический туберкулез</a:t>
            </a:r>
          </a:p>
          <a:p>
            <a:pPr marL="609600" indent="-609600" eaLnBrk="1" hangingPunct="1">
              <a:buFont typeface="Wingdings" panose="05000000000000000000" pitchFamily="2" charset="2"/>
              <a:buAutoNum type="arabicPeriod"/>
            </a:pPr>
            <a:r>
              <a:rPr lang="ru-RU" altLang="en-US" dirty="0"/>
              <a:t>Туберкулезный плеврит </a:t>
            </a:r>
          </a:p>
          <a:p>
            <a:pPr marL="609600" indent="-609600" eaLnBrk="1" hangingPunct="1">
              <a:buFont typeface="Wingdings" panose="05000000000000000000" pitchFamily="2" charset="2"/>
              <a:buAutoNum type="arabicPeriod"/>
            </a:pPr>
            <a:endParaRPr lang="ru-RU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763713" y="981075"/>
            <a:ext cx="7086600" cy="1447800"/>
          </a:xfrm>
        </p:spPr>
        <p:txBody>
          <a:bodyPr vert="horz" wrap="square" lIns="92075" tIns="46038" rIns="92075" bIns="46038" numCol="1" anchor="ctr" anchorCtr="0" compatLnSpc="1"/>
          <a:lstStyle/>
          <a:p>
            <a:pPr>
              <a:buNone/>
            </a:pPr>
            <a:r>
              <a:rPr dirty="0">
                <a:solidFill>
                  <a:srgbClr val="FFFF9E"/>
                </a:solidFill>
                <a:cs typeface="Times New Roman" panose="02020603050405020304" pitchFamily="18" charset="0"/>
              </a:rPr>
              <a:t>ПАТОГЕНЕЗЕЗ ВТОРИЧНОГО ТУБЕРКУЛЕЗА</a:t>
            </a:r>
            <a:r>
              <a:rPr sz="2400" dirty="0">
                <a:solidFill>
                  <a:srgbClr val="DEDEDE"/>
                </a:solidFill>
                <a:latin typeface="Trebuchet MS" panose="020B0603020202020204" pitchFamily="34" charset="0"/>
              </a:rPr>
              <a:t/>
            </a:r>
            <a:br>
              <a:rPr sz="2400" dirty="0">
                <a:solidFill>
                  <a:srgbClr val="DEDEDE"/>
                </a:solidFill>
                <a:latin typeface="Trebuchet MS" panose="020B0603020202020204" pitchFamily="34" charset="0"/>
              </a:rPr>
            </a:br>
            <a:endParaRPr lang="en-GB" altLang="x-none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685800" y="3551238"/>
            <a:ext cx="7772400" cy="1755775"/>
          </a:xfrm>
        </p:spPr>
        <p:txBody>
          <a:bodyPr vert="horz" wrap="square" lIns="92075" tIns="46038" rIns="92075" bIns="46038" numCol="1" anchor="t" anchorCtr="0" compatLnSpc="1"/>
          <a:lstStyle/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dirty="0">
                <a:cs typeface="Times New Roman" panose="02020603050405020304" pitchFamily="18" charset="0"/>
              </a:rPr>
              <a:t>ЭНДОГЕННАЯ РЕАКТИВАЦИЯ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dirty="0">
                <a:cs typeface="Times New Roman" panose="02020603050405020304" pitchFamily="18" charset="0"/>
              </a:rPr>
              <a:t>ЭКЗОГЕННАЯ</a:t>
            </a:r>
            <a:r>
              <a:rPr dirty="0">
                <a:latin typeface="Trebuchet MS" panose="020B0603020202020204" pitchFamily="34" charset="0"/>
              </a:rPr>
              <a:t> </a:t>
            </a:r>
            <a:r>
              <a:rPr dirty="0">
                <a:cs typeface="Times New Roman" panose="02020603050405020304" pitchFamily="18" charset="0"/>
              </a:rPr>
              <a:t>СУПЕРИНФЕКЦИЯ</a:t>
            </a:r>
          </a:p>
          <a:p>
            <a:pPr marL="273050" indent="-273050">
              <a:buFont typeface="Wingdings" panose="05000000000000000000" pitchFamily="2" charset="2"/>
              <a:buChar char="Ú"/>
            </a:pPr>
            <a:endParaRPr lang="en-GB" altLang="x-none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numCol="1" anchor="ctr" anchorCtr="0" compatLnSpc="1"/>
          <a:lstStyle/>
          <a:p>
            <a:pPr>
              <a:buNone/>
            </a:pPr>
            <a:r>
              <a:rPr dirty="0">
                <a:solidFill>
                  <a:srgbClr val="FFFF9E"/>
                </a:solidFill>
                <a:cs typeface="Times New Roman" panose="02020603050405020304" pitchFamily="18" charset="0"/>
              </a:rPr>
              <a:t>ДИССЕМИНИРОВАННЫЙ ТУБЕРКУЛЁЗ     ЛЁГКИХ</a:t>
            </a:r>
            <a:r>
              <a:rPr sz="5400" dirty="0">
                <a:solidFill>
                  <a:srgbClr val="FFFF9E"/>
                </a:solidFill>
                <a:cs typeface="Times New Roman" panose="02020603050405020304" pitchFamily="18" charset="0"/>
              </a:rPr>
              <a:t> </a:t>
            </a:r>
            <a:endParaRPr lang="en-GB" altLang="x-none" dirty="0">
              <a:solidFill>
                <a:srgbClr val="FFFF9E"/>
              </a:solidFill>
              <a:ea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1988" y="1905000"/>
            <a:ext cx="7772400" cy="4837113"/>
          </a:xfrm>
        </p:spPr>
        <p:txBody>
          <a:bodyPr vert="horz" wrap="square" lIns="92075" tIns="46038" rIns="92075" bIns="46038" numCol="1" anchor="t" anchorCtr="0" compatLnSpc="1"/>
          <a:lstStyle/>
          <a:p>
            <a:pPr marL="0" indent="0">
              <a:buClr>
                <a:srgbClr val="B13F9A"/>
              </a:buClr>
              <a:buSzPct val="73000"/>
              <a:buNone/>
            </a:pPr>
            <a:r>
              <a:rPr dirty="0">
                <a:cs typeface="Times New Roman" panose="02020603050405020304" pitchFamily="18" charset="0"/>
              </a:rPr>
              <a:t>клиническая форма, которая характеризуется образованием </a:t>
            </a:r>
            <a:r>
              <a:rPr b="1" dirty="0">
                <a:cs typeface="Times New Roman" panose="02020603050405020304" pitchFamily="18" charset="0"/>
              </a:rPr>
              <a:t>множественных туберкулёзных очагов</a:t>
            </a:r>
            <a:r>
              <a:rPr dirty="0">
                <a:cs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90000"/>
              </a:lnSpc>
            </a:pPr>
            <a:endParaRPr dirty="0">
              <a:cs typeface="Times New Roman" panose="02020603050405020304" pitchFamily="18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b="1" dirty="0">
                <a:cs typeface="Times New Roman" panose="02020603050405020304" pitchFamily="18" charset="0"/>
              </a:rPr>
              <a:t>Пути  распространения ТБ инфекции:</a:t>
            </a:r>
            <a:endParaRPr dirty="0">
              <a:cs typeface="Times New Roman" panose="02020603050405020304" pitchFamily="18" charset="0"/>
            </a:endParaRPr>
          </a:p>
          <a:p>
            <a:pPr marL="0" indent="0">
              <a:lnSpc>
                <a:spcPct val="90000"/>
              </a:lnSpc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b="1" dirty="0">
                <a:cs typeface="Times New Roman" panose="02020603050405020304" pitchFamily="18" charset="0"/>
              </a:rPr>
              <a:t>гематогенный </a:t>
            </a:r>
            <a:endParaRPr dirty="0">
              <a:cs typeface="Times New Roman" panose="02020603050405020304" pitchFamily="18" charset="0"/>
            </a:endParaRPr>
          </a:p>
          <a:p>
            <a:pPr marL="0" indent="0">
              <a:lnSpc>
                <a:spcPct val="90000"/>
              </a:lnSpc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b="1" dirty="0">
                <a:cs typeface="Times New Roman" panose="02020603050405020304" pitchFamily="18" charset="0"/>
              </a:rPr>
              <a:t>лимфогенный </a:t>
            </a:r>
            <a:endParaRPr dirty="0">
              <a:cs typeface="Times New Roman" panose="02020603050405020304" pitchFamily="18" charset="0"/>
            </a:endParaRPr>
          </a:p>
          <a:p>
            <a:pPr marL="0" indent="0">
              <a:lnSpc>
                <a:spcPct val="90000"/>
              </a:lnSpc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b="1" dirty="0">
                <a:cs typeface="Times New Roman" panose="02020603050405020304" pitchFamily="18" charset="0"/>
              </a:rPr>
              <a:t>бронхогенный  </a:t>
            </a:r>
            <a:endParaRPr dirty="0">
              <a:cs typeface="Times New Roman" panose="02020603050405020304" pitchFamily="18" charset="0"/>
            </a:endParaRPr>
          </a:p>
          <a:p>
            <a:pPr marL="0" indent="0">
              <a:lnSpc>
                <a:spcPct val="90000"/>
              </a:lnSpc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b="1" dirty="0">
                <a:cs typeface="Times New Roman" panose="02020603050405020304" pitchFamily="18" charset="0"/>
              </a:rPr>
              <a:t>смешанный</a:t>
            </a:r>
            <a:endParaRPr dirty="0">
              <a:cs typeface="Times New Roman" panose="02020603050405020304" pitchFamily="18" charset="0"/>
            </a:endParaRPr>
          </a:p>
          <a:p>
            <a:pPr marL="0" indent="0"/>
            <a:endParaRPr lang="en-GB" altLang="x-none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5000" y="642938"/>
            <a:ext cx="7239000" cy="1447800"/>
          </a:xfrm>
        </p:spPr>
        <p:txBody>
          <a:bodyPr vert="horz" wrap="square" lIns="92075" tIns="46038" rIns="92075" bIns="46038" numCol="1" anchor="ctr" anchorCtr="0" compatLnSpc="1"/>
          <a:lstStyle/>
          <a:p>
            <a:pPr defTabSz="914400">
              <a:buNone/>
              <a:tabLst>
                <a:tab pos="179705" algn="l"/>
              </a:tabLst>
            </a:pPr>
            <a:r>
              <a:rPr dirty="0">
                <a:solidFill>
                  <a:srgbClr val="FFFF9E"/>
                </a:solidFill>
                <a:cs typeface="Times New Roman" panose="02020603050405020304" pitchFamily="18" charset="0"/>
              </a:rPr>
              <a:t>КЛИНИЧЕСКИЕ ФОРМЫ ДИССЕМИНИРОВАННОГО ТУБЕРКУЛЁЗА</a:t>
            </a:r>
            <a:r>
              <a:rPr sz="2000" dirty="0">
                <a:solidFill>
                  <a:srgbClr val="FFFF9E"/>
                </a:solidFill>
                <a:cs typeface="Times New Roman" panose="02020603050405020304" pitchFamily="18" charset="0"/>
              </a:rPr>
              <a:t/>
            </a:r>
            <a:br>
              <a:rPr sz="2000" dirty="0">
                <a:solidFill>
                  <a:srgbClr val="FFFF9E"/>
                </a:solidFill>
                <a:cs typeface="Times New Roman" panose="02020603050405020304" pitchFamily="18" charset="0"/>
              </a:rPr>
            </a:br>
            <a:endParaRPr lang="en-GB" altLang="x-none" dirty="0">
              <a:solidFill>
                <a:srgbClr val="FFFF9E"/>
              </a:solidFill>
              <a:ea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4375" y="2286000"/>
            <a:ext cx="7772400" cy="4114800"/>
          </a:xfrm>
        </p:spPr>
        <p:txBody>
          <a:bodyPr vert="horz" wrap="square" lIns="92075" tIns="46038" rIns="92075" bIns="46038" numCol="1" anchor="t" anchorCtr="0" compatLnSpc="1"/>
          <a:lstStyle/>
          <a:p>
            <a:pPr marL="292100" lvl="1" indent="0" algn="just">
              <a:buClr>
                <a:srgbClr val="F9B639"/>
              </a:buClr>
              <a:buSzPct val="80000"/>
              <a:buNone/>
            </a:pPr>
            <a:r>
              <a:rPr sz="3200" b="1" dirty="0">
                <a:cs typeface="Times New Roman" panose="02020603050405020304" pitchFamily="18" charset="0"/>
              </a:rPr>
              <a:t>Острый  гематогенный </a:t>
            </a:r>
            <a:endParaRPr sz="2000" dirty="0">
              <a:cs typeface="Times New Roman" panose="02020603050405020304" pitchFamily="18" charset="0"/>
            </a:endParaRPr>
          </a:p>
          <a:p>
            <a:pPr algn="just">
              <a:buClr>
                <a:srgbClr val="B13F9A"/>
              </a:buClr>
              <a:buSzPct val="73000"/>
            </a:pPr>
            <a:r>
              <a:rPr sz="2400" dirty="0">
                <a:cs typeface="Times New Roman" panose="02020603050405020304" pitchFamily="18" charset="0"/>
              </a:rPr>
              <a:t>Легочный</a:t>
            </a:r>
            <a:endParaRPr sz="2600" dirty="0">
              <a:cs typeface="Times New Roman" panose="02020603050405020304" pitchFamily="18" charset="0"/>
            </a:endParaRPr>
          </a:p>
          <a:p>
            <a:pPr algn="just">
              <a:buClr>
                <a:srgbClr val="B13F9A"/>
              </a:buClr>
              <a:buSzPct val="73000"/>
            </a:pPr>
            <a:r>
              <a:rPr sz="2400" dirty="0">
                <a:cs typeface="Times New Roman" panose="02020603050405020304" pitchFamily="18" charset="0"/>
              </a:rPr>
              <a:t>Тифоидный </a:t>
            </a:r>
            <a:endParaRPr sz="2600" dirty="0">
              <a:cs typeface="Times New Roman" panose="02020603050405020304" pitchFamily="18" charset="0"/>
            </a:endParaRPr>
          </a:p>
          <a:p>
            <a:pPr algn="just">
              <a:buClr>
                <a:srgbClr val="B13F9A"/>
              </a:buClr>
              <a:buSzPct val="73000"/>
            </a:pPr>
            <a:r>
              <a:rPr sz="2400" dirty="0">
                <a:cs typeface="Times New Roman" panose="02020603050405020304" pitchFamily="18" charset="0"/>
              </a:rPr>
              <a:t>Менингеальный</a:t>
            </a:r>
            <a:endParaRPr sz="2600" dirty="0">
              <a:cs typeface="Times New Roman" panose="02020603050405020304" pitchFamily="18" charset="0"/>
            </a:endParaRPr>
          </a:p>
          <a:p>
            <a:pPr algn="just">
              <a:buClr>
                <a:srgbClr val="B13F9A"/>
              </a:buClr>
              <a:buSzPct val="73000"/>
            </a:pPr>
            <a:r>
              <a:rPr sz="2400" dirty="0">
                <a:cs typeface="Times New Roman" panose="02020603050405020304" pitchFamily="18" charset="0"/>
              </a:rPr>
              <a:t>Септический (тифобациллез Ландузи)</a:t>
            </a:r>
            <a:endParaRPr sz="2600" dirty="0">
              <a:cs typeface="Times New Roman" panose="02020603050405020304" pitchFamily="18" charset="0"/>
            </a:endParaRPr>
          </a:p>
          <a:p>
            <a:pPr marL="292100" lvl="1" indent="0" algn="just">
              <a:buClr>
                <a:srgbClr val="F9B639"/>
              </a:buClr>
              <a:buSzPct val="80000"/>
              <a:buNone/>
            </a:pPr>
            <a:endParaRPr sz="3200" dirty="0">
              <a:cs typeface="Times New Roman" panose="02020603050405020304" pitchFamily="18" charset="0"/>
            </a:endParaRPr>
          </a:p>
          <a:p>
            <a:pPr marL="292100" lvl="1" indent="0" algn="just">
              <a:buClr>
                <a:srgbClr val="F9B639"/>
              </a:buClr>
              <a:buSzPct val="80000"/>
              <a:buNone/>
            </a:pPr>
            <a:r>
              <a:rPr sz="3200" b="1" dirty="0">
                <a:cs typeface="Times New Roman" panose="02020603050405020304" pitchFamily="18" charset="0"/>
              </a:rPr>
              <a:t>Подострый</a:t>
            </a:r>
            <a:endParaRPr sz="2000" b="1" dirty="0">
              <a:cs typeface="Times New Roman" panose="02020603050405020304" pitchFamily="18" charset="0"/>
            </a:endParaRPr>
          </a:p>
          <a:p>
            <a:pPr marL="292100" lvl="1" indent="0" algn="just">
              <a:buClr>
                <a:srgbClr val="F9B639"/>
              </a:buClr>
              <a:buSzPct val="80000"/>
              <a:buNone/>
            </a:pPr>
            <a:r>
              <a:rPr sz="3200" b="1" dirty="0">
                <a:cs typeface="Times New Roman" panose="02020603050405020304" pitchFamily="18" charset="0"/>
              </a:rPr>
              <a:t>Хронический</a:t>
            </a:r>
            <a:endParaRPr lang="en-GB" altLang="x-none" b="1" dirty="0">
              <a:ea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14500" y="692150"/>
            <a:ext cx="7280275" cy="1447800"/>
          </a:xfrm>
        </p:spPr>
        <p:txBody>
          <a:bodyPr vert="horz" wrap="square" lIns="92075" tIns="46038" rIns="92075" bIns="46038" numCol="1" anchor="ctr" anchorCtr="0" compatLnSpc="1"/>
          <a:lstStyle/>
          <a:p>
            <a:pPr>
              <a:buNone/>
            </a:pPr>
            <a:r>
              <a:rPr dirty="0">
                <a:solidFill>
                  <a:srgbClr val="FFFF9E"/>
                </a:solidFill>
                <a:cs typeface="Times New Roman" panose="02020603050405020304" pitchFamily="18" charset="0"/>
              </a:rPr>
              <a:t>ПАТОГЕНЕЗ ДИССЕМИНИРОВАННОГО ТУБЕРКУЛЕЗА</a:t>
            </a:r>
            <a:r>
              <a:rPr sz="2000" dirty="0">
                <a:solidFill>
                  <a:srgbClr val="FFFF9E"/>
                </a:solidFill>
                <a:cs typeface="Times New Roman" panose="02020603050405020304" pitchFamily="18" charset="0"/>
              </a:rPr>
              <a:t/>
            </a:r>
            <a:br>
              <a:rPr sz="2000" dirty="0">
                <a:solidFill>
                  <a:srgbClr val="FFFF9E"/>
                </a:solidFill>
                <a:cs typeface="Times New Roman" panose="02020603050405020304" pitchFamily="18" charset="0"/>
              </a:rPr>
            </a:br>
            <a:endParaRPr lang="en-GB" altLang="x-none" dirty="0">
              <a:solidFill>
                <a:srgbClr val="FFFF9E"/>
              </a:solidFill>
              <a:ea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565400"/>
            <a:ext cx="7772400" cy="3995738"/>
          </a:xfrm>
        </p:spPr>
        <p:txBody>
          <a:bodyPr vert="horz" wrap="square" lIns="92075" tIns="46038" rIns="92075" bIns="46038" numCol="1" anchor="t" anchorCtr="0" compatLnSpc="1"/>
          <a:lstStyle/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dirty="0">
                <a:cs typeface="Times New Roman" panose="02020603050405020304" pitchFamily="18" charset="0"/>
              </a:rPr>
              <a:t>Наличие инфекции в организме (старые очаги и кальцинаты в легких, лимфатических узлах, вне легких)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dirty="0">
                <a:cs typeface="Times New Roman" panose="02020603050405020304" pitchFamily="18" charset="0"/>
              </a:rPr>
              <a:t>Бактериемия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dirty="0">
                <a:cs typeface="Times New Roman" panose="02020603050405020304" pitchFamily="18" charset="0"/>
              </a:rPr>
              <a:t>Снижение резистентности организма (факторы риска)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dirty="0">
                <a:cs typeface="Times New Roman" panose="02020603050405020304" pitchFamily="18" charset="0"/>
              </a:rPr>
              <a:t>Гиперсенсибилизация сосудистых стенок</a:t>
            </a:r>
          </a:p>
          <a:p>
            <a:pPr marL="273050" indent="-273050">
              <a:buFont typeface="Wingdings" panose="05000000000000000000" pitchFamily="2" charset="2"/>
              <a:buChar char="Ú"/>
            </a:pPr>
            <a:endParaRPr lang="en-GB" altLang="x-none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8750" y="0"/>
            <a:ext cx="8499475" cy="1447800"/>
          </a:xfrm>
        </p:spPr>
        <p:txBody>
          <a:bodyPr vert="horz" wrap="square" lIns="92075" tIns="46038" rIns="92075" bIns="46038" numCol="1" anchor="ctr" anchorCtr="0" compatLnSpc="1"/>
          <a:lstStyle/>
          <a:p>
            <a:pPr>
              <a:buNone/>
            </a:pPr>
            <a:r>
              <a:rPr dirty="0">
                <a:solidFill>
                  <a:srgbClr val="FFFF9E"/>
                </a:solidFill>
              </a:rPr>
              <a:t>МИЛИАРНЫЙ ТУБЕРКУЛЕЗ</a:t>
            </a:r>
            <a:endParaRPr lang="en-GB" altLang="x-none" dirty="0">
              <a:solidFill>
                <a:srgbClr val="FFFF9E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850" y="1125538"/>
            <a:ext cx="9144000" cy="4114800"/>
          </a:xfrm>
        </p:spPr>
        <p:txBody>
          <a:bodyPr vert="horz" wrap="square" lIns="92075" tIns="46038" rIns="92075" bIns="46038" numCol="1" anchor="t" anchorCtr="0" compatLnSpc="1"/>
          <a:lstStyle/>
          <a:p>
            <a:pPr marL="0" indent="0">
              <a:buFontTx/>
              <a:buNone/>
            </a:pPr>
            <a:r>
              <a:rPr lang="ru-RU" altLang="en-US" dirty="0"/>
              <a:t>A19 Милиарный туберкулез</a:t>
            </a:r>
          </a:p>
          <a:p>
            <a:pPr marL="0" indent="0">
              <a:buFontTx/>
              <a:buNone/>
            </a:pPr>
            <a:r>
              <a:rPr lang="ru-RU" altLang="en-US" dirty="0"/>
              <a:t>A19.0 Острый милиарный туберкулез</a:t>
            </a:r>
          </a:p>
          <a:p>
            <a:pPr marL="0" indent="0">
              <a:buFontTx/>
              <a:buNone/>
            </a:pPr>
            <a:r>
              <a:rPr lang="ru-RU" altLang="en-US" dirty="0"/>
              <a:t>1 - милиарный туберкулез легких</a:t>
            </a:r>
          </a:p>
          <a:p>
            <a:pPr marL="0" indent="0">
              <a:buFontTx/>
              <a:buNone/>
            </a:pPr>
            <a:r>
              <a:rPr lang="ru-RU" altLang="en-US" dirty="0"/>
              <a:t>2 - милиарный туберкулез других локализаций</a:t>
            </a:r>
          </a:p>
          <a:p>
            <a:pPr marL="0" indent="0">
              <a:buFontTx/>
              <a:buNone/>
            </a:pPr>
            <a:r>
              <a:rPr lang="ru-RU" altLang="en-US" dirty="0"/>
              <a:t>A19.1 Острый милиарный туберкулез множественной локализации</a:t>
            </a:r>
          </a:p>
          <a:p>
            <a:pPr marL="0" indent="0">
              <a:buFontTx/>
              <a:buNone/>
            </a:pPr>
            <a:r>
              <a:rPr lang="ru-RU" altLang="en-US" dirty="0"/>
              <a:t>1 - генерализованный</a:t>
            </a:r>
          </a:p>
          <a:p>
            <a:pPr marL="0" indent="0">
              <a:buFontTx/>
              <a:buNone/>
            </a:pPr>
            <a:r>
              <a:rPr lang="ru-RU" altLang="en-US" dirty="0"/>
              <a:t>2 - полисерозит</a:t>
            </a:r>
          </a:p>
          <a:p>
            <a:pPr marL="0" indent="0">
              <a:buFontTx/>
              <a:buNone/>
            </a:pPr>
            <a:r>
              <a:rPr lang="ru-RU" altLang="en-US" dirty="0"/>
              <a:t>A19.2 Острый милиарный туберкулез неуточненной локализации</a:t>
            </a:r>
          </a:p>
          <a:p>
            <a:pPr marL="0" indent="0">
              <a:buFontTx/>
              <a:buNone/>
            </a:pPr>
            <a:r>
              <a:rPr lang="ru-RU" altLang="en-US" dirty="0"/>
              <a:t>1 - острый милиарный туберкулез неуточненной локализации</a:t>
            </a:r>
          </a:p>
          <a:p>
            <a:pPr marL="0" indent="0">
              <a:buFont typeface="Wingdings" panose="05000000000000000000" pitchFamily="2" charset="2"/>
              <a:buChar char="Ú"/>
            </a:pPr>
            <a:endParaRPr lang="en-GB" altLang="x-none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8175" y="620713"/>
            <a:ext cx="7086600" cy="1447800"/>
          </a:xfrm>
        </p:spPr>
        <p:txBody>
          <a:bodyPr vert="horz" wrap="square" lIns="92075" tIns="46038" rIns="92075" bIns="46038" numCol="1" anchor="ctr" anchorCtr="0" compatLnSpc="1"/>
          <a:lstStyle/>
          <a:p>
            <a:pPr>
              <a:buNone/>
            </a:pPr>
            <a:r>
              <a:rPr dirty="0">
                <a:solidFill>
                  <a:srgbClr val="FFFF9E"/>
                </a:solidFill>
                <a:cs typeface="Times New Roman" panose="02020603050405020304" pitchFamily="18" charset="0"/>
              </a:rPr>
              <a:t>МИЛИАРНЫЙ ТУБЕРКУЛЕЗ
МОРФОЛОГИЯ</a:t>
            </a:r>
            <a:r>
              <a:rPr sz="2000" dirty="0">
                <a:solidFill>
                  <a:srgbClr val="FFFF9E"/>
                </a:solidFill>
                <a:cs typeface="Times New Roman" panose="02020603050405020304" pitchFamily="18" charset="0"/>
              </a:rPr>
              <a:t/>
            </a:r>
            <a:br>
              <a:rPr sz="2000" dirty="0">
                <a:solidFill>
                  <a:srgbClr val="FFFF9E"/>
                </a:solidFill>
                <a:cs typeface="Times New Roman" panose="02020603050405020304" pitchFamily="18" charset="0"/>
              </a:rPr>
            </a:br>
            <a:endParaRPr lang="en-GB" altLang="x-none" dirty="0">
              <a:solidFill>
                <a:srgbClr val="FFFF9E"/>
              </a:solidFill>
              <a:ea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313" y="2071688"/>
            <a:ext cx="8929688" cy="4786313"/>
          </a:xfrm>
        </p:spPr>
        <p:txBody>
          <a:bodyPr vert="horz" wrap="square" lIns="92075" tIns="46038" rIns="92075" bIns="46038" numCol="1" anchor="t" anchorCtr="0" compatLnSpc="1"/>
          <a:lstStyle/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dirty="0">
                <a:cs typeface="Times New Roman" panose="02020603050405020304" pitchFamily="18" charset="0"/>
              </a:rPr>
              <a:t>Размеры мелкие </a:t>
            </a:r>
          </a:p>
          <a:p>
            <a:pPr marL="273050" indent="-273050">
              <a:buClr>
                <a:srgbClr val="B13F9A"/>
              </a:buClr>
              <a:buSzPct val="73000"/>
              <a:buNone/>
            </a:pPr>
            <a:r>
              <a:rPr dirty="0">
                <a:cs typeface="Times New Roman" panose="02020603050405020304" pitchFamily="18" charset="0"/>
              </a:rPr>
              <a:t>1-2мм (просо)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dirty="0">
                <a:cs typeface="Times New Roman" panose="02020603050405020304" pitchFamily="18" charset="0"/>
              </a:rPr>
              <a:t>Продуктивная </a:t>
            </a:r>
          </a:p>
          <a:p>
            <a:pPr marL="273050" indent="-273050">
              <a:buClr>
                <a:srgbClr val="B13F9A"/>
              </a:buClr>
              <a:buSzPct val="73000"/>
              <a:buNone/>
            </a:pPr>
            <a:r>
              <a:rPr dirty="0">
                <a:cs typeface="Times New Roman" panose="02020603050405020304" pitchFamily="18" charset="0"/>
              </a:rPr>
              <a:t>реакция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dirty="0">
                <a:cs typeface="Times New Roman" panose="02020603050405020304" pitchFamily="18" charset="0"/>
              </a:rPr>
              <a:t>Поражение </a:t>
            </a:r>
          </a:p>
          <a:p>
            <a:pPr marL="273050" indent="-273050">
              <a:buClr>
                <a:srgbClr val="B13F9A"/>
              </a:buClr>
              <a:buSzPct val="73000"/>
              <a:buNone/>
            </a:pPr>
            <a:r>
              <a:rPr dirty="0">
                <a:cs typeface="Times New Roman" panose="02020603050405020304" pitchFamily="18" charset="0"/>
              </a:rPr>
              <a:t>капилляров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dirty="0">
                <a:cs typeface="Times New Roman" panose="02020603050405020304" pitchFamily="18" charset="0"/>
              </a:rPr>
              <a:t>Расположение </a:t>
            </a:r>
          </a:p>
          <a:p>
            <a:pPr marL="273050" indent="-273050">
              <a:buClr>
                <a:srgbClr val="B13F9A"/>
              </a:buClr>
              <a:buSzPct val="73000"/>
              <a:buNone/>
            </a:pPr>
            <a:r>
              <a:rPr dirty="0">
                <a:cs typeface="Times New Roman" panose="02020603050405020304" pitchFamily="18" charset="0"/>
              </a:rPr>
              <a:t>в интерстиции</a:t>
            </a:r>
          </a:p>
          <a:p>
            <a:pPr marL="273050" indent="-273050">
              <a:buFont typeface="Wingdings" panose="05000000000000000000" pitchFamily="2" charset="2"/>
              <a:buChar char="Ú"/>
            </a:pPr>
            <a:endParaRPr lang="en-GB" altLang="x-none" dirty="0">
              <a:ea typeface="Times New Roman" panose="02020603050405020304" pitchFamily="18" charset="0"/>
            </a:endParaRPr>
          </a:p>
        </p:txBody>
      </p:sp>
      <p:pic>
        <p:nvPicPr>
          <p:cNvPr id="14340" name="Picture 2" descr="E:\ТАБЛИЦЫ\IMG_20200412_0909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76700" y="2128838"/>
            <a:ext cx="5067300" cy="47291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8175" y="692150"/>
            <a:ext cx="7239000" cy="1447800"/>
          </a:xfrm>
        </p:spPr>
        <p:txBody>
          <a:bodyPr vert="horz" wrap="square" lIns="92075" tIns="46038" rIns="92075" bIns="46038" numCol="1" anchor="ctr" anchorCtr="0" compatLnSpc="1"/>
          <a:lstStyle/>
          <a:p>
            <a:pPr>
              <a:buNone/>
            </a:pPr>
            <a:r>
              <a:rPr dirty="0">
                <a:solidFill>
                  <a:srgbClr val="FFFF9E"/>
                </a:solidFill>
                <a:cs typeface="Times New Roman" panose="02020603050405020304" pitchFamily="18" charset="0"/>
              </a:rPr>
              <a:t>МИЛИАРНЫЙ ТУБЕРКУЛЕЗ
КЛИНИКА</a:t>
            </a:r>
            <a:r>
              <a:rPr sz="2000" dirty="0">
                <a:solidFill>
                  <a:srgbClr val="FFFF9E"/>
                </a:solidFill>
                <a:cs typeface="Times New Roman" panose="02020603050405020304" pitchFamily="18" charset="0"/>
              </a:rPr>
              <a:t/>
            </a:r>
            <a:br>
              <a:rPr sz="2000" dirty="0">
                <a:solidFill>
                  <a:srgbClr val="FFFF9E"/>
                </a:solidFill>
                <a:cs typeface="Times New Roman" panose="02020603050405020304" pitchFamily="18" charset="0"/>
              </a:rPr>
            </a:br>
            <a:endParaRPr lang="en-GB" altLang="x-none" dirty="0">
              <a:solidFill>
                <a:srgbClr val="FFFF9E"/>
              </a:solidFill>
              <a:ea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420938"/>
            <a:ext cx="7772400" cy="4114800"/>
          </a:xfrm>
        </p:spPr>
        <p:txBody>
          <a:bodyPr vert="horz" wrap="square" lIns="92075" tIns="46038" rIns="92075" bIns="46038" numCol="1" anchor="t" anchorCtr="0" compatLnSpc="1"/>
          <a:lstStyle/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sz="2000" dirty="0">
                <a:cs typeface="Times New Roman" panose="02020603050405020304" pitchFamily="18" charset="0"/>
              </a:rPr>
              <a:t>Тяжелое состояние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sz="2000" dirty="0">
                <a:cs typeface="Times New Roman" panose="02020603050405020304" pitchFamily="18" charset="0"/>
              </a:rPr>
              <a:t>Выраженные симптомы интоксикации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sz="2000" dirty="0">
                <a:cs typeface="Times New Roman" panose="02020603050405020304" pitchFamily="18" charset="0"/>
              </a:rPr>
              <a:t>Температура 40 градусов С, суточные колебания до 2 градусов С, озноб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sz="2000" dirty="0">
                <a:cs typeface="Times New Roman" panose="02020603050405020304" pitchFamily="18" charset="0"/>
              </a:rPr>
              <a:t>Потливость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sz="2000" dirty="0">
                <a:cs typeface="Times New Roman" panose="02020603050405020304" pitchFamily="18" charset="0"/>
              </a:rPr>
              <a:t>Помутнение сознания (тифоидный вариант)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sz="2000" dirty="0">
                <a:cs typeface="Times New Roman" panose="02020603050405020304" pitchFamily="18" charset="0"/>
              </a:rPr>
              <a:t>Одышка (легочный)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sz="2000" dirty="0">
                <a:cs typeface="Times New Roman" panose="02020603050405020304" pitchFamily="18" charset="0"/>
              </a:rPr>
              <a:t>Тахикардия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sz="2000" dirty="0">
                <a:cs typeface="Times New Roman" panose="02020603050405020304" pitchFamily="18" charset="0"/>
              </a:rPr>
              <a:t>Цианоз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sz="2000" dirty="0">
                <a:cs typeface="Times New Roman" panose="02020603050405020304" pitchFamily="18" charset="0"/>
              </a:rPr>
              <a:t>Кашель сухой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sz="2000" dirty="0">
                <a:cs typeface="Times New Roman" panose="02020603050405020304" pitchFamily="18" charset="0"/>
              </a:rPr>
              <a:t>Перкуторно коробочный звук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sz="2000" dirty="0">
                <a:cs typeface="Times New Roman" panose="02020603050405020304" pitchFamily="18" charset="0"/>
              </a:rPr>
              <a:t>Жесткое дыхание, хрипов нет</a:t>
            </a:r>
            <a:endParaRPr lang="en-GB" altLang="x-none" sz="2000" dirty="0">
              <a:ea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7450" y="620713"/>
            <a:ext cx="8137525" cy="1447800"/>
          </a:xfrm>
        </p:spPr>
        <p:txBody>
          <a:bodyPr vert="horz" wrap="square" lIns="92075" tIns="46038" rIns="92075" bIns="46038" numCol="1" anchor="ctr" anchorCtr="0" compatLnSpc="1"/>
          <a:lstStyle/>
          <a:p>
            <a:pPr>
              <a:buNone/>
            </a:pPr>
            <a:r>
              <a:rPr dirty="0">
                <a:solidFill>
                  <a:srgbClr val="FFFF9E"/>
                </a:solidFill>
                <a:cs typeface="Times New Roman" panose="02020603050405020304" pitchFamily="18" charset="0"/>
              </a:rPr>
              <a:t>МИЛИАРНЫЙ ТУБЕРКУЛЕЗ
РЕНТГЕНОЛОГИЯ (НА 8-10 ДЕНЬ)</a:t>
            </a:r>
            <a:r>
              <a:rPr sz="2000" dirty="0">
                <a:solidFill>
                  <a:srgbClr val="FFFF9E"/>
                </a:solidFill>
                <a:cs typeface="Times New Roman" panose="02020603050405020304" pitchFamily="18" charset="0"/>
              </a:rPr>
              <a:t/>
            </a:r>
            <a:br>
              <a:rPr sz="2000" dirty="0">
                <a:solidFill>
                  <a:srgbClr val="FFFF9E"/>
                </a:solidFill>
                <a:cs typeface="Times New Roman" panose="02020603050405020304" pitchFamily="18" charset="0"/>
              </a:rPr>
            </a:br>
            <a:endParaRPr lang="en-GB" altLang="x-none" dirty="0">
              <a:solidFill>
                <a:srgbClr val="FFFF9E"/>
              </a:solidFill>
              <a:ea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068513"/>
            <a:ext cx="7772400" cy="4114800"/>
          </a:xfrm>
        </p:spPr>
        <p:txBody>
          <a:bodyPr vert="horz" wrap="square" lIns="92075" tIns="46038" rIns="92075" bIns="46038" numCol="1" anchor="t" anchorCtr="0" compatLnSpc="1"/>
          <a:lstStyle/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sz="2400" dirty="0">
                <a:cs typeface="Times New Roman" panose="02020603050405020304" pitchFamily="18" charset="0"/>
              </a:rPr>
              <a:t>Синдром легочной диссеминации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sz="2400" dirty="0">
                <a:cs typeface="Times New Roman" panose="02020603050405020304" pitchFamily="18" charset="0"/>
              </a:rPr>
              <a:t>Тотально либо в верхних отделах симметрично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sz="2400" dirty="0">
                <a:cs typeface="Times New Roman" panose="02020603050405020304" pitchFamily="18" charset="0"/>
              </a:rPr>
              <a:t>Очаги мономорфные мелкие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sz="2400" dirty="0">
                <a:cs typeface="Times New Roman" panose="02020603050405020304" pitchFamily="18" charset="0"/>
              </a:rPr>
              <a:t>Малоинтенсивные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sz="2400" dirty="0">
                <a:cs typeface="Times New Roman" panose="02020603050405020304" pitchFamily="18" charset="0"/>
              </a:rPr>
              <a:t>Четко очерченные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sz="2400" dirty="0">
                <a:cs typeface="Times New Roman" panose="02020603050405020304" pitchFamily="18" charset="0"/>
              </a:rPr>
              <a:t>Располагаются по ходу сосудов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sz="2400" dirty="0">
                <a:cs typeface="Times New Roman" panose="02020603050405020304" pitchFamily="18" charset="0"/>
              </a:rPr>
              <a:t>Не склонны к слиянию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sz="2400" dirty="0">
                <a:cs typeface="Times New Roman" panose="02020603050405020304" pitchFamily="18" charset="0"/>
              </a:rPr>
              <a:t>Нет деструкций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sz="2400" dirty="0">
                <a:cs typeface="Times New Roman" panose="02020603050405020304" pitchFamily="18" charset="0"/>
              </a:rPr>
              <a:t>Легочный рисунок не определяется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sz="2400" dirty="0">
                <a:cs typeface="Times New Roman" panose="02020603050405020304" pitchFamily="18" charset="0"/>
              </a:rPr>
              <a:t>Эмфизема</a:t>
            </a:r>
          </a:p>
          <a:p>
            <a:pPr marL="273050" indent="-273050">
              <a:buFont typeface="Wingdings" panose="05000000000000000000" pitchFamily="2" charset="2"/>
              <a:buChar char="Ú"/>
            </a:pPr>
            <a:endParaRPr lang="en-GB" altLang="x-none" dirty="0">
              <a:ea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6013" y="114300"/>
            <a:ext cx="8391525" cy="1447800"/>
          </a:xfrm>
        </p:spPr>
        <p:txBody>
          <a:bodyPr vert="horz" wrap="square" lIns="92075" tIns="46038" rIns="92075" bIns="46038" numCol="1" anchor="ctr" anchorCtr="0" compatLnSpc="1"/>
          <a:lstStyle/>
          <a:p>
            <a:pPr>
              <a:buNone/>
            </a:pPr>
            <a:r>
              <a:rPr dirty="0">
                <a:solidFill>
                  <a:srgbClr val="FFFF9E"/>
                </a:solidFill>
                <a:cs typeface="Times New Roman" panose="02020603050405020304" pitchFamily="18" charset="0"/>
              </a:rPr>
              <a:t>МИЛИАРНЫЙ ТУБЕРКУЛЕЗ
РЕНТГЕНОЛОГИЯ </a:t>
            </a:r>
            <a:endParaRPr lang="en-GB" altLang="x-none" dirty="0">
              <a:solidFill>
                <a:srgbClr val="FFFF9E"/>
              </a:solidFill>
              <a:ea typeface="Times New Roman" panose="02020603050405020304" pitchFamily="18" charset="0"/>
            </a:endParaRPr>
          </a:p>
        </p:txBody>
      </p:sp>
      <p:pic>
        <p:nvPicPr>
          <p:cNvPr id="17411" name="Content Placeholder 11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524000" y="1905000"/>
            <a:ext cx="6048375" cy="4114800"/>
          </a:xfrm>
        </p:spPr>
      </p:pic>
      <p:sp>
        <p:nvSpPr>
          <p:cNvPr id="13" name="TextShape 2"/>
          <p:cNvSpPr txBox="1"/>
          <p:nvPr/>
        </p:nvSpPr>
        <p:spPr>
          <a:xfrm>
            <a:off x="396875" y="1901825"/>
            <a:ext cx="7702550" cy="5241925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 marR="0" defTabSz="914400">
              <a:buClrTx/>
              <a:buSzTx/>
              <a:buFontTx/>
              <a:buNone/>
              <a:defRPr/>
            </a:pPr>
            <a:endParaRPr kumimoji="1" lang="ru-RU" sz="2600" kern="1200" cap="none" spc="-1" normalizeH="0" baseline="0" noProof="0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rebuchet MS" panose="020B060302020202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14" name="TextShape 2"/>
          <p:cNvSpPr txBox="1"/>
          <p:nvPr/>
        </p:nvSpPr>
        <p:spPr>
          <a:xfrm>
            <a:off x="549275" y="2054225"/>
            <a:ext cx="7702550" cy="5241925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2600" kern="1200" cap="none" spc="-1" normalizeH="0" baseline="0" noProof="0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rebuchet MS" panose="020B0603020202020204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TextShape 2"/>
          <p:cNvSpPr txBox="1"/>
          <p:nvPr/>
        </p:nvSpPr>
        <p:spPr>
          <a:xfrm>
            <a:off x="457200" y="2106613"/>
            <a:ext cx="7239000" cy="484505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pPr marR="0" defTabSz="914400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2600" kern="1200" cap="none" spc="-1" normalizeH="0" baseline="0" noProof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rebuchet MS" panose="020B0603020202020204"/>
              <a:ea typeface="+mn-ea"/>
              <a:cs typeface="Arial" panose="020B0604020202020204" pitchFamily="34" charset="0"/>
            </a:endParaRPr>
          </a:p>
        </p:txBody>
      </p:sp>
      <p:pic>
        <p:nvPicPr>
          <p:cNvPr id="17415" name="Picture 3"/>
          <p:cNvPicPr>
            <a:picLocks noChangeAspect="1"/>
          </p:cNvPicPr>
          <p:nvPr/>
        </p:nvPicPr>
        <p:blipFill>
          <a:blip r:embed="rId3" cstate="print"/>
          <a:srcRect l="3732" r="1112" b="4041"/>
          <a:stretch>
            <a:fillRect/>
          </a:stretch>
        </p:blipFill>
        <p:spPr>
          <a:xfrm>
            <a:off x="1116013" y="2187575"/>
            <a:ext cx="6503987" cy="44815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>
          <a:xfrm>
            <a:off x="1905000" y="228600"/>
            <a:ext cx="7086600" cy="1628775"/>
          </a:xfrm>
        </p:spPr>
        <p:txBody>
          <a:bodyPr vert="horz" wrap="square" lIns="92075" tIns="46038" rIns="92075" bIns="46038" anchor="ctr" anchorCtr="0"/>
          <a:lstStyle/>
          <a:p>
            <a:r>
              <a:rPr dirty="0"/>
              <a:t>МИЛИАРНЫЙ ТУБЕРКУЛЕЗ ПРИ ВИЧ  ПОЗДНЕЙ СТАДИИ</a:t>
            </a:r>
          </a:p>
        </p:txBody>
      </p:sp>
      <p:pic>
        <p:nvPicPr>
          <p:cNvPr id="18435" name="Picture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2779" t="42188" r="11111" b="10938"/>
          <a:stretch>
            <a:fillRect/>
          </a:stretch>
        </p:blipFill>
        <p:spPr>
          <a:xfrm>
            <a:off x="2071688" y="2000250"/>
            <a:ext cx="5072062" cy="4595813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550" y="692150"/>
            <a:ext cx="8499475" cy="1447800"/>
          </a:xfrm>
        </p:spPr>
        <p:txBody>
          <a:bodyPr vert="horz" wrap="square" lIns="92075" tIns="46038" rIns="92075" bIns="46038" numCol="1" anchor="ctr" anchorCtr="0" compatLnSpc="1"/>
          <a:lstStyle/>
          <a:p>
            <a:pPr>
              <a:buNone/>
            </a:pPr>
            <a:r>
              <a:rPr dirty="0">
                <a:solidFill>
                  <a:srgbClr val="FFFF9E"/>
                </a:solidFill>
                <a:cs typeface="Times New Roman" panose="02020603050405020304" pitchFamily="18" charset="0"/>
              </a:rPr>
              <a:t>МИЛИАРНЫЙ ТУБЕРКУЛЕЗ
(ЛАБОРАТОРНЫЕ ПРИЗНАКИ)</a:t>
            </a:r>
            <a:r>
              <a:rPr sz="2000" dirty="0">
                <a:solidFill>
                  <a:srgbClr val="FFFF9E"/>
                </a:solidFill>
                <a:cs typeface="Times New Roman" panose="02020603050405020304" pitchFamily="18" charset="0"/>
              </a:rPr>
              <a:t/>
            </a:r>
            <a:br>
              <a:rPr sz="2000" dirty="0">
                <a:solidFill>
                  <a:srgbClr val="FFFF9E"/>
                </a:solidFill>
                <a:cs typeface="Times New Roman" panose="02020603050405020304" pitchFamily="18" charset="0"/>
              </a:rPr>
            </a:br>
            <a:endParaRPr lang="en-GB" altLang="x-none" dirty="0">
              <a:solidFill>
                <a:srgbClr val="FFFF9E"/>
              </a:solidFill>
              <a:ea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205038"/>
            <a:ext cx="7772400" cy="4114800"/>
          </a:xfrm>
        </p:spPr>
        <p:txBody>
          <a:bodyPr vert="horz" wrap="square" lIns="92075" tIns="46038" rIns="92075" bIns="46038" numCol="1" anchor="t" anchorCtr="0" compatLnSpc="1"/>
          <a:lstStyle/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dirty="0">
                <a:cs typeface="Times New Roman" panose="02020603050405020304" pitchFamily="18" charset="0"/>
              </a:rPr>
              <a:t>ОАК: высокий (кроме поздних стадий) лейкоцитоз, лимфопения, возможен палочко-ядерный сдвиг, значительно ускоренная СОЭ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dirty="0">
                <a:cs typeface="Times New Roman" panose="02020603050405020304" pitchFamily="18" charset="0"/>
              </a:rPr>
              <a:t>Диаскинтест: отрицательная анергия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dirty="0">
                <a:cs typeface="Times New Roman" panose="02020603050405020304" pitchFamily="18" charset="0"/>
              </a:rPr>
              <a:t>Анализ мокроты: МБТ (-)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dirty="0">
                <a:cs typeface="Times New Roman" panose="02020603050405020304" pitchFamily="18" charset="0"/>
              </a:rPr>
              <a:t>ОАМ: возможно МБТ(+), лейкоцитурия, гематурия, белок</a:t>
            </a:r>
          </a:p>
          <a:p>
            <a:pPr marL="273050" indent="-273050">
              <a:buFont typeface="Wingdings" panose="05000000000000000000" pitchFamily="2" charset="2"/>
              <a:buChar char="Ú"/>
            </a:pPr>
            <a:endParaRPr lang="en-GB" altLang="x-none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17688" y="1169988"/>
            <a:ext cx="6851650" cy="457200"/>
          </a:xfrm>
        </p:spPr>
        <p:txBody>
          <a:bodyPr vert="horz" wrap="square" lIns="92075" tIns="46038" rIns="92075" bIns="46038" numCol="1" anchor="ctr" anchorCtr="0" compatLnSpc="1"/>
          <a:lstStyle/>
          <a:p>
            <a:pPr>
              <a:buNone/>
            </a:pPr>
            <a:r>
              <a:rPr dirty="0">
                <a:solidFill>
                  <a:srgbClr val="FFFF9E"/>
                </a:solidFill>
                <a:latin typeface="+mj-lt"/>
                <a:ea typeface="+mj-ea"/>
                <a:cs typeface="Times New Roman" panose="02020603050405020304" pitchFamily="18" charset="0"/>
              </a:rPr>
              <a:t>МИЛИАРНЫЙ ТУБЕРКУЛЕЗ</a:t>
            </a:r>
            <a:r>
              <a:rPr b="1" dirty="0">
                <a:solidFill>
                  <a:srgbClr val="FFFF9E"/>
                </a:solidFill>
                <a:latin typeface="+mj-lt"/>
                <a:ea typeface="+mj-ea"/>
                <a:cs typeface="Times New Roman" panose="02020603050405020304" pitchFamily="18" charset="0"/>
              </a:rPr>
              <a:t>
</a:t>
            </a:r>
            <a:r>
              <a:rPr sz="2000" dirty="0">
                <a:solidFill>
                  <a:srgbClr val="DEDEDE"/>
                </a:solidFill>
                <a:latin typeface="Trebuchet MS" panose="020B0603020202020204" pitchFamily="34" charset="0"/>
                <a:ea typeface="+mj-ea"/>
                <a:cs typeface="+mj-cs"/>
              </a:rPr>
              <a:t/>
            </a:r>
            <a:br>
              <a:rPr sz="2000" dirty="0">
                <a:solidFill>
                  <a:srgbClr val="DEDEDE"/>
                </a:solidFill>
                <a:latin typeface="Trebuchet MS" panose="020B0603020202020204" pitchFamily="34" charset="0"/>
                <a:ea typeface="+mj-ea"/>
                <a:cs typeface="+mj-cs"/>
              </a:rPr>
            </a:br>
            <a:endParaRPr lang="en-GB" altLang="x-none" dirty="0">
              <a:latin typeface="+mj-lt"/>
              <a:ea typeface="+mj-ea"/>
              <a:cs typeface="+mj-cs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vert="horz" wrap="square" lIns="92075" tIns="46038" rIns="92075" bIns="46038" numCol="1" anchor="b" anchorCtr="0" compatLnSpc="1"/>
          <a:lstStyle/>
          <a:p>
            <a:pPr>
              <a:buSzPct val="90000"/>
            </a:pPr>
            <a:r>
              <a:rPr dirty="0">
                <a:solidFill>
                  <a:srgbClr val="FFFF9E"/>
                </a:solidFill>
                <a:latin typeface="+mn-lt"/>
                <a:ea typeface="+mn-ea"/>
                <a:cs typeface="Times New Roman" panose="02020603050405020304" pitchFamily="18" charset="0"/>
              </a:rPr>
              <a:t>ОСЛОЖНЕНИЯ</a:t>
            </a:r>
            <a:endParaRPr lang="en-GB" altLang="x-none" dirty="0">
              <a:latin typeface="+mn-lt"/>
              <a:ea typeface="+mn-ea"/>
              <a:cs typeface="+mn-cs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 vert="horz" wrap="square" lIns="92075" tIns="46038" rIns="92075" bIns="46038" numCol="1" anchor="t" anchorCtr="0" compatLnSpc="1"/>
          <a:lstStyle/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dirty="0">
                <a:latin typeface="+mn-lt"/>
                <a:ea typeface="+mn-ea"/>
                <a:cs typeface="Times New Roman" panose="02020603050405020304" pitchFamily="18" charset="0"/>
              </a:rPr>
              <a:t>Легочно-сердечная недостаточность</a:t>
            </a:r>
            <a:endParaRPr sz="2600" dirty="0">
              <a:latin typeface="+mn-lt"/>
              <a:ea typeface="+mn-ea"/>
              <a:cs typeface="Times New Roman" panose="02020603050405020304" pitchFamily="18" charset="0"/>
            </a:endParaRP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dirty="0">
                <a:latin typeface="+mn-lt"/>
                <a:ea typeface="+mn-ea"/>
                <a:cs typeface="Times New Roman" panose="02020603050405020304" pitchFamily="18" charset="0"/>
              </a:rPr>
              <a:t>Спонтанный пневмоторакс</a:t>
            </a:r>
            <a:endParaRPr sz="2600" dirty="0">
              <a:latin typeface="+mn-lt"/>
              <a:ea typeface="+mn-ea"/>
              <a:cs typeface="Times New Roman" panose="02020603050405020304" pitchFamily="18" charset="0"/>
            </a:endParaRP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dirty="0">
                <a:latin typeface="+mn-lt"/>
                <a:ea typeface="+mn-ea"/>
                <a:cs typeface="Times New Roman" panose="02020603050405020304" pitchFamily="18" charset="0"/>
              </a:rPr>
              <a:t>Плеврит</a:t>
            </a:r>
            <a:endParaRPr sz="2600" dirty="0">
              <a:latin typeface="+mn-lt"/>
              <a:ea typeface="+mn-ea"/>
              <a:cs typeface="Times New Roman" panose="02020603050405020304" pitchFamily="18" charset="0"/>
            </a:endParaRP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dirty="0">
                <a:latin typeface="+mn-lt"/>
                <a:ea typeface="+mn-ea"/>
                <a:cs typeface="Times New Roman" panose="02020603050405020304" pitchFamily="18" charset="0"/>
              </a:rPr>
              <a:t>Генерализация</a:t>
            </a:r>
            <a:endParaRPr sz="2600" dirty="0">
              <a:latin typeface="+mn-lt"/>
              <a:ea typeface="+mn-ea"/>
              <a:cs typeface="Times New Roman" panose="02020603050405020304" pitchFamily="18" charset="0"/>
            </a:endParaRPr>
          </a:p>
          <a:p>
            <a:pPr marL="273050" indent="-273050">
              <a:buSzPct val="90000"/>
            </a:pPr>
            <a:endParaRPr sz="2600" dirty="0">
              <a:solidFill>
                <a:srgbClr val="000000"/>
              </a:solidFill>
              <a:latin typeface="Trebuchet MS" panose="020B0603020202020204" pitchFamily="34" charset="0"/>
              <a:ea typeface="+mn-ea"/>
              <a:cs typeface="+mn-cs"/>
            </a:endParaRPr>
          </a:p>
          <a:p>
            <a:pPr marL="273050" indent="-273050">
              <a:buSzPct val="90000"/>
            </a:pPr>
            <a:endParaRPr lang="en-GB" altLang="x-none" dirty="0">
              <a:latin typeface="+mn-lt"/>
              <a:ea typeface="+mn-ea"/>
              <a:cs typeface="+mn-cs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3"/>
          </a:xfrm>
        </p:spPr>
        <p:txBody>
          <a:bodyPr vert="horz" wrap="square" lIns="92075" tIns="46038" rIns="92075" bIns="46038" numCol="1" anchor="b" anchorCtr="0" compatLnSpc="1"/>
          <a:lstStyle/>
          <a:p>
            <a:pPr>
              <a:buSzPct val="90000"/>
            </a:pPr>
            <a:r>
              <a:rPr dirty="0">
                <a:solidFill>
                  <a:srgbClr val="FFFF9E"/>
                </a:solidFill>
                <a:latin typeface="+mn-lt"/>
                <a:ea typeface="+mn-ea"/>
                <a:cs typeface="Times New Roman" panose="02020603050405020304" pitchFamily="18" charset="0"/>
              </a:rPr>
              <a:t>ИСХОДЫ</a:t>
            </a:r>
            <a:endParaRPr lang="en-GB" altLang="x-none" dirty="0">
              <a:latin typeface="+mn-lt"/>
              <a:ea typeface="+mn-ea"/>
              <a:cs typeface="+mn-cs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quarter" idx="4"/>
          </p:nvPr>
        </p:nvSpPr>
        <p:spPr/>
        <p:txBody>
          <a:bodyPr vert="horz" wrap="square" lIns="92075" tIns="46038" rIns="92075" bIns="46038" numCol="1" anchor="t" anchorCtr="0" compatLnSpc="1"/>
          <a:lstStyle/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dirty="0">
                <a:latin typeface="+mn-lt"/>
                <a:ea typeface="+mn-ea"/>
                <a:cs typeface="Times New Roman" panose="02020603050405020304" pitchFamily="18" charset="0"/>
              </a:rPr>
              <a:t>Выздоровление полное (рентгенологически: рассасывание, уплотнение очагов, фиброз)</a:t>
            </a:r>
            <a:endParaRPr sz="2600" dirty="0">
              <a:latin typeface="+mn-lt"/>
              <a:ea typeface="+mn-ea"/>
              <a:cs typeface="Times New Roman" panose="02020603050405020304" pitchFamily="18" charset="0"/>
            </a:endParaRP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dirty="0">
                <a:latin typeface="+mn-lt"/>
                <a:ea typeface="+mn-ea"/>
                <a:cs typeface="Times New Roman" panose="02020603050405020304" pitchFamily="18" charset="0"/>
              </a:rPr>
              <a:t>Выздоровление с потерей функций (менингеальный вариант)</a:t>
            </a:r>
            <a:endParaRPr sz="2600" dirty="0">
              <a:latin typeface="+mn-lt"/>
              <a:ea typeface="+mn-ea"/>
              <a:cs typeface="Times New Roman" panose="02020603050405020304" pitchFamily="18" charset="0"/>
            </a:endParaRP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dirty="0">
                <a:latin typeface="+mn-lt"/>
                <a:ea typeface="+mn-ea"/>
                <a:cs typeface="Times New Roman" panose="02020603050405020304" pitchFamily="18" charset="0"/>
              </a:rPr>
              <a:t>Летальный</a:t>
            </a:r>
            <a:endParaRPr sz="2600" dirty="0">
              <a:latin typeface="+mn-lt"/>
              <a:ea typeface="+mn-ea"/>
              <a:cs typeface="Times New Roman" panose="02020603050405020304" pitchFamily="18" charset="0"/>
            </a:endParaRPr>
          </a:p>
          <a:p>
            <a:pPr marL="273050" indent="-273050">
              <a:buSzPct val="90000"/>
            </a:pPr>
            <a:endParaRPr lang="en-GB" altLang="x-none" dirty="0"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01613" y="549275"/>
            <a:ext cx="8740775" cy="1447800"/>
          </a:xfrm>
        </p:spPr>
        <p:txBody>
          <a:bodyPr vert="horz" wrap="square" lIns="92075" tIns="46038" rIns="92075" bIns="46038" numCol="1" anchor="ctr" anchorCtr="0" compatLnSpc="1"/>
          <a:lstStyle/>
          <a:p>
            <a:pPr>
              <a:buNone/>
            </a:pPr>
            <a:r>
              <a:rPr dirty="0">
                <a:solidFill>
                  <a:srgbClr val="FFFF9E"/>
                </a:solidFill>
                <a:cs typeface="Times New Roman" panose="02020603050405020304" pitchFamily="18" charset="0"/>
              </a:rPr>
              <a:t>ПОДОСТРЫЙ ДИССЕМИНИРОВАННЫЙ ТУБЕРКУЛЕЗ (МОРФОЛОГИЯ)</a:t>
            </a:r>
            <a:r>
              <a:rPr sz="2000" dirty="0">
                <a:solidFill>
                  <a:srgbClr val="FFFF9E"/>
                </a:solidFill>
                <a:cs typeface="Times New Roman" panose="02020603050405020304" pitchFamily="18" charset="0"/>
              </a:rPr>
              <a:t/>
            </a:r>
            <a:br>
              <a:rPr sz="2000" dirty="0">
                <a:solidFill>
                  <a:srgbClr val="FFFF9E"/>
                </a:solidFill>
                <a:cs typeface="Times New Roman" panose="02020603050405020304" pitchFamily="18" charset="0"/>
              </a:rPr>
            </a:br>
            <a:endParaRPr lang="en-GB" altLang="x-none" dirty="0">
              <a:solidFill>
                <a:srgbClr val="FFFF9E"/>
              </a:solidFill>
              <a:ea typeface="Times New Roman" panose="02020603050405020304" pitchFamily="18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685800" y="2193925"/>
            <a:ext cx="7772400" cy="4114800"/>
          </a:xfrm>
        </p:spPr>
        <p:txBody>
          <a:bodyPr vert="horz" wrap="square" lIns="92075" tIns="46038" rIns="92075" bIns="46038" numCol="1" anchor="t" anchorCtr="0" compatLnSpc="1"/>
          <a:lstStyle/>
          <a:p>
            <a:pPr>
              <a:buNone/>
            </a:pPr>
            <a:r>
              <a:rPr dirty="0">
                <a:cs typeface="Times New Roman" panose="02020603050405020304" pitchFamily="18" charset="0"/>
              </a:rPr>
              <a:t>МКБ10</a:t>
            </a:r>
          </a:p>
          <a:p>
            <a:r>
              <a:rPr lang="en-GB" altLang="x-none" dirty="0">
                <a:cs typeface="Times New Roman" panose="02020603050405020304" pitchFamily="18" charset="0"/>
              </a:rPr>
              <a:t>A.16.0.8</a:t>
            </a:r>
          </a:p>
          <a:p>
            <a:r>
              <a:rPr lang="en-GB" altLang="x-none" dirty="0">
                <a:cs typeface="Times New Roman" panose="02020603050405020304" pitchFamily="18" charset="0"/>
              </a:rPr>
              <a:t>A.15.0.8, A.15.1.8, A.15.3.8</a:t>
            </a:r>
            <a:endParaRPr dirty="0">
              <a:cs typeface="Times New Roman" panose="02020603050405020304" pitchFamily="18" charset="0"/>
            </a:endParaRPr>
          </a:p>
          <a:p>
            <a:pPr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endParaRPr lang="en-GB" altLang="x-none" dirty="0">
              <a:latin typeface="Trebuchet MS" panose="020B0603020202020204" pitchFamily="34" charset="0"/>
            </a:endParaRPr>
          </a:p>
          <a:p>
            <a:pPr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dirty="0">
                <a:cs typeface="Times New Roman" panose="02020603050405020304" pitchFamily="18" charset="0"/>
              </a:rPr>
              <a:t>Размеры очагов 3-10 мм и более</a:t>
            </a:r>
          </a:p>
          <a:p>
            <a:pPr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dirty="0">
                <a:cs typeface="Times New Roman" panose="02020603050405020304" pitchFamily="18" charset="0"/>
              </a:rPr>
              <a:t>Экссудативно-некротическая реакция</a:t>
            </a:r>
          </a:p>
          <a:p>
            <a:pPr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dirty="0">
                <a:cs typeface="Times New Roman" panose="02020603050405020304" pitchFamily="18" charset="0"/>
              </a:rPr>
              <a:t>Поражение артериол и венул</a:t>
            </a:r>
          </a:p>
          <a:p>
            <a:pPr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dirty="0">
                <a:cs typeface="Times New Roman" panose="02020603050405020304" pitchFamily="18" charset="0"/>
              </a:rPr>
              <a:t>Вовлечение альвеол</a:t>
            </a:r>
          </a:p>
          <a:p>
            <a:pPr>
              <a:buFont typeface="Wingdings" panose="05000000000000000000" pitchFamily="2" charset="2"/>
              <a:buChar char="Ú"/>
            </a:pPr>
            <a:endParaRPr lang="en-GB" altLang="x-none" sz="4400" b="1" dirty="0">
              <a:solidFill>
                <a:srgbClr val="DEDEDE"/>
              </a:solidFill>
              <a:latin typeface="Trebuchet MS" panose="020B0603020202020204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988" y="549275"/>
            <a:ext cx="8329613" cy="1447800"/>
          </a:xfrm>
        </p:spPr>
        <p:txBody>
          <a:bodyPr vert="horz" wrap="square" lIns="92075" tIns="46038" rIns="92075" bIns="46038" numCol="1" anchor="ctr" anchorCtr="0" compatLnSpc="1"/>
          <a:lstStyle/>
          <a:p>
            <a:pPr>
              <a:buNone/>
            </a:pPr>
            <a:r>
              <a:rPr dirty="0">
                <a:solidFill>
                  <a:srgbClr val="FFFF9E"/>
                </a:solidFill>
                <a:cs typeface="Times New Roman" panose="02020603050405020304" pitchFamily="18" charset="0"/>
              </a:rPr>
              <a:t>ПОДОСТРЫЙ ДИССЕМИНИРОВАННЫЙ ТУБЕРКУЛЕЗ (КЛИНИКА)</a:t>
            </a:r>
            <a:r>
              <a:rPr sz="2000" dirty="0">
                <a:solidFill>
                  <a:srgbClr val="FFFF9E"/>
                </a:solidFill>
                <a:cs typeface="Times New Roman" panose="02020603050405020304" pitchFamily="18" charset="0"/>
              </a:rPr>
              <a:t/>
            </a:r>
            <a:br>
              <a:rPr sz="2000" dirty="0">
                <a:solidFill>
                  <a:srgbClr val="FFFF9E"/>
                </a:solidFill>
                <a:cs typeface="Times New Roman" panose="02020603050405020304" pitchFamily="18" charset="0"/>
              </a:rPr>
            </a:br>
            <a:endParaRPr lang="en-GB" altLang="x-none" dirty="0">
              <a:solidFill>
                <a:srgbClr val="FFFF9E"/>
              </a:solidFill>
              <a:ea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1988" y="2349500"/>
            <a:ext cx="7772400" cy="4114800"/>
          </a:xfrm>
        </p:spPr>
        <p:txBody>
          <a:bodyPr vert="horz" wrap="square" lIns="92075" tIns="46038" rIns="92075" bIns="46038" numCol="1" anchor="t" anchorCtr="0" compatLnSpc="1"/>
          <a:lstStyle/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sz="2800" dirty="0">
                <a:cs typeface="Times New Roman" panose="02020603050405020304" pitchFamily="18" charset="0"/>
              </a:rPr>
              <a:t>Состояние средней степени тяжести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sz="2800" dirty="0">
                <a:cs typeface="Times New Roman" panose="02020603050405020304" pitchFamily="18" charset="0"/>
              </a:rPr>
              <a:t>Симптомы интоксикации умеренно выражены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sz="2800" dirty="0">
                <a:cs typeface="Times New Roman" panose="02020603050405020304" pitchFamily="18" charset="0"/>
              </a:rPr>
              <a:t>Температура субфебрильная или фебрильная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sz="2800" dirty="0">
                <a:cs typeface="Times New Roman" panose="02020603050405020304" pitchFamily="18" charset="0"/>
              </a:rPr>
              <a:t>Слабость, потливость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sz="2800" dirty="0">
                <a:cs typeface="Times New Roman" panose="02020603050405020304" pitchFamily="18" charset="0"/>
              </a:rPr>
              <a:t>Одышка умеренно выражена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sz="2800" dirty="0">
                <a:cs typeface="Times New Roman" panose="02020603050405020304" pitchFamily="18" charset="0"/>
              </a:rPr>
              <a:t>Кашель с мокротой слизистого характера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sz="2800" dirty="0">
                <a:cs typeface="Times New Roman" panose="02020603050405020304" pitchFamily="18" charset="0"/>
              </a:rPr>
              <a:t>Перкуторное укорочение легочного звука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sz="2800" dirty="0">
                <a:cs typeface="Times New Roman" panose="02020603050405020304" pitchFamily="18" charset="0"/>
              </a:rPr>
              <a:t>Влажные хрипы</a:t>
            </a:r>
          </a:p>
          <a:p>
            <a:pPr marL="273050" indent="-273050">
              <a:buFont typeface="Wingdings" panose="05000000000000000000" pitchFamily="2" charset="2"/>
              <a:buChar char="Ú"/>
            </a:pPr>
            <a:endParaRPr lang="en-GB" altLang="x-none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4313" y="571500"/>
            <a:ext cx="9324975" cy="1447800"/>
          </a:xfrm>
        </p:spPr>
        <p:txBody>
          <a:bodyPr vert="horz" wrap="square" lIns="92075" tIns="46038" rIns="92075" bIns="46038" numCol="1" anchor="ctr" anchorCtr="0" compatLnSpc="1"/>
          <a:lstStyle/>
          <a:p>
            <a:pPr>
              <a:buNone/>
            </a:pPr>
            <a:r>
              <a:rPr dirty="0">
                <a:solidFill>
                  <a:srgbClr val="FFFF9E"/>
                </a:solidFill>
                <a:cs typeface="Times New Roman" panose="02020603050405020304" pitchFamily="18" charset="0"/>
              </a:rPr>
              <a:t>ПОДОСТРЫЙ</a:t>
            </a:r>
            <a:r>
              <a:rPr dirty="0">
                <a:solidFill>
                  <a:srgbClr val="DEDEDE"/>
                </a:solidFill>
                <a:latin typeface="Trebuchet MS" panose="020B0603020202020204" pitchFamily="34" charset="0"/>
              </a:rPr>
              <a:t> </a:t>
            </a:r>
            <a:r>
              <a:rPr dirty="0">
                <a:solidFill>
                  <a:srgbClr val="FFFF9E"/>
                </a:solidFill>
                <a:cs typeface="Times New Roman" panose="02020603050405020304" pitchFamily="18" charset="0"/>
              </a:rPr>
              <a:t>ДИССЕМИНИРОВАННЫЙ ТУБЕРКУЛЕЗ (РЕНТГЕНОЛОГИЯ)</a:t>
            </a:r>
            <a:r>
              <a:rPr sz="2000" dirty="0">
                <a:solidFill>
                  <a:srgbClr val="FFFF9E"/>
                </a:solidFill>
                <a:cs typeface="Times New Roman" panose="02020603050405020304" pitchFamily="18" charset="0"/>
              </a:rPr>
              <a:t/>
            </a:r>
            <a:br>
              <a:rPr sz="2000" dirty="0">
                <a:solidFill>
                  <a:srgbClr val="FFFF9E"/>
                </a:solidFill>
                <a:cs typeface="Times New Roman" panose="02020603050405020304" pitchFamily="18" charset="0"/>
              </a:rPr>
            </a:br>
            <a:endParaRPr lang="en-GB" altLang="x-none" dirty="0">
              <a:solidFill>
                <a:srgbClr val="FFFF9E"/>
              </a:solidFill>
              <a:ea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wrap="square" lIns="92075" tIns="46038" rIns="92075" bIns="46038" numCol="1" anchor="t" anchorCtr="0" compatLnSpc="1"/>
          <a:lstStyle/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dirty="0">
                <a:cs typeface="Times New Roman" panose="02020603050405020304" pitchFamily="18" charset="0"/>
              </a:rPr>
              <a:t>Синдром легочной диссеминации преимущественно в верхних и средних отделах кортикально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dirty="0">
                <a:cs typeface="Times New Roman" panose="02020603050405020304" pitchFamily="18" charset="0"/>
              </a:rPr>
              <a:t>Очаги малоинтенсивные (свежие)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dirty="0">
                <a:cs typeface="Times New Roman" panose="02020603050405020304" pitchFamily="18" charset="0"/>
              </a:rPr>
              <a:t>Контуры размытые, склонность к слиянию в инфильтраты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dirty="0">
                <a:cs typeface="Times New Roman" panose="02020603050405020304" pitchFamily="18" charset="0"/>
              </a:rPr>
              <a:t>Разные размеры очагов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dirty="0">
                <a:cs typeface="Times New Roman" panose="02020603050405020304" pitchFamily="18" charset="0"/>
              </a:rPr>
              <a:t>Возможно полости распада («штампованные каверны»)</a:t>
            </a:r>
          </a:p>
          <a:p>
            <a:pPr marL="273050" indent="-273050">
              <a:buFont typeface="Wingdings" panose="05000000000000000000" pitchFamily="2" charset="2"/>
              <a:buChar char="Ú"/>
            </a:pPr>
            <a:endParaRPr lang="en-GB" altLang="x-none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388" y="511175"/>
            <a:ext cx="9663113" cy="1447800"/>
          </a:xfrm>
        </p:spPr>
        <p:txBody>
          <a:bodyPr vert="horz" wrap="square" lIns="92075" tIns="46038" rIns="92075" bIns="46038" numCol="1" anchor="ctr" anchorCtr="0" compatLnSpc="1"/>
          <a:lstStyle/>
          <a:p>
            <a:pPr>
              <a:buNone/>
            </a:pPr>
            <a:r>
              <a:rPr dirty="0">
                <a:solidFill>
                  <a:srgbClr val="FFFF9E"/>
                </a:solidFill>
                <a:cs typeface="Times New Roman" panose="02020603050405020304" pitchFamily="18" charset="0"/>
              </a:rPr>
              <a:t>ПОДОСТРЫЙ ДИССЕМИНИРОВАННЫЙ</a:t>
            </a:r>
            <a:r>
              <a:rPr dirty="0">
                <a:solidFill>
                  <a:srgbClr val="FFFF9E"/>
                </a:solidFill>
                <a:latin typeface="Trebuchet MS" panose="020B0603020202020204" pitchFamily="34" charset="0"/>
              </a:rPr>
              <a:t> </a:t>
            </a:r>
            <a:r>
              <a:rPr dirty="0">
                <a:solidFill>
                  <a:srgbClr val="FFFF9E"/>
                </a:solidFill>
                <a:cs typeface="Times New Roman" panose="02020603050405020304" pitchFamily="18" charset="0"/>
              </a:rPr>
              <a:t>ТУБЕРКУЛЕЗ (РЕНТГЕНОЛОГИЯ)</a:t>
            </a:r>
            <a:r>
              <a:rPr sz="2000" dirty="0">
                <a:solidFill>
                  <a:srgbClr val="FFFF9E"/>
                </a:solidFill>
                <a:cs typeface="Times New Roman" panose="02020603050405020304" pitchFamily="18" charset="0"/>
              </a:rPr>
              <a:t/>
            </a:r>
            <a:br>
              <a:rPr sz="2000" dirty="0">
                <a:solidFill>
                  <a:srgbClr val="FFFF9E"/>
                </a:solidFill>
                <a:cs typeface="Times New Roman" panose="02020603050405020304" pitchFamily="18" charset="0"/>
              </a:rPr>
            </a:br>
            <a:endParaRPr lang="en-GB" altLang="x-none" dirty="0">
              <a:solidFill>
                <a:srgbClr val="FFFF9E"/>
              </a:solidFill>
              <a:ea typeface="Times New Roman" panose="02020603050405020304" pitchFamily="18" charset="0"/>
            </a:endParaRPr>
          </a:p>
        </p:txBody>
      </p:sp>
      <p:sp>
        <p:nvSpPr>
          <p:cNvPr id="24579" name="Content Placeholder 2"/>
          <p:cNvSpPr>
            <a:spLocks noGrp="1"/>
          </p:cNvSpPr>
          <p:nvPr>
            <p:ph idx="1"/>
          </p:nvPr>
        </p:nvSpPr>
        <p:spPr>
          <a:xfrm>
            <a:off x="1187450" y="1905000"/>
            <a:ext cx="6462713" cy="4953000"/>
          </a:xfrm>
        </p:spPr>
        <p:txBody>
          <a:bodyPr vert="horz" wrap="square" lIns="92075" tIns="46038" rIns="92075" bIns="46038" anchor="t" anchorCtr="0"/>
          <a:lstStyle/>
          <a:p>
            <a:endParaRPr lang="en-GB" altLang="en-US" dirty="0"/>
          </a:p>
        </p:txBody>
      </p:sp>
      <p:pic>
        <p:nvPicPr>
          <p:cNvPr id="24580" name="Picture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450" y="1931988"/>
            <a:ext cx="6462713" cy="48450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1"/>
          <p:cNvSpPr>
            <a:spLocks noGrp="1"/>
          </p:cNvSpPr>
          <p:nvPr>
            <p:ph type="title"/>
          </p:nvPr>
        </p:nvSpPr>
        <p:spPr>
          <a:xfrm>
            <a:off x="928688" y="214313"/>
            <a:ext cx="8215312" cy="2000250"/>
          </a:xfrm>
        </p:spPr>
        <p:txBody>
          <a:bodyPr vert="horz" wrap="square" lIns="92075" tIns="46038" rIns="92075" bIns="46038" anchor="ctr" anchorCtr="0"/>
          <a:lstStyle/>
          <a:p>
            <a:r>
              <a:rPr dirty="0"/>
              <a:t>Подострый диссеминированный туберкулез  и полисерозит при ВИЧ поздней стадии</a:t>
            </a:r>
          </a:p>
        </p:txBody>
      </p:sp>
      <p:pic>
        <p:nvPicPr>
          <p:cNvPr id="25603" name="Picture 2" descr="C:\Users\user\Downloads\IMG_20200412_093710 (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t="17940" b="24768"/>
          <a:stretch>
            <a:fillRect/>
          </a:stretch>
        </p:blipFill>
        <p:spPr>
          <a:xfrm>
            <a:off x="2286000" y="2286000"/>
            <a:ext cx="5072063" cy="4357688"/>
          </a:xfr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850" y="549275"/>
            <a:ext cx="9172575" cy="1471613"/>
          </a:xfrm>
        </p:spPr>
        <p:txBody>
          <a:bodyPr vert="horz" wrap="square" lIns="92075" tIns="46038" rIns="92075" bIns="46038" numCol="1" anchor="ctr" anchorCtr="0" compatLnSpc="1"/>
          <a:lstStyle/>
          <a:p>
            <a:pPr>
              <a:buNone/>
            </a:pPr>
            <a:r>
              <a:rPr dirty="0">
                <a:solidFill>
                  <a:srgbClr val="FFFF9E"/>
                </a:solidFill>
              </a:rPr>
              <a:t>ПОДОСТРЫЙ </a:t>
            </a:r>
            <a:r>
              <a:rPr dirty="0">
                <a:solidFill>
                  <a:srgbClr val="FFFF9E"/>
                </a:solidFill>
                <a:cs typeface="Times New Roman" panose="02020603050405020304" pitchFamily="18" charset="0"/>
              </a:rPr>
              <a:t>ДИССЕМИНИ-РОВАННЫЙ ТУБЕРКУЛЕЗ (ЛАБОРАТОРНЫЕ ПРИЗНАКИ)</a:t>
            </a:r>
            <a:r>
              <a:rPr sz="2000" dirty="0">
                <a:solidFill>
                  <a:srgbClr val="FFFF9E"/>
                </a:solidFill>
                <a:cs typeface="Times New Roman" panose="02020603050405020304" pitchFamily="18" charset="0"/>
              </a:rPr>
              <a:t/>
            </a:r>
            <a:br>
              <a:rPr sz="2000" dirty="0">
                <a:solidFill>
                  <a:srgbClr val="FFFF9E"/>
                </a:solidFill>
                <a:cs typeface="Times New Roman" panose="02020603050405020304" pitchFamily="18" charset="0"/>
              </a:rPr>
            </a:br>
            <a:endParaRPr lang="en-GB" altLang="x-none" dirty="0">
              <a:solidFill>
                <a:srgbClr val="FFFF9E"/>
              </a:solidFill>
              <a:ea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349500"/>
            <a:ext cx="8029575" cy="4114800"/>
          </a:xfrm>
        </p:spPr>
        <p:txBody>
          <a:bodyPr vert="horz" wrap="square" lIns="92075" tIns="46038" rIns="92075" bIns="46038" numCol="1" anchor="t" anchorCtr="0" compatLnSpc="1"/>
          <a:lstStyle/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dirty="0">
                <a:cs typeface="Times New Roman" panose="02020603050405020304" pitchFamily="18" charset="0"/>
              </a:rPr>
              <a:t>ОАК: умеренный лейкоцитоз, ускорение СОЭ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dirty="0">
                <a:cs typeface="Times New Roman" panose="02020603050405020304" pitchFamily="18" charset="0"/>
              </a:rPr>
              <a:t>ОАМ: признаки интоксикации (лейкоциты, белок, эритроциты), возможно МБТ (+)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dirty="0">
                <a:cs typeface="Times New Roman" panose="02020603050405020304" pitchFamily="18" charset="0"/>
              </a:rPr>
              <a:t>Мокрота: МБТ (+) 30 и более % случаев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dirty="0">
                <a:cs typeface="Times New Roman" panose="02020603050405020304" pitchFamily="18" charset="0"/>
              </a:rPr>
              <a:t>Диаскинтест положительный</a:t>
            </a:r>
            <a:r>
              <a:rPr lang="ru-RU" altLang="en-US" dirty="0"/>
              <a:t> </a:t>
            </a:r>
            <a:endParaRPr lang="en-GB" altLang="x-none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288" y="487363"/>
            <a:ext cx="9101138" cy="1447800"/>
          </a:xfrm>
        </p:spPr>
        <p:txBody>
          <a:bodyPr vert="horz" wrap="square" lIns="92075" tIns="46038" rIns="92075" bIns="46038" numCol="1" anchor="ctr" anchorCtr="0" compatLnSpc="1"/>
          <a:lstStyle/>
          <a:p>
            <a:pPr>
              <a:buNone/>
            </a:pPr>
            <a:r>
              <a:rPr dirty="0">
                <a:solidFill>
                  <a:srgbClr val="FFFF9E"/>
                </a:solidFill>
                <a:cs typeface="Times New Roman" panose="02020603050405020304" pitchFamily="18" charset="0"/>
              </a:rPr>
              <a:t>ПОДОСТРЫЙ ДИССЕМИНИРОВАННЫЙ ТУБЕРКУЛЕЗ (ОСЛОЖНЕНИЯ)</a:t>
            </a:r>
            <a:r>
              <a:rPr sz="2000" dirty="0">
                <a:solidFill>
                  <a:srgbClr val="FFFF9E"/>
                </a:solidFill>
                <a:cs typeface="Times New Roman" panose="02020603050405020304" pitchFamily="18" charset="0"/>
              </a:rPr>
              <a:t/>
            </a:r>
            <a:br>
              <a:rPr sz="2000" dirty="0">
                <a:solidFill>
                  <a:srgbClr val="FFFF9E"/>
                </a:solidFill>
                <a:cs typeface="Times New Roman" panose="02020603050405020304" pitchFamily="18" charset="0"/>
              </a:rPr>
            </a:br>
            <a:endParaRPr lang="en-GB" altLang="x-none" dirty="0">
              <a:solidFill>
                <a:srgbClr val="FFFF9E"/>
              </a:solidFill>
              <a:ea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wrap="square" lIns="92075" tIns="46038" rIns="92075" bIns="46038" numCol="1" anchor="t" anchorCtr="0" compatLnSpc="1"/>
          <a:lstStyle/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sz="2400" dirty="0">
                <a:cs typeface="Times New Roman" panose="02020603050405020304" pitchFamily="18" charset="0"/>
              </a:rPr>
              <a:t>Кровохарканье, легочное кровотечение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sz="2400" dirty="0">
                <a:cs typeface="Times New Roman" panose="02020603050405020304" pitchFamily="18" charset="0"/>
              </a:rPr>
              <a:t>Спонтанный пневмоторакс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sz="2400" dirty="0">
                <a:cs typeface="Times New Roman" panose="02020603050405020304" pitchFamily="18" charset="0"/>
              </a:rPr>
              <a:t>Легочно-сердечная недостаточность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sz="2400" dirty="0">
                <a:cs typeface="Times New Roman" panose="02020603050405020304" pitchFamily="18" charset="0"/>
              </a:rPr>
              <a:t>Плевриты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sz="2400" dirty="0">
                <a:cs typeface="Times New Roman" panose="02020603050405020304" pitchFamily="18" charset="0"/>
              </a:rPr>
              <a:t>Туберкулез гортани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sz="2400" dirty="0">
                <a:cs typeface="Times New Roman" panose="02020603050405020304" pitchFamily="18" charset="0"/>
              </a:rPr>
              <a:t>Туберкулез костей и суставов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sz="2400" dirty="0">
                <a:cs typeface="Times New Roman" panose="02020603050405020304" pitchFamily="18" charset="0"/>
              </a:rPr>
              <a:t>Туберкулез органов брюшной полости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sz="2400" dirty="0">
                <a:cs typeface="Times New Roman" panose="02020603050405020304" pitchFamily="18" charset="0"/>
              </a:rPr>
              <a:t>Туберкулез почек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sz="2400" dirty="0">
                <a:cs typeface="Times New Roman" panose="02020603050405020304" pitchFamily="18" charset="0"/>
              </a:rPr>
              <a:t>Туберкулез периферических лимфатических узлов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sz="2400" dirty="0">
                <a:cs typeface="Times New Roman" panose="02020603050405020304" pitchFamily="18" charset="0"/>
              </a:rPr>
              <a:t>Казеозная пневмония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sz="2400" dirty="0">
                <a:cs typeface="Times New Roman" panose="02020603050405020304" pitchFamily="18" charset="0"/>
              </a:rPr>
              <a:t>Менингит</a:t>
            </a:r>
          </a:p>
          <a:p>
            <a:pPr marL="273050" indent="-273050">
              <a:buFont typeface="Wingdings" panose="05000000000000000000" pitchFamily="2" charset="2"/>
              <a:buChar char="Ú"/>
            </a:pPr>
            <a:endParaRPr lang="en-GB" altLang="x-none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Заголовок 1"/>
          <p:cNvSpPr>
            <a:spLocks noGrp="1"/>
          </p:cNvSpPr>
          <p:nvPr>
            <p:ph type="title"/>
          </p:nvPr>
        </p:nvSpPr>
        <p:spPr>
          <a:xfrm>
            <a:off x="1500188" y="214313"/>
            <a:ext cx="7643812" cy="1714500"/>
          </a:xfrm>
        </p:spPr>
        <p:txBody>
          <a:bodyPr vert="horz" wrap="square" lIns="92075" tIns="46038" rIns="92075" bIns="46038" anchor="ctr" anchorCtr="0"/>
          <a:lstStyle/>
          <a:p>
            <a:r>
              <a:rPr dirty="0"/>
              <a:t>Туберкулез  органов брюшной полости и позвоночника при ВИЧ  поздней стадии</a:t>
            </a:r>
          </a:p>
        </p:txBody>
      </p:sp>
      <p:pic>
        <p:nvPicPr>
          <p:cNvPr id="28675" name="Picture 2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4227" t="34837" r="18433" b="15443"/>
          <a:stretch>
            <a:fillRect/>
          </a:stretch>
        </p:blipFill>
        <p:spPr>
          <a:xfrm>
            <a:off x="357188" y="2357438"/>
            <a:ext cx="3857625" cy="4000500"/>
          </a:xfrm>
        </p:spPr>
      </p:pic>
      <p:pic>
        <p:nvPicPr>
          <p:cNvPr id="28676" name="Picture 3"/>
          <p:cNvPicPr>
            <a:picLocks noChangeAspect="1"/>
          </p:cNvPicPr>
          <p:nvPr/>
        </p:nvPicPr>
        <p:blipFill>
          <a:blip r:embed="rId3" cstate="print"/>
          <a:srcRect l="6944" t="33594" b="22656"/>
          <a:stretch>
            <a:fillRect/>
          </a:stretch>
        </p:blipFill>
        <p:spPr>
          <a:xfrm>
            <a:off x="4714875" y="2357438"/>
            <a:ext cx="4214813" cy="40005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63713" y="828675"/>
            <a:ext cx="7086600" cy="1447800"/>
          </a:xfrm>
        </p:spPr>
        <p:txBody>
          <a:bodyPr vert="horz" wrap="square" lIns="92075" tIns="46038" rIns="92075" bIns="46038" numCol="1" anchor="ctr" anchorCtr="0" compatLnSpc="1"/>
          <a:lstStyle/>
          <a:p>
            <a:pPr>
              <a:buNone/>
            </a:pPr>
            <a:r>
              <a:rPr dirty="0">
                <a:solidFill>
                  <a:srgbClr val="FFFF9E"/>
                </a:solidFill>
                <a:cs typeface="Times New Roman" panose="02020603050405020304" pitchFamily="18" charset="0"/>
              </a:rPr>
              <a:t>ПОДОСТРЫЙ ДИССЕМИНИРОВАННЫЙ ТУБЕРКУЛЕЗ (ИСХОДЫ)</a:t>
            </a:r>
            <a:r>
              <a:rPr sz="2000" dirty="0">
                <a:solidFill>
                  <a:srgbClr val="FFFF9E"/>
                </a:solidFill>
                <a:cs typeface="Times New Roman" panose="02020603050405020304" pitchFamily="18" charset="0"/>
              </a:rPr>
              <a:t/>
            </a:r>
            <a:br>
              <a:rPr sz="2000" dirty="0">
                <a:solidFill>
                  <a:srgbClr val="FFFF9E"/>
                </a:solidFill>
                <a:cs typeface="Times New Roman" panose="02020603050405020304" pitchFamily="18" charset="0"/>
              </a:rPr>
            </a:br>
            <a:endParaRPr lang="en-GB" altLang="x-none" dirty="0">
              <a:solidFill>
                <a:srgbClr val="FFFF9E"/>
              </a:solidFill>
              <a:ea typeface="Times New Roman" panose="02020603050405020304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722313" y="2743200"/>
            <a:ext cx="3810000" cy="4114800"/>
          </a:xfrm>
        </p:spPr>
        <p:txBody>
          <a:bodyPr vert="horz" wrap="square" lIns="92075" tIns="46038" rIns="92075" bIns="46038" numCol="1" anchor="t" anchorCtr="0" compatLnSpc="1"/>
          <a:lstStyle/>
          <a:p>
            <a:pPr marL="292100" lvl="1" indent="0">
              <a:buClr>
                <a:srgbClr val="F9B639"/>
              </a:buClr>
              <a:buSzPct val="80000"/>
              <a:buFontTx/>
              <a:buNone/>
            </a:pPr>
            <a:r>
              <a:rPr dirty="0">
                <a:solidFill>
                  <a:srgbClr val="FFFF9E"/>
                </a:solidFill>
                <a:latin typeface="+mn-lt"/>
                <a:cs typeface="Times New Roman" panose="02020603050405020304" pitchFamily="18" charset="0"/>
              </a:rPr>
              <a:t>Благоприятные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dirty="0">
                <a:latin typeface="+mn-lt"/>
                <a:ea typeface="+mn-ea"/>
                <a:cs typeface="Times New Roman" panose="02020603050405020304" pitchFamily="18" charset="0"/>
              </a:rPr>
              <a:t>Рассасывание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dirty="0">
                <a:latin typeface="+mn-lt"/>
                <a:ea typeface="+mn-ea"/>
                <a:cs typeface="Times New Roman" panose="02020603050405020304" pitchFamily="18" charset="0"/>
              </a:rPr>
              <a:t>Рубцевание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dirty="0">
                <a:latin typeface="+mn-lt"/>
                <a:ea typeface="+mn-ea"/>
                <a:cs typeface="Times New Roman" panose="02020603050405020304" pitchFamily="18" charset="0"/>
              </a:rPr>
              <a:t>Уплотнение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dirty="0">
                <a:latin typeface="+mn-lt"/>
                <a:ea typeface="+mn-ea"/>
                <a:cs typeface="Times New Roman" panose="02020603050405020304" pitchFamily="18" charset="0"/>
              </a:rPr>
              <a:t>Фиброзно-очаговый туберкулез</a:t>
            </a:r>
          </a:p>
          <a:p>
            <a:pPr marL="273050" indent="-273050">
              <a:buSzPct val="90000"/>
            </a:pPr>
            <a:endParaRPr sz="2600" dirty="0">
              <a:solidFill>
                <a:srgbClr val="000000"/>
              </a:solidFill>
              <a:latin typeface="Trebuchet MS" panose="020B0603020202020204" pitchFamily="34" charset="0"/>
              <a:ea typeface="+mn-ea"/>
              <a:cs typeface="+mn-cs"/>
            </a:endParaRPr>
          </a:p>
          <a:p>
            <a:pPr marL="273050" indent="-273050">
              <a:buSzPct val="90000"/>
            </a:pPr>
            <a:endParaRPr lang="en-GB" altLang="x-none" dirty="0">
              <a:latin typeface="+mn-lt"/>
              <a:ea typeface="+mn-ea"/>
              <a:cs typeface="+mn-cs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4638675" y="2743200"/>
            <a:ext cx="3810000" cy="4114800"/>
          </a:xfrm>
        </p:spPr>
        <p:txBody>
          <a:bodyPr vert="horz" wrap="square" lIns="92075" tIns="46038" rIns="92075" bIns="46038" numCol="1" anchor="t" anchorCtr="0" compatLnSpc="1"/>
          <a:lstStyle/>
          <a:p>
            <a:pPr marL="292100" lvl="1" indent="0">
              <a:buClr>
                <a:srgbClr val="F9B639"/>
              </a:buClr>
              <a:buSzPct val="80000"/>
              <a:buFontTx/>
              <a:buNone/>
            </a:pPr>
            <a:r>
              <a:rPr dirty="0">
                <a:solidFill>
                  <a:srgbClr val="FFFF9E"/>
                </a:solidFill>
                <a:latin typeface="+mn-lt"/>
                <a:cs typeface="Times New Roman" panose="02020603050405020304" pitchFamily="18" charset="0"/>
              </a:rPr>
              <a:t>Неблагоприятные</a:t>
            </a:r>
            <a:endParaRPr sz="2000" dirty="0">
              <a:solidFill>
                <a:srgbClr val="FFFF9E"/>
              </a:solidFill>
              <a:latin typeface="+mn-lt"/>
              <a:cs typeface="Times New Roman" panose="02020603050405020304" pitchFamily="18" charset="0"/>
            </a:endParaRP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dirty="0">
                <a:latin typeface="+mn-lt"/>
                <a:ea typeface="+mn-ea"/>
                <a:cs typeface="Times New Roman" panose="02020603050405020304" pitchFamily="18" charset="0"/>
              </a:rPr>
              <a:t>Туберкулемы</a:t>
            </a:r>
            <a:endParaRPr sz="2600" dirty="0">
              <a:latin typeface="+mn-lt"/>
              <a:ea typeface="+mn-ea"/>
              <a:cs typeface="Times New Roman" panose="02020603050405020304" pitchFamily="18" charset="0"/>
            </a:endParaRP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dirty="0">
                <a:latin typeface="+mn-lt"/>
                <a:ea typeface="+mn-ea"/>
                <a:cs typeface="Times New Roman" panose="02020603050405020304" pitchFamily="18" charset="0"/>
              </a:rPr>
              <a:t>Кавернозная форма</a:t>
            </a:r>
            <a:endParaRPr sz="2600" dirty="0">
              <a:latin typeface="+mn-lt"/>
              <a:ea typeface="+mn-ea"/>
              <a:cs typeface="Times New Roman" panose="02020603050405020304" pitchFamily="18" charset="0"/>
            </a:endParaRP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dirty="0">
                <a:latin typeface="+mn-lt"/>
                <a:ea typeface="+mn-ea"/>
                <a:cs typeface="Times New Roman" panose="02020603050405020304" pitchFamily="18" charset="0"/>
              </a:rPr>
              <a:t>Фибрознокавернозная форма</a:t>
            </a:r>
            <a:endParaRPr sz="2600" dirty="0">
              <a:latin typeface="+mn-lt"/>
              <a:ea typeface="+mn-ea"/>
              <a:cs typeface="Times New Roman" panose="02020603050405020304" pitchFamily="18" charset="0"/>
            </a:endParaRP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dirty="0">
                <a:latin typeface="+mn-lt"/>
                <a:ea typeface="+mn-ea"/>
                <a:cs typeface="Times New Roman" panose="02020603050405020304" pitchFamily="18" charset="0"/>
              </a:rPr>
              <a:t>Переход в хроническую форму</a:t>
            </a:r>
            <a:endParaRPr sz="2600" dirty="0">
              <a:latin typeface="+mn-lt"/>
              <a:ea typeface="+mn-ea"/>
              <a:cs typeface="Times New Roman" panose="02020603050405020304" pitchFamily="18" charset="0"/>
            </a:endParaRPr>
          </a:p>
          <a:p>
            <a:pPr marL="273050" indent="-273050">
              <a:buSzPct val="90000"/>
            </a:pPr>
            <a:endParaRPr sz="2600" dirty="0">
              <a:latin typeface="+mn-lt"/>
              <a:ea typeface="+mn-ea"/>
              <a:cs typeface="Times New Roman" panose="02020603050405020304" pitchFamily="18" charset="0"/>
            </a:endParaRPr>
          </a:p>
          <a:p>
            <a:pPr marL="273050" indent="-273050">
              <a:buSzPct val="90000"/>
            </a:pPr>
            <a:endParaRPr lang="en-GB" altLang="x-none" dirty="0"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538163"/>
            <a:ext cx="8742363" cy="1447800"/>
          </a:xfrm>
        </p:spPr>
        <p:txBody>
          <a:bodyPr vert="horz" wrap="square" lIns="92075" tIns="46038" rIns="92075" bIns="46038" numCol="1" anchor="ctr" anchorCtr="0" compatLnSpc="1"/>
          <a:lstStyle/>
          <a:p>
            <a:pPr>
              <a:buNone/>
            </a:pPr>
            <a:r>
              <a:rPr dirty="0">
                <a:solidFill>
                  <a:srgbClr val="FFFF9E"/>
                </a:solidFill>
                <a:cs typeface="Times New Roman" panose="02020603050405020304" pitchFamily="18" charset="0"/>
              </a:rPr>
              <a:t>ХРОНИЧЕСКИЙ ДИССЕМИНИРОВАННЫЙ ТУБЕРКУЛЕЗ (МОРФОЛОГИЯ)</a:t>
            </a:r>
            <a:r>
              <a:rPr sz="2000" dirty="0">
                <a:solidFill>
                  <a:srgbClr val="FFFF9E"/>
                </a:solidFill>
                <a:cs typeface="Times New Roman" panose="02020603050405020304" pitchFamily="18" charset="0"/>
              </a:rPr>
              <a:t/>
            </a:r>
            <a:br>
              <a:rPr sz="2000" dirty="0">
                <a:solidFill>
                  <a:srgbClr val="FFFF9E"/>
                </a:solidFill>
                <a:cs typeface="Times New Roman" panose="02020603050405020304" pitchFamily="18" charset="0"/>
              </a:rPr>
            </a:br>
            <a:endParaRPr lang="en-GB" altLang="x-none" dirty="0">
              <a:solidFill>
                <a:srgbClr val="FFFF9E"/>
              </a:solidFill>
              <a:ea typeface="Times New Roman" panose="02020603050405020304" pitchFamily="18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685800" y="2205038"/>
            <a:ext cx="7772400" cy="4114800"/>
          </a:xfrm>
        </p:spPr>
        <p:txBody>
          <a:bodyPr vert="horz" wrap="square" lIns="92075" tIns="46038" rIns="92075" bIns="46038" numCol="1" anchor="t" anchorCtr="0" compatLnSpc="1"/>
          <a:lstStyle/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dirty="0">
                <a:cs typeface="Times New Roman" panose="02020603050405020304" pitchFamily="18" charset="0"/>
              </a:rPr>
              <a:t>Неблагоприятный исход подострого диссеминированного туберкулеза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dirty="0">
                <a:cs typeface="Times New Roman" panose="02020603050405020304" pitchFamily="18" charset="0"/>
              </a:rPr>
              <a:t>Фиброзный фон в верхних отделах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dirty="0">
                <a:cs typeface="Times New Roman" panose="02020603050405020304" pitchFamily="18" charset="0"/>
              </a:rPr>
              <a:t>Эмфизема в нижних отделах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dirty="0">
                <a:cs typeface="Times New Roman" panose="02020603050405020304" pitchFamily="18" charset="0"/>
              </a:rPr>
              <a:t>Очаги фиброзные зажившие и свежие экссудативные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dirty="0">
                <a:cs typeface="Times New Roman" panose="02020603050405020304" pitchFamily="18" charset="0"/>
              </a:rPr>
              <a:t>Полости распада свежие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dirty="0">
                <a:cs typeface="Times New Roman" panose="02020603050405020304" pitchFamily="18" charset="0"/>
              </a:rPr>
              <a:t>Генерализация в другие органы</a:t>
            </a:r>
            <a:endParaRPr lang="en-GB" altLang="x-none" dirty="0">
              <a:ea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888" y="620713"/>
            <a:ext cx="8740775" cy="1447800"/>
          </a:xfrm>
        </p:spPr>
        <p:txBody>
          <a:bodyPr vert="horz" wrap="square" lIns="92075" tIns="46038" rIns="92075" bIns="46038" numCol="1" anchor="ctr" anchorCtr="0" compatLnSpc="1"/>
          <a:lstStyle/>
          <a:p>
            <a:pPr>
              <a:buNone/>
            </a:pPr>
            <a:r>
              <a:rPr dirty="0">
                <a:solidFill>
                  <a:srgbClr val="FFFF9E"/>
                </a:solidFill>
                <a:cs typeface="Times New Roman" panose="02020603050405020304" pitchFamily="18" charset="0"/>
              </a:rPr>
              <a:t>ХРОНИЧЕСКИЙ ДИССЕМИНИРОВАННЫЙ ТУБЕРКУЛЕЗ (КЛИНИКА)</a:t>
            </a:r>
            <a:r>
              <a:rPr sz="2000" dirty="0">
                <a:solidFill>
                  <a:srgbClr val="FFFF9E"/>
                </a:solidFill>
                <a:cs typeface="Times New Roman" panose="02020603050405020304" pitchFamily="18" charset="0"/>
              </a:rPr>
              <a:t/>
            </a:r>
            <a:br>
              <a:rPr sz="2000" dirty="0">
                <a:solidFill>
                  <a:srgbClr val="FFFF9E"/>
                </a:solidFill>
                <a:cs typeface="Times New Roman" panose="02020603050405020304" pitchFamily="18" charset="0"/>
              </a:rPr>
            </a:br>
            <a:endParaRPr lang="en-GB" altLang="x-none" dirty="0">
              <a:solidFill>
                <a:srgbClr val="FFFF9E"/>
              </a:solidFill>
              <a:ea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214563"/>
            <a:ext cx="9144000" cy="4643438"/>
          </a:xfrm>
        </p:spPr>
        <p:txBody>
          <a:bodyPr vert="horz" wrap="square" lIns="92075" tIns="46038" rIns="92075" bIns="46038" numCol="1" anchor="t" anchorCtr="0" compatLnSpc="1"/>
          <a:lstStyle/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dirty="0">
                <a:cs typeface="Times New Roman" panose="02020603050405020304" pitchFamily="18" charset="0"/>
              </a:rPr>
              <a:t>Длительность и </a:t>
            </a:r>
          </a:p>
          <a:p>
            <a:pPr marL="273050" indent="-273050">
              <a:buClr>
                <a:srgbClr val="B13F9A"/>
              </a:buClr>
              <a:buSzPct val="73000"/>
              <a:buNone/>
            </a:pPr>
            <a:r>
              <a:rPr dirty="0">
                <a:cs typeface="Times New Roman" panose="02020603050405020304" pitchFamily="18" charset="0"/>
              </a:rPr>
              <a:t>волнообразность течения </a:t>
            </a:r>
          </a:p>
          <a:p>
            <a:pPr marL="273050" indent="-273050">
              <a:buClr>
                <a:srgbClr val="B13F9A"/>
              </a:buClr>
              <a:buSzPct val="73000"/>
              <a:buNone/>
            </a:pPr>
            <a:r>
              <a:rPr dirty="0">
                <a:cs typeface="Times New Roman" panose="02020603050405020304" pitchFamily="18" charset="0"/>
              </a:rPr>
              <a:t>(ремиссии и обострения)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dirty="0">
                <a:cs typeface="Times New Roman" panose="02020603050405020304" pitchFamily="18" charset="0"/>
              </a:rPr>
              <a:t>При обострении: см. </a:t>
            </a:r>
          </a:p>
          <a:p>
            <a:pPr marL="273050" indent="-273050">
              <a:buClr>
                <a:srgbClr val="B13F9A"/>
              </a:buClr>
              <a:buSzPct val="73000"/>
              <a:buNone/>
            </a:pPr>
            <a:r>
              <a:rPr dirty="0">
                <a:cs typeface="Times New Roman" panose="02020603050405020304" pitchFamily="18" charset="0"/>
              </a:rPr>
              <a:t>подострый диссеминиро</a:t>
            </a:r>
          </a:p>
          <a:p>
            <a:pPr marL="273050" indent="-273050">
              <a:buClr>
                <a:srgbClr val="B13F9A"/>
              </a:buClr>
              <a:buSzPct val="73000"/>
              <a:buNone/>
            </a:pPr>
            <a:r>
              <a:rPr dirty="0">
                <a:cs typeface="Times New Roman" panose="02020603050405020304" pitchFamily="18" charset="0"/>
              </a:rPr>
              <a:t>ванный туберкулез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dirty="0">
                <a:cs typeface="Times New Roman" panose="02020603050405020304" pitchFamily="18" charset="0"/>
              </a:rPr>
              <a:t>Ремиссия: сохраняется </a:t>
            </a:r>
          </a:p>
          <a:p>
            <a:pPr marL="273050" indent="-273050">
              <a:buClr>
                <a:srgbClr val="B13F9A"/>
              </a:buClr>
              <a:buSzPct val="73000"/>
              <a:buNone/>
            </a:pPr>
            <a:r>
              <a:rPr dirty="0">
                <a:cs typeface="Times New Roman" panose="02020603050405020304" pitchFamily="18" charset="0"/>
              </a:rPr>
              <a:t>дыхательная недостаточность</a:t>
            </a:r>
          </a:p>
          <a:p>
            <a:pPr marL="273050" indent="-273050">
              <a:buFont typeface="Wingdings" panose="05000000000000000000" pitchFamily="2" charset="2"/>
              <a:buChar char="Ú"/>
            </a:pPr>
            <a:endParaRPr lang="en-GB" altLang="x-none" dirty="0"/>
          </a:p>
        </p:txBody>
      </p:sp>
      <p:pic>
        <p:nvPicPr>
          <p:cNvPr id="31748" name="Picture 2" descr="E:\ТАБЛИЦЫ\IMG_20200412_0909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21225" y="2922588"/>
            <a:ext cx="4422775" cy="393541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388" y="549275"/>
            <a:ext cx="9820275" cy="1447800"/>
          </a:xfrm>
        </p:spPr>
        <p:txBody>
          <a:bodyPr vert="horz" wrap="square" lIns="92075" tIns="46038" rIns="92075" bIns="46038" numCol="1" anchor="ctr" anchorCtr="0" compatLnSpc="1"/>
          <a:lstStyle/>
          <a:p>
            <a:pPr>
              <a:buNone/>
            </a:pPr>
            <a:r>
              <a:rPr dirty="0">
                <a:solidFill>
                  <a:srgbClr val="FFFF9E"/>
                </a:solidFill>
                <a:cs typeface="Times New Roman" panose="02020603050405020304" pitchFamily="18" charset="0"/>
              </a:rPr>
              <a:t>ХРОНИЧЕСКИЙ ДИССЕМИНИРОВАННЫЙ ТУБЕРКУЛЕЗ (РЕНТГЕНОЛОГИЯ)</a:t>
            </a:r>
            <a:r>
              <a:rPr sz="2000" dirty="0">
                <a:solidFill>
                  <a:srgbClr val="FFFF9E"/>
                </a:solidFill>
                <a:cs typeface="Times New Roman" panose="02020603050405020304" pitchFamily="18" charset="0"/>
              </a:rPr>
              <a:t/>
            </a:r>
            <a:br>
              <a:rPr sz="2000" dirty="0">
                <a:solidFill>
                  <a:srgbClr val="FFFF9E"/>
                </a:solidFill>
                <a:cs typeface="Times New Roman" panose="02020603050405020304" pitchFamily="18" charset="0"/>
              </a:rPr>
            </a:br>
            <a:endParaRPr lang="en-GB" altLang="x-none" dirty="0">
              <a:solidFill>
                <a:srgbClr val="FFFF9E"/>
              </a:solidFill>
              <a:ea typeface="Times New Roman" panose="02020603050405020304" pitchFamily="18" charset="0"/>
            </a:endParaRPr>
          </a:p>
        </p:txBody>
      </p:sp>
      <p:sp>
        <p:nvSpPr>
          <p:cNvPr id="32771" name="Content Placeholder 2"/>
          <p:cNvSpPr>
            <a:spLocks noGrp="1"/>
          </p:cNvSpPr>
          <p:nvPr>
            <p:ph idx="1"/>
          </p:nvPr>
        </p:nvSpPr>
        <p:spPr>
          <a:xfrm>
            <a:off x="2051050" y="2492375"/>
            <a:ext cx="4608513" cy="4537075"/>
          </a:xfrm>
        </p:spPr>
        <p:txBody>
          <a:bodyPr vert="horz" wrap="square" lIns="92075" tIns="46038" rIns="92075" bIns="46038" anchor="t" anchorCtr="0"/>
          <a:lstStyle/>
          <a:p>
            <a:endParaRPr lang="en-GB" altLang="en-US" dirty="0"/>
          </a:p>
        </p:txBody>
      </p:sp>
      <p:pic>
        <p:nvPicPr>
          <p:cNvPr id="32772" name="Picture 4"/>
          <p:cNvPicPr>
            <a:picLocks noChangeAspect="1"/>
          </p:cNvPicPr>
          <p:nvPr/>
        </p:nvPicPr>
        <p:blipFill>
          <a:blip r:embed="rId2" cstate="print"/>
          <a:srcRect l="17735" t="3389" r="13889" b="8736"/>
          <a:stretch>
            <a:fillRect/>
          </a:stretch>
        </p:blipFill>
        <p:spPr>
          <a:xfrm>
            <a:off x="2051050" y="2290763"/>
            <a:ext cx="4608513" cy="4537075"/>
          </a:xfrm>
          <a:prstGeom prst="rect">
            <a:avLst/>
          </a:prstGeom>
          <a:noFill/>
          <a:ln w="9360"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288" y="692150"/>
            <a:ext cx="9675813" cy="1447800"/>
          </a:xfrm>
        </p:spPr>
        <p:txBody>
          <a:bodyPr vert="horz" wrap="square" lIns="92075" tIns="46038" rIns="92075" bIns="46038" numCol="1" anchor="ctr" anchorCtr="0" compatLnSpc="1"/>
          <a:lstStyle/>
          <a:p>
            <a:pPr>
              <a:buNone/>
            </a:pPr>
            <a:r>
              <a:rPr dirty="0">
                <a:solidFill>
                  <a:srgbClr val="FFFF9E"/>
                </a:solidFill>
                <a:cs typeface="Times New Roman" panose="02020603050405020304" pitchFamily="18" charset="0"/>
              </a:rPr>
              <a:t>ХРОНИЧЕСКИЙ ДИССЕМИНИРОВАННЫЙ ТУБЕРКУЛЕЗ (ОСЛОЖНЕНИЯ)</a:t>
            </a:r>
            <a:r>
              <a:rPr sz="2000" dirty="0">
                <a:solidFill>
                  <a:srgbClr val="FFFF9E"/>
                </a:solidFill>
                <a:cs typeface="Times New Roman" panose="02020603050405020304" pitchFamily="18" charset="0"/>
              </a:rPr>
              <a:t/>
            </a:r>
            <a:br>
              <a:rPr sz="2000" dirty="0">
                <a:solidFill>
                  <a:srgbClr val="FFFF9E"/>
                </a:solidFill>
                <a:cs typeface="Times New Roman" panose="02020603050405020304" pitchFamily="18" charset="0"/>
              </a:rPr>
            </a:br>
            <a:endParaRPr lang="en-GB" altLang="x-none" dirty="0">
              <a:solidFill>
                <a:srgbClr val="FFFF9E"/>
              </a:solidFill>
              <a:ea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276475"/>
            <a:ext cx="7772400" cy="4114800"/>
          </a:xfrm>
        </p:spPr>
        <p:txBody>
          <a:bodyPr vert="horz" wrap="square" lIns="92075" tIns="46038" rIns="92075" bIns="46038" numCol="1" anchor="t" anchorCtr="0" compatLnSpc="1"/>
          <a:lstStyle/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sz="2400" dirty="0">
                <a:cs typeface="Times New Roman" panose="02020603050405020304" pitchFamily="18" charset="0"/>
              </a:rPr>
              <a:t>Кровотечения, кровохарканье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sz="2400" dirty="0">
                <a:cs typeface="Times New Roman" panose="02020603050405020304" pitchFamily="18" charset="0"/>
              </a:rPr>
              <a:t>Спонтанный пневмоторакс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sz="2400" dirty="0">
                <a:cs typeface="Times New Roman" panose="02020603050405020304" pitchFamily="18" charset="0"/>
              </a:rPr>
              <a:t>Плеврит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sz="2400" dirty="0">
                <a:cs typeface="Times New Roman" panose="02020603050405020304" pitchFamily="18" charset="0"/>
              </a:rPr>
              <a:t>Менингит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sz="2400" dirty="0">
                <a:cs typeface="Times New Roman" panose="02020603050405020304" pitchFamily="18" charset="0"/>
              </a:rPr>
              <a:t>Казеозная пневмония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sz="2400" dirty="0">
                <a:cs typeface="Times New Roman" panose="02020603050405020304" pitchFamily="18" charset="0"/>
              </a:rPr>
              <a:t>Туберкулез генерализованный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sz="2400" dirty="0">
                <a:cs typeface="Times New Roman" panose="02020603050405020304" pitchFamily="18" charset="0"/>
              </a:rPr>
              <a:t>Легочно-сердечная недостаточность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sz="2400" dirty="0">
                <a:cs typeface="Times New Roman" panose="02020603050405020304" pitchFamily="18" charset="0"/>
              </a:rPr>
              <a:t>Амилоидоз внутренних органов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sz="2400" dirty="0">
                <a:cs typeface="Times New Roman" panose="02020603050405020304" pitchFamily="18" charset="0"/>
              </a:rPr>
              <a:t>Почечная недостаточность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sz="2400" dirty="0">
                <a:cs typeface="Times New Roman" panose="02020603050405020304" pitchFamily="18" charset="0"/>
              </a:rPr>
              <a:t>Ателектаз</a:t>
            </a:r>
          </a:p>
          <a:p>
            <a:pPr marL="273050" indent="-273050">
              <a:buFont typeface="Wingdings" panose="05000000000000000000" pitchFamily="2" charset="2"/>
              <a:buChar char="Ú"/>
            </a:pPr>
            <a:endParaRPr lang="en-GB" altLang="x-none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2275" y="692150"/>
            <a:ext cx="8091488" cy="1447800"/>
          </a:xfrm>
        </p:spPr>
        <p:txBody>
          <a:bodyPr vert="horz" wrap="square" lIns="92075" tIns="46038" rIns="92075" bIns="46038" numCol="1" anchor="ctr" anchorCtr="0" compatLnSpc="1"/>
          <a:lstStyle/>
          <a:p>
            <a:pPr>
              <a:buNone/>
            </a:pPr>
            <a:r>
              <a:rPr dirty="0">
                <a:solidFill>
                  <a:srgbClr val="FFFF9E"/>
                </a:solidFill>
                <a:cs typeface="Times New Roman" panose="02020603050405020304" pitchFamily="18" charset="0"/>
              </a:rPr>
              <a:t>ХРОНИЧЕСКИЙ</a:t>
            </a:r>
            <a:r>
              <a:rPr dirty="0">
                <a:solidFill>
                  <a:srgbClr val="FFFF9E"/>
                </a:solidFill>
              </a:rPr>
              <a:t> ДИССЕМИНИРОВАННЫЙ ТУБЕРКУЛЕЗ (ИСХОДЫ)</a:t>
            </a:r>
            <a:r>
              <a:rPr sz="2000" dirty="0">
                <a:solidFill>
                  <a:srgbClr val="FFFF9E"/>
                </a:solidFill>
              </a:rPr>
              <a:t/>
            </a:r>
            <a:br>
              <a:rPr sz="2000" dirty="0">
                <a:solidFill>
                  <a:srgbClr val="FFFF9E"/>
                </a:solidFill>
              </a:rPr>
            </a:br>
            <a:endParaRPr lang="en-GB" altLang="x-none" dirty="0">
              <a:solidFill>
                <a:srgbClr val="FFFF9E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997200"/>
            <a:ext cx="7772400" cy="2952750"/>
          </a:xfrm>
        </p:spPr>
        <p:txBody>
          <a:bodyPr vert="horz" wrap="square" lIns="92075" tIns="46038" rIns="92075" bIns="46038" numCol="1" anchor="t" anchorCtr="0" compatLnSpc="1"/>
          <a:lstStyle/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dirty="0">
                <a:cs typeface="Times New Roman" panose="02020603050405020304" pitchFamily="18" charset="0"/>
              </a:rPr>
              <a:t>Цирротический туберкулез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dirty="0">
                <a:cs typeface="Times New Roman" panose="02020603050405020304" pitchFamily="18" charset="0"/>
              </a:rPr>
              <a:t>Фиброзно-кавернозный туберкулез</a:t>
            </a:r>
          </a:p>
          <a:p>
            <a:pPr marL="273050" indent="-273050">
              <a:buClr>
                <a:srgbClr val="B13F9A"/>
              </a:buClr>
              <a:buSzPct val="73000"/>
              <a:buFont typeface="Wingdings 2" panose="05020102010507070707" pitchFamily="18" charset="2"/>
              <a:buChar char=""/>
            </a:pPr>
            <a:r>
              <a:rPr dirty="0">
                <a:cs typeface="Times New Roman" panose="02020603050405020304" pitchFamily="18" charset="0"/>
              </a:rPr>
              <a:t>Летальный</a:t>
            </a:r>
          </a:p>
          <a:p>
            <a:pPr marL="273050" indent="-273050">
              <a:buFont typeface="Wingdings" panose="05000000000000000000" pitchFamily="2" charset="2"/>
              <a:buChar char="Ú"/>
            </a:pPr>
            <a:endParaRPr lang="en-GB" altLang="x-none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8175" y="228600"/>
            <a:ext cx="7083425" cy="1447800"/>
          </a:xfrm>
        </p:spPr>
        <p:txBody>
          <a:bodyPr vert="horz" wrap="square" lIns="92075" tIns="46038" rIns="92075" bIns="46038" numCol="1" anchor="ctr" anchorCtr="0" compatLnSpc="1"/>
          <a:lstStyle/>
          <a:p>
            <a:pPr>
              <a:buNone/>
            </a:pPr>
            <a:r>
              <a:rPr lang="ru-RU" altLang="en-US" dirty="0">
                <a:solidFill>
                  <a:srgbClr val="FFFF9E"/>
                </a:solidFill>
              </a:rPr>
              <a:t>ОЧАГОВЫЙ ТУБЕРКУЛЕЗ</a:t>
            </a:r>
            <a:r>
              <a:rPr lang="en-GB" altLang="en-US" dirty="0">
                <a:solidFill>
                  <a:srgbClr val="FFFF9E"/>
                </a:solidFill>
              </a:rPr>
              <a:t/>
            </a:r>
            <a:br>
              <a:rPr lang="en-GB" altLang="en-US" dirty="0">
                <a:solidFill>
                  <a:srgbClr val="FFFF9E"/>
                </a:solidFill>
              </a:rPr>
            </a:br>
            <a:endParaRPr lang="en-GB" altLang="x-none" dirty="0">
              <a:solidFill>
                <a:srgbClr val="FFFF9E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84250"/>
            <a:ext cx="9144000" cy="5873750"/>
          </a:xfrm>
        </p:spPr>
        <p:txBody>
          <a:bodyPr vert="horz" wrap="square" lIns="92075" tIns="46038" rIns="92075" bIns="46038" numCol="1" anchor="t" anchorCtr="0" compatLnSpc="1"/>
          <a:lstStyle/>
          <a:p>
            <a:pPr marL="0" indent="0">
              <a:buFont typeface="Wingdings 2" panose="05020102010507070707" pitchFamily="18" charset="2"/>
              <a:buNone/>
            </a:pPr>
            <a:r>
              <a:rPr dirty="0">
                <a:solidFill>
                  <a:srgbClr val="FFFF9E"/>
                </a:solidFill>
              </a:rPr>
              <a:t>Эпидемиология</a:t>
            </a:r>
          </a:p>
          <a:p>
            <a:pPr marL="0" indent="0">
              <a:buFont typeface="Wingdings" panose="05000000000000000000" pitchFamily="2" charset="2"/>
              <a:buChar char="Ú"/>
            </a:pPr>
            <a:r>
              <a:rPr dirty="0"/>
              <a:t>6-15% среди впервые выявленных</a:t>
            </a:r>
          </a:p>
          <a:p>
            <a:pPr marL="0" indent="0">
              <a:buFont typeface="Wingdings" panose="05000000000000000000" pitchFamily="2" charset="2"/>
              <a:buChar char="Ú"/>
            </a:pPr>
            <a:r>
              <a:rPr dirty="0"/>
              <a:t>25% среди наблюдающихся в ПТД</a:t>
            </a:r>
          </a:p>
          <a:p>
            <a:pPr marL="0" indent="0">
              <a:buFont typeface="Wingdings" panose="05000000000000000000" pitchFamily="2" charset="2"/>
              <a:buChar char="Ú"/>
            </a:pPr>
            <a:endParaRPr dirty="0"/>
          </a:p>
          <a:p>
            <a:pPr marL="0" indent="0">
              <a:buNone/>
            </a:pPr>
            <a:r>
              <a:rPr dirty="0">
                <a:solidFill>
                  <a:srgbClr val="FFFF9E"/>
                </a:solidFill>
              </a:rPr>
              <a:t>Морфология</a:t>
            </a:r>
          </a:p>
          <a:p>
            <a:pPr marL="0" indent="0">
              <a:buFont typeface="Wingdings" panose="05000000000000000000" pitchFamily="2" charset="2"/>
              <a:buChar char="Ú"/>
            </a:pPr>
            <a:r>
              <a:rPr sz="2800" dirty="0"/>
              <a:t>УЧАСТОК ВОСПАЛЕНИЯ </a:t>
            </a:r>
          </a:p>
          <a:p>
            <a:pPr marL="0" indent="0"/>
            <a:r>
              <a:rPr sz="2800" dirty="0"/>
              <a:t>РАЗМЕРОМ ДО 1 СМ</a:t>
            </a:r>
          </a:p>
          <a:p>
            <a:pPr marL="0" indent="0"/>
            <a:r>
              <a:rPr sz="2800" dirty="0"/>
              <a:t>РАСПРОСТРАНЕННОСТЬ </a:t>
            </a:r>
          </a:p>
          <a:p>
            <a:pPr marL="0" indent="0"/>
            <a:r>
              <a:rPr sz="2800" dirty="0"/>
              <a:t>В ПРЕДЕЛАХ 2 СЕГМЕНТОВ</a:t>
            </a:r>
          </a:p>
          <a:p>
            <a:pPr marL="0" indent="0"/>
            <a:endParaRPr lang="en-GB" altLang="x-none" dirty="0"/>
          </a:p>
        </p:txBody>
      </p:sp>
      <p:pic>
        <p:nvPicPr>
          <p:cNvPr id="35844" name="Picture 2" descr="E:\ТАБЛИЦЫ\IMG_20200412_0906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53088" y="2743200"/>
            <a:ext cx="3490912" cy="41148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numCol="1" anchor="ctr" anchorCtr="0" compatLnSpc="1"/>
          <a:lstStyle/>
          <a:p>
            <a:pPr>
              <a:buNone/>
            </a:pPr>
            <a:r>
              <a:rPr lang="ru-RU" altLang="en-US" dirty="0">
                <a:solidFill>
                  <a:srgbClr val="FFFF9E"/>
                </a:solidFill>
              </a:rPr>
              <a:t>ОЧАГОВЫЙ ТУБЕРКУЛЕЗ</a:t>
            </a:r>
            <a:r>
              <a:rPr lang="en-GB" altLang="en-US" dirty="0">
                <a:solidFill>
                  <a:srgbClr val="FFFF9E"/>
                </a:solidFill>
              </a:rPr>
              <a:t/>
            </a:r>
            <a:br>
              <a:rPr lang="en-GB" altLang="en-US" dirty="0">
                <a:solidFill>
                  <a:srgbClr val="FFFF9E"/>
                </a:solidFill>
              </a:rPr>
            </a:br>
            <a:endParaRPr lang="en-GB" altLang="x-none" dirty="0">
              <a:solidFill>
                <a:srgbClr val="FFFF9E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wrap="square" lIns="92075" tIns="46038" rIns="92075" bIns="46038" numCol="1" anchor="t" anchorCtr="0" compatLnSpc="1"/>
          <a:lstStyle/>
          <a:p>
            <a:pPr marL="0" indent="0">
              <a:buNone/>
            </a:pPr>
            <a:r>
              <a:rPr dirty="0">
                <a:solidFill>
                  <a:srgbClr val="FFFF9E"/>
                </a:solidFill>
              </a:rPr>
              <a:t>Иммунитет и аллергия</a:t>
            </a:r>
          </a:p>
          <a:p>
            <a:pPr marL="0" indent="0"/>
            <a:r>
              <a:rPr dirty="0"/>
              <a:t>Общая нормергия (проба Манту)</a:t>
            </a:r>
          </a:p>
          <a:p>
            <a:pPr marL="0" indent="0"/>
            <a:r>
              <a:rPr dirty="0"/>
              <a:t>Местная нормергия</a:t>
            </a:r>
          </a:p>
          <a:p>
            <a:pPr marL="0" indent="0"/>
            <a:r>
              <a:rPr dirty="0"/>
              <a:t>Снижение иммунитета незначительное</a:t>
            </a:r>
          </a:p>
          <a:p>
            <a:pPr marL="0" indent="0"/>
            <a:endParaRPr dirty="0"/>
          </a:p>
          <a:p>
            <a:pPr marL="0" indent="0">
              <a:buNone/>
            </a:pPr>
            <a:r>
              <a:rPr dirty="0">
                <a:solidFill>
                  <a:srgbClr val="FFFF9E"/>
                </a:solidFill>
              </a:rPr>
              <a:t>Клиника</a:t>
            </a:r>
          </a:p>
          <a:p>
            <a:pPr marL="0" indent="0"/>
            <a:r>
              <a:rPr dirty="0"/>
              <a:t>Бессимптомное течение</a:t>
            </a:r>
          </a:p>
          <a:p>
            <a:pPr marL="0" indent="0"/>
            <a:r>
              <a:rPr dirty="0"/>
              <a:t>Малосимптомное течение</a:t>
            </a:r>
          </a:p>
          <a:p>
            <a:pPr marL="0" indent="0"/>
            <a:endParaRPr lang="en-GB" altLang="x-none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3" descr="E:\ТАБЛИЦЫ\IMG_20200412_0906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214563"/>
            <a:ext cx="3357563" cy="3143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7891" name="Picture 4" descr="E:\ТАБЛИЦЫ\IMG_20200412_09063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57563" y="2143125"/>
            <a:ext cx="3143250" cy="32146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7892" name="Picture 5" descr="E:\ТАБЛИЦЫ\IMG_20200412_09064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00813" y="2143125"/>
            <a:ext cx="2643187" cy="32146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7893" name="Заголовок 8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anchor="ctr" anchorCtr="0"/>
          <a:lstStyle/>
          <a:p>
            <a:r>
              <a:rPr dirty="0"/>
              <a:t>МОРФОЛОГИЯ ОЧАГОВОГО ТУБЕРКУЛЕЗА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numCol="1" anchor="ctr" anchorCtr="0" compatLnSpc="1"/>
          <a:lstStyle/>
          <a:p>
            <a:pPr>
              <a:buNone/>
            </a:pPr>
            <a:r>
              <a:rPr lang="ru-RU" altLang="en-US" dirty="0">
                <a:solidFill>
                  <a:srgbClr val="FFFF9E"/>
                </a:solidFill>
                <a:latin typeface="+mj-lt"/>
                <a:ea typeface="+mj-ea"/>
                <a:cs typeface="+mj-cs"/>
              </a:rPr>
              <a:t>ОЧАГОВЫЙ ТУБЕРКУЛЕЗ</a:t>
            </a:r>
            <a:r>
              <a:rPr lang="en-GB" altLang="en-US" dirty="0">
                <a:solidFill>
                  <a:srgbClr val="FFFF9E"/>
                </a:solidFill>
                <a:latin typeface="+mj-lt"/>
                <a:ea typeface="+mj-ea"/>
                <a:cs typeface="+mj-cs"/>
              </a:rPr>
              <a:t/>
            </a:r>
            <a:br>
              <a:rPr lang="en-GB" altLang="en-US" dirty="0">
                <a:solidFill>
                  <a:srgbClr val="FFFF9E"/>
                </a:solidFill>
                <a:latin typeface="+mj-lt"/>
                <a:ea typeface="+mj-ea"/>
                <a:cs typeface="+mj-cs"/>
              </a:rPr>
            </a:br>
            <a:endParaRPr lang="en-GB" altLang="x-none" dirty="0">
              <a:solidFill>
                <a:srgbClr val="FFFF9E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vert="horz" wrap="square" lIns="92075" tIns="46038" rIns="92075" bIns="46038" numCol="1" anchor="b" anchorCtr="0" compatLnSpc="1"/>
          <a:lstStyle/>
          <a:p>
            <a:pPr>
              <a:buSzPct val="90000"/>
            </a:pPr>
            <a:r>
              <a:rPr lang="ru-RU" altLang="en-US" dirty="0">
                <a:solidFill>
                  <a:srgbClr val="FFFF9E"/>
                </a:solidFill>
                <a:latin typeface="+mn-lt"/>
                <a:ea typeface="+mn-ea"/>
                <a:cs typeface="+mn-cs"/>
              </a:rPr>
              <a:t>МЯГКООЧАГОВЫЙ</a:t>
            </a:r>
          </a:p>
          <a:p>
            <a:pPr>
              <a:buSzPct val="90000"/>
            </a:pPr>
            <a:endParaRPr lang="en-GB" altLang="x-none" dirty="0">
              <a:latin typeface="+mn-lt"/>
              <a:ea typeface="+mn-ea"/>
              <a:cs typeface="+mn-cs"/>
            </a:endParaRPr>
          </a:p>
        </p:txBody>
      </p:sp>
      <p:sp>
        <p:nvSpPr>
          <p:cNvPr id="38916" name="Content Placeholder 6"/>
          <p:cNvSpPr>
            <a:spLocks noGrp="1"/>
          </p:cNvSpPr>
          <p:nvPr>
            <p:ph sz="half" idx="2"/>
          </p:nvPr>
        </p:nvSpPr>
        <p:spPr/>
        <p:txBody>
          <a:bodyPr vert="horz" wrap="square" lIns="92075" tIns="46038" rIns="92075" bIns="46038" anchor="t" anchorCtr="0"/>
          <a:lstStyle/>
          <a:p>
            <a:pPr>
              <a:buSzPct val="90000"/>
            </a:pPr>
            <a:r>
              <a:rPr lang="ru-RU" altLang="en-US" dirty="0">
                <a:latin typeface="+mn-lt"/>
                <a:ea typeface="+mn-ea"/>
                <a:cs typeface="+mn-cs"/>
              </a:rPr>
              <a:t>Низкая интенсивность</a:t>
            </a:r>
          </a:p>
          <a:p>
            <a:pPr>
              <a:buSzPct val="90000"/>
            </a:pPr>
            <a:r>
              <a:rPr lang="ru-RU" altLang="en-US" dirty="0">
                <a:latin typeface="+mn-lt"/>
                <a:ea typeface="+mn-ea"/>
                <a:cs typeface="+mn-cs"/>
              </a:rPr>
              <a:t>Экссудативный</a:t>
            </a:r>
          </a:p>
          <a:p>
            <a:pPr>
              <a:buSzPct val="90000"/>
            </a:pPr>
            <a:r>
              <a:rPr lang="ru-RU" altLang="en-US" dirty="0">
                <a:latin typeface="+mn-lt"/>
                <a:ea typeface="+mn-ea"/>
                <a:cs typeface="+mn-cs"/>
              </a:rPr>
              <a:t>Нечеткость контуров</a:t>
            </a:r>
          </a:p>
          <a:p>
            <a:pPr>
              <a:buSzPct val="90000"/>
            </a:pPr>
            <a:r>
              <a:rPr lang="ru-RU" altLang="en-US" dirty="0">
                <a:latin typeface="+mn-lt"/>
                <a:ea typeface="+mn-ea"/>
                <a:cs typeface="+mn-cs"/>
              </a:rPr>
              <a:t>Продуктивный</a:t>
            </a:r>
          </a:p>
          <a:p>
            <a:pPr>
              <a:buSzPct val="90000"/>
            </a:pPr>
            <a:r>
              <a:rPr lang="ru-RU" altLang="en-US" dirty="0">
                <a:latin typeface="+mn-lt"/>
                <a:ea typeface="+mn-ea"/>
                <a:cs typeface="+mn-cs"/>
              </a:rPr>
              <a:t>Четкость контуров</a:t>
            </a:r>
          </a:p>
          <a:p>
            <a:pPr>
              <a:buSzPct val="90000"/>
            </a:pPr>
            <a:r>
              <a:rPr lang="ru-RU" altLang="en-US" dirty="0">
                <a:latin typeface="+mn-lt"/>
                <a:ea typeface="+mn-ea"/>
                <a:cs typeface="+mn-cs"/>
              </a:rPr>
              <a:t>Полости распада – альтеративные (5%)</a:t>
            </a:r>
          </a:p>
          <a:p>
            <a:pPr>
              <a:buSzPct val="90000"/>
            </a:pPr>
            <a:endParaRPr lang="en-GB" altLang="en-US" dirty="0">
              <a:latin typeface="+mn-lt"/>
              <a:ea typeface="+mn-ea"/>
              <a:cs typeface="+mn-cs"/>
            </a:endParaRP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3"/>
          </a:xfrm>
        </p:spPr>
        <p:txBody>
          <a:bodyPr vert="horz" wrap="square" lIns="92075" tIns="46038" rIns="92075" bIns="46038" numCol="1" anchor="b" anchorCtr="0" compatLnSpc="1"/>
          <a:lstStyle/>
          <a:p>
            <a:pPr>
              <a:buSzPct val="90000"/>
            </a:pPr>
            <a:r>
              <a:rPr lang="ru-RU" altLang="en-US" dirty="0">
                <a:solidFill>
                  <a:srgbClr val="FFFF9E"/>
                </a:solidFill>
                <a:latin typeface="+mn-lt"/>
                <a:ea typeface="+mn-ea"/>
                <a:cs typeface="+mn-cs"/>
              </a:rPr>
              <a:t>ФИБРОЗНО-ОЧАГОВЫЙ</a:t>
            </a:r>
          </a:p>
          <a:p>
            <a:pPr>
              <a:buSzPct val="90000"/>
            </a:pPr>
            <a:endParaRPr lang="en-GB" altLang="x-none" dirty="0">
              <a:latin typeface="+mn-lt"/>
              <a:ea typeface="+mn-ea"/>
              <a:cs typeface="+mn-cs"/>
            </a:endParaRPr>
          </a:p>
        </p:txBody>
      </p:sp>
      <p:sp>
        <p:nvSpPr>
          <p:cNvPr id="38918" name="Content Placeholder 8"/>
          <p:cNvSpPr>
            <a:spLocks noGrp="1"/>
          </p:cNvSpPr>
          <p:nvPr>
            <p:ph sz="quarter" idx="4"/>
          </p:nvPr>
        </p:nvSpPr>
        <p:spPr/>
        <p:txBody>
          <a:bodyPr vert="horz" wrap="square" lIns="92075" tIns="46038" rIns="92075" bIns="46038" anchor="t" anchorCtr="0"/>
          <a:lstStyle/>
          <a:p>
            <a:pPr>
              <a:buSzPct val="90000"/>
            </a:pPr>
            <a:r>
              <a:rPr lang="ru-RU" altLang="en-US" dirty="0">
                <a:latin typeface="+mn-lt"/>
                <a:ea typeface="+mn-ea"/>
                <a:cs typeface="+mn-cs"/>
              </a:rPr>
              <a:t>Высоко интенсивные</a:t>
            </a:r>
          </a:p>
          <a:p>
            <a:pPr>
              <a:buSzPct val="90000"/>
            </a:pPr>
            <a:r>
              <a:rPr lang="ru-RU" altLang="en-US" dirty="0">
                <a:latin typeface="+mn-lt"/>
                <a:ea typeface="+mn-ea"/>
                <a:cs typeface="+mn-cs"/>
              </a:rPr>
              <a:t>Четкие очаги</a:t>
            </a:r>
          </a:p>
          <a:p>
            <a:pPr>
              <a:buSzPct val="90000"/>
            </a:pPr>
            <a:r>
              <a:rPr lang="ru-RU" altLang="en-US" dirty="0">
                <a:latin typeface="+mn-lt"/>
                <a:ea typeface="+mn-ea"/>
                <a:cs typeface="+mn-cs"/>
              </a:rPr>
              <a:t>Признаки фиброза </a:t>
            </a:r>
          </a:p>
          <a:p>
            <a:pPr>
              <a:buSzPct val="90000"/>
            </a:pPr>
            <a:r>
              <a:rPr lang="ru-RU" altLang="en-US" dirty="0">
                <a:latin typeface="+mn-lt"/>
                <a:ea typeface="+mn-ea"/>
                <a:cs typeface="+mn-cs"/>
              </a:rPr>
              <a:t>Смещение в сторону поражения трахеи, корня легкого, сужение межреберий</a:t>
            </a:r>
          </a:p>
          <a:p>
            <a:pPr>
              <a:buSzPct val="90000"/>
            </a:pPr>
            <a:endParaRPr lang="en-GB" altLang="en-US" dirty="0"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numCol="1" anchor="ctr" anchorCtr="0" compatLnSpc="1"/>
          <a:lstStyle/>
          <a:p>
            <a:pPr>
              <a:buNone/>
            </a:pPr>
            <a:r>
              <a:rPr lang="ru-RU" altLang="en-US" dirty="0">
                <a:solidFill>
                  <a:srgbClr val="FFFF9E"/>
                </a:solidFill>
              </a:rPr>
              <a:t>ОЧАГОВЫЙ ТУБЕРКУЛЕЗ (лабораторная диагностика)</a:t>
            </a:r>
            <a:r>
              <a:rPr lang="en-GB" altLang="en-US" dirty="0">
                <a:solidFill>
                  <a:srgbClr val="FFFF9E"/>
                </a:solidFill>
              </a:rPr>
              <a:t/>
            </a:r>
            <a:br>
              <a:rPr lang="en-GB" altLang="en-US" dirty="0">
                <a:solidFill>
                  <a:srgbClr val="FFFF9E"/>
                </a:solidFill>
              </a:rPr>
            </a:br>
            <a:endParaRPr lang="en-GB" altLang="x-none" dirty="0">
              <a:solidFill>
                <a:srgbClr val="FFFF9E"/>
              </a:solidFill>
            </a:endParaRPr>
          </a:p>
        </p:txBody>
      </p:sp>
      <p:sp>
        <p:nvSpPr>
          <p:cNvPr id="39939" name="Content Placeholder 6"/>
          <p:cNvSpPr>
            <a:spLocks noGrp="1"/>
          </p:cNvSpPr>
          <p:nvPr>
            <p:ph idx="1"/>
          </p:nvPr>
        </p:nvSpPr>
        <p:spPr/>
        <p:txBody>
          <a:bodyPr vert="horz" wrap="square" lIns="92075" tIns="46038" rIns="92075" bIns="46038" anchor="t" anchorCtr="0"/>
          <a:lstStyle/>
          <a:p>
            <a:r>
              <a:rPr lang="ru-RU" altLang="en-US" dirty="0"/>
              <a:t>ОАК, ОАМ в норме, либо незначительные изменения воспалительного характера</a:t>
            </a:r>
          </a:p>
          <a:p>
            <a:r>
              <a:rPr lang="ru-RU" altLang="en-US" dirty="0"/>
              <a:t>Мокрота: МБТ(+)  5%</a:t>
            </a:r>
          </a:p>
          <a:p>
            <a:r>
              <a:rPr lang="ru-RU" altLang="en-US" dirty="0"/>
              <a:t>Диаскинтест: положительный </a:t>
            </a:r>
            <a:endParaRPr lang="en-GB" altLang="en-US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263" y="354013"/>
            <a:ext cx="7991475" cy="61499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313" y="374650"/>
            <a:ext cx="8207375" cy="61087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3"/>
          <p:cNvSpPr>
            <a:spLocks noGrp="1"/>
          </p:cNvSpPr>
          <p:nvPr>
            <p:ph type="title"/>
          </p:nvPr>
        </p:nvSpPr>
        <p:spPr>
          <a:xfrm>
            <a:off x="1835150" y="396875"/>
            <a:ext cx="8229600" cy="1143000"/>
          </a:xfrm>
        </p:spPr>
        <p:txBody>
          <a:bodyPr vert="horz" wrap="square" lIns="92075" tIns="46038" rIns="92075" bIns="46038" anchor="ctr" anchorCtr="0"/>
          <a:lstStyle/>
          <a:p>
            <a:r>
              <a:rPr lang="ru-RU" altLang="en-US" dirty="0">
                <a:latin typeface="+mj-lt"/>
                <a:ea typeface="+mj-ea"/>
                <a:cs typeface="+mj-cs"/>
              </a:rPr>
              <a:t>ОЧАГОВЫЙ ТУБЕРКУЛЕЗ (осложнения, исходы)</a:t>
            </a:r>
            <a:r>
              <a:rPr lang="en-GB" altLang="en-US" dirty="0">
                <a:latin typeface="+mj-lt"/>
                <a:ea typeface="+mj-ea"/>
                <a:cs typeface="+mj-cs"/>
              </a:rPr>
              <a:t/>
            </a:r>
            <a:br>
              <a:rPr lang="en-GB" altLang="en-US" dirty="0">
                <a:latin typeface="+mj-lt"/>
                <a:ea typeface="+mj-ea"/>
                <a:cs typeface="+mj-cs"/>
              </a:rPr>
            </a:br>
            <a:endParaRPr lang="en-GB" altLang="en-US" dirty="0">
              <a:latin typeface="+mj-lt"/>
              <a:ea typeface="+mj-ea"/>
              <a:cs typeface="+mj-cs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584200" y="1917700"/>
            <a:ext cx="4040188" cy="639763"/>
          </a:xfrm>
        </p:spPr>
        <p:txBody>
          <a:bodyPr vert="horz" wrap="square" lIns="92075" tIns="46038" rIns="92075" bIns="46038" numCol="1" anchor="b" anchorCtr="0" compatLnSpc="1"/>
          <a:lstStyle/>
          <a:p>
            <a:pPr>
              <a:buSzPct val="90000"/>
            </a:pPr>
            <a:r>
              <a:rPr lang="ru-RU" altLang="en-US" dirty="0">
                <a:solidFill>
                  <a:srgbClr val="FFFF9E"/>
                </a:solidFill>
                <a:latin typeface="+mn-lt"/>
                <a:ea typeface="+mn-ea"/>
                <a:cs typeface="+mn-cs"/>
              </a:rPr>
              <a:t>БЛАГОПРИЯТНЫЕ</a:t>
            </a:r>
          </a:p>
          <a:p>
            <a:pPr>
              <a:buSzPct val="90000"/>
            </a:pPr>
            <a:endParaRPr lang="en-GB" altLang="x-none" dirty="0">
              <a:latin typeface="+mn-lt"/>
              <a:ea typeface="+mn-ea"/>
              <a:cs typeface="+mn-cs"/>
            </a:endParaRPr>
          </a:p>
        </p:txBody>
      </p:sp>
      <p:sp>
        <p:nvSpPr>
          <p:cNvPr id="43012" name="Content Placeholder 5"/>
          <p:cNvSpPr>
            <a:spLocks noGrp="1"/>
          </p:cNvSpPr>
          <p:nvPr>
            <p:ph sz="half" idx="2"/>
          </p:nvPr>
        </p:nvSpPr>
        <p:spPr>
          <a:xfrm>
            <a:off x="457200" y="2501900"/>
            <a:ext cx="4040188" cy="3951288"/>
          </a:xfrm>
        </p:spPr>
        <p:txBody>
          <a:bodyPr vert="horz" wrap="square" lIns="92075" tIns="46038" rIns="92075" bIns="46038" anchor="t" anchorCtr="0"/>
          <a:lstStyle/>
          <a:p>
            <a:pPr>
              <a:buSzPct val="90000"/>
            </a:pPr>
            <a:r>
              <a:rPr lang="ru-RU" altLang="en-US" dirty="0">
                <a:latin typeface="+mn-lt"/>
                <a:ea typeface="+mn-ea"/>
                <a:cs typeface="+mn-cs"/>
              </a:rPr>
              <a:t>Полное рассасывание</a:t>
            </a:r>
          </a:p>
          <a:p>
            <a:pPr>
              <a:buSzPct val="90000"/>
            </a:pPr>
            <a:r>
              <a:rPr lang="ru-RU" altLang="en-US" dirty="0">
                <a:latin typeface="+mn-lt"/>
                <a:ea typeface="+mn-ea"/>
                <a:cs typeface="+mn-cs"/>
              </a:rPr>
              <a:t>Фиброз</a:t>
            </a:r>
          </a:p>
          <a:p>
            <a:pPr>
              <a:buSzPct val="90000"/>
            </a:pPr>
            <a:r>
              <a:rPr lang="ru-RU" altLang="en-US" dirty="0">
                <a:latin typeface="+mn-lt"/>
                <a:ea typeface="+mn-ea"/>
                <a:cs typeface="+mn-cs"/>
              </a:rPr>
              <a:t>Фиброзные очаги</a:t>
            </a:r>
          </a:p>
          <a:p>
            <a:pPr>
              <a:buSzPct val="90000"/>
            </a:pPr>
            <a:endParaRPr lang="ru-RU" altLang="en-US" dirty="0">
              <a:latin typeface="+mn-lt"/>
              <a:ea typeface="+mn-ea"/>
              <a:cs typeface="+mn-cs"/>
            </a:endParaRPr>
          </a:p>
          <a:p>
            <a:pPr>
              <a:buSzPct val="90000"/>
            </a:pPr>
            <a:r>
              <a:rPr lang="ru-RU" altLang="en-US" dirty="0">
                <a:latin typeface="+mn-lt"/>
                <a:ea typeface="+mn-ea"/>
                <a:cs typeface="+mn-cs"/>
              </a:rPr>
              <a:t>Осложнения не характерны</a:t>
            </a:r>
          </a:p>
          <a:p>
            <a:pPr>
              <a:buSzPct val="90000"/>
            </a:pPr>
            <a:endParaRPr lang="en-GB" altLang="en-US" dirty="0">
              <a:latin typeface="+mn-lt"/>
              <a:ea typeface="+mn-ea"/>
              <a:cs typeface="+mn-cs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4645025" y="1879600"/>
            <a:ext cx="4041775" cy="639763"/>
          </a:xfrm>
        </p:spPr>
        <p:txBody>
          <a:bodyPr vert="horz" wrap="square" lIns="92075" tIns="46038" rIns="92075" bIns="46038" numCol="1" anchor="b" anchorCtr="0" compatLnSpc="1"/>
          <a:lstStyle/>
          <a:p>
            <a:pPr>
              <a:buSzPct val="90000"/>
            </a:pPr>
            <a:r>
              <a:rPr lang="ru-RU" altLang="en-US" dirty="0">
                <a:solidFill>
                  <a:srgbClr val="FFFF9E"/>
                </a:solidFill>
                <a:latin typeface="+mn-lt"/>
                <a:ea typeface="+mn-ea"/>
                <a:cs typeface="+mn-cs"/>
              </a:rPr>
              <a:t>НЕБЛАГОПРИЯТНЫЕ</a:t>
            </a:r>
          </a:p>
          <a:p>
            <a:pPr>
              <a:buSzPct val="90000"/>
            </a:pPr>
            <a:endParaRPr lang="en-GB" altLang="x-none" dirty="0">
              <a:latin typeface="+mn-lt"/>
              <a:ea typeface="+mn-ea"/>
              <a:cs typeface="+mn-cs"/>
            </a:endParaRPr>
          </a:p>
        </p:txBody>
      </p:sp>
      <p:sp>
        <p:nvSpPr>
          <p:cNvPr id="43014" name="Content Placeholder 7"/>
          <p:cNvSpPr>
            <a:spLocks noGrp="1"/>
          </p:cNvSpPr>
          <p:nvPr>
            <p:ph sz="quarter" idx="4"/>
          </p:nvPr>
        </p:nvSpPr>
        <p:spPr>
          <a:xfrm>
            <a:off x="4645025" y="2501900"/>
            <a:ext cx="4041775" cy="3951288"/>
          </a:xfrm>
        </p:spPr>
        <p:txBody>
          <a:bodyPr vert="horz" wrap="square" lIns="92075" tIns="46038" rIns="92075" bIns="46038" anchor="t" anchorCtr="0"/>
          <a:lstStyle/>
          <a:p>
            <a:pPr>
              <a:buSzPct val="90000"/>
            </a:pPr>
            <a:r>
              <a:rPr lang="ru-RU" altLang="en-US" dirty="0">
                <a:latin typeface="+mn-lt"/>
                <a:ea typeface="+mn-ea"/>
                <a:cs typeface="+mn-cs"/>
              </a:rPr>
              <a:t>Инфильтративный</a:t>
            </a:r>
          </a:p>
          <a:p>
            <a:pPr>
              <a:buSzPct val="90000"/>
            </a:pPr>
            <a:r>
              <a:rPr lang="ru-RU" altLang="en-US" dirty="0">
                <a:latin typeface="+mn-lt"/>
                <a:ea typeface="+mn-ea"/>
                <a:cs typeface="+mn-cs"/>
              </a:rPr>
              <a:t>Казеозная пневмония</a:t>
            </a:r>
          </a:p>
          <a:p>
            <a:pPr>
              <a:buSzPct val="90000"/>
            </a:pPr>
            <a:r>
              <a:rPr lang="ru-RU" altLang="en-US" dirty="0">
                <a:latin typeface="+mn-lt"/>
                <a:ea typeface="+mn-ea"/>
                <a:cs typeface="+mn-cs"/>
              </a:rPr>
              <a:t>Туберкулема </a:t>
            </a:r>
          </a:p>
          <a:p>
            <a:pPr>
              <a:buSzPct val="90000"/>
            </a:pPr>
            <a:r>
              <a:rPr lang="ru-RU" altLang="en-US" dirty="0">
                <a:latin typeface="+mn-lt"/>
                <a:ea typeface="+mn-ea"/>
                <a:cs typeface="+mn-cs"/>
              </a:rPr>
              <a:t>Кавернозный</a:t>
            </a:r>
          </a:p>
          <a:p>
            <a:pPr>
              <a:buSzPct val="90000"/>
            </a:pPr>
            <a:r>
              <a:rPr lang="ru-RU" altLang="en-US" dirty="0">
                <a:latin typeface="+mn-lt"/>
                <a:ea typeface="+mn-ea"/>
                <a:cs typeface="+mn-cs"/>
              </a:rPr>
              <a:t>Фиброзно-кавернозный</a:t>
            </a:r>
          </a:p>
          <a:p>
            <a:pPr>
              <a:buSzPct val="90000"/>
            </a:pPr>
            <a:r>
              <a:rPr lang="ru-RU" altLang="en-US" dirty="0">
                <a:latin typeface="+mn-lt"/>
                <a:ea typeface="+mn-ea"/>
                <a:cs typeface="+mn-cs"/>
              </a:rPr>
              <a:t>Цирротический</a:t>
            </a:r>
          </a:p>
          <a:p>
            <a:pPr>
              <a:buSzPct val="90000"/>
            </a:pPr>
            <a:endParaRPr lang="en-GB" altLang="en-US" dirty="0"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numCol="1" anchor="ctr" anchorCtr="0" compatLnSpc="1"/>
          <a:lstStyle/>
          <a:p>
            <a:pPr>
              <a:buNone/>
            </a:pPr>
            <a:r>
              <a:rPr lang="ru-RU" altLang="ru-RU" dirty="0">
                <a:solidFill>
                  <a:srgbClr val="FFFF9E"/>
                </a:solidFill>
              </a:rPr>
              <a:t>ИНФИЛЬТРАТИВНЫЙ</a:t>
            </a:r>
            <a:br>
              <a:rPr lang="ru-RU" altLang="ru-RU" dirty="0">
                <a:solidFill>
                  <a:srgbClr val="FFFF9E"/>
                </a:solidFill>
              </a:rPr>
            </a:br>
            <a:endParaRPr lang="en-GB" altLang="x-none" dirty="0">
              <a:solidFill>
                <a:srgbClr val="FFFF9E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 vert="horz" wrap="square" lIns="92075" tIns="46038" rIns="92075" bIns="46038" numCol="1" anchor="t" anchorCtr="0" compatLnSpc="1"/>
          <a:lstStyle/>
          <a:p>
            <a:pPr lvl="1" eaLnBrk="1" hangingPunct="1">
              <a:lnSpc>
                <a:spcPct val="90000"/>
              </a:lnSpc>
            </a:pPr>
            <a:r>
              <a:rPr lang="ru-RU" altLang="ru-RU" dirty="0">
                <a:solidFill>
                  <a:srgbClr val="FFFF9E"/>
                </a:solidFill>
              </a:rPr>
              <a:t>Эпидемиология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dirty="0"/>
              <a:t>65-75%среди впервые выявленных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dirty="0"/>
              <a:t>45-50% среди наблюдающихся в ПТД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dirty="0"/>
              <a:t>1% в структуре смертности</a:t>
            </a:r>
          </a:p>
          <a:p>
            <a:pPr eaLnBrk="1" hangingPunct="1">
              <a:lnSpc>
                <a:spcPct val="90000"/>
              </a:lnSpc>
            </a:pPr>
            <a:endParaRPr lang="ru-RU" altLang="ru-RU" dirty="0"/>
          </a:p>
          <a:p>
            <a:pPr lvl="1" eaLnBrk="1" hangingPunct="1">
              <a:lnSpc>
                <a:spcPct val="90000"/>
              </a:lnSpc>
            </a:pPr>
            <a:r>
              <a:rPr lang="ru-RU" altLang="ru-RU" dirty="0">
                <a:solidFill>
                  <a:srgbClr val="FFFF9E"/>
                </a:solidFill>
              </a:rPr>
              <a:t>Иммунология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dirty="0"/>
              <a:t>Общая нормергия 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dirty="0"/>
              <a:t>Местная гиперсенсибилизация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dirty="0"/>
              <a:t>Снижение иммунитета умеренное</a:t>
            </a:r>
            <a:endParaRPr lang="en-GB" altLang="x-none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anchor="ctr" anchorCtr="0"/>
          <a:lstStyle/>
          <a:p>
            <a:r>
              <a:rPr lang="ru-RU" altLang="ru-RU" dirty="0"/>
              <a:t>ТИПЫ</a:t>
            </a:r>
            <a:br>
              <a:rPr lang="ru-RU" altLang="ru-RU" dirty="0"/>
            </a:br>
            <a:r>
              <a:rPr lang="ru-RU" altLang="ru-RU" dirty="0"/>
              <a:t> ИНФИЛЬТРАТОВ</a:t>
            </a:r>
            <a:br>
              <a:rPr lang="ru-RU" altLang="ru-RU" dirty="0"/>
            </a:br>
            <a:endParaRPr lang="en-GB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wrap="square" lIns="92075" tIns="46038" rIns="92075" bIns="46038" numCol="1" anchor="t" anchorCtr="0" compatLnSpc="1"/>
          <a:lstStyle/>
          <a:p>
            <a:pPr lvl="1" eaLnBrk="1" hangingPunct="1"/>
            <a:r>
              <a:rPr lang="ru-RU" altLang="ru-RU" dirty="0">
                <a:solidFill>
                  <a:srgbClr val="FFFF9E"/>
                </a:solidFill>
              </a:rPr>
              <a:t>Продуктивные и экссудативные</a:t>
            </a:r>
          </a:p>
          <a:p>
            <a:pPr eaLnBrk="1" hangingPunct="1"/>
            <a:r>
              <a:rPr lang="ru-RU" altLang="ru-RU" dirty="0"/>
              <a:t>БРОНХО-ЛОБУЛЯРНЫЙ</a:t>
            </a:r>
          </a:p>
          <a:p>
            <a:pPr eaLnBrk="1" hangingPunct="1"/>
            <a:r>
              <a:rPr lang="ru-RU" altLang="ru-RU" dirty="0"/>
              <a:t>КРУГЛЫЙ</a:t>
            </a:r>
          </a:p>
          <a:p>
            <a:pPr eaLnBrk="1" hangingPunct="1"/>
            <a:endParaRPr lang="ru-RU" altLang="ru-RU" dirty="0"/>
          </a:p>
          <a:p>
            <a:pPr lvl="1" eaLnBrk="1" hangingPunct="1"/>
            <a:r>
              <a:rPr lang="ru-RU" altLang="ru-RU" dirty="0">
                <a:solidFill>
                  <a:srgbClr val="FFFF9E"/>
                </a:solidFill>
              </a:rPr>
              <a:t>Экссудативные</a:t>
            </a:r>
          </a:p>
          <a:p>
            <a:pPr eaLnBrk="1" hangingPunct="1"/>
            <a:r>
              <a:rPr lang="ru-RU" altLang="ru-RU" dirty="0"/>
              <a:t>ОБЛАКОВИДНЫЙ</a:t>
            </a:r>
          </a:p>
          <a:p>
            <a:pPr eaLnBrk="1" hangingPunct="1"/>
            <a:r>
              <a:rPr lang="ru-RU" altLang="ru-RU" dirty="0"/>
              <a:t>ПЕРИСЦИССУРИТ</a:t>
            </a:r>
          </a:p>
          <a:p>
            <a:pPr eaLnBrk="1" hangingPunct="1"/>
            <a:r>
              <a:rPr lang="ru-RU" altLang="ru-RU" dirty="0"/>
              <a:t>ЛОБИТ</a:t>
            </a:r>
            <a:endParaRPr lang="en-GB" altLang="x-none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550" y="742950"/>
            <a:ext cx="7620000" cy="53721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E:\ТАБЛИЦЫ\IMG_20200412_090952.jpg"/>
          <p:cNvPicPr>
            <a:picLocks noChangeAspect="1"/>
          </p:cNvPicPr>
          <p:nvPr/>
        </p:nvPicPr>
        <p:blipFill>
          <a:blip r:embed="rId2" cstate="print"/>
          <a:srcRect l="16612" t="6250" b="9375"/>
          <a:stretch>
            <a:fillRect/>
          </a:stretch>
        </p:blipFill>
        <p:spPr>
          <a:xfrm>
            <a:off x="0" y="2071688"/>
            <a:ext cx="4286250" cy="47863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7107" name="Picture 3" descr="E:\ТАБЛИЦЫ\IMG_20200412_091010 (1).jpg"/>
          <p:cNvPicPr>
            <a:picLocks noChangeAspect="1"/>
          </p:cNvPicPr>
          <p:nvPr/>
        </p:nvPicPr>
        <p:blipFill>
          <a:blip r:embed="rId3" cstate="print"/>
          <a:srcRect r="5331" b="31250"/>
          <a:stretch>
            <a:fillRect/>
          </a:stretch>
        </p:blipFill>
        <p:spPr>
          <a:xfrm>
            <a:off x="4500563" y="2143125"/>
            <a:ext cx="4643437" cy="47148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7108" name="Заголовок 3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anchor="ctr" anchorCtr="0"/>
          <a:lstStyle/>
          <a:p>
            <a:r>
              <a:rPr dirty="0"/>
              <a:t>МОРФОЛОГИЯ ИНФИЛЬТРАТОВ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1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anchor="ctr" anchorCtr="0"/>
          <a:lstStyle/>
          <a:p>
            <a:r>
              <a:rPr lang="ru-RU" altLang="ru-RU" dirty="0"/>
              <a:t>ИНФИЛЬТРАТИВНЫЙ</a:t>
            </a:r>
            <a:br>
              <a:rPr lang="ru-RU" altLang="ru-RU" dirty="0"/>
            </a:br>
            <a:endParaRPr lang="en-GB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268413"/>
            <a:ext cx="8458200" cy="5589588"/>
          </a:xfrm>
        </p:spPr>
        <p:txBody>
          <a:bodyPr vert="horz" wrap="square" lIns="92075" tIns="46038" rIns="92075" bIns="46038" numCol="1" anchor="t" anchorCtr="0" compatLnSpc="1"/>
          <a:lstStyle/>
          <a:p>
            <a:pPr lvl="1" eaLnBrk="1" hangingPunct="1"/>
            <a:r>
              <a:rPr lang="ru-RU" altLang="ru-RU" dirty="0">
                <a:solidFill>
                  <a:srgbClr val="FFFF9E"/>
                </a:solidFill>
              </a:rPr>
              <a:t>КЛИНИКА</a:t>
            </a:r>
          </a:p>
          <a:p>
            <a:pPr eaLnBrk="1" hangingPunct="1"/>
            <a:r>
              <a:rPr lang="ru-RU" altLang="ru-RU" dirty="0"/>
              <a:t>Бесимптомное течение</a:t>
            </a:r>
          </a:p>
          <a:p>
            <a:pPr eaLnBrk="1" hangingPunct="1"/>
            <a:r>
              <a:rPr lang="ru-RU" altLang="ru-RU" dirty="0"/>
              <a:t>Малосимптомное течение</a:t>
            </a:r>
          </a:p>
          <a:p>
            <a:pPr eaLnBrk="1" hangingPunct="1"/>
            <a:r>
              <a:rPr lang="ru-RU" altLang="ru-RU" dirty="0"/>
              <a:t>Острое течение</a:t>
            </a:r>
          </a:p>
          <a:p>
            <a:pPr lvl="1" eaLnBrk="1" hangingPunct="1"/>
            <a:r>
              <a:rPr lang="ru-RU" altLang="ru-RU" dirty="0">
                <a:solidFill>
                  <a:srgbClr val="FFFF9E"/>
                </a:solidFill>
              </a:rPr>
              <a:t>ЛАБОРАТОРНАЯ ДИАГНОСТИКА</a:t>
            </a:r>
          </a:p>
          <a:p>
            <a:pPr eaLnBrk="1" hangingPunct="1"/>
            <a:r>
              <a:rPr lang="ru-RU" altLang="ru-RU" dirty="0"/>
              <a:t>ОАК: лейкоцитоз, СОЭ умеренно увеличены</a:t>
            </a:r>
          </a:p>
          <a:p>
            <a:pPr eaLnBrk="1" hangingPunct="1"/>
            <a:r>
              <a:rPr lang="ru-RU" altLang="ru-RU" dirty="0"/>
              <a:t>ОАМ: норма</a:t>
            </a:r>
          </a:p>
          <a:p>
            <a:pPr eaLnBrk="1" hangingPunct="1"/>
            <a:r>
              <a:rPr lang="ru-RU" altLang="ru-RU" dirty="0"/>
              <a:t>Мокрота: МБТ(+) 60% и более</a:t>
            </a:r>
          </a:p>
          <a:p>
            <a:pPr eaLnBrk="1" hangingPunct="1"/>
            <a:r>
              <a:rPr lang="ru-RU" altLang="ru-RU" dirty="0"/>
              <a:t>ДСТ: положительный</a:t>
            </a:r>
            <a:endParaRPr lang="en-GB" altLang="x-none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1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anchor="ctr" anchorCtr="0"/>
          <a:lstStyle/>
          <a:p>
            <a:r>
              <a:rPr lang="ru-RU" altLang="ru-RU" dirty="0"/>
              <a:t>ИНФИЛЬТРАТИВНЫЙ</a:t>
            </a:r>
            <a:br>
              <a:rPr lang="ru-RU" altLang="ru-RU" dirty="0"/>
            </a:br>
            <a:r>
              <a:rPr lang="ru-RU" altLang="ru-RU" dirty="0"/>
              <a:t>(рентгенология)</a:t>
            </a:r>
            <a:br>
              <a:rPr lang="ru-RU" altLang="ru-RU" dirty="0"/>
            </a:br>
            <a:endParaRPr lang="en-GB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1988" y="1905000"/>
            <a:ext cx="7772400" cy="4724400"/>
          </a:xfrm>
        </p:spPr>
        <p:txBody>
          <a:bodyPr vert="horz" wrap="square" lIns="92075" tIns="46038" rIns="92075" bIns="46038" numCol="1" anchor="t" anchorCtr="0" compatLnSpc="1"/>
          <a:lstStyle/>
          <a:p>
            <a:pPr lvl="1" eaLnBrk="1" hangingPunct="1">
              <a:lnSpc>
                <a:spcPct val="70000"/>
              </a:lnSpc>
            </a:pPr>
            <a:r>
              <a:rPr lang="ru-RU" altLang="ru-RU" dirty="0"/>
              <a:t>Склонность к распаду и обсеменению</a:t>
            </a:r>
          </a:p>
          <a:p>
            <a:pPr eaLnBrk="1" hangingPunct="1">
              <a:lnSpc>
                <a:spcPct val="70000"/>
              </a:lnSpc>
            </a:pPr>
            <a:r>
              <a:rPr lang="ru-RU" altLang="ru-RU" sz="2800" dirty="0"/>
              <a:t>Деструкции пневмониогенные</a:t>
            </a:r>
          </a:p>
          <a:p>
            <a:pPr eaLnBrk="1" hangingPunct="1">
              <a:lnSpc>
                <a:spcPct val="70000"/>
              </a:lnSpc>
            </a:pPr>
            <a:r>
              <a:rPr lang="ru-RU" altLang="ru-RU" sz="2800" dirty="0"/>
              <a:t>Бронхогенные</a:t>
            </a:r>
          </a:p>
          <a:p>
            <a:pPr eaLnBrk="1" hangingPunct="1">
              <a:lnSpc>
                <a:spcPct val="70000"/>
              </a:lnSpc>
            </a:pPr>
            <a:endParaRPr lang="ru-RU" altLang="ru-RU" sz="2800" dirty="0"/>
          </a:p>
          <a:p>
            <a:pPr lvl="1" eaLnBrk="1" hangingPunct="1">
              <a:lnSpc>
                <a:spcPct val="70000"/>
              </a:lnSpc>
            </a:pPr>
            <a:r>
              <a:rPr lang="ru-RU" altLang="ru-RU" dirty="0">
                <a:solidFill>
                  <a:srgbClr val="FFFF9E"/>
                </a:solidFill>
              </a:rPr>
              <a:t>Рентгенологически </a:t>
            </a:r>
          </a:p>
          <a:p>
            <a:pPr eaLnBrk="1" hangingPunct="1">
              <a:lnSpc>
                <a:spcPct val="70000"/>
              </a:lnSpc>
            </a:pPr>
            <a:r>
              <a:rPr lang="ru-RU" altLang="ru-RU" sz="2800" dirty="0"/>
              <a:t>затемнение малой или средней интенсивности </a:t>
            </a:r>
          </a:p>
          <a:p>
            <a:pPr eaLnBrk="1" hangingPunct="1">
              <a:lnSpc>
                <a:spcPct val="70000"/>
              </a:lnSpc>
            </a:pPr>
            <a:r>
              <a:rPr lang="ru-RU" altLang="ru-RU" sz="2800" dirty="0"/>
              <a:t>Очаговой структуры</a:t>
            </a:r>
          </a:p>
          <a:p>
            <a:pPr eaLnBrk="1" hangingPunct="1">
              <a:lnSpc>
                <a:spcPct val="70000"/>
              </a:lnSpc>
            </a:pPr>
            <a:r>
              <a:rPr lang="ru-RU" altLang="ru-RU" sz="2800" dirty="0"/>
              <a:t>без четких контуров (облаковидный)</a:t>
            </a:r>
          </a:p>
          <a:p>
            <a:pPr eaLnBrk="1" hangingPunct="1">
              <a:lnSpc>
                <a:spcPct val="70000"/>
              </a:lnSpc>
            </a:pPr>
            <a:r>
              <a:rPr lang="ru-RU" altLang="ru-RU" sz="2800" dirty="0"/>
              <a:t>Или с четкими контурами (бронхолобулярный, округлый, лобит)</a:t>
            </a:r>
          </a:p>
          <a:p>
            <a:pPr eaLnBrk="1" hangingPunct="1">
              <a:lnSpc>
                <a:spcPct val="70000"/>
              </a:lnSpc>
            </a:pPr>
            <a:r>
              <a:rPr lang="ru-RU" altLang="ru-RU" sz="2800" dirty="0"/>
              <a:t>С просветлением при деструкции</a:t>
            </a:r>
          </a:p>
          <a:p>
            <a:pPr eaLnBrk="1" hangingPunct="1">
              <a:lnSpc>
                <a:spcPct val="70000"/>
              </a:lnSpc>
            </a:pPr>
            <a:r>
              <a:rPr lang="ru-RU" altLang="ru-RU" sz="2800" dirty="0"/>
              <a:t>Очаги бронхогенного обсеменения в нижележащих отделах легких</a:t>
            </a:r>
          </a:p>
          <a:p>
            <a:endParaRPr lang="en-GB" altLang="x-none"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4" descr="IMG_157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00113" y="692150"/>
            <a:ext cx="7848600" cy="57896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4" descr="IMG_1572"/>
          <p:cNvPicPr>
            <a:picLocks noChangeAspect="1"/>
          </p:cNvPicPr>
          <p:nvPr/>
        </p:nvPicPr>
        <p:blipFill>
          <a:blip r:embed="rId2" cstate="print"/>
          <a:srcRect l="-9003" t="-10117" r="9003" b="22017"/>
          <a:stretch>
            <a:fillRect/>
          </a:stretch>
        </p:blipFill>
        <p:spPr>
          <a:xfrm>
            <a:off x="395288" y="-127000"/>
            <a:ext cx="8353425" cy="66516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4" descr="IMG_157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088" y="620713"/>
            <a:ext cx="7993062" cy="574833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5" descr="IMG_157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088" y="549275"/>
            <a:ext cx="7848600" cy="61198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itle 1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anchor="ctr" anchorCtr="0"/>
          <a:lstStyle/>
          <a:p>
            <a:r>
              <a:rPr lang="ru-RU" altLang="ru-RU" dirty="0"/>
              <a:t>ИНФИЛЬТРАТИВНЫЙ</a:t>
            </a:r>
            <a:br>
              <a:rPr lang="ru-RU" altLang="ru-RU" dirty="0"/>
            </a:br>
            <a:endParaRPr lang="en-GB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wrap="square" lIns="92075" tIns="46038" rIns="92075" bIns="46038" numCol="1" anchor="t" anchorCtr="0" compatLnSpc="1"/>
          <a:lstStyle/>
          <a:p>
            <a:pPr lvl="1" eaLnBrk="1" hangingPunct="1"/>
            <a:r>
              <a:rPr lang="ru-RU" altLang="ru-RU" dirty="0">
                <a:solidFill>
                  <a:srgbClr val="FFFF9E"/>
                </a:solidFill>
              </a:rPr>
              <a:t>ОСЛОЖНЕНИЯ</a:t>
            </a:r>
          </a:p>
          <a:p>
            <a:pPr eaLnBrk="1" hangingPunct="1"/>
            <a:r>
              <a:rPr lang="ru-RU" altLang="ru-RU" dirty="0"/>
              <a:t>Кровохарканье, легочное кровотечение</a:t>
            </a:r>
          </a:p>
          <a:p>
            <a:pPr eaLnBrk="1" hangingPunct="1"/>
            <a:r>
              <a:rPr lang="ru-RU" altLang="ru-RU" dirty="0"/>
              <a:t>Спонтанный пневмоторакс</a:t>
            </a:r>
          </a:p>
          <a:p>
            <a:pPr eaLnBrk="1" hangingPunct="1"/>
            <a:r>
              <a:rPr lang="ru-RU" altLang="ru-RU" dirty="0"/>
              <a:t>Ателектаз</a:t>
            </a:r>
          </a:p>
          <a:p>
            <a:pPr eaLnBrk="1" hangingPunct="1"/>
            <a:r>
              <a:rPr lang="ru-RU" altLang="ru-RU" dirty="0"/>
              <a:t>Легочно-сердечная недостаточность</a:t>
            </a:r>
          </a:p>
          <a:p>
            <a:endParaRPr lang="en-GB" altLang="x-none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itle 1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anchor="ctr" anchorCtr="0"/>
          <a:lstStyle/>
          <a:p>
            <a:r>
              <a:rPr lang="ru-RU" altLang="ru-RU" dirty="0">
                <a:latin typeface="+mj-lt"/>
                <a:ea typeface="+mj-ea"/>
                <a:cs typeface="+mj-cs"/>
              </a:rPr>
              <a:t>ИНФИЛЬТРАТИВНЫЙ</a:t>
            </a:r>
            <a:br>
              <a:rPr lang="ru-RU" altLang="ru-RU" dirty="0">
                <a:latin typeface="+mj-lt"/>
                <a:ea typeface="+mj-ea"/>
                <a:cs typeface="+mj-cs"/>
              </a:rPr>
            </a:br>
            <a:r>
              <a:rPr lang="ru-RU" altLang="ru-RU" dirty="0">
                <a:latin typeface="+mj-lt"/>
                <a:ea typeface="+mj-ea"/>
                <a:cs typeface="+mj-cs"/>
              </a:rPr>
              <a:t>(ИСХОДЫ)</a:t>
            </a:r>
            <a:br>
              <a:rPr lang="ru-RU" altLang="ru-RU" dirty="0">
                <a:latin typeface="+mj-lt"/>
                <a:ea typeface="+mj-ea"/>
                <a:cs typeface="+mj-cs"/>
              </a:rPr>
            </a:br>
            <a:endParaRPr lang="en-GB" altLang="en-US" dirty="0">
              <a:latin typeface="+mj-lt"/>
              <a:ea typeface="+mj-ea"/>
              <a:cs typeface="+mj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457200" y="1855788"/>
            <a:ext cx="4040188" cy="638175"/>
          </a:xfrm>
        </p:spPr>
        <p:txBody>
          <a:bodyPr vert="horz" wrap="square" lIns="92075" tIns="46038" rIns="92075" bIns="46038" numCol="1" anchor="b" anchorCtr="0" compatLnSpc="1"/>
          <a:lstStyle/>
          <a:p>
            <a:pPr>
              <a:buSzPct val="90000"/>
            </a:pPr>
            <a:r>
              <a:rPr lang="ru-RU" altLang="ru-RU" dirty="0">
                <a:solidFill>
                  <a:srgbClr val="FFFF9E"/>
                </a:solidFill>
                <a:latin typeface="+mn-lt"/>
                <a:ea typeface="+mn-ea"/>
                <a:cs typeface="+mn-cs"/>
              </a:rPr>
              <a:t>БЛАГОПРИЯТНЫЕ</a:t>
            </a:r>
          </a:p>
          <a:p>
            <a:pPr>
              <a:buSzPct val="90000"/>
            </a:pPr>
            <a:endParaRPr lang="en-GB" altLang="x-none" dirty="0">
              <a:latin typeface="+mn-lt"/>
              <a:ea typeface="+mn-ea"/>
              <a:cs typeface="+mn-cs"/>
            </a:endParaRPr>
          </a:p>
        </p:txBody>
      </p:sp>
      <p:sp>
        <p:nvSpPr>
          <p:cNvPr id="55300" name="Content Placeholder 4"/>
          <p:cNvSpPr>
            <a:spLocks noGrp="1"/>
          </p:cNvSpPr>
          <p:nvPr>
            <p:ph sz="half" idx="2"/>
          </p:nvPr>
        </p:nvSpPr>
        <p:spPr>
          <a:xfrm>
            <a:off x="457200" y="2636838"/>
            <a:ext cx="4040188" cy="3951287"/>
          </a:xfrm>
        </p:spPr>
        <p:txBody>
          <a:bodyPr vert="horz" wrap="square" lIns="92075" tIns="46038" rIns="92075" bIns="46038" anchor="t" anchorCtr="0"/>
          <a:lstStyle/>
          <a:p>
            <a:pPr eaLnBrk="1" hangingPunct="1">
              <a:buSzPct val="90000"/>
            </a:pPr>
            <a:r>
              <a:rPr lang="ru-RU" altLang="ru-RU" dirty="0">
                <a:latin typeface="+mn-lt"/>
                <a:ea typeface="+mn-ea"/>
                <a:cs typeface="+mn-cs"/>
              </a:rPr>
              <a:t>Полное рассасывание</a:t>
            </a:r>
          </a:p>
          <a:p>
            <a:pPr eaLnBrk="1" hangingPunct="1">
              <a:buSzPct val="90000"/>
            </a:pPr>
            <a:r>
              <a:rPr lang="ru-RU" altLang="ru-RU" dirty="0">
                <a:latin typeface="+mn-lt"/>
                <a:ea typeface="+mn-ea"/>
                <a:cs typeface="+mn-cs"/>
              </a:rPr>
              <a:t>Фиброз</a:t>
            </a:r>
          </a:p>
          <a:p>
            <a:pPr eaLnBrk="1" hangingPunct="1">
              <a:buSzPct val="90000"/>
            </a:pPr>
            <a:r>
              <a:rPr lang="ru-RU" altLang="ru-RU" dirty="0">
                <a:latin typeface="+mn-lt"/>
                <a:ea typeface="+mn-ea"/>
                <a:cs typeface="+mn-cs"/>
              </a:rPr>
              <a:t>Фиброзные очаги</a:t>
            </a:r>
          </a:p>
          <a:p>
            <a:pPr>
              <a:buSzPct val="90000"/>
            </a:pPr>
            <a:endParaRPr lang="en-GB" altLang="en-US" dirty="0">
              <a:latin typeface="+mn-lt"/>
              <a:ea typeface="+mn-ea"/>
              <a:cs typeface="+mn-cs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645025" y="1855788"/>
            <a:ext cx="4041775" cy="638175"/>
          </a:xfrm>
        </p:spPr>
        <p:txBody>
          <a:bodyPr vert="horz" wrap="square" lIns="92075" tIns="46038" rIns="92075" bIns="46038" numCol="1" anchor="b" anchorCtr="0" compatLnSpc="1"/>
          <a:lstStyle/>
          <a:p>
            <a:pPr>
              <a:buSzPct val="90000"/>
            </a:pPr>
            <a:r>
              <a:rPr lang="ru-RU" altLang="ru-RU" dirty="0">
                <a:solidFill>
                  <a:srgbClr val="FFFF9E"/>
                </a:solidFill>
                <a:latin typeface="+mn-lt"/>
                <a:ea typeface="+mn-ea"/>
                <a:cs typeface="+mn-cs"/>
              </a:rPr>
              <a:t>НЕБЛАГОПРИЯТНЫЕ</a:t>
            </a:r>
          </a:p>
          <a:p>
            <a:pPr>
              <a:buSzPct val="90000"/>
            </a:pPr>
            <a:endParaRPr lang="en-GB" altLang="x-none" dirty="0">
              <a:latin typeface="+mn-lt"/>
              <a:ea typeface="+mn-ea"/>
              <a:cs typeface="+mn-cs"/>
            </a:endParaRPr>
          </a:p>
        </p:txBody>
      </p:sp>
      <p:sp>
        <p:nvSpPr>
          <p:cNvPr id="55302" name="Content Placeholder 6"/>
          <p:cNvSpPr>
            <a:spLocks noGrp="1"/>
          </p:cNvSpPr>
          <p:nvPr>
            <p:ph sz="quarter" idx="4"/>
          </p:nvPr>
        </p:nvSpPr>
        <p:spPr>
          <a:xfrm>
            <a:off x="4676775" y="2632075"/>
            <a:ext cx="4041775" cy="3951288"/>
          </a:xfrm>
        </p:spPr>
        <p:txBody>
          <a:bodyPr vert="horz" wrap="square" lIns="92075" tIns="46038" rIns="92075" bIns="46038" anchor="t" anchorCtr="0"/>
          <a:lstStyle/>
          <a:p>
            <a:pPr eaLnBrk="1" hangingPunct="1">
              <a:buSzPct val="90000"/>
            </a:pPr>
            <a:r>
              <a:rPr lang="ru-RU" altLang="ru-RU" dirty="0">
                <a:latin typeface="+mn-lt"/>
                <a:ea typeface="+mn-ea"/>
                <a:cs typeface="+mn-cs"/>
              </a:rPr>
              <a:t>Казеозная пневмония</a:t>
            </a:r>
          </a:p>
          <a:p>
            <a:pPr eaLnBrk="1" hangingPunct="1">
              <a:buSzPct val="90000"/>
            </a:pPr>
            <a:r>
              <a:rPr lang="ru-RU" altLang="ru-RU" dirty="0">
                <a:latin typeface="+mn-lt"/>
                <a:ea typeface="+mn-ea"/>
                <a:cs typeface="+mn-cs"/>
              </a:rPr>
              <a:t>Туберкулема </a:t>
            </a:r>
          </a:p>
          <a:p>
            <a:pPr eaLnBrk="1" hangingPunct="1">
              <a:buSzPct val="90000"/>
            </a:pPr>
            <a:r>
              <a:rPr lang="ru-RU" altLang="ru-RU" dirty="0">
                <a:latin typeface="+mn-lt"/>
                <a:ea typeface="+mn-ea"/>
                <a:cs typeface="+mn-cs"/>
              </a:rPr>
              <a:t>Кавернозный</a:t>
            </a:r>
          </a:p>
          <a:p>
            <a:pPr eaLnBrk="1" hangingPunct="1">
              <a:buSzPct val="90000"/>
            </a:pPr>
            <a:r>
              <a:rPr lang="ru-RU" altLang="ru-RU" dirty="0">
                <a:latin typeface="+mn-lt"/>
                <a:ea typeface="+mn-ea"/>
                <a:cs typeface="+mn-cs"/>
              </a:rPr>
              <a:t>Фиброзно-кавернозный</a:t>
            </a:r>
          </a:p>
          <a:p>
            <a:pPr eaLnBrk="1" hangingPunct="1">
              <a:buSzPct val="90000"/>
            </a:pPr>
            <a:r>
              <a:rPr lang="ru-RU" altLang="ru-RU" dirty="0">
                <a:latin typeface="+mn-lt"/>
                <a:ea typeface="+mn-ea"/>
                <a:cs typeface="+mn-cs"/>
              </a:rPr>
              <a:t>Цирротический</a:t>
            </a:r>
          </a:p>
          <a:p>
            <a:pPr>
              <a:buSzPct val="90000"/>
            </a:pPr>
            <a:endParaRPr lang="en-GB" altLang="en-US" dirty="0"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5000" y="228600"/>
            <a:ext cx="8283575" cy="1447800"/>
          </a:xfrm>
        </p:spPr>
        <p:txBody>
          <a:bodyPr vert="horz" wrap="square" lIns="92075" tIns="46038" rIns="92075" bIns="46038" numCol="1" anchor="ctr" anchorCtr="0" compatLnSpc="1"/>
          <a:lstStyle/>
          <a:p>
            <a:pPr>
              <a:buNone/>
            </a:pPr>
            <a:r>
              <a:rPr lang="ru-RU" altLang="ru-RU" dirty="0">
                <a:solidFill>
                  <a:srgbClr val="FFFF9E"/>
                </a:solidFill>
              </a:rPr>
              <a:t>КАЗЕОЗНАЯ ПНЕВМОНИЯ (МОРФОЛОГИЯ)</a:t>
            </a:r>
            <a:br>
              <a:rPr lang="ru-RU" altLang="ru-RU" dirty="0">
                <a:solidFill>
                  <a:srgbClr val="FFFF9E"/>
                </a:solidFill>
              </a:rPr>
            </a:br>
            <a:endParaRPr lang="en-GB" altLang="x-none" dirty="0">
              <a:solidFill>
                <a:srgbClr val="FFFF9E"/>
              </a:solidFill>
            </a:endParaRPr>
          </a:p>
        </p:txBody>
      </p:sp>
      <p:sp>
        <p:nvSpPr>
          <p:cNvPr id="56323" name="Content Placeholder 2"/>
          <p:cNvSpPr>
            <a:spLocks noGrp="1"/>
          </p:cNvSpPr>
          <p:nvPr>
            <p:ph idx="1"/>
          </p:nvPr>
        </p:nvSpPr>
        <p:spPr/>
        <p:txBody>
          <a:bodyPr vert="horz" wrap="square" lIns="92075" tIns="46038" rIns="92075" bIns="46038" anchor="t" anchorCtr="0"/>
          <a:lstStyle/>
          <a:p>
            <a:pPr eaLnBrk="1" hangingPunct="1">
              <a:lnSpc>
                <a:spcPct val="90000"/>
              </a:lnSpc>
            </a:pPr>
            <a:r>
              <a:rPr lang="ru-RU" altLang="ru-RU" dirty="0"/>
              <a:t>Неограниченный казеоз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dirty="0"/>
              <a:t>Гиперсенсибилизация легочной ткани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dirty="0"/>
              <a:t>Резкое снижение иммунитета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dirty="0"/>
              <a:t>Метаболическая несостоятельность фагоцитов и лимфоцитов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dirty="0"/>
              <a:t>Патологическое повышение апоптоза клеток</a:t>
            </a:r>
          </a:p>
          <a:p>
            <a:pPr eaLnBrk="1" hangingPunct="1">
              <a:lnSpc>
                <a:spcPct val="90000"/>
              </a:lnSpc>
            </a:pPr>
            <a:r>
              <a:rPr lang="ru-RU" altLang="ru-RU" dirty="0"/>
              <a:t>Множественные полости распада</a:t>
            </a:r>
            <a:endParaRPr lang="en-GB" altLang="en-US" dirty="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numCol="1" anchor="ctr" anchorCtr="0" compatLnSpc="1"/>
          <a:lstStyle/>
          <a:p>
            <a:pPr>
              <a:buNone/>
            </a:pPr>
            <a:r>
              <a:rPr lang="ru-RU" altLang="ru-RU" dirty="0">
                <a:solidFill>
                  <a:srgbClr val="FFFF9E"/>
                </a:solidFill>
              </a:rPr>
              <a:t>КАЗЕОЗНАЯ ПНЕВМОНИЯ (ФОРМЫ)</a:t>
            </a:r>
            <a:br>
              <a:rPr lang="ru-RU" altLang="ru-RU" dirty="0">
                <a:solidFill>
                  <a:srgbClr val="FFFF9E"/>
                </a:solidFill>
              </a:rPr>
            </a:br>
            <a:endParaRPr lang="en-GB" altLang="x-none" dirty="0">
              <a:solidFill>
                <a:srgbClr val="FFFF9E"/>
              </a:solidFill>
            </a:endParaRPr>
          </a:p>
        </p:txBody>
      </p:sp>
      <p:sp>
        <p:nvSpPr>
          <p:cNvPr id="57347" name="Content Placeholder 2"/>
          <p:cNvSpPr>
            <a:spLocks noGrp="1"/>
          </p:cNvSpPr>
          <p:nvPr>
            <p:ph idx="1"/>
          </p:nvPr>
        </p:nvSpPr>
        <p:spPr>
          <a:xfrm>
            <a:off x="661988" y="1905000"/>
            <a:ext cx="8482012" cy="4953000"/>
          </a:xfrm>
        </p:spPr>
        <p:txBody>
          <a:bodyPr vert="horz" wrap="square" lIns="92075" tIns="46038" rIns="92075" bIns="46038" anchor="t" anchorCtr="0"/>
          <a:lstStyle/>
          <a:p>
            <a:pPr eaLnBrk="1" hangingPunct="1"/>
            <a:r>
              <a:rPr lang="ru-RU" altLang="ru-RU" dirty="0"/>
              <a:t>ЛОБУЛЯРНАЯ (характерна для поздней стадии ВИЧ)</a:t>
            </a:r>
          </a:p>
          <a:p>
            <a:pPr eaLnBrk="1" hangingPunct="1"/>
            <a:r>
              <a:rPr lang="ru-RU" altLang="ru-RU" dirty="0"/>
              <a:t>ЛОБАРНАЯ</a:t>
            </a:r>
          </a:p>
          <a:p>
            <a:endParaRPr lang="en-GB" altLang="en-US" dirty="0"/>
          </a:p>
        </p:txBody>
      </p:sp>
      <p:pic>
        <p:nvPicPr>
          <p:cNvPr id="57348" name="Picture 4" descr="E:\ТАБЛИЦЫ\IMG_20200412_0910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54500" y="2857500"/>
            <a:ext cx="4889500" cy="40005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numCol="1" anchor="ctr" anchorCtr="0" compatLnSpc="1"/>
          <a:lstStyle/>
          <a:p>
            <a:pPr>
              <a:buNone/>
            </a:pPr>
            <a:r>
              <a:rPr lang="ru-RU" altLang="ru-RU" dirty="0">
                <a:solidFill>
                  <a:srgbClr val="FFFF9E"/>
                </a:solidFill>
              </a:rPr>
              <a:t>КАЗЕОЗНАЯ ПНЕВМОНИЯ (КЛИНИКА)</a:t>
            </a:r>
            <a:br>
              <a:rPr lang="ru-RU" altLang="ru-RU" dirty="0">
                <a:solidFill>
                  <a:srgbClr val="FFFF9E"/>
                </a:solidFill>
              </a:rPr>
            </a:br>
            <a:endParaRPr lang="en-GB" altLang="x-none" dirty="0">
              <a:solidFill>
                <a:srgbClr val="FFFF9E"/>
              </a:solidFill>
            </a:endParaRPr>
          </a:p>
        </p:txBody>
      </p:sp>
      <p:sp>
        <p:nvSpPr>
          <p:cNvPr id="58371" name="Content Placeholder 2"/>
          <p:cNvSpPr>
            <a:spLocks noGrp="1"/>
          </p:cNvSpPr>
          <p:nvPr>
            <p:ph idx="1"/>
          </p:nvPr>
        </p:nvSpPr>
        <p:spPr>
          <a:xfrm>
            <a:off x="468313" y="1470025"/>
            <a:ext cx="8280400" cy="5145088"/>
          </a:xfrm>
        </p:spPr>
        <p:txBody>
          <a:bodyPr vert="horz" wrap="square" lIns="92075" tIns="46038" rIns="92075" bIns="46038" anchor="t" anchorCtr="0"/>
          <a:lstStyle/>
          <a:p>
            <a:pPr eaLnBrk="1" hangingPunct="1"/>
            <a:r>
              <a:rPr lang="ru-RU" altLang="ru-RU" sz="2800" dirty="0"/>
              <a:t>Острое начало</a:t>
            </a:r>
          </a:p>
          <a:p>
            <a:pPr eaLnBrk="1" hangingPunct="1"/>
            <a:r>
              <a:rPr lang="ru-RU" altLang="ru-RU" sz="2800" dirty="0"/>
              <a:t>Тяжелое состояние</a:t>
            </a:r>
          </a:p>
          <a:p>
            <a:pPr eaLnBrk="1" hangingPunct="1"/>
            <a:r>
              <a:rPr lang="ru-RU" altLang="ru-RU" sz="2800" dirty="0"/>
              <a:t>Кахексия, цианоз</a:t>
            </a:r>
          </a:p>
          <a:p>
            <a:pPr eaLnBrk="1" hangingPunct="1"/>
            <a:r>
              <a:rPr lang="ru-RU" altLang="ru-RU" sz="2800" dirty="0"/>
              <a:t>Значительно выражены симптомы интоксикации (температура до40</a:t>
            </a:r>
            <a:r>
              <a:rPr lang="ru-RU" altLang="ru-RU" sz="2800" baseline="70000" dirty="0"/>
              <a:t>0</a:t>
            </a:r>
            <a:r>
              <a:rPr lang="ru-RU" altLang="ru-RU" sz="2800" dirty="0"/>
              <a:t>С, размахи до 2 </a:t>
            </a:r>
            <a:r>
              <a:rPr lang="ru-RU" altLang="ru-RU" sz="2800" baseline="70000" dirty="0"/>
              <a:t>0</a:t>
            </a:r>
            <a:r>
              <a:rPr lang="ru-RU" altLang="ru-RU" sz="2800" dirty="0"/>
              <a:t>С в сутки, профузные ночные поты)</a:t>
            </a:r>
          </a:p>
          <a:p>
            <a:pPr eaLnBrk="1" hangingPunct="1"/>
            <a:r>
              <a:rPr lang="ru-RU" altLang="ru-RU" sz="2800" dirty="0"/>
              <a:t>Кашель со слизисто-гнойной мокротой</a:t>
            </a:r>
          </a:p>
          <a:p>
            <a:pPr eaLnBrk="1" hangingPunct="1"/>
            <a:r>
              <a:rPr lang="ru-RU" altLang="ru-RU" sz="2800" dirty="0"/>
              <a:t>Одышка</a:t>
            </a:r>
          </a:p>
          <a:p>
            <a:pPr eaLnBrk="1" hangingPunct="1"/>
            <a:r>
              <a:rPr lang="ru-RU" altLang="ru-RU" sz="2800" dirty="0"/>
              <a:t>Отставание пораженной половины в акте дыхания</a:t>
            </a:r>
          </a:p>
          <a:p>
            <a:pPr eaLnBrk="1" hangingPunct="1"/>
            <a:r>
              <a:rPr lang="ru-RU" altLang="ru-RU" sz="2800" dirty="0"/>
              <a:t>Укорочение перкуторного звука</a:t>
            </a:r>
          </a:p>
          <a:p>
            <a:pPr eaLnBrk="1" hangingPunct="1"/>
            <a:r>
              <a:rPr lang="ru-RU" altLang="ru-RU" sz="2800" dirty="0"/>
              <a:t>Масса разнокалиберных влажных и сухих хрипов</a:t>
            </a:r>
          </a:p>
          <a:p>
            <a:pPr eaLnBrk="1" hangingPunct="1"/>
            <a:endParaRPr lang="ru-RU" altLang="ru-RU" sz="2400" dirty="0"/>
          </a:p>
          <a:p>
            <a:endParaRPr lang="en-GB" altLang="en-US" dirty="0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8175" y="692150"/>
            <a:ext cx="7086600" cy="1447800"/>
          </a:xfrm>
        </p:spPr>
        <p:txBody>
          <a:bodyPr vert="horz" wrap="square" lIns="92075" tIns="46038" rIns="92075" bIns="46038" numCol="1" anchor="ctr" anchorCtr="0" compatLnSpc="1"/>
          <a:lstStyle/>
          <a:p>
            <a:pPr>
              <a:buNone/>
            </a:pPr>
            <a:r>
              <a:rPr lang="ru-RU" altLang="ru-RU" dirty="0">
                <a:solidFill>
                  <a:srgbClr val="FFFF9E"/>
                </a:solidFill>
              </a:rPr>
              <a:t>КАЗЕОЗНАЯ ПНЕВМОНИЯ (РЕНТГЕНОЛОГИЯ)</a:t>
            </a:r>
            <a:br>
              <a:rPr lang="ru-RU" altLang="ru-RU" dirty="0">
                <a:solidFill>
                  <a:srgbClr val="FFFF9E"/>
                </a:solidFill>
              </a:rPr>
            </a:br>
            <a:endParaRPr lang="en-GB" altLang="x-none" dirty="0">
              <a:solidFill>
                <a:srgbClr val="FFFF9E"/>
              </a:solidFill>
            </a:endParaRPr>
          </a:p>
        </p:txBody>
      </p:sp>
      <p:sp>
        <p:nvSpPr>
          <p:cNvPr id="59395" name="Content Placeholder 2"/>
          <p:cNvSpPr>
            <a:spLocks noGrp="1"/>
          </p:cNvSpPr>
          <p:nvPr>
            <p:ph idx="1"/>
          </p:nvPr>
        </p:nvSpPr>
        <p:spPr>
          <a:xfrm>
            <a:off x="685800" y="2517775"/>
            <a:ext cx="7772400" cy="4114800"/>
          </a:xfrm>
        </p:spPr>
        <p:txBody>
          <a:bodyPr vert="horz" wrap="square" lIns="92075" tIns="46038" rIns="92075" bIns="46038" anchor="t" anchorCtr="0"/>
          <a:lstStyle/>
          <a:p>
            <a:pPr eaLnBrk="1" hangingPunct="1"/>
            <a:r>
              <a:rPr lang="ru-RU" altLang="ru-RU" dirty="0"/>
              <a:t>Затемнение или диссеминация</a:t>
            </a:r>
          </a:p>
          <a:p>
            <a:pPr eaLnBrk="1" hangingPunct="1"/>
            <a:r>
              <a:rPr lang="ru-RU" altLang="ru-RU" dirty="0"/>
              <a:t>Высокой интенсивности</a:t>
            </a:r>
          </a:p>
          <a:p>
            <a:pPr eaLnBrk="1" hangingPunct="1"/>
            <a:r>
              <a:rPr lang="ru-RU" altLang="ru-RU" dirty="0"/>
              <a:t>Без четких контуров</a:t>
            </a:r>
          </a:p>
          <a:p>
            <a:pPr eaLnBrk="1" hangingPunct="1"/>
            <a:r>
              <a:rPr lang="ru-RU" altLang="ru-RU" dirty="0"/>
              <a:t>Множественные, гигантские просветления</a:t>
            </a:r>
          </a:p>
          <a:p>
            <a:pPr eaLnBrk="1" hangingPunct="1"/>
            <a:r>
              <a:rPr lang="ru-RU" altLang="ru-RU" dirty="0"/>
              <a:t>Очаги  бронхогенного обсеменения</a:t>
            </a:r>
            <a:endParaRPr lang="en-GB" altLang="en-US" dirty="0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4" descr="IMG_1554"/>
          <p:cNvPicPr>
            <a:picLocks noChangeAspect="1"/>
          </p:cNvPicPr>
          <p:nvPr/>
        </p:nvPicPr>
        <p:blipFill>
          <a:blip r:embed="rId2" cstate="print"/>
          <a:srcRect l="12566" t="8415" r="12566" b="10013"/>
          <a:stretch>
            <a:fillRect/>
          </a:stretch>
        </p:blipFill>
        <p:spPr>
          <a:xfrm>
            <a:off x="539750" y="636588"/>
            <a:ext cx="8418513" cy="58435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4" descr="IMG_1567"/>
          <p:cNvPicPr>
            <a:picLocks noChangeAspect="1"/>
          </p:cNvPicPr>
          <p:nvPr/>
        </p:nvPicPr>
        <p:blipFill>
          <a:blip r:embed="rId2" cstate="print"/>
          <a:srcRect l="16508" t="-5904" r="12994" b="16264"/>
          <a:stretch>
            <a:fillRect/>
          </a:stretch>
        </p:blipFill>
        <p:spPr>
          <a:xfrm>
            <a:off x="684213" y="0"/>
            <a:ext cx="8208962" cy="67691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5000" y="228600"/>
            <a:ext cx="8428038" cy="1447800"/>
          </a:xfrm>
        </p:spPr>
        <p:txBody>
          <a:bodyPr vert="horz" wrap="square" lIns="92075" tIns="46038" rIns="92075" bIns="46038" numCol="1" anchor="ctr" anchorCtr="0" compatLnSpc="1"/>
          <a:lstStyle/>
          <a:p>
            <a:pPr>
              <a:buNone/>
            </a:pPr>
            <a:r>
              <a:rPr lang="ru-RU" altLang="ru-RU" dirty="0">
                <a:solidFill>
                  <a:srgbClr val="FFFF9E"/>
                </a:solidFill>
              </a:rPr>
              <a:t>КАЗЕОЗНАЯ ПНЕВМОНИЯ (ОСЛОЖНЕНИЯ)</a:t>
            </a:r>
            <a:br>
              <a:rPr lang="ru-RU" altLang="ru-RU" dirty="0">
                <a:solidFill>
                  <a:srgbClr val="FFFF9E"/>
                </a:solidFill>
              </a:rPr>
            </a:br>
            <a:endParaRPr lang="en-GB" altLang="x-none" dirty="0">
              <a:solidFill>
                <a:srgbClr val="FFFF9E"/>
              </a:solidFill>
            </a:endParaRPr>
          </a:p>
        </p:txBody>
      </p:sp>
      <p:sp>
        <p:nvSpPr>
          <p:cNvPr id="62467" name="Content Placeholder 2"/>
          <p:cNvSpPr>
            <a:spLocks noGrp="1"/>
          </p:cNvSpPr>
          <p:nvPr>
            <p:ph idx="1"/>
          </p:nvPr>
        </p:nvSpPr>
        <p:spPr/>
        <p:txBody>
          <a:bodyPr vert="horz" wrap="square" lIns="92075" tIns="46038" rIns="92075" bIns="46038" anchor="t" anchorCtr="0"/>
          <a:lstStyle/>
          <a:p>
            <a:pPr eaLnBrk="1" hangingPunct="1"/>
            <a:r>
              <a:rPr lang="ru-RU" altLang="ru-RU" dirty="0"/>
              <a:t>Спонтанный пневмоторакс</a:t>
            </a:r>
          </a:p>
          <a:p>
            <a:pPr eaLnBrk="1" hangingPunct="1"/>
            <a:r>
              <a:rPr lang="ru-RU" altLang="ru-RU" dirty="0"/>
              <a:t>Кровохарканье, кровотечение</a:t>
            </a:r>
          </a:p>
          <a:p>
            <a:pPr eaLnBrk="1" hangingPunct="1"/>
            <a:r>
              <a:rPr lang="ru-RU" altLang="ru-RU" dirty="0"/>
              <a:t>Легочно-сердечная недостаточность</a:t>
            </a:r>
          </a:p>
          <a:p>
            <a:pPr eaLnBrk="1" hangingPunct="1"/>
            <a:r>
              <a:rPr lang="ru-RU" altLang="ru-RU" dirty="0"/>
              <a:t>Ателектаз</a:t>
            </a:r>
          </a:p>
          <a:p>
            <a:pPr eaLnBrk="1" hangingPunct="1"/>
            <a:r>
              <a:rPr lang="ru-RU" altLang="ru-RU" dirty="0"/>
              <a:t>Генерализация</a:t>
            </a:r>
          </a:p>
          <a:p>
            <a:pPr eaLnBrk="1" hangingPunct="1"/>
            <a:r>
              <a:rPr lang="ru-RU" altLang="ru-RU" dirty="0"/>
              <a:t>Эмпиема плевры</a:t>
            </a:r>
          </a:p>
          <a:p>
            <a:endParaRPr lang="en-GB" altLang="en-US" dirty="0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numCol="1" anchor="ctr" anchorCtr="0" compatLnSpc="1"/>
          <a:lstStyle/>
          <a:p>
            <a:pPr>
              <a:buNone/>
            </a:pPr>
            <a:r>
              <a:rPr lang="ru-RU" altLang="ru-RU" dirty="0">
                <a:solidFill>
                  <a:srgbClr val="FFFF9E"/>
                </a:solidFill>
              </a:rPr>
              <a:t>КАЗЕОЗНАЯ ПНЕВМОНИЯ (ИСХОДЫ)</a:t>
            </a:r>
            <a:br>
              <a:rPr lang="ru-RU" altLang="ru-RU" dirty="0">
                <a:solidFill>
                  <a:srgbClr val="FFFF9E"/>
                </a:solidFill>
              </a:rPr>
            </a:br>
            <a:endParaRPr lang="en-GB" altLang="x-none" dirty="0">
              <a:solidFill>
                <a:srgbClr val="FFFF9E"/>
              </a:solidFill>
            </a:endParaRPr>
          </a:p>
        </p:txBody>
      </p:sp>
      <p:sp>
        <p:nvSpPr>
          <p:cNvPr id="63491" name="Content Placeholder 2"/>
          <p:cNvSpPr>
            <a:spLocks noGrp="1"/>
          </p:cNvSpPr>
          <p:nvPr>
            <p:ph idx="1"/>
          </p:nvPr>
        </p:nvSpPr>
        <p:spPr/>
        <p:txBody>
          <a:bodyPr vert="horz" wrap="square" lIns="92075" tIns="46038" rIns="92075" bIns="46038" anchor="t" anchorCtr="0"/>
          <a:lstStyle/>
          <a:p>
            <a:pPr eaLnBrk="1" hangingPunct="1"/>
            <a:r>
              <a:rPr lang="ru-RU" altLang="ru-RU" dirty="0"/>
              <a:t>Фиброзно-кавернозный</a:t>
            </a:r>
          </a:p>
          <a:p>
            <a:pPr eaLnBrk="1" hangingPunct="1"/>
            <a:r>
              <a:rPr lang="ru-RU" altLang="ru-RU" dirty="0"/>
              <a:t>Цирротический</a:t>
            </a:r>
          </a:p>
          <a:p>
            <a:pPr eaLnBrk="1" hangingPunct="1"/>
            <a:r>
              <a:rPr lang="ru-RU" altLang="ru-RU" dirty="0"/>
              <a:t>Летальный</a:t>
            </a:r>
          </a:p>
          <a:p>
            <a:endParaRPr lang="en-GB" altLang="en-US" dirty="0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anchor="ctr" anchorCtr="0"/>
          <a:lstStyle/>
          <a:p>
            <a:pPr algn="ctr" eaLnBrk="1" hangingPunct="1"/>
            <a:r>
              <a:rPr lang="ru-RU" altLang="en-US" dirty="0"/>
              <a:t>ТУБЕРКУЛЕМА</a:t>
            </a:r>
          </a:p>
        </p:txBody>
      </p:sp>
      <p:sp>
        <p:nvSpPr>
          <p:cNvPr id="64515" name="Rectangle 3"/>
          <p:cNvSpPr>
            <a:spLocks noGrp="1"/>
          </p:cNvSpPr>
          <p:nvPr>
            <p:ph idx="1"/>
          </p:nvPr>
        </p:nvSpPr>
        <p:spPr>
          <a:xfrm>
            <a:off x="661988" y="1905000"/>
            <a:ext cx="8482012" cy="4953000"/>
          </a:xfrm>
        </p:spPr>
        <p:txBody>
          <a:bodyPr vert="horz" wrap="square" lIns="92075" tIns="46038" rIns="92075" bIns="46038" anchor="t" anchorCtr="0"/>
          <a:lstStyle/>
          <a:p>
            <a:pPr eaLnBrk="1" hangingPunct="1"/>
            <a:r>
              <a:rPr lang="ru-RU" altLang="en-US" dirty="0"/>
              <a:t>2 – 6%</a:t>
            </a:r>
          </a:p>
          <a:p>
            <a:pPr eaLnBrk="1" hangingPunct="1"/>
            <a:r>
              <a:rPr lang="ru-RU" altLang="en-US" dirty="0"/>
              <a:t>Казеозно-некротическое образование более 12мм в диаметре, отграниченное двухслойной капсулой </a:t>
            </a:r>
          </a:p>
          <a:p>
            <a:pPr eaLnBrk="1" hangingPunct="1"/>
            <a:r>
              <a:rPr lang="ru-RU" altLang="en-US" dirty="0"/>
              <a:t>(ОСУМКОВАННЫЙ </a:t>
            </a:r>
          </a:p>
          <a:p>
            <a:pPr eaLnBrk="1" hangingPunct="1"/>
            <a:r>
              <a:rPr lang="ru-RU" altLang="en-US" dirty="0"/>
              <a:t>КАЗЕОЗНЫЙ ФОКУС)</a:t>
            </a:r>
          </a:p>
        </p:txBody>
      </p:sp>
      <p:pic>
        <p:nvPicPr>
          <p:cNvPr id="64516" name="Picture 4" descr="E:\ТАБЛИЦЫ\IMG_20200412_090814.jpg"/>
          <p:cNvPicPr>
            <a:picLocks noChangeAspect="1"/>
          </p:cNvPicPr>
          <p:nvPr/>
        </p:nvPicPr>
        <p:blipFill>
          <a:blip r:embed="rId2" cstate="print"/>
          <a:srcRect l="18419" b="26041"/>
          <a:stretch>
            <a:fillRect/>
          </a:stretch>
        </p:blipFill>
        <p:spPr>
          <a:xfrm>
            <a:off x="6072188" y="3500438"/>
            <a:ext cx="3071812" cy="33575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5" name="Rectangle 4"/>
          <p:cNvSpPr>
            <a:spLocks noGrp="1"/>
          </p:cNvSpPr>
          <p:nvPr>
            <p:ph type="title"/>
          </p:nvPr>
        </p:nvSpPr>
        <p:spPr>
          <a:xfrm>
            <a:off x="1835150" y="260350"/>
            <a:ext cx="6259513" cy="1447800"/>
          </a:xfrm>
          <a:ln>
            <a:solidFill>
              <a:schemeClr val="tx1">
                <a:alpha val="100000"/>
              </a:schemeClr>
            </a:solidFill>
            <a:miter/>
          </a:ln>
        </p:spPr>
        <p:txBody>
          <a:bodyPr vert="horz" wrap="square" lIns="92075" tIns="46038" rIns="92075" bIns="46038" anchor="ctr" anchorCtr="0"/>
          <a:lstStyle/>
          <a:p>
            <a:pPr algn="ctr" eaLnBrk="1" hangingPunct="1"/>
            <a:r>
              <a:rPr lang="ru-RU" altLang="en-US" sz="3200" b="1" dirty="0"/>
              <a:t>Псевдотуберкулема</a:t>
            </a:r>
            <a:r>
              <a:rPr lang="ru-RU" altLang="en-US" sz="3200" dirty="0"/>
              <a:t> (ложная) – заполненная каверна</a:t>
            </a:r>
          </a:p>
        </p:txBody>
      </p:sp>
      <p:graphicFrame>
        <p:nvGraphicFramePr>
          <p:cNvPr id="2" name="Diagram 1"/>
          <p:cNvGraphicFramePr/>
          <p:nvPr/>
        </p:nvGraphicFramePr>
        <p:xfrm>
          <a:off x="682625" y="1876425"/>
          <a:ext cx="7704138" cy="47212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36" name="Picture 12" descr="E:\ТАБЛИЦЫ\IMG_20200412_090824.jpg"/>
          <p:cNvPicPr>
            <a:picLocks noChangeAspect="1"/>
          </p:cNvPicPr>
          <p:nvPr/>
        </p:nvPicPr>
        <p:blipFill>
          <a:blip r:embed="rId7" cstate="print"/>
          <a:srcRect l="5540" t="10001" r="21594" b="21666"/>
          <a:stretch>
            <a:fillRect/>
          </a:stretch>
        </p:blipFill>
        <p:spPr>
          <a:xfrm>
            <a:off x="428625" y="2428875"/>
            <a:ext cx="2428875" cy="2000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37" name="Picture 13" descr="E:\ТАБЛИЦЫ\IMG_20200412_090830.jpg"/>
          <p:cNvPicPr>
            <a:picLocks noChangeAspect="1"/>
          </p:cNvPicPr>
          <p:nvPr/>
        </p:nvPicPr>
        <p:blipFill>
          <a:blip r:embed="rId8" cstate="print"/>
          <a:srcRect l="15172" t="16666" r="4852" b="20833"/>
          <a:stretch>
            <a:fillRect/>
          </a:stretch>
        </p:blipFill>
        <p:spPr>
          <a:xfrm>
            <a:off x="6572250" y="2428875"/>
            <a:ext cx="2143125" cy="2000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38" name="Picture 14" descr="E:\ТАБЛИЦЫ\IMG_20200412_090827.jpg"/>
          <p:cNvPicPr>
            <a:picLocks noChangeAspect="1"/>
          </p:cNvPicPr>
          <p:nvPr/>
        </p:nvPicPr>
        <p:blipFill>
          <a:blip r:embed="rId9" cstate="print"/>
          <a:srcRect l="19069" t="13541" r="20261" b="16667"/>
          <a:stretch>
            <a:fillRect/>
          </a:stretch>
        </p:blipFill>
        <p:spPr>
          <a:xfrm>
            <a:off x="4572000" y="4714875"/>
            <a:ext cx="1143000" cy="18573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anchor="ctr" anchorCtr="0"/>
          <a:lstStyle/>
          <a:p>
            <a:pPr algn="ctr" eaLnBrk="1" hangingPunct="1"/>
            <a:r>
              <a:rPr lang="ru-RU" altLang="en-US" dirty="0"/>
              <a:t>ТЕЧЕНИЕ</a:t>
            </a:r>
          </a:p>
        </p:txBody>
      </p:sp>
      <p:sp>
        <p:nvSpPr>
          <p:cNvPr id="65539" name="Rectangle 3"/>
          <p:cNvSpPr>
            <a:spLocks noGrp="1"/>
          </p:cNvSpPr>
          <p:nvPr>
            <p:ph idx="1"/>
          </p:nvPr>
        </p:nvSpPr>
        <p:spPr/>
        <p:txBody>
          <a:bodyPr vert="horz" wrap="square" lIns="92075" tIns="46038" rIns="92075" bIns="46038" anchor="t" anchorCtr="0"/>
          <a:lstStyle/>
          <a:p>
            <a:pPr marL="609600" indent="-609600" eaLnBrk="1" hangingPunct="1">
              <a:lnSpc>
                <a:spcPct val="90000"/>
              </a:lnSpc>
            </a:pPr>
            <a:r>
              <a:rPr lang="ru-RU" altLang="en-US" dirty="0"/>
              <a:t>Стационарное</a:t>
            </a:r>
          </a:p>
          <a:p>
            <a:pPr marL="609600" indent="-609600" eaLnBrk="1" hangingPunct="1">
              <a:lnSpc>
                <a:spcPct val="90000"/>
              </a:lnSpc>
            </a:pPr>
            <a:r>
              <a:rPr lang="ru-RU" altLang="en-US" dirty="0"/>
              <a:t>Прогрессирующее</a:t>
            </a: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ru-RU" altLang="en-US" dirty="0"/>
              <a:t>Инфильтрация</a:t>
            </a: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ru-RU" altLang="en-US" dirty="0"/>
              <a:t>Распад (при слоистых туберкулемах– краевой, серповидный)</a:t>
            </a: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ru-RU" altLang="en-US" dirty="0"/>
              <a:t>Бронхогенное обсеменение</a:t>
            </a:r>
          </a:p>
          <a:p>
            <a:pPr marL="609600" indent="-609600" eaLnBrk="1" hangingPunct="1">
              <a:lnSpc>
                <a:spcPct val="90000"/>
              </a:lnSpc>
            </a:pPr>
            <a:r>
              <a:rPr lang="ru-RU" altLang="en-US" dirty="0"/>
              <a:t>Регрессирующее - фрагментация</a:t>
            </a:r>
          </a:p>
          <a:p>
            <a:pPr marL="609600" indent="-609600" eaLnBrk="1" hangingPunct="1">
              <a:lnSpc>
                <a:spcPct val="90000"/>
              </a:lnSpc>
              <a:buNone/>
            </a:pPr>
            <a:endParaRPr lang="ru-RU" altLang="en-US" dirty="0"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anchor="ctr" anchorCtr="0"/>
          <a:lstStyle/>
          <a:p>
            <a:pPr algn="ctr" eaLnBrk="1" hangingPunct="1"/>
            <a:r>
              <a:rPr lang="ru-RU" altLang="en-US" dirty="0"/>
              <a:t>РЕНТГЕНОЛОГИЯ</a:t>
            </a:r>
            <a:br>
              <a:rPr lang="ru-RU" altLang="en-US" dirty="0"/>
            </a:br>
            <a:endParaRPr lang="ru-RU" altLang="en-US" dirty="0"/>
          </a:p>
        </p:txBody>
      </p:sp>
      <p:sp>
        <p:nvSpPr>
          <p:cNvPr id="66563" name="Rectangle 3"/>
          <p:cNvSpPr>
            <a:spLocks noGrp="1"/>
          </p:cNvSpPr>
          <p:nvPr>
            <p:ph sz="half" idx="1"/>
          </p:nvPr>
        </p:nvSpPr>
        <p:spPr>
          <a:xfrm>
            <a:off x="250825" y="1916113"/>
            <a:ext cx="4098925" cy="4941887"/>
          </a:xfrm>
        </p:spPr>
        <p:txBody>
          <a:bodyPr vert="horz" wrap="square" lIns="92075" tIns="46038" rIns="92075" bIns="46038" anchor="t" anchorCtr="0"/>
          <a:lstStyle/>
          <a:p>
            <a:pPr marL="609600" indent="-609600" algn="ctr" eaLnBrk="1" hangingPunct="1">
              <a:lnSpc>
                <a:spcPct val="90000"/>
              </a:lnSpc>
              <a:buSzPct val="90000"/>
              <a:buFont typeface="Wingdings" panose="05000000000000000000" pitchFamily="2" charset="2"/>
              <a:buNone/>
            </a:pPr>
            <a:r>
              <a:rPr lang="ru-RU" altLang="en-US" dirty="0">
                <a:latin typeface="+mn-lt"/>
                <a:ea typeface="+mn-ea"/>
                <a:cs typeface="+mn-cs"/>
              </a:rPr>
              <a:t>Стационарная</a:t>
            </a:r>
          </a:p>
          <a:p>
            <a:pPr marL="609600" indent="-609600" eaLnBrk="1" hangingPunct="1">
              <a:lnSpc>
                <a:spcPct val="90000"/>
              </a:lnSpc>
              <a:buSzPct val="90000"/>
            </a:pPr>
            <a:r>
              <a:rPr lang="ru-RU" altLang="en-US" dirty="0">
                <a:latin typeface="+mn-lt"/>
                <a:ea typeface="+mn-ea"/>
                <a:cs typeface="+mn-cs"/>
              </a:rPr>
              <a:t>Округлая тень</a:t>
            </a:r>
          </a:p>
          <a:p>
            <a:pPr marL="609600" indent="-609600" eaLnBrk="1" hangingPunct="1">
              <a:lnSpc>
                <a:spcPct val="90000"/>
              </a:lnSpc>
              <a:buSzPct val="90000"/>
            </a:pPr>
            <a:r>
              <a:rPr lang="ru-RU" altLang="en-US" dirty="0">
                <a:latin typeface="+mn-lt"/>
                <a:ea typeface="+mn-ea"/>
                <a:cs typeface="+mn-cs"/>
              </a:rPr>
              <a:t>Высокой интенсивности</a:t>
            </a:r>
          </a:p>
          <a:p>
            <a:pPr marL="609600" indent="-609600" eaLnBrk="1" hangingPunct="1">
              <a:lnSpc>
                <a:spcPct val="90000"/>
              </a:lnSpc>
              <a:buSzPct val="90000"/>
            </a:pPr>
            <a:r>
              <a:rPr lang="ru-RU" altLang="en-US" dirty="0">
                <a:latin typeface="+mn-lt"/>
                <a:ea typeface="+mn-ea"/>
                <a:cs typeface="+mn-cs"/>
              </a:rPr>
              <a:t>Четкий контур</a:t>
            </a:r>
          </a:p>
          <a:p>
            <a:pPr marL="609600" indent="-609600" eaLnBrk="1" hangingPunct="1">
              <a:lnSpc>
                <a:spcPct val="90000"/>
              </a:lnSpc>
              <a:buSzPct val="90000"/>
            </a:pPr>
            <a:r>
              <a:rPr lang="ru-RU" altLang="en-US" dirty="0">
                <a:latin typeface="+mn-lt"/>
                <a:ea typeface="+mn-ea"/>
                <a:cs typeface="+mn-cs"/>
              </a:rPr>
              <a:t>Гомогенная</a:t>
            </a:r>
          </a:p>
          <a:p>
            <a:pPr marL="609600" indent="-609600" eaLnBrk="1" hangingPunct="1">
              <a:lnSpc>
                <a:spcPct val="90000"/>
              </a:lnSpc>
              <a:buSzPct val="90000"/>
            </a:pPr>
            <a:r>
              <a:rPr lang="ru-RU" altLang="en-US" dirty="0">
                <a:latin typeface="+mn-lt"/>
                <a:ea typeface="+mn-ea"/>
                <a:cs typeface="+mn-cs"/>
              </a:rPr>
              <a:t>Фиброз, немногочисленные интенсивные очаги в окружающей ткани</a:t>
            </a:r>
          </a:p>
          <a:p>
            <a:pPr marL="609600" indent="-609600" eaLnBrk="1" hangingPunct="1">
              <a:lnSpc>
                <a:spcPct val="90000"/>
              </a:lnSpc>
              <a:buSzPct val="90000"/>
              <a:buFont typeface="Wingdings" panose="05000000000000000000" pitchFamily="2" charset="2"/>
              <a:buNone/>
            </a:pPr>
            <a:endParaRPr lang="ru-RU" altLang="en-US" dirty="0">
              <a:latin typeface="+mn-lt"/>
              <a:ea typeface="+mn-ea"/>
              <a:cs typeface="+mn-cs"/>
            </a:endParaRPr>
          </a:p>
          <a:p>
            <a:pPr marL="609600" indent="-609600" eaLnBrk="1" hangingPunct="1">
              <a:lnSpc>
                <a:spcPct val="90000"/>
              </a:lnSpc>
              <a:buSzPct val="90000"/>
            </a:pPr>
            <a:endParaRPr lang="ru-RU" altLang="en-US" dirty="0">
              <a:latin typeface="+mn-lt"/>
              <a:ea typeface="+mn-ea"/>
              <a:cs typeface="+mn-cs"/>
            </a:endParaRPr>
          </a:p>
        </p:txBody>
      </p:sp>
      <p:sp>
        <p:nvSpPr>
          <p:cNvPr id="66564" name="Rectangle 4"/>
          <p:cNvSpPr>
            <a:spLocks noGrp="1"/>
          </p:cNvSpPr>
          <p:nvPr>
            <p:ph sz="half" idx="2"/>
          </p:nvPr>
        </p:nvSpPr>
        <p:spPr>
          <a:xfrm>
            <a:off x="4686300" y="1928813"/>
            <a:ext cx="4457700" cy="3956050"/>
          </a:xfrm>
        </p:spPr>
        <p:txBody>
          <a:bodyPr vert="horz" wrap="square" lIns="92075" tIns="46038" rIns="92075" bIns="46038" anchor="t" anchorCtr="0"/>
          <a:lstStyle/>
          <a:p>
            <a:pPr marL="533400" indent="-533400" algn="ctr" eaLnBrk="1" hangingPunct="1">
              <a:lnSpc>
                <a:spcPct val="90000"/>
              </a:lnSpc>
              <a:buSzPct val="90000"/>
              <a:buFont typeface="Wingdings" panose="05000000000000000000" pitchFamily="2" charset="2"/>
              <a:buNone/>
            </a:pPr>
            <a:r>
              <a:rPr lang="ru-RU" altLang="en-US" dirty="0">
                <a:latin typeface="+mn-lt"/>
                <a:ea typeface="+mn-ea"/>
                <a:cs typeface="+mn-cs"/>
              </a:rPr>
              <a:t>Прогрессирующая</a:t>
            </a:r>
          </a:p>
          <a:p>
            <a:pPr marL="533400" indent="-533400" eaLnBrk="1" hangingPunct="1">
              <a:lnSpc>
                <a:spcPct val="90000"/>
              </a:lnSpc>
              <a:buSzPct val="90000"/>
            </a:pPr>
            <a:r>
              <a:rPr lang="ru-RU" altLang="en-US" dirty="0">
                <a:latin typeface="+mn-lt"/>
                <a:ea typeface="+mn-ea"/>
                <a:cs typeface="+mn-cs"/>
              </a:rPr>
              <a:t>Нечеткая</a:t>
            </a:r>
          </a:p>
          <a:p>
            <a:pPr marL="533400" indent="-533400" eaLnBrk="1" hangingPunct="1">
              <a:lnSpc>
                <a:spcPct val="90000"/>
              </a:lnSpc>
              <a:buSzPct val="90000"/>
            </a:pPr>
            <a:r>
              <a:rPr lang="ru-RU" altLang="en-US" dirty="0">
                <a:latin typeface="+mn-lt"/>
                <a:ea typeface="+mn-ea"/>
                <a:cs typeface="+mn-cs"/>
              </a:rPr>
              <a:t>Негомогенная</a:t>
            </a:r>
          </a:p>
          <a:p>
            <a:pPr marL="533400" indent="-533400" eaLnBrk="1" hangingPunct="1">
              <a:lnSpc>
                <a:spcPct val="90000"/>
              </a:lnSpc>
              <a:buSzPct val="90000"/>
            </a:pPr>
            <a:r>
              <a:rPr lang="ru-RU" altLang="en-US" dirty="0">
                <a:latin typeface="+mn-lt"/>
                <a:ea typeface="+mn-ea"/>
                <a:cs typeface="+mn-cs"/>
              </a:rPr>
              <a:t>Очаги бронхогенного обсеменения – нечеткие, неинтенсивные</a:t>
            </a:r>
          </a:p>
          <a:p>
            <a:pPr marL="533400" indent="-533400" eaLnBrk="1" hangingPunct="1">
              <a:lnSpc>
                <a:spcPct val="90000"/>
              </a:lnSpc>
              <a:buSzPct val="90000"/>
            </a:pPr>
            <a:endParaRPr lang="ru-RU" altLang="en-US" dirty="0">
              <a:latin typeface="+mn-lt"/>
              <a:ea typeface="+mn-ea"/>
              <a:cs typeface="+mn-cs"/>
            </a:endParaRPr>
          </a:p>
          <a:p>
            <a:pPr marL="533400" indent="-533400" eaLnBrk="1" hangingPunct="1">
              <a:lnSpc>
                <a:spcPct val="90000"/>
              </a:lnSpc>
              <a:buSzPct val="90000"/>
            </a:pPr>
            <a:endParaRPr lang="ru-RU" altLang="en-US" sz="2400" dirty="0"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5" descr="E:\12. 2019год.  РАБ ПРОГРАММА , МЕТОД УКАЗ И  ФОСЫ\для СДО март 2020\R\IMG_20200412_092203.jpg"/>
          <p:cNvPicPr>
            <a:picLocks noChangeAspect="1"/>
          </p:cNvPicPr>
          <p:nvPr/>
        </p:nvPicPr>
        <p:blipFill>
          <a:blip r:embed="rId2" cstate="print"/>
          <a:srcRect l="3143" r="1498" b="8333"/>
          <a:stretch>
            <a:fillRect/>
          </a:stretch>
        </p:blipFill>
        <p:spPr>
          <a:xfrm>
            <a:off x="357188" y="357188"/>
            <a:ext cx="8286750" cy="62865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anchor="ctr" anchorCtr="0"/>
          <a:lstStyle/>
          <a:p>
            <a:pPr algn="ctr" eaLnBrk="1" hangingPunct="1"/>
            <a:r>
              <a:rPr lang="ru-RU" altLang="en-US" dirty="0"/>
              <a:t>ЛЕЧЕНИЕ</a:t>
            </a:r>
          </a:p>
        </p:txBody>
      </p:sp>
      <p:sp>
        <p:nvSpPr>
          <p:cNvPr id="68611" name="Rectangle 3"/>
          <p:cNvSpPr>
            <a:spLocks noGrp="1"/>
          </p:cNvSpPr>
          <p:nvPr>
            <p:ph idx="1"/>
          </p:nvPr>
        </p:nvSpPr>
        <p:spPr/>
        <p:txBody>
          <a:bodyPr vert="horz" wrap="square" lIns="92075" tIns="46038" rIns="92075" bIns="46038" anchor="t" anchorCtr="0"/>
          <a:lstStyle/>
          <a:p>
            <a:pPr marL="609600" indent="-609600" eaLnBrk="1" hangingPunct="1"/>
            <a:r>
              <a:rPr lang="ru-RU" altLang="en-US" dirty="0"/>
              <a:t>     Хирургическое</a:t>
            </a:r>
          </a:p>
          <a:p>
            <a:pPr marL="609600" indent="-609600" eaLnBrk="1" hangingPunct="1"/>
            <a:endParaRPr lang="ru-RU" altLang="en-US" dirty="0"/>
          </a:p>
          <a:p>
            <a:pPr marL="609600" indent="-609600" eaLnBrk="1" hangingPunct="1"/>
            <a:r>
              <a:rPr lang="ru-RU" altLang="en-US" dirty="0"/>
              <a:t>     Абсолютные показания:</a:t>
            </a:r>
          </a:p>
          <a:p>
            <a:pPr marL="609600" indent="-609600" eaLnBrk="1" hangingPunct="1">
              <a:buFont typeface="Wingdings" panose="05000000000000000000" pitchFamily="2" charset="2"/>
              <a:buAutoNum type="arabicPeriod"/>
            </a:pPr>
            <a:r>
              <a:rPr lang="ru-RU" altLang="en-US" dirty="0"/>
              <a:t>Крупные туберкулемы</a:t>
            </a:r>
          </a:p>
          <a:p>
            <a:pPr marL="609600" indent="-609600" eaLnBrk="1" hangingPunct="1">
              <a:buFont typeface="Wingdings" panose="05000000000000000000" pitchFamily="2" charset="2"/>
              <a:buAutoNum type="arabicPeriod"/>
            </a:pPr>
            <a:r>
              <a:rPr lang="ru-RU" altLang="en-US" dirty="0"/>
              <a:t>Множественные</a:t>
            </a:r>
          </a:p>
          <a:p>
            <a:pPr marL="609600" indent="-609600" eaLnBrk="1" hangingPunct="1">
              <a:buFont typeface="Wingdings" panose="05000000000000000000" pitchFamily="2" charset="2"/>
              <a:buAutoNum type="arabicPeriod"/>
            </a:pPr>
            <a:r>
              <a:rPr lang="ru-RU" altLang="en-US" dirty="0"/>
              <a:t>Прогрессирующие</a:t>
            </a:r>
          </a:p>
          <a:p>
            <a:pPr marL="609600" indent="-609600" eaLnBrk="1" hangingPunct="1">
              <a:buFont typeface="Wingdings" panose="05000000000000000000" pitchFamily="2" charset="2"/>
              <a:buAutoNum type="arabicPeriod"/>
            </a:pPr>
            <a:r>
              <a:rPr lang="ru-RU" altLang="en-US" dirty="0"/>
              <a:t>Осложнения</a:t>
            </a:r>
          </a:p>
          <a:p>
            <a:pPr marL="609600" indent="-609600" eaLnBrk="1" hangingPunct="1">
              <a:buFont typeface="Wingdings" panose="05000000000000000000" pitchFamily="2" charset="2"/>
              <a:buAutoNum type="arabicPeriod"/>
            </a:pPr>
            <a:endParaRPr lang="ru-RU" altLang="en-US" dirty="0"/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Заголовок 1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anchor="ctr" anchorCtr="0"/>
          <a:lstStyle/>
          <a:p>
            <a:pPr eaLnBrk="1" hangingPunct="1"/>
            <a:r>
              <a:rPr lang="ru-RU" altLang="en-US" dirty="0"/>
              <a:t>ОСЛОЖНЕНИЯ</a:t>
            </a:r>
          </a:p>
        </p:txBody>
      </p:sp>
      <p:sp>
        <p:nvSpPr>
          <p:cNvPr id="69635" name="Содержимое 2"/>
          <p:cNvSpPr>
            <a:spLocks noGrp="1"/>
          </p:cNvSpPr>
          <p:nvPr>
            <p:ph idx="1"/>
          </p:nvPr>
        </p:nvSpPr>
        <p:spPr/>
        <p:txBody>
          <a:bodyPr vert="horz" wrap="square" lIns="92075" tIns="46038" rIns="92075" bIns="46038" anchor="t" anchorCtr="0"/>
          <a:lstStyle/>
          <a:p>
            <a:pPr eaLnBrk="1" hangingPunct="1"/>
            <a:r>
              <a:rPr lang="ru-RU" altLang="en-US" dirty="0"/>
              <a:t>Кровохарканье, легочное кровотечение</a:t>
            </a:r>
          </a:p>
          <a:p>
            <a:pPr eaLnBrk="1" hangingPunct="1"/>
            <a:r>
              <a:rPr lang="ru-RU" altLang="en-US" dirty="0"/>
              <a:t>Спонтанный пневмоторакс</a:t>
            </a:r>
          </a:p>
          <a:p>
            <a:pPr eaLnBrk="1" hangingPunct="1"/>
            <a:r>
              <a:rPr lang="ru-RU" altLang="en-US" dirty="0"/>
              <a:t>Ателектаз</a:t>
            </a:r>
          </a:p>
          <a:p>
            <a:pPr eaLnBrk="1" hangingPunct="1"/>
            <a:r>
              <a:rPr lang="ru-RU" altLang="en-US" dirty="0"/>
              <a:t>Легочно-сердечная недостаточность</a:t>
            </a: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Заголовок 1"/>
          <p:cNvSpPr>
            <a:spLocks noGrp="1"/>
          </p:cNvSpPr>
          <p:nvPr>
            <p:ph type="title"/>
          </p:nvPr>
        </p:nvSpPr>
        <p:spPr>
          <a:xfrm>
            <a:off x="4214813" y="274638"/>
            <a:ext cx="4471987" cy="1143000"/>
          </a:xfrm>
        </p:spPr>
        <p:txBody>
          <a:bodyPr vert="horz" wrap="square" lIns="92075" tIns="46038" rIns="92075" bIns="46038" anchor="ctr" anchorCtr="0"/>
          <a:lstStyle/>
          <a:p>
            <a:pPr eaLnBrk="1" hangingPunct="1"/>
            <a:r>
              <a:rPr lang="ru-RU" altLang="en-US" dirty="0">
                <a:latin typeface="+mj-lt"/>
                <a:ea typeface="+mj-ea"/>
                <a:cs typeface="+mj-cs"/>
              </a:rPr>
              <a:t>ИСХОДЫ</a:t>
            </a:r>
          </a:p>
        </p:txBody>
      </p:sp>
      <p:sp>
        <p:nvSpPr>
          <p:cNvPr id="16387" name="Текст 3"/>
          <p:cNvSpPr>
            <a:spLocks noGrp="1" noChangeArrowheads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vert="horz" wrap="square" lIns="92075" tIns="46038" rIns="92075" bIns="46038" numCol="1" anchor="b" anchorCtr="0" compatLnSpc="1"/>
          <a:lstStyle/>
          <a:p>
            <a:pPr eaLnBrk="1" hangingPunct="1">
              <a:buSzPct val="90000"/>
            </a:pPr>
            <a:r>
              <a:rPr lang="ru-RU" altLang="en-US" dirty="0">
                <a:solidFill>
                  <a:srgbClr val="FFFF9E"/>
                </a:solidFill>
                <a:latin typeface="+mn-lt"/>
                <a:ea typeface="+mn-ea"/>
                <a:cs typeface="+mn-cs"/>
              </a:rPr>
              <a:t>БЛАГОПРИЯТНЫЕ</a:t>
            </a:r>
          </a:p>
        </p:txBody>
      </p:sp>
      <p:sp>
        <p:nvSpPr>
          <p:cNvPr id="70660" name="Содержимое 2"/>
          <p:cNvSpPr>
            <a:spLocks noGrp="1"/>
          </p:cNvSpPr>
          <p:nvPr>
            <p:ph sz="half" idx="2"/>
          </p:nvPr>
        </p:nvSpPr>
        <p:spPr/>
        <p:txBody>
          <a:bodyPr vert="horz" wrap="square" lIns="92075" tIns="46038" rIns="92075" bIns="46038" anchor="t" anchorCtr="0"/>
          <a:lstStyle/>
          <a:p>
            <a:pPr eaLnBrk="1" hangingPunct="1">
              <a:buSzPct val="90000"/>
            </a:pPr>
            <a:r>
              <a:rPr lang="ru-RU" altLang="en-US" dirty="0">
                <a:latin typeface="+mn-lt"/>
                <a:ea typeface="+mn-ea"/>
                <a:cs typeface="+mn-cs"/>
              </a:rPr>
              <a:t>Излечение с исходом в фиброзные очаги, фиброз</a:t>
            </a:r>
          </a:p>
          <a:p>
            <a:pPr eaLnBrk="1" hangingPunct="1">
              <a:buSzPct val="90000"/>
            </a:pPr>
            <a:r>
              <a:rPr lang="ru-RU" altLang="en-US" dirty="0">
                <a:latin typeface="+mn-lt"/>
                <a:ea typeface="+mn-ea"/>
                <a:cs typeface="+mn-cs"/>
              </a:rPr>
              <a:t>Излечение оперативным путем</a:t>
            </a:r>
          </a:p>
        </p:txBody>
      </p:sp>
      <p:sp>
        <p:nvSpPr>
          <p:cNvPr id="16389" name="Текст 4"/>
          <p:cNvSpPr>
            <a:spLocks noGrp="1" noChangeArrowheads="1"/>
          </p:cNvSpPr>
          <p:nvPr>
            <p:ph type="body" sz="quarter" idx="3"/>
          </p:nvPr>
        </p:nvSpPr>
        <p:spPr>
          <a:xfrm>
            <a:off x="4645025" y="1535113"/>
            <a:ext cx="4041775" cy="639763"/>
          </a:xfrm>
        </p:spPr>
        <p:txBody>
          <a:bodyPr vert="horz" wrap="square" lIns="92075" tIns="46038" rIns="92075" bIns="46038" numCol="1" anchor="b" anchorCtr="0" compatLnSpc="1"/>
          <a:lstStyle/>
          <a:p>
            <a:pPr eaLnBrk="1" hangingPunct="1">
              <a:buSzPct val="90000"/>
            </a:pPr>
            <a:r>
              <a:rPr lang="ru-RU" altLang="en-US" dirty="0">
                <a:solidFill>
                  <a:srgbClr val="FFFF9E"/>
                </a:solidFill>
                <a:latin typeface="+mn-lt"/>
                <a:ea typeface="+mn-ea"/>
                <a:cs typeface="+mn-cs"/>
              </a:rPr>
              <a:t>НЕБЛАГОПРИЯТНЫЕ</a:t>
            </a:r>
          </a:p>
        </p:txBody>
      </p:sp>
      <p:sp>
        <p:nvSpPr>
          <p:cNvPr id="70662" name="Содержимое 5"/>
          <p:cNvSpPr>
            <a:spLocks noGrp="1"/>
          </p:cNvSpPr>
          <p:nvPr>
            <p:ph sz="quarter" idx="4"/>
          </p:nvPr>
        </p:nvSpPr>
        <p:spPr/>
        <p:txBody>
          <a:bodyPr vert="horz" wrap="square" lIns="92075" tIns="46038" rIns="92075" bIns="46038" anchor="t" anchorCtr="0"/>
          <a:lstStyle/>
          <a:p>
            <a:pPr eaLnBrk="1" hangingPunct="1">
              <a:buSzPct val="90000"/>
            </a:pPr>
            <a:r>
              <a:rPr lang="ru-RU" altLang="en-US" dirty="0">
                <a:latin typeface="+mn-lt"/>
                <a:ea typeface="+mn-ea"/>
                <a:cs typeface="+mn-cs"/>
              </a:rPr>
              <a:t>Кавернозный </a:t>
            </a:r>
          </a:p>
          <a:p>
            <a:pPr eaLnBrk="1" hangingPunct="1">
              <a:buSzPct val="90000"/>
            </a:pPr>
            <a:r>
              <a:rPr lang="ru-RU" altLang="en-US" dirty="0">
                <a:latin typeface="+mn-lt"/>
                <a:ea typeface="+mn-ea"/>
                <a:cs typeface="+mn-cs"/>
              </a:rPr>
              <a:t>Фибрознокавернозный</a:t>
            </a:r>
          </a:p>
          <a:p>
            <a:pPr eaLnBrk="1" hangingPunct="1">
              <a:buSzPct val="90000"/>
            </a:pPr>
            <a:r>
              <a:rPr lang="ru-RU" altLang="en-US" dirty="0">
                <a:latin typeface="+mn-lt"/>
                <a:ea typeface="+mn-ea"/>
                <a:cs typeface="+mn-cs"/>
              </a:rPr>
              <a:t>Цирротический </a:t>
            </a:r>
          </a:p>
          <a:p>
            <a:pPr eaLnBrk="1" hangingPunct="1">
              <a:buSzPct val="90000"/>
            </a:pPr>
            <a:endParaRPr lang="ru-RU" altLang="en-US" dirty="0"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anchor="ctr" anchorCtr="0"/>
          <a:lstStyle/>
          <a:p>
            <a:pPr algn="ctr" eaLnBrk="1" hangingPunct="1"/>
            <a:r>
              <a:rPr lang="ru-RU" altLang="en-US" dirty="0"/>
              <a:t>КАВЕРНОЗНЫЙ ТУБЕРКУЛЕЗ</a:t>
            </a:r>
          </a:p>
        </p:txBody>
      </p:sp>
      <p:sp>
        <p:nvSpPr>
          <p:cNvPr id="71683" name="Rectangle 3"/>
          <p:cNvSpPr>
            <a:spLocks noGrp="1"/>
          </p:cNvSpPr>
          <p:nvPr>
            <p:ph idx="1"/>
          </p:nvPr>
        </p:nvSpPr>
        <p:spPr>
          <a:xfrm>
            <a:off x="0" y="1905000"/>
            <a:ext cx="9144000" cy="4953000"/>
          </a:xfrm>
        </p:spPr>
        <p:txBody>
          <a:bodyPr vert="horz" wrap="square" lIns="92075" tIns="46038" rIns="92075" bIns="46038" anchor="t" anchorCtr="0"/>
          <a:lstStyle/>
          <a:p>
            <a:pPr marL="609600" indent="-609600" eaLnBrk="1" hangingPunct="1">
              <a:lnSpc>
                <a:spcPct val="90000"/>
              </a:lnSpc>
              <a:buNone/>
            </a:pPr>
            <a:r>
              <a:rPr lang="ru-RU" altLang="en-US" dirty="0"/>
              <a:t>0,4% среди впервые выявленных</a:t>
            </a:r>
          </a:p>
          <a:p>
            <a:pPr marL="609600" indent="-609600" eaLnBrk="1" hangingPunct="1">
              <a:lnSpc>
                <a:spcPct val="90000"/>
              </a:lnSpc>
              <a:buNone/>
            </a:pPr>
            <a:r>
              <a:rPr lang="ru-RU" altLang="en-US" dirty="0"/>
              <a:t>1% среди наблю-</a:t>
            </a:r>
          </a:p>
          <a:p>
            <a:pPr marL="609600" indent="-609600" eaLnBrk="1" hangingPunct="1">
              <a:lnSpc>
                <a:spcPct val="90000"/>
              </a:lnSpc>
              <a:buNone/>
            </a:pPr>
            <a:r>
              <a:rPr lang="ru-RU" altLang="en-US" dirty="0"/>
              <a:t>дающихся </a:t>
            </a:r>
          </a:p>
          <a:p>
            <a:pPr marL="609600" indent="-609600" eaLnBrk="1" hangingPunct="1">
              <a:lnSpc>
                <a:spcPct val="90000"/>
              </a:lnSpc>
              <a:buNone/>
            </a:pPr>
            <a:r>
              <a:rPr lang="ru-RU" altLang="en-US" dirty="0"/>
              <a:t>в диспансере</a:t>
            </a:r>
          </a:p>
          <a:p>
            <a:pPr marL="609600" indent="-609600" eaLnBrk="1" hangingPunct="1">
              <a:lnSpc>
                <a:spcPct val="90000"/>
              </a:lnSpc>
            </a:pPr>
            <a:endParaRPr lang="ru-RU" altLang="en-US" dirty="0"/>
          </a:p>
          <a:p>
            <a:pPr marL="609600" indent="-609600" eaLnBrk="1" hangingPunct="1">
              <a:lnSpc>
                <a:spcPct val="90000"/>
              </a:lnSpc>
            </a:pPr>
            <a:endParaRPr lang="ru-RU" altLang="en-US" dirty="0"/>
          </a:p>
        </p:txBody>
      </p:sp>
      <p:pic>
        <p:nvPicPr>
          <p:cNvPr id="71684" name="Picture 4" descr="E:\ТАБЛИЦЫ\IMG_20200412_090556.jpg"/>
          <p:cNvPicPr>
            <a:picLocks noChangeAspect="1"/>
          </p:cNvPicPr>
          <p:nvPr/>
        </p:nvPicPr>
        <p:blipFill>
          <a:blip r:embed="rId2" cstate="print"/>
          <a:srcRect l="3113" t="10811" r="6628" b="5405"/>
          <a:stretch>
            <a:fillRect/>
          </a:stretch>
        </p:blipFill>
        <p:spPr>
          <a:xfrm>
            <a:off x="3643313" y="2428875"/>
            <a:ext cx="5500687" cy="44291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numCol="1" anchor="ctr" anchorCtr="0" compatLnSpc="1"/>
          <a:lstStyle/>
          <a:p>
            <a:pPr>
              <a:buNone/>
            </a:pPr>
            <a:r>
              <a:rPr lang="ru-RU" altLang="en-US" dirty="0">
                <a:solidFill>
                  <a:srgbClr val="FFFF9E"/>
                </a:solidFill>
              </a:rPr>
              <a:t>МОРФОЛОГИЯ</a:t>
            </a:r>
            <a:br>
              <a:rPr lang="ru-RU" altLang="en-US" dirty="0">
                <a:solidFill>
                  <a:srgbClr val="FFFF9E"/>
                </a:solidFill>
              </a:rPr>
            </a:br>
            <a:endParaRPr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61988" y="1905000"/>
            <a:ext cx="8482013" cy="4953000"/>
          </a:xfrm>
        </p:spPr>
        <p:txBody>
          <a:bodyPr vert="horz" wrap="square" lIns="92075" tIns="46038" rIns="92075" bIns="46038" numCol="1" anchor="t" anchorCtr="0" compatLnSpc="1"/>
          <a:lstStyle/>
          <a:p>
            <a:pPr marL="609600" indent="-609600" eaLnBrk="1" hangingPunct="1">
              <a:lnSpc>
                <a:spcPct val="90000"/>
              </a:lnSpc>
            </a:pPr>
            <a:r>
              <a:rPr lang="ru-RU" altLang="en-US" dirty="0"/>
              <a:t>Каверна – полость с трехслойной стенкой: казеоз, грануляции, </a:t>
            </a:r>
            <a:r>
              <a:rPr lang="ru-RU" altLang="en-US" b="1" dirty="0"/>
              <a:t>фиброз</a:t>
            </a: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ru-RU" altLang="en-US" dirty="0"/>
              <a:t>Свежая (эластичная)</a:t>
            </a:r>
          </a:p>
          <a:p>
            <a:pPr marL="609600" indent="-609600" eaLnBrk="1" hangingPunct="1">
              <a:lnSpc>
                <a:spcPct val="90000"/>
              </a:lnSpc>
              <a:buFont typeface="Wingdings" panose="05000000000000000000" pitchFamily="2" charset="2"/>
              <a:buAutoNum type="arabicPeriod"/>
            </a:pPr>
            <a:r>
              <a:rPr lang="ru-RU" altLang="en-US" dirty="0"/>
              <a:t>Фиброзная (ригидная)</a:t>
            </a:r>
          </a:p>
          <a:p>
            <a:pPr marL="609600" indent="-609600">
              <a:buFont typeface="Wingdings" panose="05000000000000000000" pitchFamily="2" charset="2"/>
              <a:buAutoNum type="arabicPeriod"/>
            </a:pPr>
            <a:endParaRPr dirty="0"/>
          </a:p>
        </p:txBody>
      </p:sp>
      <p:pic>
        <p:nvPicPr>
          <p:cNvPr id="72708" name="Picture 2" descr="E:\ТАБЛИЦЫ\IMG_20200412_090616.jpg"/>
          <p:cNvPicPr>
            <a:picLocks noChangeAspect="1"/>
          </p:cNvPicPr>
          <p:nvPr/>
        </p:nvPicPr>
        <p:blipFill>
          <a:blip r:embed="rId2" cstate="print"/>
          <a:srcRect l="6757" r="8109" b="11320"/>
          <a:stretch>
            <a:fillRect/>
          </a:stretch>
        </p:blipFill>
        <p:spPr>
          <a:xfrm>
            <a:off x="5429250" y="4071938"/>
            <a:ext cx="3714750" cy="27860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/>
          </p:cNvSpPr>
          <p:nvPr>
            <p:ph type="title"/>
          </p:nvPr>
        </p:nvSpPr>
        <p:spPr>
          <a:xfrm>
            <a:off x="1905000" y="0"/>
            <a:ext cx="7086600" cy="1196975"/>
          </a:xfrm>
        </p:spPr>
        <p:txBody>
          <a:bodyPr vert="horz" wrap="square" lIns="92075" tIns="46038" rIns="92075" bIns="46038" anchor="ctr" anchorCtr="0"/>
          <a:lstStyle/>
          <a:p>
            <a:pPr algn="ctr" eaLnBrk="1" hangingPunct="1"/>
            <a:r>
              <a:rPr lang="ru-RU" altLang="en-US" dirty="0"/>
              <a:t>ПАТОГЕНЕЗ</a:t>
            </a:r>
          </a:p>
        </p:txBody>
      </p:sp>
      <p:sp>
        <p:nvSpPr>
          <p:cNvPr id="73731" name="Rectangle 3"/>
          <p:cNvSpPr>
            <a:spLocks noGrp="1"/>
          </p:cNvSpPr>
          <p:nvPr>
            <p:ph idx="1"/>
          </p:nvPr>
        </p:nvSpPr>
        <p:spPr>
          <a:xfrm>
            <a:off x="684213" y="1484313"/>
            <a:ext cx="7772400" cy="5373687"/>
          </a:xfrm>
        </p:spPr>
        <p:txBody>
          <a:bodyPr vert="horz" wrap="square" lIns="92075" tIns="46038" rIns="92075" bIns="46038" anchor="t" anchorCtr="0"/>
          <a:lstStyle/>
          <a:p>
            <a:pPr eaLnBrk="1" hangingPunct="1">
              <a:lnSpc>
                <a:spcPct val="90000"/>
              </a:lnSpc>
            </a:pPr>
            <a:r>
              <a:rPr lang="ru-RU" altLang="en-US" sz="2800" dirty="0"/>
              <a:t>Инфильтративный</a:t>
            </a:r>
          </a:p>
          <a:p>
            <a:pPr eaLnBrk="1" hangingPunct="1">
              <a:lnSpc>
                <a:spcPct val="90000"/>
              </a:lnSpc>
            </a:pPr>
            <a:r>
              <a:rPr lang="ru-RU" altLang="en-US" sz="2800" dirty="0"/>
              <a:t>Диссеминированный</a:t>
            </a:r>
          </a:p>
          <a:p>
            <a:pPr eaLnBrk="1" hangingPunct="1">
              <a:lnSpc>
                <a:spcPct val="90000"/>
              </a:lnSpc>
            </a:pPr>
            <a:r>
              <a:rPr lang="ru-RU" altLang="en-US" sz="2800" dirty="0"/>
              <a:t>Туберкулема</a:t>
            </a:r>
          </a:p>
          <a:p>
            <a:pPr eaLnBrk="1" hangingPunct="1">
              <a:lnSpc>
                <a:spcPct val="90000"/>
              </a:lnSpc>
              <a:buNone/>
            </a:pPr>
            <a:r>
              <a:rPr lang="ru-RU" altLang="en-US" sz="2800" dirty="0"/>
              <a:t>в фазе распада</a:t>
            </a:r>
          </a:p>
          <a:p>
            <a:pPr eaLnBrk="1" hangingPunct="1">
              <a:lnSpc>
                <a:spcPct val="90000"/>
              </a:lnSpc>
              <a:buNone/>
            </a:pPr>
            <a:r>
              <a:rPr lang="ru-RU" altLang="en-US" sz="2800" dirty="0"/>
              <a:t>При </a:t>
            </a:r>
          </a:p>
          <a:p>
            <a:pPr eaLnBrk="1" hangingPunct="1">
              <a:lnSpc>
                <a:spcPct val="90000"/>
              </a:lnSpc>
            </a:pPr>
            <a:r>
              <a:rPr lang="ru-RU" altLang="en-US" sz="2800" dirty="0"/>
              <a:t>снижении общей и иммунологической резистентности </a:t>
            </a:r>
          </a:p>
          <a:p>
            <a:pPr eaLnBrk="1" hangingPunct="1">
              <a:lnSpc>
                <a:spcPct val="90000"/>
              </a:lnSpc>
            </a:pPr>
            <a:r>
              <a:rPr lang="ru-RU" altLang="en-US" sz="2800" dirty="0"/>
              <a:t>на фоне дополнительной сенсибилизации, </a:t>
            </a:r>
          </a:p>
          <a:p>
            <a:pPr eaLnBrk="1" hangingPunct="1">
              <a:lnSpc>
                <a:spcPct val="90000"/>
              </a:lnSpc>
            </a:pPr>
            <a:r>
              <a:rPr lang="ru-RU" altLang="en-US" sz="2800" dirty="0"/>
              <a:t>массивной суперинфекции, </a:t>
            </a:r>
          </a:p>
          <a:p>
            <a:pPr eaLnBrk="1" hangingPunct="1">
              <a:lnSpc>
                <a:spcPct val="90000"/>
              </a:lnSpc>
            </a:pPr>
            <a:r>
              <a:rPr lang="ru-RU" altLang="en-US" sz="2800" dirty="0"/>
              <a:t>присоединения различных заболеваний, </a:t>
            </a:r>
          </a:p>
          <a:p>
            <a:pPr eaLnBrk="1" hangingPunct="1">
              <a:lnSpc>
                <a:spcPct val="90000"/>
              </a:lnSpc>
            </a:pPr>
            <a:r>
              <a:rPr lang="ru-RU" altLang="en-US" sz="2800" dirty="0"/>
              <a:t>лекарственной устойчивости микобактерий</a:t>
            </a:r>
          </a:p>
          <a:p>
            <a:pPr eaLnBrk="1" hangingPunct="1">
              <a:lnSpc>
                <a:spcPct val="90000"/>
              </a:lnSpc>
              <a:buNone/>
            </a:pPr>
            <a:endParaRPr lang="ru-RU" altLang="en-US" sz="2800" dirty="0"/>
          </a:p>
          <a:p>
            <a:pPr eaLnBrk="1" hangingPunct="1">
              <a:lnSpc>
                <a:spcPct val="90000"/>
              </a:lnSpc>
              <a:buNone/>
            </a:pPr>
            <a:endParaRPr lang="ru-RU" altLang="en-US" sz="2800" dirty="0"/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/>
          </p:cNvSpPr>
          <p:nvPr>
            <p:ph type="title"/>
          </p:nvPr>
        </p:nvSpPr>
        <p:spPr>
          <a:xfrm>
            <a:off x="714375" y="228600"/>
            <a:ext cx="8277225" cy="1447800"/>
          </a:xfrm>
        </p:spPr>
        <p:txBody>
          <a:bodyPr vert="horz" wrap="square" lIns="92075" tIns="46038" rIns="92075" bIns="46038" anchor="ctr" anchorCtr="0"/>
          <a:lstStyle/>
          <a:p>
            <a:pPr algn="ctr" eaLnBrk="1" hangingPunct="1"/>
            <a:r>
              <a:rPr lang="ru-RU" altLang="en-US" dirty="0"/>
              <a:t>МЕХАНИЗМЫ ОБАЗОВАНИЯ ДЕСТРУКЦИИ</a:t>
            </a:r>
          </a:p>
        </p:txBody>
      </p:sp>
      <p:sp>
        <p:nvSpPr>
          <p:cNvPr id="74755" name="Rectangle 3"/>
          <p:cNvSpPr>
            <a:spLocks noGrp="1"/>
          </p:cNvSpPr>
          <p:nvPr>
            <p:ph idx="1"/>
          </p:nvPr>
        </p:nvSpPr>
        <p:spPr>
          <a:xfrm>
            <a:off x="684213" y="2276475"/>
            <a:ext cx="7772400" cy="4403725"/>
          </a:xfrm>
        </p:spPr>
        <p:txBody>
          <a:bodyPr vert="horz" wrap="square" lIns="92075" tIns="46038" rIns="92075" bIns="46038" anchor="t" anchorCtr="0"/>
          <a:lstStyle/>
          <a:p>
            <a:pPr eaLnBrk="1" hangingPunct="1">
              <a:lnSpc>
                <a:spcPct val="90000"/>
              </a:lnSpc>
            </a:pPr>
            <a:r>
              <a:rPr lang="ru-RU" altLang="en-US" sz="2800" dirty="0"/>
              <a:t>Протеолитический (расплавление казеоза из центра)</a:t>
            </a:r>
          </a:p>
          <a:p>
            <a:pPr eaLnBrk="1" hangingPunct="1">
              <a:lnSpc>
                <a:spcPct val="90000"/>
              </a:lnSpc>
            </a:pPr>
            <a:r>
              <a:rPr lang="ru-RU" altLang="en-US" sz="2800" dirty="0"/>
              <a:t>Секвестрирующий (расплавление казеоза с периферии)</a:t>
            </a:r>
          </a:p>
          <a:p>
            <a:pPr eaLnBrk="1" hangingPunct="1">
              <a:lnSpc>
                <a:spcPct val="90000"/>
              </a:lnSpc>
            </a:pPr>
            <a:r>
              <a:rPr lang="ru-RU" altLang="en-US" sz="2800" dirty="0"/>
              <a:t>Альтеративный (нарушение микроциркуляции в зоне туб. поражения с последующим некрозом отдельных участков)</a:t>
            </a:r>
          </a:p>
          <a:p>
            <a:pPr eaLnBrk="1" hangingPunct="1">
              <a:lnSpc>
                <a:spcPct val="90000"/>
              </a:lnSpc>
            </a:pPr>
            <a:r>
              <a:rPr lang="ru-RU" altLang="en-US" sz="2800" dirty="0"/>
              <a:t>Атероматозный (расплавление казеоза в инкапсулированных очагах)</a:t>
            </a:r>
          </a:p>
          <a:p>
            <a:pPr eaLnBrk="1" hangingPunct="1">
              <a:lnSpc>
                <a:spcPct val="90000"/>
              </a:lnSpc>
              <a:buNone/>
            </a:pPr>
            <a:endParaRPr lang="ru-RU" altLang="en-US" sz="2800" dirty="0"/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/>
          </p:cNvSpPr>
          <p:nvPr>
            <p:ph type="title"/>
          </p:nvPr>
        </p:nvSpPr>
        <p:spPr>
          <a:xfrm>
            <a:off x="2057400" y="357188"/>
            <a:ext cx="7086600" cy="1447800"/>
          </a:xfrm>
        </p:spPr>
        <p:txBody>
          <a:bodyPr vert="horz" wrap="square" lIns="92075" tIns="46038" rIns="92075" bIns="46038" anchor="ctr" anchorCtr="0"/>
          <a:lstStyle/>
          <a:p>
            <a:pPr eaLnBrk="1" hangingPunct="1"/>
            <a:r>
              <a:rPr lang="ru-RU" altLang="en-US" dirty="0"/>
              <a:t>РЕНТГЕНОЛОГИЯ</a:t>
            </a:r>
            <a:br>
              <a:rPr lang="ru-RU" altLang="en-US" dirty="0"/>
            </a:br>
            <a:r>
              <a:rPr lang="ru-RU" altLang="en-US" dirty="0"/>
              <a:t>Отличия фазы распада от сформированной каверны</a:t>
            </a:r>
          </a:p>
        </p:txBody>
      </p:sp>
      <p:sp>
        <p:nvSpPr>
          <p:cNvPr id="75779" name="Rectangle 3"/>
          <p:cNvSpPr>
            <a:spLocks noGrp="1"/>
          </p:cNvSpPr>
          <p:nvPr>
            <p:ph sz="half" idx="1"/>
          </p:nvPr>
        </p:nvSpPr>
        <p:spPr>
          <a:xfrm>
            <a:off x="428625" y="2428875"/>
            <a:ext cx="4148138" cy="4429125"/>
          </a:xfrm>
        </p:spPr>
        <p:txBody>
          <a:bodyPr vert="horz" wrap="square" lIns="92075" tIns="46038" rIns="92075" bIns="46038" anchor="t" anchorCtr="0"/>
          <a:lstStyle/>
          <a:p>
            <a:pPr algn="ctr" eaLnBrk="1" hangingPunct="1">
              <a:lnSpc>
                <a:spcPct val="90000"/>
              </a:lnSpc>
              <a:buSzPct val="90000"/>
              <a:buFont typeface="Wingdings" panose="05000000000000000000" pitchFamily="2" charset="2"/>
              <a:buNone/>
            </a:pPr>
            <a:r>
              <a:rPr lang="ru-RU" altLang="en-US" dirty="0">
                <a:latin typeface="+mn-lt"/>
                <a:ea typeface="+mn-ea"/>
                <a:cs typeface="+mn-cs"/>
              </a:rPr>
              <a:t>Фаза распада</a:t>
            </a:r>
          </a:p>
          <a:p>
            <a:pPr eaLnBrk="1" hangingPunct="1">
              <a:lnSpc>
                <a:spcPct val="90000"/>
              </a:lnSpc>
              <a:buSzPct val="90000"/>
            </a:pPr>
            <a:r>
              <a:rPr lang="ru-RU" altLang="en-US" dirty="0">
                <a:latin typeface="+mn-lt"/>
                <a:ea typeface="+mn-ea"/>
                <a:cs typeface="+mn-cs"/>
              </a:rPr>
              <a:t>Наружный контур нечеткий</a:t>
            </a:r>
          </a:p>
          <a:p>
            <a:pPr eaLnBrk="1" hangingPunct="1">
              <a:lnSpc>
                <a:spcPct val="90000"/>
              </a:lnSpc>
              <a:buSzPct val="90000"/>
            </a:pPr>
            <a:r>
              <a:rPr lang="ru-RU" altLang="en-US" dirty="0">
                <a:latin typeface="+mn-lt"/>
                <a:ea typeface="+mn-ea"/>
                <a:cs typeface="+mn-cs"/>
              </a:rPr>
              <a:t>Малая интенсивность</a:t>
            </a:r>
          </a:p>
          <a:p>
            <a:pPr eaLnBrk="1" hangingPunct="1">
              <a:lnSpc>
                <a:spcPct val="90000"/>
              </a:lnSpc>
              <a:buSzPct val="90000"/>
            </a:pPr>
            <a:r>
              <a:rPr lang="ru-RU" altLang="en-US" dirty="0">
                <a:latin typeface="+mn-lt"/>
                <a:ea typeface="+mn-ea"/>
                <a:cs typeface="+mn-cs"/>
              </a:rPr>
              <a:t>Внутренний контур не повторяет наружный</a:t>
            </a:r>
          </a:p>
          <a:p>
            <a:pPr eaLnBrk="1" hangingPunct="1">
              <a:lnSpc>
                <a:spcPct val="90000"/>
              </a:lnSpc>
              <a:buSzPct val="90000"/>
            </a:pPr>
            <a:r>
              <a:rPr lang="ru-RU" altLang="en-US" dirty="0">
                <a:latin typeface="+mn-lt"/>
                <a:ea typeface="+mn-ea"/>
                <a:cs typeface="+mn-cs"/>
              </a:rPr>
              <a:t>Стенка неравномерно толстая</a:t>
            </a:r>
          </a:p>
        </p:txBody>
      </p:sp>
      <p:sp>
        <p:nvSpPr>
          <p:cNvPr id="75780" name="Rectangle 5"/>
          <p:cNvSpPr>
            <a:spLocks noGrp="1"/>
          </p:cNvSpPr>
          <p:nvPr>
            <p:ph sz="half" idx="2"/>
          </p:nvPr>
        </p:nvSpPr>
        <p:spPr>
          <a:xfrm>
            <a:off x="4643438" y="2405063"/>
            <a:ext cx="3810000" cy="4452937"/>
          </a:xfrm>
        </p:spPr>
        <p:txBody>
          <a:bodyPr vert="horz" wrap="square" lIns="92075" tIns="46038" rIns="92075" bIns="46038" anchor="t" anchorCtr="0"/>
          <a:lstStyle/>
          <a:p>
            <a:pPr algn="ctr" eaLnBrk="1" hangingPunct="1">
              <a:lnSpc>
                <a:spcPct val="90000"/>
              </a:lnSpc>
              <a:buSzPct val="90000"/>
              <a:buFont typeface="Wingdings" panose="05000000000000000000" pitchFamily="2" charset="2"/>
              <a:buNone/>
            </a:pPr>
            <a:r>
              <a:rPr lang="ru-RU" altLang="en-US" dirty="0">
                <a:latin typeface="+mn-lt"/>
                <a:ea typeface="+mn-ea"/>
                <a:cs typeface="+mn-cs"/>
              </a:rPr>
              <a:t>Каверна</a:t>
            </a:r>
          </a:p>
          <a:p>
            <a:pPr eaLnBrk="1" hangingPunct="1">
              <a:lnSpc>
                <a:spcPct val="90000"/>
              </a:lnSpc>
              <a:buSzPct val="90000"/>
            </a:pPr>
            <a:r>
              <a:rPr lang="ru-RU" altLang="en-US" dirty="0">
                <a:latin typeface="+mn-lt"/>
                <a:ea typeface="+mn-ea"/>
                <a:cs typeface="+mn-cs"/>
              </a:rPr>
              <a:t>Наружный контур четкий</a:t>
            </a:r>
          </a:p>
          <a:p>
            <a:pPr eaLnBrk="1" hangingPunct="1">
              <a:lnSpc>
                <a:spcPct val="90000"/>
              </a:lnSpc>
              <a:buSzPct val="90000"/>
            </a:pPr>
            <a:r>
              <a:rPr lang="ru-RU" altLang="en-US" dirty="0">
                <a:latin typeface="+mn-lt"/>
                <a:ea typeface="+mn-ea"/>
                <a:cs typeface="+mn-cs"/>
              </a:rPr>
              <a:t>Высокая интенсивность</a:t>
            </a:r>
          </a:p>
          <a:p>
            <a:pPr eaLnBrk="1" hangingPunct="1">
              <a:lnSpc>
                <a:spcPct val="90000"/>
              </a:lnSpc>
              <a:buSzPct val="90000"/>
            </a:pPr>
            <a:r>
              <a:rPr lang="ru-RU" altLang="en-US" dirty="0">
                <a:latin typeface="+mn-lt"/>
                <a:ea typeface="+mn-ea"/>
                <a:cs typeface="+mn-cs"/>
              </a:rPr>
              <a:t>Конгруэнтность внутреннего и наружного контуров</a:t>
            </a:r>
          </a:p>
          <a:p>
            <a:pPr eaLnBrk="1" hangingPunct="1">
              <a:lnSpc>
                <a:spcPct val="90000"/>
              </a:lnSpc>
              <a:buSzPct val="90000"/>
            </a:pPr>
            <a:r>
              <a:rPr lang="ru-RU" altLang="en-US" dirty="0">
                <a:latin typeface="+mn-lt"/>
                <a:ea typeface="+mn-ea"/>
                <a:cs typeface="+mn-cs"/>
              </a:rPr>
              <a:t>Стенка тонкая</a:t>
            </a: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anchor="ctr" anchorCtr="0"/>
          <a:lstStyle/>
          <a:p>
            <a:pPr eaLnBrk="1" hangingPunct="1"/>
            <a:endParaRPr lang="en-US" altLang="en-US" dirty="0"/>
          </a:p>
        </p:txBody>
      </p:sp>
      <p:sp>
        <p:nvSpPr>
          <p:cNvPr id="76803" name="Rectangle 3"/>
          <p:cNvSpPr>
            <a:spLocks noGrp="1"/>
          </p:cNvSpPr>
          <p:nvPr>
            <p:ph idx="1"/>
          </p:nvPr>
        </p:nvSpPr>
        <p:spPr/>
        <p:txBody>
          <a:bodyPr vert="horz" wrap="square" lIns="92075" tIns="46038" rIns="92075" bIns="46038" anchor="t" anchorCtr="0"/>
          <a:lstStyle/>
          <a:p>
            <a:pPr eaLnBrk="1" hangingPunct="1"/>
            <a:endParaRPr lang="en-US" altLang="en-US" dirty="0"/>
          </a:p>
        </p:txBody>
      </p:sp>
      <p:pic>
        <p:nvPicPr>
          <p:cNvPr id="76804" name="Picture 4" descr="IMG_1585"/>
          <p:cNvPicPr>
            <a:picLocks noChangeAspect="1"/>
          </p:cNvPicPr>
          <p:nvPr/>
        </p:nvPicPr>
        <p:blipFill>
          <a:blip r:embed="rId2" cstate="print"/>
          <a:srcRect l="10966" r="9380" b="6067"/>
          <a:stretch>
            <a:fillRect/>
          </a:stretch>
        </p:blipFill>
        <p:spPr>
          <a:xfrm>
            <a:off x="0" y="0"/>
            <a:ext cx="9644063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anchor="ctr" anchorCtr="0"/>
          <a:lstStyle/>
          <a:p>
            <a:pPr eaLnBrk="1" hangingPunct="1"/>
            <a:endParaRPr lang="en-US" altLang="en-US" dirty="0"/>
          </a:p>
        </p:txBody>
      </p:sp>
      <p:sp>
        <p:nvSpPr>
          <p:cNvPr id="77827" name="Rectangle 3"/>
          <p:cNvSpPr>
            <a:spLocks noGrp="1"/>
          </p:cNvSpPr>
          <p:nvPr>
            <p:ph idx="1"/>
          </p:nvPr>
        </p:nvSpPr>
        <p:spPr/>
        <p:txBody>
          <a:bodyPr vert="horz" wrap="square" lIns="92075" tIns="46038" rIns="92075" bIns="46038" anchor="t" anchorCtr="0"/>
          <a:lstStyle/>
          <a:p>
            <a:pPr eaLnBrk="1" hangingPunct="1"/>
            <a:endParaRPr lang="en-US" altLang="en-US" dirty="0"/>
          </a:p>
        </p:txBody>
      </p:sp>
      <p:pic>
        <p:nvPicPr>
          <p:cNvPr id="77828" name="Picture 4" descr="IMG_1588"/>
          <p:cNvPicPr>
            <a:picLocks noChangeAspect="1"/>
          </p:cNvPicPr>
          <p:nvPr/>
        </p:nvPicPr>
        <p:blipFill>
          <a:blip r:embed="rId2" cstate="print"/>
          <a:srcRect l="20702" t="6049" r="10173" b="1216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anchor="ctr" anchorCtr="0"/>
          <a:lstStyle/>
          <a:p>
            <a:pPr algn="ctr" eaLnBrk="1" hangingPunct="1"/>
            <a:r>
              <a:rPr lang="ru-RU" altLang="en-US" dirty="0"/>
              <a:t>ОСЛОЖНЕНИЯ</a:t>
            </a:r>
          </a:p>
        </p:txBody>
      </p:sp>
      <p:sp>
        <p:nvSpPr>
          <p:cNvPr id="78851" name="Rectangle 3"/>
          <p:cNvSpPr>
            <a:spLocks noGrp="1"/>
          </p:cNvSpPr>
          <p:nvPr>
            <p:ph idx="1"/>
          </p:nvPr>
        </p:nvSpPr>
        <p:spPr>
          <a:xfrm>
            <a:off x="684213" y="2420938"/>
            <a:ext cx="7772400" cy="3886200"/>
          </a:xfrm>
        </p:spPr>
        <p:txBody>
          <a:bodyPr vert="horz" wrap="square" lIns="92075" tIns="46038" rIns="92075" bIns="46038" anchor="t" anchorCtr="0"/>
          <a:lstStyle/>
          <a:p>
            <a:pPr eaLnBrk="1" hangingPunct="1"/>
            <a:r>
              <a:rPr lang="ru-RU" altLang="en-US" dirty="0"/>
              <a:t>Спонтанный пневмоторакс</a:t>
            </a:r>
          </a:p>
          <a:p>
            <a:pPr eaLnBrk="1" hangingPunct="1"/>
            <a:r>
              <a:rPr lang="ru-RU" altLang="en-US" dirty="0"/>
              <a:t>Кровохарканье</a:t>
            </a:r>
          </a:p>
          <a:p>
            <a:pPr eaLnBrk="1" hangingPunct="1"/>
            <a:r>
              <a:rPr lang="ru-RU" altLang="en-US" dirty="0"/>
              <a:t>Легочно-сердечная недостаточность</a:t>
            </a:r>
          </a:p>
          <a:p>
            <a:pPr eaLnBrk="1" hangingPunct="1"/>
            <a:r>
              <a:rPr lang="ru-RU" altLang="en-US" dirty="0"/>
              <a:t>Ателектаз</a:t>
            </a:r>
          </a:p>
          <a:p>
            <a:pPr eaLnBrk="1" hangingPunct="1">
              <a:buNone/>
            </a:pPr>
            <a:endParaRPr lang="ru-RU" altLang="en-US" dirty="0"/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/>
          </p:cNvSpPr>
          <p:nvPr>
            <p:ph type="title"/>
          </p:nvPr>
        </p:nvSpPr>
        <p:spPr>
          <a:xfrm>
            <a:off x="1905000" y="228600"/>
            <a:ext cx="7086600" cy="1184275"/>
          </a:xfrm>
        </p:spPr>
        <p:txBody>
          <a:bodyPr vert="horz" wrap="square" lIns="92075" tIns="46038" rIns="92075" bIns="46038" anchor="ctr" anchorCtr="0"/>
          <a:lstStyle/>
          <a:p>
            <a:pPr algn="ctr" eaLnBrk="1" hangingPunct="1"/>
            <a:r>
              <a:rPr lang="ru-RU" altLang="en-US" dirty="0"/>
              <a:t>ИСХОДЫ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323850" y="1484313"/>
            <a:ext cx="4148138" cy="5373688"/>
          </a:xfrm>
        </p:spPr>
        <p:txBody>
          <a:bodyPr vert="horz" wrap="square" lIns="92075" tIns="46038" rIns="92075" bIns="46038" numCol="1" anchor="t" anchorCtr="0" compatLnSpc="1"/>
          <a:lstStyle/>
          <a:p>
            <a:pPr marL="533400" indent="-533400" eaLnBrk="1" hangingPunct="1">
              <a:lnSpc>
                <a:spcPct val="80000"/>
              </a:lnSpc>
              <a:buSzPct val="90000"/>
              <a:buFont typeface="Wingdings" panose="05000000000000000000" pitchFamily="2" charset="2"/>
              <a:buNone/>
            </a:pPr>
            <a:r>
              <a:rPr lang="ru-RU" altLang="en-US" sz="2400" dirty="0">
                <a:solidFill>
                  <a:srgbClr val="FFFF9E"/>
                </a:solidFill>
                <a:latin typeface="+mn-lt"/>
                <a:ea typeface="+mn-ea"/>
                <a:cs typeface="+mn-cs"/>
              </a:rPr>
              <a:t>ВАРИАНТЫ ИНВОЛЮЦИИ СВЕЖЕЙ КАВЕРНЫ </a:t>
            </a:r>
          </a:p>
          <a:p>
            <a:pPr marL="533400" indent="-533400" eaLnBrk="1" hangingPunct="1">
              <a:lnSpc>
                <a:spcPct val="80000"/>
              </a:lnSpc>
              <a:buSzPct val="90000"/>
            </a:pPr>
            <a:r>
              <a:rPr lang="ru-RU" altLang="en-US" sz="2400" dirty="0">
                <a:latin typeface="+mn-lt"/>
                <a:ea typeface="+mn-ea"/>
                <a:cs typeface="+mn-cs"/>
              </a:rPr>
              <a:t>Рубец    (после отторжения казеоза и рансформации грануляций в фиброз)</a:t>
            </a:r>
          </a:p>
          <a:p>
            <a:pPr marL="533400" indent="-533400" eaLnBrk="1" hangingPunct="1">
              <a:lnSpc>
                <a:spcPct val="80000"/>
              </a:lnSpc>
              <a:buSzPct val="90000"/>
            </a:pPr>
            <a:r>
              <a:rPr lang="ru-RU" altLang="en-US" sz="2400" dirty="0">
                <a:latin typeface="+mn-lt"/>
                <a:ea typeface="+mn-ea"/>
                <a:cs typeface="+mn-cs"/>
              </a:rPr>
              <a:t>Очаг  </a:t>
            </a:r>
          </a:p>
          <a:p>
            <a:pPr marL="533400" indent="-533400" eaLnBrk="1" hangingPunct="1">
              <a:lnSpc>
                <a:spcPct val="80000"/>
              </a:lnSpc>
              <a:buSzPct val="90000"/>
              <a:buFont typeface="Wingdings" panose="05000000000000000000" pitchFamily="2" charset="2"/>
              <a:buAutoNum type="arabicPeriod"/>
            </a:pPr>
            <a:r>
              <a:rPr lang="ru-RU" altLang="en-US" sz="2400" dirty="0">
                <a:latin typeface="+mn-lt"/>
                <a:ea typeface="+mn-ea"/>
                <a:cs typeface="+mn-cs"/>
              </a:rPr>
              <a:t>   (заполнение каверны грануляционной тканью и лимфой, прорастание фиброзом)</a:t>
            </a:r>
          </a:p>
          <a:p>
            <a:pPr marL="533400" indent="-533400" eaLnBrk="1" hangingPunct="1">
              <a:lnSpc>
                <a:spcPct val="80000"/>
              </a:lnSpc>
              <a:buSzPct val="90000"/>
              <a:buFont typeface="Wingdings" panose="05000000000000000000" pitchFamily="2" charset="2"/>
              <a:buAutoNum type="arabicPeriod"/>
            </a:pPr>
            <a:r>
              <a:rPr lang="ru-RU" altLang="en-US" sz="2400" dirty="0">
                <a:latin typeface="+mn-lt"/>
                <a:ea typeface="+mn-ea"/>
                <a:cs typeface="+mn-cs"/>
              </a:rPr>
              <a:t>   (рубцовая облитерация дренирующего бронха после ликвидации туберкулезного воспаления в нем)</a:t>
            </a:r>
          </a:p>
          <a:p>
            <a:pPr marL="533400" indent="-533400" eaLnBrk="1" hangingPunct="1">
              <a:lnSpc>
                <a:spcPct val="80000"/>
              </a:lnSpc>
              <a:buSzPct val="90000"/>
              <a:buFont typeface="Wingdings" panose="05000000000000000000" pitchFamily="2" charset="2"/>
              <a:buAutoNum type="arabicPeriod"/>
            </a:pPr>
            <a:endParaRPr lang="ru-RU" altLang="en-US" sz="2400" dirty="0">
              <a:latin typeface="+mn-lt"/>
              <a:ea typeface="+mn-ea"/>
              <a:cs typeface="+mn-cs"/>
            </a:endParaRPr>
          </a:p>
        </p:txBody>
      </p:sp>
      <p:sp>
        <p:nvSpPr>
          <p:cNvPr id="26628" name="Rectangle 4"/>
          <p:cNvSpPr>
            <a:spLocks noGrp="1" noChangeArrowheads="1"/>
          </p:cNvSpPr>
          <p:nvPr>
            <p:ph sz="half" idx="2"/>
          </p:nvPr>
        </p:nvSpPr>
        <p:spPr>
          <a:xfrm>
            <a:off x="4624388" y="1484313"/>
            <a:ext cx="4519613" cy="5373688"/>
          </a:xfrm>
        </p:spPr>
        <p:txBody>
          <a:bodyPr vert="horz" wrap="square" lIns="92075" tIns="46038" rIns="92075" bIns="46038" numCol="1" anchor="t" anchorCtr="0" compatLnSpc="1"/>
          <a:lstStyle/>
          <a:p>
            <a:pPr algn="ctr" eaLnBrk="1" hangingPunct="1">
              <a:lnSpc>
                <a:spcPct val="80000"/>
              </a:lnSpc>
              <a:buSzPct val="90000"/>
              <a:buFont typeface="Wingdings" panose="05000000000000000000" pitchFamily="2" charset="2"/>
              <a:buNone/>
            </a:pPr>
            <a:r>
              <a:rPr lang="ru-RU" altLang="en-US" sz="2400" dirty="0">
                <a:solidFill>
                  <a:srgbClr val="FFFF9E"/>
                </a:solidFill>
                <a:latin typeface="+mn-lt"/>
                <a:ea typeface="+mn-ea"/>
                <a:cs typeface="+mn-cs"/>
              </a:rPr>
              <a:t>НЕБЛАГОПРИЯТНЫЕ ИСХОДЫ</a:t>
            </a:r>
          </a:p>
          <a:p>
            <a:pPr algn="ctr" eaLnBrk="1" hangingPunct="1">
              <a:lnSpc>
                <a:spcPct val="80000"/>
              </a:lnSpc>
              <a:buSzPct val="90000"/>
              <a:buFont typeface="Wingdings" panose="05000000000000000000" pitchFamily="2" charset="2"/>
              <a:buNone/>
            </a:pPr>
            <a:endParaRPr lang="ru-RU" altLang="en-US" sz="2400" dirty="0">
              <a:latin typeface="+mn-lt"/>
              <a:ea typeface="+mn-ea"/>
              <a:cs typeface="+mn-cs"/>
            </a:endParaRPr>
          </a:p>
          <a:p>
            <a:pPr eaLnBrk="1" hangingPunct="1">
              <a:lnSpc>
                <a:spcPct val="80000"/>
              </a:lnSpc>
              <a:buSzPct val="90000"/>
            </a:pPr>
            <a:r>
              <a:rPr lang="ru-RU" altLang="en-US" sz="2400" dirty="0">
                <a:latin typeface="+mn-lt"/>
                <a:ea typeface="+mn-ea"/>
                <a:cs typeface="+mn-cs"/>
              </a:rPr>
              <a:t>Туберкулема</a:t>
            </a:r>
          </a:p>
          <a:p>
            <a:pPr eaLnBrk="1" hangingPunct="1">
              <a:lnSpc>
                <a:spcPct val="80000"/>
              </a:lnSpc>
              <a:buSzPct val="90000"/>
            </a:pPr>
            <a:r>
              <a:rPr lang="ru-RU" altLang="en-US" sz="2400" dirty="0">
                <a:latin typeface="+mn-lt"/>
                <a:ea typeface="+mn-ea"/>
                <a:cs typeface="+mn-cs"/>
              </a:rPr>
              <a:t>Эпителизация внутренней стенки каверны</a:t>
            </a:r>
          </a:p>
          <a:p>
            <a:pPr eaLnBrk="1" hangingPunct="1">
              <a:lnSpc>
                <a:spcPct val="80000"/>
              </a:lnSpc>
              <a:buSzPct val="90000"/>
            </a:pPr>
            <a:r>
              <a:rPr lang="ru-RU" altLang="en-US" sz="2400" dirty="0">
                <a:latin typeface="+mn-lt"/>
                <a:ea typeface="+mn-ea"/>
                <a:cs typeface="+mn-cs"/>
              </a:rPr>
              <a:t>Фиброзная каверна</a:t>
            </a:r>
          </a:p>
          <a:p>
            <a:pPr eaLnBrk="1" hangingPunct="1">
              <a:lnSpc>
                <a:spcPct val="80000"/>
              </a:lnSpc>
              <a:buSzPct val="90000"/>
            </a:pPr>
            <a:endParaRPr lang="ru-RU" altLang="en-US" sz="2400" dirty="0"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anchor="ctr" anchorCtr="0"/>
          <a:lstStyle/>
          <a:p>
            <a:pPr algn="ctr" eaLnBrk="1" hangingPunct="1"/>
            <a:r>
              <a:rPr lang="ru-RU" altLang="en-US" dirty="0"/>
              <a:t>КАВЕРНА</a:t>
            </a:r>
          </a:p>
        </p:txBody>
      </p:sp>
      <p:sp>
        <p:nvSpPr>
          <p:cNvPr id="27651" name="Rectangle 8"/>
          <p:cNvSpPr>
            <a:spLocks noGrp="1" noChangeArrowheads="1"/>
          </p:cNvSpPr>
          <p:nvPr>
            <p:ph sz="half" idx="1"/>
          </p:nvPr>
        </p:nvSpPr>
        <p:spPr>
          <a:xfrm>
            <a:off x="661988" y="1905000"/>
            <a:ext cx="3810000" cy="4953000"/>
          </a:xfrm>
        </p:spPr>
        <p:txBody>
          <a:bodyPr vert="horz" wrap="square" lIns="92075" tIns="46038" rIns="92075" bIns="46038" numCol="1" anchor="t" anchorCtr="0" compatLnSpc="1"/>
          <a:lstStyle/>
          <a:p>
            <a:pPr eaLnBrk="1" hangingPunct="1">
              <a:lnSpc>
                <a:spcPct val="90000"/>
              </a:lnSpc>
              <a:buSzPct val="90000"/>
            </a:pPr>
            <a:r>
              <a:rPr lang="ru-RU" altLang="en-US" sz="2400" dirty="0">
                <a:solidFill>
                  <a:srgbClr val="FFFF9E"/>
                </a:solidFill>
                <a:latin typeface="+mn-lt"/>
                <a:ea typeface="+mn-ea"/>
                <a:cs typeface="+mn-cs"/>
              </a:rPr>
              <a:t>СВЕЖАЯ</a:t>
            </a:r>
          </a:p>
          <a:p>
            <a:pPr eaLnBrk="1" hangingPunct="1">
              <a:lnSpc>
                <a:spcPct val="90000"/>
              </a:lnSpc>
              <a:buSzPct val="90000"/>
            </a:pPr>
            <a:r>
              <a:rPr lang="ru-RU" altLang="en-US" sz="2400" dirty="0">
                <a:latin typeface="+mn-lt"/>
                <a:ea typeface="+mn-ea"/>
                <a:cs typeface="+mn-cs"/>
              </a:rPr>
              <a:t>3-6 мес.</a:t>
            </a:r>
          </a:p>
          <a:p>
            <a:pPr eaLnBrk="1" hangingPunct="1">
              <a:lnSpc>
                <a:spcPct val="90000"/>
              </a:lnSpc>
              <a:buSzPct val="90000"/>
            </a:pPr>
            <a:r>
              <a:rPr lang="ru-RU" altLang="en-US" sz="2400" dirty="0">
                <a:latin typeface="+mn-lt"/>
                <a:ea typeface="+mn-ea"/>
                <a:cs typeface="+mn-cs"/>
              </a:rPr>
              <a:t>Одиночная</a:t>
            </a:r>
          </a:p>
          <a:p>
            <a:pPr eaLnBrk="1" hangingPunct="1">
              <a:lnSpc>
                <a:spcPct val="90000"/>
              </a:lnSpc>
              <a:buSzPct val="90000"/>
            </a:pPr>
            <a:r>
              <a:rPr lang="ru-RU" altLang="en-US" sz="2400" dirty="0">
                <a:latin typeface="+mn-lt"/>
                <a:ea typeface="+mn-ea"/>
                <a:cs typeface="+mn-cs"/>
              </a:rPr>
              <a:t>Правильной формы</a:t>
            </a:r>
          </a:p>
          <a:p>
            <a:pPr eaLnBrk="1" hangingPunct="1">
              <a:lnSpc>
                <a:spcPct val="90000"/>
              </a:lnSpc>
              <a:buSzPct val="90000"/>
            </a:pPr>
            <a:r>
              <a:rPr lang="ru-RU" altLang="en-US" sz="2400" dirty="0">
                <a:latin typeface="+mn-lt"/>
                <a:ea typeface="+mn-ea"/>
                <a:cs typeface="+mn-cs"/>
              </a:rPr>
              <a:t>Тонкостенная</a:t>
            </a:r>
          </a:p>
          <a:p>
            <a:pPr eaLnBrk="1" hangingPunct="1">
              <a:lnSpc>
                <a:spcPct val="90000"/>
              </a:lnSpc>
              <a:buSzPct val="90000"/>
            </a:pPr>
            <a:r>
              <a:rPr lang="ru-RU" altLang="en-US" sz="2400" dirty="0">
                <a:latin typeface="+mn-lt"/>
                <a:ea typeface="+mn-ea"/>
                <a:cs typeface="+mn-cs"/>
              </a:rPr>
              <a:t>Средних или малых размеров</a:t>
            </a:r>
          </a:p>
          <a:p>
            <a:pPr eaLnBrk="1" hangingPunct="1">
              <a:lnSpc>
                <a:spcPct val="90000"/>
              </a:lnSpc>
              <a:buSzPct val="90000"/>
            </a:pPr>
            <a:r>
              <a:rPr lang="ru-RU" altLang="en-US" sz="2400" dirty="0">
                <a:latin typeface="+mn-lt"/>
                <a:ea typeface="+mn-ea"/>
                <a:cs typeface="+mn-cs"/>
              </a:rPr>
              <a:t>Невыраженный фиброз в окружающей ткани легкого</a:t>
            </a:r>
          </a:p>
          <a:p>
            <a:pPr eaLnBrk="1" hangingPunct="1">
              <a:lnSpc>
                <a:spcPct val="90000"/>
              </a:lnSpc>
              <a:buSzPct val="90000"/>
            </a:pPr>
            <a:r>
              <a:rPr lang="ru-RU" altLang="en-US" sz="2400" dirty="0">
                <a:latin typeface="+mn-lt"/>
                <a:ea typeface="+mn-ea"/>
                <a:cs typeface="+mn-cs"/>
              </a:rPr>
              <a:t>Немногочисленные очаги бронхогенного обсеменения</a:t>
            </a:r>
          </a:p>
        </p:txBody>
      </p:sp>
      <p:sp>
        <p:nvSpPr>
          <p:cNvPr id="27652" name="Rectangle 9"/>
          <p:cNvSpPr>
            <a:spLocks noGrp="1" noChangeArrowheads="1"/>
          </p:cNvSpPr>
          <p:nvPr>
            <p:ph sz="half" idx="2"/>
          </p:nvPr>
        </p:nvSpPr>
        <p:spPr>
          <a:xfrm>
            <a:off x="4624388" y="1905000"/>
            <a:ext cx="3810000" cy="4764088"/>
          </a:xfrm>
        </p:spPr>
        <p:txBody>
          <a:bodyPr vert="horz" wrap="square" lIns="92075" tIns="46038" rIns="92075" bIns="46038" numCol="1" anchor="t" anchorCtr="0" compatLnSpc="1"/>
          <a:lstStyle/>
          <a:p>
            <a:pPr eaLnBrk="1" hangingPunct="1">
              <a:lnSpc>
                <a:spcPct val="90000"/>
              </a:lnSpc>
              <a:buSzPct val="90000"/>
            </a:pPr>
            <a:r>
              <a:rPr lang="ru-RU" altLang="en-US" sz="2400" dirty="0">
                <a:solidFill>
                  <a:srgbClr val="FFFF9E"/>
                </a:solidFill>
                <a:latin typeface="+mn-lt"/>
                <a:ea typeface="+mn-ea"/>
                <a:cs typeface="+mn-cs"/>
              </a:rPr>
              <a:t>ФИБРОЗНАЯ </a:t>
            </a:r>
          </a:p>
          <a:p>
            <a:pPr eaLnBrk="1" hangingPunct="1">
              <a:lnSpc>
                <a:spcPct val="90000"/>
              </a:lnSpc>
              <a:buSzPct val="90000"/>
            </a:pPr>
            <a:r>
              <a:rPr lang="ru-RU" altLang="en-US" sz="2400" dirty="0">
                <a:latin typeface="+mn-lt"/>
                <a:ea typeface="+mn-ea"/>
                <a:cs typeface="+mn-cs"/>
              </a:rPr>
              <a:t>более 1 года</a:t>
            </a:r>
          </a:p>
          <a:p>
            <a:pPr eaLnBrk="1" hangingPunct="1">
              <a:lnSpc>
                <a:spcPct val="90000"/>
              </a:lnSpc>
              <a:buSzPct val="90000"/>
            </a:pPr>
            <a:r>
              <a:rPr lang="ru-RU" altLang="en-US" sz="2400" dirty="0">
                <a:latin typeface="+mn-lt"/>
                <a:ea typeface="+mn-ea"/>
                <a:cs typeface="+mn-cs"/>
              </a:rPr>
              <a:t>Множественные</a:t>
            </a:r>
          </a:p>
          <a:p>
            <a:pPr eaLnBrk="1" hangingPunct="1">
              <a:lnSpc>
                <a:spcPct val="90000"/>
              </a:lnSpc>
              <a:buSzPct val="90000"/>
            </a:pPr>
            <a:r>
              <a:rPr lang="ru-RU" altLang="en-US" sz="2400" dirty="0">
                <a:latin typeface="+mn-lt"/>
                <a:ea typeface="+mn-ea"/>
                <a:cs typeface="+mn-cs"/>
              </a:rPr>
              <a:t>Деформированные</a:t>
            </a:r>
          </a:p>
          <a:p>
            <a:pPr eaLnBrk="1" hangingPunct="1">
              <a:lnSpc>
                <a:spcPct val="90000"/>
              </a:lnSpc>
              <a:buSzPct val="90000"/>
            </a:pPr>
            <a:r>
              <a:rPr lang="ru-RU" altLang="en-US" sz="2400" dirty="0">
                <a:latin typeface="+mn-lt"/>
                <a:ea typeface="+mn-ea"/>
                <a:cs typeface="+mn-cs"/>
              </a:rPr>
              <a:t>Толстостенные</a:t>
            </a:r>
          </a:p>
          <a:p>
            <a:pPr eaLnBrk="1" hangingPunct="1">
              <a:lnSpc>
                <a:spcPct val="90000"/>
              </a:lnSpc>
              <a:buSzPct val="90000"/>
            </a:pPr>
            <a:r>
              <a:rPr lang="ru-RU" altLang="en-US" sz="2400" dirty="0">
                <a:latin typeface="+mn-lt"/>
                <a:ea typeface="+mn-ea"/>
                <a:cs typeface="+mn-cs"/>
              </a:rPr>
              <a:t>Крупные</a:t>
            </a:r>
          </a:p>
          <a:p>
            <a:pPr eaLnBrk="1" hangingPunct="1">
              <a:lnSpc>
                <a:spcPct val="90000"/>
              </a:lnSpc>
              <a:buSzPct val="90000"/>
            </a:pPr>
            <a:r>
              <a:rPr lang="ru-RU" altLang="en-US" sz="2400" dirty="0">
                <a:latin typeface="+mn-lt"/>
                <a:ea typeface="+mn-ea"/>
                <a:cs typeface="+mn-cs"/>
              </a:rPr>
              <a:t>Интенсивная стенка</a:t>
            </a:r>
          </a:p>
          <a:p>
            <a:pPr eaLnBrk="1" hangingPunct="1">
              <a:lnSpc>
                <a:spcPct val="90000"/>
              </a:lnSpc>
              <a:buSzPct val="90000"/>
            </a:pPr>
            <a:r>
              <a:rPr lang="ru-RU" altLang="en-US" sz="2400" dirty="0">
                <a:latin typeface="+mn-lt"/>
                <a:ea typeface="+mn-ea"/>
                <a:cs typeface="+mn-cs"/>
              </a:rPr>
              <a:t>Выраженный фиброз в ткани легкого</a:t>
            </a:r>
          </a:p>
          <a:p>
            <a:pPr eaLnBrk="1" hangingPunct="1">
              <a:lnSpc>
                <a:spcPct val="90000"/>
              </a:lnSpc>
              <a:buSzPct val="90000"/>
            </a:pPr>
            <a:r>
              <a:rPr lang="ru-RU" altLang="en-US" sz="2400" dirty="0">
                <a:latin typeface="+mn-lt"/>
                <a:ea typeface="+mn-ea"/>
                <a:cs typeface="+mn-cs"/>
              </a:rPr>
              <a:t>Множественные очаги бронхогенного обсеменения</a:t>
            </a:r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anchor="ctr" anchorCtr="0"/>
          <a:lstStyle/>
          <a:p>
            <a:pPr eaLnBrk="1" hangingPunct="1"/>
            <a:endParaRPr lang="en-US" altLang="en-US" dirty="0"/>
          </a:p>
        </p:txBody>
      </p:sp>
      <p:sp>
        <p:nvSpPr>
          <p:cNvPr id="81923" name="Rectangle 3"/>
          <p:cNvSpPr>
            <a:spLocks noGrp="1"/>
          </p:cNvSpPr>
          <p:nvPr>
            <p:ph idx="1"/>
          </p:nvPr>
        </p:nvSpPr>
        <p:spPr/>
        <p:txBody>
          <a:bodyPr vert="horz" wrap="square" lIns="92075" tIns="46038" rIns="92075" bIns="46038" anchor="t" anchorCtr="0"/>
          <a:lstStyle/>
          <a:p>
            <a:pPr eaLnBrk="1" hangingPunct="1"/>
            <a:endParaRPr lang="en-US" altLang="en-US" dirty="0"/>
          </a:p>
        </p:txBody>
      </p:sp>
      <p:pic>
        <p:nvPicPr>
          <p:cNvPr id="81924" name="Picture 4" descr="IMG_1586"/>
          <p:cNvPicPr>
            <a:picLocks noChangeAspect="1"/>
          </p:cNvPicPr>
          <p:nvPr/>
        </p:nvPicPr>
        <p:blipFill>
          <a:blip r:embed="rId2" cstate="print"/>
          <a:srcRect l="9375" r="859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anchor="ctr" anchorCtr="0"/>
          <a:lstStyle/>
          <a:p>
            <a:pPr eaLnBrk="1" hangingPunct="1"/>
            <a:endParaRPr lang="en-US" altLang="en-US" dirty="0"/>
          </a:p>
        </p:txBody>
      </p:sp>
      <p:sp>
        <p:nvSpPr>
          <p:cNvPr id="82947" name="Rectangle 3"/>
          <p:cNvSpPr>
            <a:spLocks noGrp="1"/>
          </p:cNvSpPr>
          <p:nvPr>
            <p:ph idx="1"/>
          </p:nvPr>
        </p:nvSpPr>
        <p:spPr/>
        <p:txBody>
          <a:bodyPr vert="horz" wrap="square" lIns="92075" tIns="46038" rIns="92075" bIns="46038" anchor="t" anchorCtr="0"/>
          <a:lstStyle/>
          <a:p>
            <a:pPr eaLnBrk="1" hangingPunct="1"/>
            <a:endParaRPr lang="en-US" altLang="en-US" dirty="0"/>
          </a:p>
        </p:txBody>
      </p:sp>
      <p:pic>
        <p:nvPicPr>
          <p:cNvPr id="82948" name="Picture 4" descr="IMG_1589"/>
          <p:cNvPicPr>
            <a:picLocks noChangeAspect="1"/>
          </p:cNvPicPr>
          <p:nvPr/>
        </p:nvPicPr>
        <p:blipFill>
          <a:blip r:embed="rId2" cstate="print"/>
          <a:srcRect l="11932" t="15703" r="15341" b="495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/>
          </p:cNvSpPr>
          <p:nvPr>
            <p:ph type="title"/>
          </p:nvPr>
        </p:nvSpPr>
        <p:spPr>
          <a:xfrm>
            <a:off x="1619250" y="228600"/>
            <a:ext cx="7372350" cy="1447800"/>
          </a:xfrm>
        </p:spPr>
        <p:txBody>
          <a:bodyPr vert="horz" wrap="square" lIns="92075" tIns="46038" rIns="92075" bIns="46038" anchor="ctr" anchorCtr="0"/>
          <a:lstStyle/>
          <a:p>
            <a:pPr algn="ctr" eaLnBrk="1" hangingPunct="1"/>
            <a:r>
              <a:rPr lang="ru-RU" altLang="en-US" sz="4000" dirty="0"/>
              <a:t>ФИБРОЗНО-КАВЕРНОЗНЫЙ ТУБЕРКУЛЕЗ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>
          <a:xfrm>
            <a:off x="539750" y="1989138"/>
            <a:ext cx="7772400" cy="4679950"/>
          </a:xfrm>
        </p:spPr>
        <p:txBody>
          <a:bodyPr vert="horz" wrap="square" lIns="92075" tIns="46038" rIns="92075" bIns="46038" numCol="1" anchor="t" anchorCtr="0" compatLnSpc="1"/>
          <a:lstStyle/>
          <a:p>
            <a:pPr eaLnBrk="1" hangingPunct="1"/>
            <a:r>
              <a:rPr lang="ru-RU" altLang="en-US" dirty="0"/>
              <a:t>3% среди впервые выявленных</a:t>
            </a:r>
          </a:p>
          <a:p>
            <a:pPr eaLnBrk="1" hangingPunct="1"/>
            <a:r>
              <a:rPr lang="ru-RU" altLang="en-US" dirty="0"/>
              <a:t>8-10% среди наблюдающихся  в ПТД</a:t>
            </a:r>
          </a:p>
          <a:p>
            <a:pPr eaLnBrk="1" hangingPunct="1"/>
            <a:endParaRPr lang="ru-RU" altLang="en-US" dirty="0"/>
          </a:p>
          <a:p>
            <a:pPr algn="ctr" eaLnBrk="1" hangingPunct="1">
              <a:buNone/>
            </a:pPr>
            <a:r>
              <a:rPr lang="ru-RU" altLang="en-US" dirty="0">
                <a:solidFill>
                  <a:srgbClr val="FFFF9E"/>
                </a:solidFill>
              </a:rPr>
              <a:t>МОРФОЛОГИЯ</a:t>
            </a:r>
          </a:p>
          <a:p>
            <a:pPr eaLnBrk="1" hangingPunct="1"/>
            <a:r>
              <a:rPr lang="ru-RU" altLang="en-US" dirty="0"/>
              <a:t>Фиброзная каверна</a:t>
            </a:r>
          </a:p>
          <a:p>
            <a:pPr eaLnBrk="1" hangingPunct="1"/>
            <a:r>
              <a:rPr lang="ru-RU" altLang="en-US" dirty="0"/>
              <a:t>Фиброз в легком</a:t>
            </a:r>
          </a:p>
          <a:p>
            <a:pPr eaLnBrk="1" hangingPunct="1"/>
            <a:r>
              <a:rPr lang="ru-RU" altLang="en-US" dirty="0"/>
              <a:t>Многочисленные очаги бронхогенного обсеменения</a:t>
            </a:r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/>
          </p:cNvSpPr>
          <p:nvPr>
            <p:ph type="title"/>
          </p:nvPr>
        </p:nvSpPr>
        <p:spPr>
          <a:xfrm>
            <a:off x="1763713" y="228600"/>
            <a:ext cx="7227887" cy="1184275"/>
          </a:xfrm>
        </p:spPr>
        <p:txBody>
          <a:bodyPr vert="horz" wrap="square" lIns="92075" tIns="46038" rIns="92075" bIns="46038" anchor="ctr" anchorCtr="0"/>
          <a:lstStyle/>
          <a:p>
            <a:pPr eaLnBrk="1" hangingPunct="1"/>
            <a:r>
              <a:rPr lang="ru-RU" altLang="en-US" dirty="0"/>
              <a:t>КЛИНИКА, ДИАГНОСТИКА</a:t>
            </a:r>
          </a:p>
        </p:txBody>
      </p:sp>
      <p:sp>
        <p:nvSpPr>
          <p:cNvPr id="84995" name="Rectangle 3"/>
          <p:cNvSpPr>
            <a:spLocks noGrp="1"/>
          </p:cNvSpPr>
          <p:nvPr>
            <p:ph idx="1"/>
          </p:nvPr>
        </p:nvSpPr>
        <p:spPr>
          <a:xfrm>
            <a:off x="0" y="1857375"/>
            <a:ext cx="9144000" cy="5000625"/>
          </a:xfrm>
        </p:spPr>
        <p:txBody>
          <a:bodyPr vert="horz" wrap="square" lIns="92075" tIns="46038" rIns="92075" bIns="46038" anchor="t" anchorCtr="0"/>
          <a:lstStyle/>
          <a:p>
            <a:pPr eaLnBrk="1" hangingPunct="1"/>
            <a:r>
              <a:rPr lang="ru-RU" altLang="en-US" dirty="0"/>
              <a:t>МБТ+ массивное </a:t>
            </a:r>
          </a:p>
          <a:p>
            <a:pPr eaLnBrk="1" hangingPunct="1">
              <a:buNone/>
            </a:pPr>
            <a:r>
              <a:rPr lang="ru-RU" altLang="en-US" dirty="0"/>
              <a:t>постоянное</a:t>
            </a:r>
          </a:p>
          <a:p>
            <a:pPr eaLnBrk="1" hangingPunct="1"/>
            <a:r>
              <a:rPr lang="ru-RU" altLang="en-US" dirty="0"/>
              <a:t>Ограниченный, </a:t>
            </a:r>
          </a:p>
          <a:p>
            <a:pPr eaLnBrk="1" hangingPunct="1">
              <a:buNone/>
            </a:pPr>
            <a:r>
              <a:rPr lang="ru-RU" altLang="en-US" dirty="0"/>
              <a:t>стабильный</a:t>
            </a:r>
          </a:p>
          <a:p>
            <a:pPr eaLnBrk="1" hangingPunct="1"/>
            <a:r>
              <a:rPr lang="ru-RU" altLang="en-US" dirty="0"/>
              <a:t>Прогрессирующий, </a:t>
            </a:r>
          </a:p>
          <a:p>
            <a:pPr eaLnBrk="1" hangingPunct="1">
              <a:buNone/>
            </a:pPr>
            <a:r>
              <a:rPr lang="ru-RU" altLang="en-US" dirty="0"/>
              <a:t>распространенный</a:t>
            </a:r>
          </a:p>
        </p:txBody>
      </p:sp>
      <p:pic>
        <p:nvPicPr>
          <p:cNvPr id="84996" name="Picture 4" descr="E:\ТАБЛИЦЫ\IMG_20200412_09104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00500" y="1643063"/>
            <a:ext cx="5143500" cy="521493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anchor="ctr" anchorCtr="0"/>
          <a:lstStyle/>
          <a:p>
            <a:pPr algn="ctr" eaLnBrk="1" hangingPunct="1"/>
            <a:r>
              <a:rPr lang="ru-RU" altLang="en-US" dirty="0"/>
              <a:t>ОСЛОЖНЕНИЯ</a:t>
            </a:r>
          </a:p>
        </p:txBody>
      </p:sp>
      <p:sp>
        <p:nvSpPr>
          <p:cNvPr id="86019" name="Rectangle 3"/>
          <p:cNvSpPr>
            <a:spLocks noGrp="1"/>
          </p:cNvSpPr>
          <p:nvPr>
            <p:ph idx="1"/>
          </p:nvPr>
        </p:nvSpPr>
        <p:spPr>
          <a:xfrm>
            <a:off x="684213" y="2133600"/>
            <a:ext cx="7772400" cy="4391025"/>
          </a:xfrm>
        </p:spPr>
        <p:txBody>
          <a:bodyPr vert="horz" wrap="square" lIns="92075" tIns="46038" rIns="92075" bIns="46038" anchor="t" anchorCtr="0"/>
          <a:lstStyle/>
          <a:p>
            <a:pPr eaLnBrk="1" hangingPunct="1">
              <a:lnSpc>
                <a:spcPct val="90000"/>
              </a:lnSpc>
            </a:pPr>
            <a:r>
              <a:rPr lang="ru-RU" altLang="en-US" sz="2800" dirty="0"/>
              <a:t>Спонтанный пневмоторакс</a:t>
            </a:r>
          </a:p>
          <a:p>
            <a:pPr eaLnBrk="1" hangingPunct="1">
              <a:lnSpc>
                <a:spcPct val="90000"/>
              </a:lnSpc>
            </a:pPr>
            <a:r>
              <a:rPr lang="ru-RU" altLang="en-US" sz="2800" dirty="0"/>
              <a:t>Кровохарканье</a:t>
            </a:r>
          </a:p>
          <a:p>
            <a:pPr eaLnBrk="1" hangingPunct="1">
              <a:lnSpc>
                <a:spcPct val="90000"/>
              </a:lnSpc>
            </a:pPr>
            <a:r>
              <a:rPr lang="ru-RU" altLang="en-US" sz="2800" dirty="0"/>
              <a:t>Легочно-сердечная недостаточность</a:t>
            </a:r>
          </a:p>
          <a:p>
            <a:pPr eaLnBrk="1" hangingPunct="1">
              <a:lnSpc>
                <a:spcPct val="90000"/>
              </a:lnSpc>
            </a:pPr>
            <a:r>
              <a:rPr lang="ru-RU" altLang="en-US" sz="2800" dirty="0"/>
              <a:t>Ателектаз</a:t>
            </a:r>
          </a:p>
          <a:p>
            <a:pPr eaLnBrk="1" hangingPunct="1">
              <a:lnSpc>
                <a:spcPct val="90000"/>
              </a:lnSpc>
            </a:pPr>
            <a:r>
              <a:rPr lang="ru-RU" altLang="en-US" sz="2800" dirty="0"/>
              <a:t>Амилоидоз внутренних органов</a:t>
            </a:r>
          </a:p>
          <a:p>
            <a:pPr eaLnBrk="1" hangingPunct="1">
              <a:lnSpc>
                <a:spcPct val="90000"/>
              </a:lnSpc>
            </a:pPr>
            <a:r>
              <a:rPr lang="ru-RU" altLang="en-US" sz="2800" dirty="0"/>
              <a:t>Казеозная пневмония</a:t>
            </a:r>
          </a:p>
          <a:p>
            <a:pPr eaLnBrk="1" hangingPunct="1">
              <a:lnSpc>
                <a:spcPct val="90000"/>
              </a:lnSpc>
            </a:pPr>
            <a:r>
              <a:rPr lang="ru-RU" altLang="en-US" sz="2800" dirty="0"/>
              <a:t>Генерализация</a:t>
            </a:r>
          </a:p>
          <a:p>
            <a:pPr eaLnBrk="1" hangingPunct="1">
              <a:lnSpc>
                <a:spcPct val="90000"/>
              </a:lnSpc>
            </a:pPr>
            <a:r>
              <a:rPr lang="ru-RU" altLang="en-US" sz="2800" dirty="0"/>
              <a:t>Эмпиема плевры</a:t>
            </a:r>
          </a:p>
          <a:p>
            <a:pPr eaLnBrk="1" hangingPunct="1">
              <a:lnSpc>
                <a:spcPct val="90000"/>
              </a:lnSpc>
              <a:buNone/>
            </a:pPr>
            <a:endParaRPr lang="ru-RU" altLang="en-US" sz="2800" dirty="0"/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anchor="ctr" anchorCtr="0"/>
          <a:lstStyle/>
          <a:p>
            <a:pPr algn="ctr" eaLnBrk="1" hangingPunct="1"/>
            <a:r>
              <a:rPr lang="ru-RU" altLang="en-US" dirty="0"/>
              <a:t>ПРИЧИНЫ СМЕРТИ</a:t>
            </a:r>
          </a:p>
        </p:txBody>
      </p:sp>
      <p:sp>
        <p:nvSpPr>
          <p:cNvPr id="87043" name="Rectangle 3"/>
          <p:cNvSpPr>
            <a:spLocks noGrp="1"/>
          </p:cNvSpPr>
          <p:nvPr>
            <p:ph idx="1"/>
          </p:nvPr>
        </p:nvSpPr>
        <p:spPr/>
        <p:txBody>
          <a:bodyPr vert="horz" wrap="square" lIns="92075" tIns="46038" rIns="92075" bIns="46038" anchor="t" anchorCtr="0"/>
          <a:lstStyle/>
          <a:p>
            <a:pPr eaLnBrk="1" hangingPunct="1"/>
            <a:r>
              <a:rPr lang="ru-RU" altLang="en-US" dirty="0"/>
              <a:t>Профузное легочное кровотечение</a:t>
            </a:r>
          </a:p>
          <a:p>
            <a:pPr eaLnBrk="1" hangingPunct="1"/>
            <a:r>
              <a:rPr lang="ru-RU" altLang="en-US" dirty="0"/>
              <a:t>Легочно-сердечная недостаточность</a:t>
            </a:r>
          </a:p>
          <a:p>
            <a:pPr eaLnBrk="1" hangingPunct="1"/>
            <a:r>
              <a:rPr lang="ru-RU" altLang="en-US" dirty="0"/>
              <a:t>Почечная недостаточность (амилоидоз)</a:t>
            </a:r>
          </a:p>
          <a:p>
            <a:pPr eaLnBrk="1" hangingPunct="1"/>
            <a:r>
              <a:rPr lang="ru-RU" altLang="en-US" dirty="0"/>
              <a:t>Полиорганная недостаточность</a:t>
            </a:r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anchor="ctr" anchorCtr="0"/>
          <a:lstStyle/>
          <a:p>
            <a:pPr algn="ctr" eaLnBrk="1" hangingPunct="1"/>
            <a:r>
              <a:rPr lang="ru-RU" altLang="en-US" dirty="0"/>
              <a:t>ЛЕЧЕНИЕ</a:t>
            </a:r>
          </a:p>
        </p:txBody>
      </p:sp>
      <p:sp>
        <p:nvSpPr>
          <p:cNvPr id="88067" name="Rectangle 3"/>
          <p:cNvSpPr>
            <a:spLocks noGrp="1"/>
          </p:cNvSpPr>
          <p:nvPr>
            <p:ph idx="1"/>
          </p:nvPr>
        </p:nvSpPr>
        <p:spPr>
          <a:xfrm>
            <a:off x="661988" y="1557338"/>
            <a:ext cx="7772400" cy="5111750"/>
          </a:xfrm>
        </p:spPr>
        <p:txBody>
          <a:bodyPr vert="horz" wrap="square" lIns="92075" tIns="46038" rIns="92075" bIns="46038" anchor="t" anchorCtr="0"/>
          <a:lstStyle/>
          <a:p>
            <a:pPr algn="ctr" eaLnBrk="1" hangingPunct="1">
              <a:lnSpc>
                <a:spcPct val="80000"/>
              </a:lnSpc>
              <a:buNone/>
            </a:pPr>
            <a:r>
              <a:rPr lang="ru-RU" altLang="en-US" sz="2800" dirty="0"/>
              <a:t>ВИДЫ ОПЕРАЦИЙ:</a:t>
            </a:r>
          </a:p>
          <a:p>
            <a:pPr eaLnBrk="1" hangingPunct="1">
              <a:lnSpc>
                <a:spcPct val="80000"/>
              </a:lnSpc>
            </a:pPr>
            <a:r>
              <a:rPr lang="ru-RU" altLang="en-US" sz="2800" dirty="0"/>
              <a:t>Резекция легкого</a:t>
            </a:r>
          </a:p>
          <a:p>
            <a:pPr eaLnBrk="1" hangingPunct="1">
              <a:lnSpc>
                <a:spcPct val="80000"/>
              </a:lnSpc>
            </a:pPr>
            <a:r>
              <a:rPr lang="ru-RU" altLang="en-US" sz="2800" dirty="0"/>
              <a:t>Лобэктомия</a:t>
            </a:r>
          </a:p>
          <a:p>
            <a:pPr eaLnBrk="1" hangingPunct="1">
              <a:lnSpc>
                <a:spcPct val="80000"/>
              </a:lnSpc>
            </a:pPr>
            <a:r>
              <a:rPr lang="ru-RU" altLang="en-US" sz="2800" dirty="0"/>
              <a:t>Пневмонэктомия</a:t>
            </a:r>
          </a:p>
          <a:p>
            <a:pPr eaLnBrk="1" hangingPunct="1">
              <a:lnSpc>
                <a:spcPct val="80000"/>
              </a:lnSpc>
            </a:pPr>
            <a:r>
              <a:rPr lang="ru-RU" altLang="en-US" sz="2800" dirty="0"/>
              <a:t>Плевропневмонэктомия</a:t>
            </a:r>
          </a:p>
          <a:p>
            <a:pPr eaLnBrk="1" hangingPunct="1">
              <a:lnSpc>
                <a:spcPct val="80000"/>
              </a:lnSpc>
            </a:pPr>
            <a:r>
              <a:rPr lang="ru-RU" altLang="en-US" sz="2800" dirty="0"/>
              <a:t>Торакопластика,</a:t>
            </a:r>
          </a:p>
          <a:p>
            <a:pPr eaLnBrk="1" hangingPunct="1">
              <a:lnSpc>
                <a:spcPct val="80000"/>
              </a:lnSpc>
            </a:pPr>
            <a:r>
              <a:rPr lang="ru-RU" altLang="en-US" sz="2800" dirty="0"/>
              <a:t>Торакомиопластика</a:t>
            </a:r>
          </a:p>
          <a:p>
            <a:pPr eaLnBrk="1" hangingPunct="1">
              <a:lnSpc>
                <a:spcPct val="80000"/>
              </a:lnSpc>
            </a:pPr>
            <a:r>
              <a:rPr lang="ru-RU" altLang="en-US" sz="2800" dirty="0"/>
              <a:t>Кавернотомия</a:t>
            </a:r>
          </a:p>
          <a:p>
            <a:pPr eaLnBrk="1" hangingPunct="1">
              <a:lnSpc>
                <a:spcPct val="80000"/>
              </a:lnSpc>
            </a:pPr>
            <a:r>
              <a:rPr lang="ru-RU" altLang="en-US" sz="2800" dirty="0"/>
              <a:t>Дренирование каверны</a:t>
            </a:r>
          </a:p>
          <a:p>
            <a:pPr eaLnBrk="1" hangingPunct="1">
              <a:lnSpc>
                <a:spcPct val="80000"/>
              </a:lnSpc>
            </a:pPr>
            <a:r>
              <a:rPr lang="ru-RU" altLang="en-US" sz="2800" dirty="0"/>
              <a:t>Кавернопластика</a:t>
            </a:r>
          </a:p>
          <a:p>
            <a:pPr eaLnBrk="1" hangingPunct="1">
              <a:lnSpc>
                <a:spcPct val="80000"/>
              </a:lnSpc>
            </a:pPr>
            <a:r>
              <a:rPr lang="ru-RU" altLang="en-US" sz="2800" dirty="0"/>
              <a:t>Плеврэктомия, декортикация</a:t>
            </a:r>
          </a:p>
          <a:p>
            <a:pPr eaLnBrk="1" hangingPunct="1">
              <a:lnSpc>
                <a:spcPct val="80000"/>
              </a:lnSpc>
            </a:pPr>
            <a:endParaRPr lang="ru-RU" altLang="en-US" sz="2800" dirty="0"/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anchor="ctr" anchorCtr="0"/>
          <a:lstStyle/>
          <a:p>
            <a:pPr algn="ctr" eaLnBrk="1" hangingPunct="1"/>
            <a:r>
              <a:rPr lang="ru-RU" altLang="en-US" dirty="0"/>
              <a:t>ИСХОДЫ</a:t>
            </a:r>
          </a:p>
        </p:txBody>
      </p:sp>
      <p:sp>
        <p:nvSpPr>
          <p:cNvPr id="89091" name="Rectangle 3"/>
          <p:cNvSpPr>
            <a:spLocks noGrp="1"/>
          </p:cNvSpPr>
          <p:nvPr>
            <p:ph idx="1"/>
          </p:nvPr>
        </p:nvSpPr>
        <p:spPr>
          <a:xfrm>
            <a:off x="661988" y="2492375"/>
            <a:ext cx="7772400" cy="3527425"/>
          </a:xfrm>
        </p:spPr>
        <p:txBody>
          <a:bodyPr vert="horz" wrap="square" lIns="92075" tIns="46038" rIns="92075" bIns="46038" anchor="t" anchorCtr="0"/>
          <a:lstStyle/>
          <a:p>
            <a:pPr eaLnBrk="1" hangingPunct="1"/>
            <a:r>
              <a:rPr lang="ru-RU" altLang="en-US" dirty="0"/>
              <a:t>Цирротический туберкулез</a:t>
            </a:r>
          </a:p>
          <a:p>
            <a:pPr eaLnBrk="1" hangingPunct="1"/>
            <a:r>
              <a:rPr lang="ru-RU" altLang="en-US" dirty="0"/>
              <a:t>Летальный</a:t>
            </a:r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/>
          </p:cNvSpPr>
          <p:nvPr>
            <p:ph type="title"/>
          </p:nvPr>
        </p:nvSpPr>
        <p:spPr>
          <a:xfrm>
            <a:off x="1771650" y="260350"/>
            <a:ext cx="7372350" cy="1447800"/>
          </a:xfrm>
        </p:spPr>
        <p:txBody>
          <a:bodyPr vert="horz" wrap="square" lIns="92075" tIns="46038" rIns="92075" bIns="46038" anchor="ctr" anchorCtr="0"/>
          <a:lstStyle/>
          <a:p>
            <a:pPr algn="ctr" eaLnBrk="1" hangingPunct="1"/>
            <a:r>
              <a:rPr lang="ru-RU" altLang="en-US" dirty="0"/>
              <a:t>ЦИРРОТИЧЕСКИЙ ТУБЕРКУЛЕЗ</a:t>
            </a:r>
          </a:p>
        </p:txBody>
      </p:sp>
      <p:sp>
        <p:nvSpPr>
          <p:cNvPr id="90115" name="Rectangle 3"/>
          <p:cNvSpPr>
            <a:spLocks noGrp="1"/>
          </p:cNvSpPr>
          <p:nvPr>
            <p:ph idx="1"/>
          </p:nvPr>
        </p:nvSpPr>
        <p:spPr>
          <a:xfrm>
            <a:off x="827088" y="1989138"/>
            <a:ext cx="7772400" cy="4868862"/>
          </a:xfrm>
        </p:spPr>
        <p:txBody>
          <a:bodyPr vert="horz" wrap="square" lIns="92075" tIns="46038" rIns="92075" bIns="46038" anchor="t" anchorCtr="0"/>
          <a:lstStyle/>
          <a:p>
            <a:pPr eaLnBrk="1" hangingPunct="1"/>
            <a:r>
              <a:rPr lang="ru-RU" altLang="en-US" sz="2800" dirty="0"/>
              <a:t>Фиброзные изменения в легких и плевре преобладают над специфическими проявлениями туберкулезного воспаления (инкапсулированные очаги, щелевидные остаточные каверны)</a:t>
            </a:r>
          </a:p>
          <a:p>
            <a:pPr eaLnBrk="1" hangingPunct="1"/>
            <a:endParaRPr lang="ru-RU" altLang="en-US" sz="2800" dirty="0"/>
          </a:p>
          <a:p>
            <a:pPr eaLnBrk="1" hangingPunct="1"/>
            <a:r>
              <a:rPr lang="ru-RU" altLang="en-US" sz="2800" dirty="0"/>
              <a:t>3% всех летальных исходов от туберкулеза</a:t>
            </a:r>
          </a:p>
          <a:p>
            <a:pPr eaLnBrk="1" hangingPunct="1"/>
            <a:r>
              <a:rPr lang="ru-RU" altLang="en-US" sz="2800" dirty="0"/>
              <a:t>Причины: легочное кровотечение, ЛСН, амилоидоз внутренних органов</a:t>
            </a:r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anchor="ctr" anchorCtr="0"/>
          <a:lstStyle/>
          <a:p>
            <a:pPr algn="ctr" eaLnBrk="1" hangingPunct="1"/>
            <a:r>
              <a:rPr lang="ru-RU" altLang="en-US" dirty="0"/>
              <a:t>ПАТОГЕНЕЗ</a:t>
            </a:r>
          </a:p>
        </p:txBody>
      </p:sp>
      <p:sp>
        <p:nvSpPr>
          <p:cNvPr id="91139" name="Rectangle 3"/>
          <p:cNvSpPr>
            <a:spLocks noGrp="1"/>
          </p:cNvSpPr>
          <p:nvPr>
            <p:ph idx="1"/>
          </p:nvPr>
        </p:nvSpPr>
        <p:spPr>
          <a:xfrm>
            <a:off x="214313" y="1500188"/>
            <a:ext cx="8929687" cy="5357812"/>
          </a:xfrm>
        </p:spPr>
        <p:txBody>
          <a:bodyPr vert="horz" wrap="square" lIns="92075" tIns="46038" rIns="92075" bIns="46038" anchor="t" anchorCtr="0"/>
          <a:lstStyle/>
          <a:p>
            <a:pPr eaLnBrk="1" hangingPunct="1">
              <a:lnSpc>
                <a:spcPct val="90000"/>
              </a:lnSpc>
            </a:pPr>
            <a:r>
              <a:rPr lang="ru-RU" altLang="en-US" sz="2800" dirty="0"/>
              <a:t>Благоприятный исход ФКТ, ХДТ и КП</a:t>
            </a:r>
          </a:p>
          <a:p>
            <a:pPr eaLnBrk="1" hangingPunct="1">
              <a:lnSpc>
                <a:spcPct val="90000"/>
              </a:lnSpc>
            </a:pPr>
            <a:r>
              <a:rPr lang="ru-RU" altLang="en-US" sz="2800" dirty="0"/>
              <a:t>Неблагоприятный исход свежих и осложненных первичных форм туберкулеза: инфильтративной, диссеминированной, </a:t>
            </a:r>
          </a:p>
          <a:p>
            <a:pPr eaLnBrk="1" hangingPunct="1">
              <a:lnSpc>
                <a:spcPct val="90000"/>
              </a:lnSpc>
              <a:buNone/>
            </a:pPr>
            <a:r>
              <a:rPr lang="ru-RU" altLang="en-US" sz="2800" dirty="0"/>
              <a:t>плеврита, ВГЛУ, ПТК</a:t>
            </a:r>
          </a:p>
          <a:p>
            <a:pPr eaLnBrk="1" hangingPunct="1">
              <a:lnSpc>
                <a:spcPct val="90000"/>
              </a:lnSpc>
              <a:buNone/>
            </a:pPr>
            <a:endParaRPr lang="ru-RU" altLang="en-US" sz="2800" dirty="0"/>
          </a:p>
          <a:p>
            <a:pPr eaLnBrk="1" hangingPunct="1">
              <a:lnSpc>
                <a:spcPct val="90000"/>
              </a:lnSpc>
              <a:buNone/>
            </a:pPr>
            <a:r>
              <a:rPr lang="ru-RU" altLang="en-US" sz="2800" dirty="0"/>
              <a:t>Способствуют</a:t>
            </a:r>
          </a:p>
          <a:p>
            <a:pPr eaLnBrk="1" hangingPunct="1">
              <a:lnSpc>
                <a:spcPct val="90000"/>
              </a:lnSpc>
            </a:pPr>
            <a:r>
              <a:rPr lang="ru-RU" altLang="en-US" sz="2800" dirty="0"/>
              <a:t>Ателектаз</a:t>
            </a:r>
          </a:p>
          <a:p>
            <a:pPr eaLnBrk="1" hangingPunct="1">
              <a:lnSpc>
                <a:spcPct val="90000"/>
              </a:lnSpc>
            </a:pPr>
            <a:r>
              <a:rPr lang="ru-RU" altLang="en-US" sz="2800" dirty="0"/>
              <a:t>Вялое рассасывание</a:t>
            </a:r>
          </a:p>
          <a:p>
            <a:pPr eaLnBrk="1" hangingPunct="1">
              <a:lnSpc>
                <a:spcPct val="90000"/>
              </a:lnSpc>
            </a:pPr>
            <a:r>
              <a:rPr lang="ru-RU" altLang="en-US" sz="2800" dirty="0"/>
              <a:t>Усиление ПОЛ</a:t>
            </a:r>
          </a:p>
        </p:txBody>
      </p:sp>
      <p:pic>
        <p:nvPicPr>
          <p:cNvPr id="91140" name="Picture 4" descr="E:\ТАБЛИЦЫ\IMG_20200412_090943.jpg"/>
          <p:cNvPicPr>
            <a:picLocks noChangeAspect="1"/>
          </p:cNvPicPr>
          <p:nvPr/>
        </p:nvPicPr>
        <p:blipFill>
          <a:blip r:embed="rId2" cstate="print"/>
          <a:srcRect t="6250" r="3645" b="3125"/>
          <a:stretch>
            <a:fillRect/>
          </a:stretch>
        </p:blipFill>
        <p:spPr>
          <a:xfrm>
            <a:off x="4643438" y="2857500"/>
            <a:ext cx="4500562" cy="40005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anchor="ctr" anchorCtr="0"/>
          <a:lstStyle/>
          <a:p>
            <a:pPr algn="ctr" eaLnBrk="1" hangingPunct="1"/>
            <a:r>
              <a:rPr lang="ru-RU" altLang="en-US" dirty="0"/>
              <a:t>МОРФОЛОГИЯ</a:t>
            </a:r>
          </a:p>
        </p:txBody>
      </p:sp>
      <p:sp>
        <p:nvSpPr>
          <p:cNvPr id="92163" name="Rectangle 3"/>
          <p:cNvSpPr>
            <a:spLocks noGrp="1"/>
          </p:cNvSpPr>
          <p:nvPr>
            <p:ph idx="1"/>
          </p:nvPr>
        </p:nvSpPr>
        <p:spPr>
          <a:xfrm>
            <a:off x="714375" y="1357313"/>
            <a:ext cx="7772400" cy="5500687"/>
          </a:xfrm>
        </p:spPr>
        <p:txBody>
          <a:bodyPr vert="horz" wrap="square" lIns="92075" tIns="46038" rIns="92075" bIns="46038" anchor="t" anchorCtr="0"/>
          <a:lstStyle/>
          <a:p>
            <a:pPr eaLnBrk="1" hangingPunct="1">
              <a:lnSpc>
                <a:spcPct val="90000"/>
              </a:lnSpc>
            </a:pPr>
            <a:r>
              <a:rPr lang="ru-RU" altLang="en-US" sz="2800" dirty="0"/>
              <a:t>Грубые коллагеновые волокна, массивные фиброзные тяжи - ДН</a:t>
            </a:r>
          </a:p>
          <a:p>
            <a:pPr eaLnBrk="1" hangingPunct="1">
              <a:lnSpc>
                <a:spcPct val="90000"/>
              </a:lnSpc>
            </a:pPr>
            <a:r>
              <a:rPr lang="ru-RU" altLang="en-US" sz="2800" dirty="0"/>
              <a:t>Деформация бронхов, цилиндрические и мешотчатые бронхоэктазы – метатуберкулезные бронхиты</a:t>
            </a:r>
          </a:p>
          <a:p>
            <a:pPr eaLnBrk="1" hangingPunct="1">
              <a:lnSpc>
                <a:spcPct val="90000"/>
              </a:lnSpc>
            </a:pPr>
            <a:r>
              <a:rPr lang="ru-RU" altLang="en-US" sz="2800" dirty="0"/>
              <a:t>Облитерация капилляров, артериовенозные анастомозы, артерио- и венэктазии – легочные кровотечения</a:t>
            </a:r>
          </a:p>
          <a:p>
            <a:pPr eaLnBrk="1" hangingPunct="1">
              <a:lnSpc>
                <a:spcPct val="90000"/>
              </a:lnSpc>
            </a:pPr>
            <a:r>
              <a:rPr lang="ru-RU" altLang="en-US" sz="2800" dirty="0"/>
              <a:t>Атрофия мышечных и эластических волокон – эмфизема</a:t>
            </a:r>
          </a:p>
          <a:p>
            <a:pPr eaLnBrk="1" hangingPunct="1">
              <a:lnSpc>
                <a:spcPct val="90000"/>
              </a:lnSpc>
            </a:pPr>
            <a:r>
              <a:rPr lang="ru-RU" altLang="en-US" sz="2800" dirty="0"/>
              <a:t>Остаточные щелевидные каверны - олигобациллярность</a:t>
            </a:r>
          </a:p>
          <a:p>
            <a:pPr eaLnBrk="1" hangingPunct="1">
              <a:lnSpc>
                <a:spcPct val="90000"/>
              </a:lnSpc>
            </a:pPr>
            <a:r>
              <a:rPr lang="ru-RU" altLang="en-US" sz="2800" dirty="0"/>
              <a:t>Инкапсулированные казеозные очаги </a:t>
            </a:r>
          </a:p>
        </p:txBody>
      </p: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/>
          </p:cNvSpPr>
          <p:nvPr>
            <p:ph type="title"/>
          </p:nvPr>
        </p:nvSpPr>
        <p:spPr>
          <a:xfrm>
            <a:off x="1905000" y="228600"/>
            <a:ext cx="7086600" cy="1184275"/>
          </a:xfrm>
        </p:spPr>
        <p:txBody>
          <a:bodyPr vert="horz" wrap="square" lIns="92075" tIns="46038" rIns="92075" bIns="46038" anchor="ctr" anchorCtr="0"/>
          <a:lstStyle/>
          <a:p>
            <a:pPr algn="ctr" eaLnBrk="1" hangingPunct="1"/>
            <a:r>
              <a:rPr lang="ru-RU" altLang="en-US" dirty="0"/>
              <a:t>КЛИНИКА</a:t>
            </a:r>
          </a:p>
        </p:txBody>
      </p:sp>
      <p:sp>
        <p:nvSpPr>
          <p:cNvPr id="93187" name="Rectangle 3"/>
          <p:cNvSpPr>
            <a:spLocks noGrp="1"/>
          </p:cNvSpPr>
          <p:nvPr>
            <p:ph idx="1"/>
          </p:nvPr>
        </p:nvSpPr>
        <p:spPr/>
        <p:txBody>
          <a:bodyPr vert="horz" wrap="square" lIns="92075" tIns="46038" rIns="92075" bIns="46038" anchor="t" anchorCtr="0"/>
          <a:lstStyle/>
          <a:p>
            <a:pPr eaLnBrk="1" hangingPunct="1"/>
            <a:r>
              <a:rPr lang="ru-RU" altLang="en-US" dirty="0"/>
              <a:t>ХЛСН</a:t>
            </a:r>
          </a:p>
          <a:p>
            <a:pPr eaLnBrk="1" hangingPunct="1"/>
            <a:r>
              <a:rPr lang="ru-RU" altLang="en-US" dirty="0"/>
              <a:t>Кровотечения</a:t>
            </a:r>
          </a:p>
          <a:p>
            <a:pPr eaLnBrk="1" hangingPunct="1"/>
            <a:r>
              <a:rPr lang="ru-RU" altLang="en-US" dirty="0"/>
              <a:t>Метатуберкулезные бронхиты</a:t>
            </a:r>
          </a:p>
          <a:p>
            <a:pPr eaLnBrk="1" hangingPunct="1"/>
            <a:r>
              <a:rPr lang="ru-RU" altLang="en-US" dirty="0"/>
              <a:t>Обострение туберкулеза</a:t>
            </a:r>
          </a:p>
        </p:txBody>
      </p:sp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anchor="ctr" anchorCtr="0"/>
          <a:lstStyle/>
          <a:p>
            <a:pPr algn="ctr" eaLnBrk="1" hangingPunct="1"/>
            <a:r>
              <a:rPr lang="ru-RU" altLang="en-US" dirty="0"/>
              <a:t>РЕНТГЕНОЛОГИЯ</a:t>
            </a:r>
          </a:p>
        </p:txBody>
      </p:sp>
      <p:sp>
        <p:nvSpPr>
          <p:cNvPr id="94211" name="Rectangle 3"/>
          <p:cNvSpPr>
            <a:spLocks noGrp="1"/>
          </p:cNvSpPr>
          <p:nvPr>
            <p:ph idx="1"/>
          </p:nvPr>
        </p:nvSpPr>
        <p:spPr>
          <a:xfrm>
            <a:off x="684213" y="2033588"/>
            <a:ext cx="7772400" cy="4824412"/>
          </a:xfrm>
        </p:spPr>
        <p:txBody>
          <a:bodyPr vert="horz" wrap="square" lIns="92075" tIns="46038" rIns="92075" bIns="46038" anchor="t" anchorCtr="0"/>
          <a:lstStyle/>
          <a:p>
            <a:pPr eaLnBrk="1" hangingPunct="1">
              <a:lnSpc>
                <a:spcPct val="80000"/>
              </a:lnSpc>
            </a:pPr>
            <a:r>
              <a:rPr lang="ru-RU" altLang="en-US" sz="2800" dirty="0"/>
              <a:t>Затемнение</a:t>
            </a:r>
          </a:p>
          <a:p>
            <a:pPr eaLnBrk="1" hangingPunct="1">
              <a:lnSpc>
                <a:spcPct val="80000"/>
              </a:lnSpc>
            </a:pPr>
            <a:r>
              <a:rPr lang="ru-RU" altLang="en-US" sz="2800" dirty="0"/>
              <a:t>Высокой интенсивности</a:t>
            </a:r>
          </a:p>
          <a:p>
            <a:pPr eaLnBrk="1" hangingPunct="1">
              <a:lnSpc>
                <a:spcPct val="80000"/>
              </a:lnSpc>
            </a:pPr>
            <a:r>
              <a:rPr lang="ru-RU" altLang="en-US" sz="2800" dirty="0"/>
              <a:t>Четкий контур</a:t>
            </a:r>
          </a:p>
          <a:p>
            <a:pPr eaLnBrk="1" hangingPunct="1">
              <a:lnSpc>
                <a:spcPct val="80000"/>
              </a:lnSpc>
            </a:pPr>
            <a:r>
              <a:rPr lang="ru-RU" altLang="en-US" sz="2800" dirty="0"/>
              <a:t>Негомогенное</a:t>
            </a:r>
          </a:p>
          <a:p>
            <a:pPr eaLnBrk="1" hangingPunct="1">
              <a:lnSpc>
                <a:spcPct val="80000"/>
              </a:lnSpc>
            </a:pPr>
            <a:r>
              <a:rPr lang="ru-RU" altLang="en-US" sz="2800" dirty="0"/>
              <a:t>Уменьшение объема пораженного участка легкого (сужение межреберий, легочного поля, смещение трахеи, корня, средостения в сторону поражения)</a:t>
            </a:r>
          </a:p>
          <a:p>
            <a:pPr eaLnBrk="1" hangingPunct="1">
              <a:lnSpc>
                <a:spcPct val="80000"/>
              </a:lnSpc>
            </a:pPr>
            <a:r>
              <a:rPr lang="ru-RU" altLang="en-US" sz="2800" dirty="0"/>
              <a:t>Эмфизема непораженных участков (расширение межреберий, обеднение легочного рисунка, уплощение купола диафрагмы)</a:t>
            </a:r>
          </a:p>
          <a:p>
            <a:pPr eaLnBrk="1" hangingPunct="1">
              <a:lnSpc>
                <a:spcPct val="80000"/>
              </a:lnSpc>
            </a:pPr>
            <a:endParaRPr lang="ru-RU" altLang="en-US" sz="2800" dirty="0"/>
          </a:p>
        </p:txBody>
      </p:sp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anchor="ctr" anchorCtr="0"/>
          <a:lstStyle/>
          <a:p>
            <a:pPr eaLnBrk="1" hangingPunct="1"/>
            <a:endParaRPr lang="en-US" altLang="en-US" dirty="0"/>
          </a:p>
        </p:txBody>
      </p:sp>
      <p:sp>
        <p:nvSpPr>
          <p:cNvPr id="95235" name="Rectangle 3"/>
          <p:cNvSpPr>
            <a:spLocks noGrp="1"/>
          </p:cNvSpPr>
          <p:nvPr>
            <p:ph idx="1"/>
          </p:nvPr>
        </p:nvSpPr>
        <p:spPr/>
        <p:txBody>
          <a:bodyPr vert="horz" wrap="square" lIns="92075" tIns="46038" rIns="92075" bIns="46038" anchor="t" anchorCtr="0"/>
          <a:lstStyle/>
          <a:p>
            <a:pPr eaLnBrk="1" hangingPunct="1"/>
            <a:endParaRPr lang="en-US" altLang="en-US" dirty="0"/>
          </a:p>
        </p:txBody>
      </p:sp>
      <p:pic>
        <p:nvPicPr>
          <p:cNvPr id="95236" name="Picture 4" descr="IMG_1587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anchor="ctr" anchorCtr="0"/>
          <a:lstStyle/>
          <a:p>
            <a:pPr algn="ctr" eaLnBrk="1" hangingPunct="1"/>
            <a:r>
              <a:rPr lang="ru-RU" altLang="en-US" dirty="0"/>
              <a:t>ОСЛОЖНЕНИЯ</a:t>
            </a:r>
          </a:p>
        </p:txBody>
      </p:sp>
      <p:sp>
        <p:nvSpPr>
          <p:cNvPr id="96259" name="Rectangle 3"/>
          <p:cNvSpPr>
            <a:spLocks noGrp="1"/>
          </p:cNvSpPr>
          <p:nvPr>
            <p:ph idx="1"/>
          </p:nvPr>
        </p:nvSpPr>
        <p:spPr>
          <a:xfrm>
            <a:off x="611188" y="2420938"/>
            <a:ext cx="7772400" cy="3240087"/>
          </a:xfrm>
        </p:spPr>
        <p:txBody>
          <a:bodyPr vert="horz" wrap="square" lIns="92075" tIns="46038" rIns="92075" bIns="46038" anchor="t" anchorCtr="0"/>
          <a:lstStyle/>
          <a:p>
            <a:pPr eaLnBrk="1" hangingPunct="1">
              <a:lnSpc>
                <a:spcPct val="90000"/>
              </a:lnSpc>
            </a:pPr>
            <a:r>
              <a:rPr lang="ru-RU" altLang="en-US" dirty="0"/>
              <a:t>Спонтанный пневмоторакс</a:t>
            </a:r>
          </a:p>
          <a:p>
            <a:pPr eaLnBrk="1" hangingPunct="1">
              <a:lnSpc>
                <a:spcPct val="90000"/>
              </a:lnSpc>
            </a:pPr>
            <a:r>
              <a:rPr lang="ru-RU" altLang="en-US" dirty="0"/>
              <a:t>Кровохарканье</a:t>
            </a:r>
          </a:p>
          <a:p>
            <a:pPr eaLnBrk="1" hangingPunct="1">
              <a:lnSpc>
                <a:spcPct val="90000"/>
              </a:lnSpc>
            </a:pPr>
            <a:r>
              <a:rPr lang="ru-RU" altLang="en-US" dirty="0"/>
              <a:t>Легочно-сердечная недостаточность</a:t>
            </a:r>
          </a:p>
          <a:p>
            <a:pPr eaLnBrk="1" hangingPunct="1">
              <a:lnSpc>
                <a:spcPct val="90000"/>
              </a:lnSpc>
            </a:pPr>
            <a:r>
              <a:rPr lang="ru-RU" altLang="en-US" dirty="0"/>
              <a:t>Амилоидоз внутренних органов</a:t>
            </a:r>
          </a:p>
          <a:p>
            <a:pPr eaLnBrk="1" hangingPunct="1">
              <a:lnSpc>
                <a:spcPct val="90000"/>
              </a:lnSpc>
              <a:buNone/>
            </a:pPr>
            <a:endParaRPr lang="ru-RU" altLang="en-US" dirty="0"/>
          </a:p>
        </p:txBody>
      </p:sp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anchor="ctr" anchorCtr="0"/>
          <a:lstStyle/>
          <a:p>
            <a:pPr algn="ctr" eaLnBrk="1" hangingPunct="1"/>
            <a:r>
              <a:rPr lang="ru-RU" altLang="en-US" dirty="0"/>
              <a:t>ИСХОДЫ</a:t>
            </a:r>
          </a:p>
        </p:txBody>
      </p:sp>
      <p:sp>
        <p:nvSpPr>
          <p:cNvPr id="97283" name="Rectangle 3"/>
          <p:cNvSpPr>
            <a:spLocks noGrp="1"/>
          </p:cNvSpPr>
          <p:nvPr>
            <p:ph idx="1"/>
          </p:nvPr>
        </p:nvSpPr>
        <p:spPr>
          <a:xfrm>
            <a:off x="661988" y="2205038"/>
            <a:ext cx="7772400" cy="3814762"/>
          </a:xfrm>
        </p:spPr>
        <p:txBody>
          <a:bodyPr vert="horz" wrap="square" lIns="92075" tIns="46038" rIns="92075" bIns="46038" anchor="t" anchorCtr="0"/>
          <a:lstStyle/>
          <a:p>
            <a:pPr eaLnBrk="1" hangingPunct="1"/>
            <a:r>
              <a:rPr lang="ru-RU" altLang="en-US" dirty="0"/>
              <a:t>Цирроз легкого</a:t>
            </a:r>
          </a:p>
          <a:p>
            <a:pPr eaLnBrk="1" hangingPunct="1"/>
            <a:r>
              <a:rPr lang="ru-RU" altLang="en-US" dirty="0"/>
              <a:t>Летальный</a:t>
            </a:r>
          </a:p>
          <a:p>
            <a:pPr eaLnBrk="1" hangingPunct="1">
              <a:buNone/>
            </a:pPr>
            <a:endParaRPr lang="ru-RU" altLang="en-US" dirty="0"/>
          </a:p>
        </p:txBody>
      </p:sp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Заголовок 1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anchor="ctr" anchorCtr="0"/>
          <a:lstStyle/>
          <a:p>
            <a:r>
              <a:rPr dirty="0"/>
              <a:t>ТУБЕРКУЛЕЗНЫЙ ПЛЕВРИТ</a:t>
            </a:r>
          </a:p>
        </p:txBody>
      </p:sp>
      <p:sp>
        <p:nvSpPr>
          <p:cNvPr id="98307" name="Содержимое 2"/>
          <p:cNvSpPr>
            <a:spLocks noGrp="1"/>
          </p:cNvSpPr>
          <p:nvPr>
            <p:ph idx="1"/>
          </p:nvPr>
        </p:nvSpPr>
        <p:spPr/>
        <p:txBody>
          <a:bodyPr vert="horz" wrap="square" lIns="92075" tIns="46038" rIns="92075" bIns="46038" anchor="t" anchorCtr="0"/>
          <a:lstStyle/>
          <a:p>
            <a:r>
              <a:rPr dirty="0"/>
              <a:t>Может быть самостоятельной формой туберкулеза или осложнять различные формы туберкулеза легких.</a:t>
            </a:r>
          </a:p>
        </p:txBody>
      </p:sp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Title 1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anchor="ctr" anchorCtr="0"/>
          <a:lstStyle/>
          <a:p>
            <a:r>
              <a:rPr lang="ru-RU" altLang="ru-RU" dirty="0"/>
              <a:t>Сухой плеврит</a:t>
            </a:r>
            <a:br>
              <a:rPr lang="ru-RU" altLang="ru-RU" dirty="0"/>
            </a:br>
            <a:endParaRPr lang="en-GB" alt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 vert="horz" wrap="square" lIns="92075" tIns="46038" rIns="92075" bIns="46038" numCol="1" anchor="t" anchorCtr="0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t37</a:t>
            </a: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90000"/>
              <a:buFont typeface="Wingdings" panose="05000000000000000000" pitchFamily="2" charset="2"/>
              <a:buChar char="Ú"/>
              <a:defRPr/>
            </a:pPr>
            <a:endParaRPr kumimoji="0" lang="en-GB" sz="32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99332" name="Picture 1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9775" y="1427163"/>
            <a:ext cx="8231188" cy="524351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Title 1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anchor="ctr" anchorCtr="0"/>
          <a:lstStyle/>
          <a:p>
            <a:r>
              <a:rPr lang="ru-RU" altLang="ru-RU" dirty="0"/>
              <a:t>Экссудативный плеврит</a:t>
            </a:r>
            <a:br>
              <a:rPr lang="ru-RU" altLang="ru-RU" dirty="0"/>
            </a:br>
            <a:endParaRPr lang="en-GB" altLang="en-US" dirty="0"/>
          </a:p>
        </p:txBody>
      </p:sp>
      <p:pic>
        <p:nvPicPr>
          <p:cNvPr id="100355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364163" y="5157788"/>
            <a:ext cx="1328737" cy="1328737"/>
          </a:xfrm>
        </p:spPr>
      </p:pic>
      <p:pic>
        <p:nvPicPr>
          <p:cNvPr id="100356" name="Picture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62000" y="1911350"/>
            <a:ext cx="8229600" cy="47180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Title 1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anchor="ctr" anchorCtr="0"/>
          <a:lstStyle/>
          <a:p>
            <a:r>
              <a:rPr lang="ru-RU" altLang="ru-RU" dirty="0"/>
              <a:t>Перкуссия при экссудативном плеврите</a:t>
            </a:r>
            <a:br>
              <a:rPr lang="ru-RU" altLang="ru-RU" dirty="0"/>
            </a:br>
            <a:endParaRPr lang="en-GB" altLang="en-US" dirty="0"/>
          </a:p>
        </p:txBody>
      </p:sp>
      <p:pic>
        <p:nvPicPr>
          <p:cNvPr id="101379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54275" y="1905000"/>
            <a:ext cx="4187825" cy="4114800"/>
          </a:xfrm>
        </p:spPr>
      </p:pic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Title 1"/>
          <p:cNvSpPr>
            <a:spLocks noGrp="1"/>
          </p:cNvSpPr>
          <p:nvPr>
            <p:ph type="title"/>
          </p:nvPr>
        </p:nvSpPr>
        <p:spPr>
          <a:xfrm>
            <a:off x="2124075" y="274638"/>
            <a:ext cx="6562725" cy="1143000"/>
          </a:xfrm>
        </p:spPr>
        <p:txBody>
          <a:bodyPr vert="horz" wrap="square" lIns="92075" tIns="46038" rIns="92075" bIns="46038" anchor="ctr" anchorCtr="0"/>
          <a:lstStyle/>
          <a:p>
            <a:r>
              <a:rPr lang="ru-RU" altLang="ru-RU" dirty="0">
                <a:latin typeface="+mj-lt"/>
                <a:ea typeface="+mj-ea"/>
                <a:cs typeface="+mj-cs"/>
              </a:rPr>
              <a:t>Плеврит. </a:t>
            </a:r>
            <a:br>
              <a:rPr lang="ru-RU" altLang="ru-RU" dirty="0">
                <a:latin typeface="+mj-lt"/>
                <a:ea typeface="+mj-ea"/>
                <a:cs typeface="+mj-cs"/>
              </a:rPr>
            </a:br>
            <a:endParaRPr lang="en-GB" altLang="en-US" dirty="0">
              <a:latin typeface="+mj-lt"/>
              <a:ea typeface="+mj-ea"/>
              <a:cs typeface="+mj-cs"/>
            </a:endParaRPr>
          </a:p>
        </p:txBody>
      </p:sp>
      <p:sp>
        <p:nvSpPr>
          <p:cNvPr id="102403" name="Text Placeholder 3"/>
          <p:cNvSpPr>
            <a:spLocks noGrp="1"/>
          </p:cNvSpPr>
          <p:nvPr>
            <p:ph type="body" idx="1"/>
          </p:nvPr>
        </p:nvSpPr>
        <p:spPr>
          <a:xfrm>
            <a:off x="604838" y="1874838"/>
            <a:ext cx="4040187" cy="608012"/>
          </a:xfrm>
        </p:spPr>
        <p:txBody>
          <a:bodyPr vert="horz" wrap="square" lIns="92075" tIns="46038" rIns="92075" bIns="46038" anchor="b" anchorCtr="0"/>
          <a:lstStyle/>
          <a:p>
            <a:pPr>
              <a:buSzPct val="90000"/>
            </a:pPr>
            <a:r>
              <a:rPr lang="ru-RU" altLang="ru-RU" dirty="0">
                <a:latin typeface="+mn-lt"/>
                <a:ea typeface="+mn-ea"/>
                <a:cs typeface="+mn-cs"/>
              </a:rPr>
              <a:t>Сухой</a:t>
            </a:r>
          </a:p>
          <a:p>
            <a:pPr>
              <a:buSzPct val="90000"/>
            </a:pPr>
            <a:endParaRPr lang="en-GB" altLang="en-US" dirty="0">
              <a:latin typeface="+mn-lt"/>
              <a:ea typeface="+mn-ea"/>
              <a:cs typeface="+mn-cs"/>
            </a:endParaRPr>
          </a:p>
        </p:txBody>
      </p:sp>
      <p:sp>
        <p:nvSpPr>
          <p:cNvPr id="102404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665663" y="1838325"/>
            <a:ext cx="4041775" cy="639763"/>
          </a:xfrm>
        </p:spPr>
        <p:txBody>
          <a:bodyPr vert="horz" wrap="square" lIns="92075" tIns="46038" rIns="92075" bIns="46038" anchor="b" anchorCtr="0"/>
          <a:lstStyle/>
          <a:p>
            <a:pPr>
              <a:buSzPct val="90000"/>
            </a:pPr>
            <a:r>
              <a:rPr lang="ru-RU" altLang="ru-RU" dirty="0">
                <a:latin typeface="+mn-lt"/>
                <a:ea typeface="+mn-ea"/>
                <a:cs typeface="+mn-cs"/>
              </a:rPr>
              <a:t>Рентген</a:t>
            </a:r>
          </a:p>
          <a:p>
            <a:pPr>
              <a:buSzPct val="90000"/>
            </a:pPr>
            <a:endParaRPr lang="en-GB" altLang="en-US" dirty="0">
              <a:latin typeface="+mn-lt"/>
              <a:ea typeface="+mn-ea"/>
              <a:cs typeface="+mn-cs"/>
            </a:endParaRPr>
          </a:p>
        </p:txBody>
      </p:sp>
      <p:sp>
        <p:nvSpPr>
          <p:cNvPr id="102405" name="Content Placeholder 6"/>
          <p:cNvSpPr>
            <a:spLocks noGrp="1"/>
          </p:cNvSpPr>
          <p:nvPr>
            <p:ph sz="quarter" idx="4"/>
          </p:nvPr>
        </p:nvSpPr>
        <p:spPr>
          <a:xfrm>
            <a:off x="4665663" y="2632075"/>
            <a:ext cx="4041775" cy="3951288"/>
          </a:xfrm>
        </p:spPr>
        <p:txBody>
          <a:bodyPr vert="horz" wrap="square" lIns="92075" tIns="46038" rIns="92075" bIns="46038" anchor="t" anchorCtr="0"/>
          <a:lstStyle/>
          <a:p>
            <a:pPr eaLnBrk="1" hangingPunct="1">
              <a:buSzPct val="90000"/>
            </a:pPr>
            <a:r>
              <a:rPr lang="ru-RU" altLang="ru-RU" dirty="0">
                <a:latin typeface="+mn-lt"/>
                <a:ea typeface="+mn-ea"/>
                <a:cs typeface="+mn-cs"/>
              </a:rPr>
              <a:t>Понижение прозрачности</a:t>
            </a:r>
          </a:p>
          <a:p>
            <a:pPr eaLnBrk="1" hangingPunct="1">
              <a:buSzPct val="90000"/>
            </a:pPr>
            <a:r>
              <a:rPr lang="ru-RU" altLang="ru-RU" dirty="0">
                <a:latin typeface="+mn-lt"/>
                <a:ea typeface="+mn-ea"/>
                <a:cs typeface="+mn-cs"/>
              </a:rPr>
              <a:t>Отставание пораженной половины грудной клетки в акте дыхания (рентгеноскопически)</a:t>
            </a:r>
          </a:p>
          <a:p>
            <a:pPr>
              <a:buSzPct val="90000"/>
            </a:pPr>
            <a:endParaRPr lang="en-GB" altLang="en-US" dirty="0">
              <a:latin typeface="+mn-lt"/>
              <a:ea typeface="+mn-ea"/>
              <a:cs typeface="+mn-cs"/>
            </a:endParaRPr>
          </a:p>
        </p:txBody>
      </p:sp>
      <p:pic>
        <p:nvPicPr>
          <p:cNvPr id="102406" name="Picture 2" descr="http://zhuravlev.info/images/ill/p305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42938" y="2714625"/>
            <a:ext cx="3571875" cy="3143250"/>
          </a:xfrm>
        </p:spPr>
      </p:pic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Title 1"/>
          <p:cNvSpPr>
            <a:spLocks noGrp="1"/>
          </p:cNvSpPr>
          <p:nvPr>
            <p:ph type="title"/>
          </p:nvPr>
        </p:nvSpPr>
        <p:spPr>
          <a:xfrm>
            <a:off x="2339975" y="274638"/>
            <a:ext cx="6346825" cy="1143000"/>
          </a:xfrm>
        </p:spPr>
        <p:txBody>
          <a:bodyPr vert="horz" wrap="square" lIns="92075" tIns="46038" rIns="92075" bIns="46038" anchor="ctr" anchorCtr="0"/>
          <a:lstStyle/>
          <a:p>
            <a:r>
              <a:rPr lang="ru-RU" altLang="ru-RU" dirty="0">
                <a:latin typeface="+mj-lt"/>
                <a:ea typeface="+mj-ea"/>
                <a:cs typeface="+mj-cs"/>
              </a:rPr>
              <a:t>Плеврит. </a:t>
            </a:r>
            <a:br>
              <a:rPr lang="ru-RU" altLang="ru-RU" dirty="0">
                <a:latin typeface="+mj-lt"/>
                <a:ea typeface="+mj-ea"/>
                <a:cs typeface="+mj-cs"/>
              </a:rPr>
            </a:br>
            <a:endParaRPr lang="en-GB" altLang="en-US" dirty="0">
              <a:latin typeface="+mj-lt"/>
              <a:ea typeface="+mj-ea"/>
              <a:cs typeface="+mj-cs"/>
            </a:endParaRPr>
          </a:p>
        </p:txBody>
      </p:sp>
      <p:sp>
        <p:nvSpPr>
          <p:cNvPr id="103427" name="Text Placeholder 2"/>
          <p:cNvSpPr>
            <a:spLocks noGrp="1"/>
          </p:cNvSpPr>
          <p:nvPr>
            <p:ph type="body" idx="1"/>
          </p:nvPr>
        </p:nvSpPr>
        <p:spPr/>
        <p:txBody>
          <a:bodyPr vert="horz" wrap="square" lIns="92075" tIns="46038" rIns="92075" bIns="46038" anchor="b" anchorCtr="0"/>
          <a:lstStyle/>
          <a:p>
            <a:pPr>
              <a:buSzPct val="90000"/>
            </a:pPr>
            <a:r>
              <a:rPr lang="ru-RU" altLang="ru-RU" dirty="0">
                <a:latin typeface="+mn-lt"/>
                <a:ea typeface="+mn-ea"/>
                <a:cs typeface="+mn-cs"/>
              </a:rPr>
              <a:t>Экссудативный</a:t>
            </a:r>
          </a:p>
          <a:p>
            <a:pPr>
              <a:buSzPct val="90000"/>
            </a:pPr>
            <a:endParaRPr lang="en-GB" altLang="en-US" dirty="0">
              <a:latin typeface="+mn-lt"/>
              <a:ea typeface="+mn-ea"/>
              <a:cs typeface="+mn-cs"/>
            </a:endParaRPr>
          </a:p>
        </p:txBody>
      </p:sp>
      <p:pic>
        <p:nvPicPr>
          <p:cNvPr id="103428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2292350"/>
            <a:ext cx="4040188" cy="3716338"/>
          </a:xfrm>
        </p:spPr>
      </p:pic>
      <p:sp>
        <p:nvSpPr>
          <p:cNvPr id="103429" name="Text Placeholder 4"/>
          <p:cNvSpPr>
            <a:spLocks noGrp="1"/>
          </p:cNvSpPr>
          <p:nvPr>
            <p:ph type="body" sz="quarter" idx="3"/>
          </p:nvPr>
        </p:nvSpPr>
        <p:spPr/>
        <p:txBody>
          <a:bodyPr vert="horz" wrap="square" lIns="92075" tIns="46038" rIns="92075" bIns="46038" anchor="b" anchorCtr="0"/>
          <a:lstStyle/>
          <a:p>
            <a:pPr>
              <a:buSzPct val="90000"/>
            </a:pPr>
            <a:r>
              <a:rPr lang="ru-RU" altLang="ru-RU" dirty="0">
                <a:latin typeface="+mn-lt"/>
                <a:ea typeface="+mn-ea"/>
                <a:cs typeface="+mn-cs"/>
              </a:rPr>
              <a:t>Рентген</a:t>
            </a:r>
          </a:p>
          <a:p>
            <a:pPr>
              <a:buSzPct val="90000"/>
            </a:pPr>
            <a:endParaRPr lang="en-GB" altLang="en-US" dirty="0">
              <a:latin typeface="+mn-lt"/>
              <a:ea typeface="+mn-ea"/>
              <a:cs typeface="+mn-cs"/>
            </a:endParaRPr>
          </a:p>
        </p:txBody>
      </p:sp>
      <p:sp>
        <p:nvSpPr>
          <p:cNvPr id="103430" name="Content Placeholder 5"/>
          <p:cNvSpPr>
            <a:spLocks noGrp="1"/>
          </p:cNvSpPr>
          <p:nvPr>
            <p:ph sz="quarter" idx="4"/>
          </p:nvPr>
        </p:nvSpPr>
        <p:spPr/>
        <p:txBody>
          <a:bodyPr vert="horz" wrap="square" lIns="92075" tIns="46038" rIns="92075" bIns="46038" anchor="t" anchorCtr="0"/>
          <a:lstStyle/>
          <a:p>
            <a:pPr eaLnBrk="1" hangingPunct="1">
              <a:buSzPct val="90000"/>
            </a:pPr>
            <a:r>
              <a:rPr lang="ru-RU" altLang="ru-RU" dirty="0">
                <a:latin typeface="+mn-lt"/>
                <a:ea typeface="+mn-ea"/>
                <a:cs typeface="+mn-cs"/>
              </a:rPr>
              <a:t>Синдром затемнения</a:t>
            </a:r>
          </a:p>
          <a:p>
            <a:pPr eaLnBrk="1" hangingPunct="1">
              <a:buSzPct val="90000"/>
            </a:pPr>
            <a:r>
              <a:rPr lang="ru-RU" altLang="ru-RU" dirty="0">
                <a:latin typeface="+mn-lt"/>
                <a:ea typeface="+mn-ea"/>
                <a:cs typeface="+mn-cs"/>
              </a:rPr>
              <a:t>Высокой интенсивности</a:t>
            </a:r>
          </a:p>
          <a:p>
            <a:pPr eaLnBrk="1" hangingPunct="1">
              <a:buSzPct val="90000"/>
            </a:pPr>
            <a:r>
              <a:rPr lang="ru-RU" altLang="ru-RU" dirty="0">
                <a:latin typeface="+mn-lt"/>
                <a:ea typeface="+mn-ea"/>
                <a:cs typeface="+mn-cs"/>
              </a:rPr>
              <a:t>Гомогенное</a:t>
            </a:r>
          </a:p>
          <a:p>
            <a:pPr eaLnBrk="1" hangingPunct="1">
              <a:buSzPct val="90000"/>
            </a:pPr>
            <a:r>
              <a:rPr lang="ru-RU" altLang="ru-RU" dirty="0">
                <a:latin typeface="+mn-lt"/>
                <a:ea typeface="+mn-ea"/>
                <a:cs typeface="+mn-cs"/>
              </a:rPr>
              <a:t>Четкая косая граница</a:t>
            </a:r>
          </a:p>
          <a:p>
            <a:pPr eaLnBrk="1" hangingPunct="1">
              <a:buSzPct val="90000"/>
            </a:pPr>
            <a:r>
              <a:rPr lang="ru-RU" altLang="ru-RU" dirty="0">
                <a:latin typeface="+mn-lt"/>
                <a:ea typeface="+mn-ea"/>
                <a:cs typeface="+mn-cs"/>
              </a:rPr>
              <a:t>Локализуется чаще всего в косто-диафрагмальном синусе</a:t>
            </a:r>
          </a:p>
          <a:p>
            <a:pPr eaLnBrk="1" hangingPunct="1">
              <a:buSzPct val="90000"/>
            </a:pPr>
            <a:r>
              <a:rPr lang="ru-RU" altLang="ru-RU" dirty="0">
                <a:latin typeface="+mn-lt"/>
                <a:ea typeface="+mn-ea"/>
                <a:cs typeface="+mn-cs"/>
              </a:rPr>
              <a:t>Смещение средостения в строну, противоположную поражению</a:t>
            </a:r>
          </a:p>
          <a:p>
            <a:pPr>
              <a:buSzPct val="90000"/>
            </a:pPr>
            <a:endParaRPr lang="en-GB" altLang="en-US" dirty="0"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Title 6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anchor="ctr" anchorCtr="0"/>
          <a:lstStyle/>
          <a:p>
            <a:r>
              <a:rPr lang="ru-RU" altLang="ru-RU" dirty="0"/>
              <a:t>Анализ плевральной жидкости </a:t>
            </a:r>
            <a:br>
              <a:rPr lang="ru-RU" altLang="ru-RU" dirty="0"/>
            </a:br>
            <a:endParaRPr lang="en-GB" altLang="en-US" dirty="0"/>
          </a:p>
        </p:txBody>
      </p:sp>
      <p:graphicFrame>
        <p:nvGraphicFramePr>
          <p:cNvPr id="104451" name="Content Placeholder 104450"/>
          <p:cNvGraphicFramePr>
            <a:graphicFrameLocks noGrp="1"/>
          </p:cNvGraphicFramePr>
          <p:nvPr>
            <p:ph idx="1"/>
          </p:nvPr>
        </p:nvGraphicFramePr>
        <p:xfrm>
          <a:off x="661988" y="1905000"/>
          <a:ext cx="7772400" cy="3292511"/>
        </p:xfrm>
        <a:graphic>
          <a:graphicData uri="http://schemas.openxmlformats.org/drawingml/2006/table">
            <a:tbl>
              <a:tblPr/>
              <a:tblGrid>
                <a:gridCol w="2590800"/>
                <a:gridCol w="2590800"/>
                <a:gridCol w="2590800"/>
              </a:tblGrid>
              <a:tr h="579438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sz="3200" b="1" dirty="0">
                          <a:solidFill>
                            <a:srgbClr val="FFFFFF"/>
                          </a:solidFill>
                          <a:latin typeface="Constantia" panose="02030602050306030303" pitchFamily="18" charset="0"/>
                        </a:rPr>
                        <a:t>Признак </a:t>
                      </a:r>
                    </a:p>
                  </a:txBody>
                  <a:tcPr marT="45729" marB="45729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sz="3200" b="1" dirty="0">
                          <a:solidFill>
                            <a:srgbClr val="FFFFFF"/>
                          </a:solidFill>
                          <a:latin typeface="Constantia" panose="02030602050306030303" pitchFamily="18" charset="0"/>
                        </a:rPr>
                        <a:t>Транссудат </a:t>
                      </a:r>
                    </a:p>
                  </a:txBody>
                  <a:tcPr marT="45729" marB="45729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sz="3200" b="1" dirty="0">
                          <a:solidFill>
                            <a:srgbClr val="FFFFFF"/>
                          </a:solidFill>
                          <a:latin typeface="Constantia" panose="02030602050306030303" pitchFamily="18" charset="0"/>
                        </a:rPr>
                        <a:t>Экссудат </a:t>
                      </a:r>
                    </a:p>
                  </a:txBody>
                  <a:tcPr marT="45729" marB="45729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579437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sz="3200" b="1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</a:rPr>
                        <a:t>Белок</a:t>
                      </a:r>
                    </a:p>
                  </a:txBody>
                  <a:tcPr marT="45729" marB="45729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3CB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en-US" altLang="ru-RU" sz="3200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</a:rPr>
                        <a:t>&lt;30</a:t>
                      </a:r>
                      <a:endParaRPr lang="ru-RU" altLang="ru-RU" sz="3200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</a:endParaRPr>
                    </a:p>
                  </a:txBody>
                  <a:tcPr marT="45729" marB="45729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3CB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en-US" altLang="ru-RU" sz="3200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</a:rPr>
                        <a:t>&gt;30</a:t>
                      </a:r>
                      <a:endParaRPr lang="ru-RU" altLang="ru-RU" sz="3200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</a:endParaRPr>
                    </a:p>
                  </a:txBody>
                  <a:tcPr marT="45729" marB="45729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3CB"/>
                    </a:solidFill>
                  </a:tcPr>
                </a:tc>
              </a:tr>
              <a:tr h="1066800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sz="3200" b="1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</a:rPr>
                        <a:t>Проба Ривальта</a:t>
                      </a:r>
                    </a:p>
                  </a:txBody>
                  <a:tcPr marT="45729" marB="45729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AE7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en-US" altLang="ru-RU" sz="3200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</a:rPr>
                        <a:t>-</a:t>
                      </a:r>
                      <a:endParaRPr lang="ru-RU" altLang="ru-RU" sz="3200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</a:endParaRPr>
                    </a:p>
                  </a:txBody>
                  <a:tcPr marT="45729" marB="45729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AE7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en-US" altLang="ru-RU" sz="3200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</a:rPr>
                        <a:t>+</a:t>
                      </a:r>
                      <a:endParaRPr lang="ru-RU" altLang="ru-RU" sz="3200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</a:endParaRPr>
                    </a:p>
                  </a:txBody>
                  <a:tcPr marT="45729" marB="45729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AE7"/>
                    </a:solidFill>
                  </a:tcPr>
                </a:tc>
              </a:tr>
              <a:tr h="1066800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sz="3200" b="1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</a:rPr>
                        <a:t>Удельный вес</a:t>
                      </a:r>
                    </a:p>
                  </a:txBody>
                  <a:tcPr marT="45729" marB="45729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3CB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en-US" altLang="ru-RU" sz="3200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</a:rPr>
                        <a:t>&lt;1015</a:t>
                      </a:r>
                      <a:endParaRPr lang="ru-RU" altLang="ru-RU" sz="3200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</a:endParaRPr>
                    </a:p>
                  </a:txBody>
                  <a:tcPr marT="45729" marB="45729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3CB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en-US" altLang="ru-RU" sz="3200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</a:rPr>
                        <a:t>&gt;1015</a:t>
                      </a:r>
                      <a:endParaRPr lang="ru-RU" altLang="ru-RU" sz="3200" dirty="0">
                        <a:solidFill>
                          <a:srgbClr val="000000"/>
                        </a:solidFill>
                        <a:latin typeface="Constantia" panose="02030602050306030303" pitchFamily="18" charset="0"/>
                      </a:endParaRPr>
                    </a:p>
                  </a:txBody>
                  <a:tcPr marT="45729" marB="45729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3CB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Title 1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anchor="ctr" anchorCtr="0"/>
          <a:lstStyle/>
          <a:p>
            <a:r>
              <a:rPr lang="ru-RU" altLang="ru-RU" dirty="0"/>
              <a:t>Туберкулезный плеврит</a:t>
            </a:r>
            <a:br>
              <a:rPr lang="ru-RU" altLang="ru-RU" dirty="0"/>
            </a:br>
            <a:endParaRPr lang="en-GB" altLang="en-US" dirty="0"/>
          </a:p>
        </p:txBody>
      </p:sp>
      <p:graphicFrame>
        <p:nvGraphicFramePr>
          <p:cNvPr id="105475" name="Content Placeholder 105474"/>
          <p:cNvGraphicFramePr>
            <a:graphicFrameLocks noGrp="1"/>
          </p:cNvGraphicFramePr>
          <p:nvPr>
            <p:ph idx="1"/>
          </p:nvPr>
        </p:nvGraphicFramePr>
        <p:xfrm>
          <a:off x="0" y="1905000"/>
          <a:ext cx="9144000" cy="4953000"/>
        </p:xfrm>
        <a:graphic>
          <a:graphicData uri="http://schemas.openxmlformats.org/drawingml/2006/table">
            <a:tbl>
              <a:tblPr/>
              <a:tblGrid>
                <a:gridCol w="1476375"/>
                <a:gridCol w="935038"/>
                <a:gridCol w="1584325"/>
                <a:gridCol w="1228725"/>
                <a:gridCol w="1306512"/>
                <a:gridCol w="1306513"/>
                <a:gridCol w="1306512"/>
              </a:tblGrid>
              <a:tr h="1287463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b="1" dirty="0">
                          <a:solidFill>
                            <a:srgbClr val="FFFFFF"/>
                          </a:solidFill>
                          <a:latin typeface="Constantia" panose="02030602050306030303" pitchFamily="18" charset="0"/>
                        </a:rPr>
                        <a:t>Патогенетический вариант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b="1" dirty="0">
                          <a:solidFill>
                            <a:srgbClr val="FFFFFF"/>
                          </a:solidFill>
                          <a:latin typeface="Constantia" panose="02030602050306030303" pitchFamily="18" charset="0"/>
                        </a:rPr>
                        <a:t>Пора</a:t>
                      </a:r>
                    </a:p>
                    <a:p>
                      <a:pPr lvl="0" eaLnBrk="1" hangingPunct="1">
                        <a:buNone/>
                      </a:pPr>
                      <a:r>
                        <a:rPr lang="ru-RU" altLang="ru-RU" b="1" dirty="0">
                          <a:solidFill>
                            <a:srgbClr val="FFFFFF"/>
                          </a:solidFill>
                          <a:latin typeface="Constantia" panose="02030602050306030303" pitchFamily="18" charset="0"/>
                        </a:rPr>
                        <a:t>жение легко</a:t>
                      </a:r>
                    </a:p>
                    <a:p>
                      <a:pPr lvl="0" eaLnBrk="1" hangingPunct="1">
                        <a:buNone/>
                      </a:pPr>
                      <a:r>
                        <a:rPr lang="ru-RU" altLang="ru-RU" b="1" dirty="0">
                          <a:solidFill>
                            <a:srgbClr val="FFFFFF"/>
                          </a:solidFill>
                          <a:latin typeface="Constantia" panose="02030602050306030303" pitchFamily="18" charset="0"/>
                        </a:rPr>
                        <a:t>го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b="1" dirty="0">
                          <a:solidFill>
                            <a:srgbClr val="FFFFFF"/>
                          </a:solidFill>
                          <a:latin typeface="Constantia" panose="02030602050306030303" pitchFamily="18" charset="0"/>
                        </a:rPr>
                        <a:t>Форма туберкулеза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b="1" dirty="0">
                          <a:solidFill>
                            <a:srgbClr val="FFFFFF"/>
                          </a:solidFill>
                          <a:latin typeface="Constantia" panose="02030602050306030303" pitchFamily="18" charset="0"/>
                        </a:rPr>
                        <a:t>Путь пораже</a:t>
                      </a:r>
                    </a:p>
                    <a:p>
                      <a:pPr lvl="0" eaLnBrk="1" hangingPunct="1">
                        <a:buNone/>
                      </a:pPr>
                      <a:r>
                        <a:rPr lang="ru-RU" altLang="ru-RU" b="1" dirty="0">
                          <a:solidFill>
                            <a:srgbClr val="FFFFFF"/>
                          </a:solidFill>
                          <a:latin typeface="Constantia" panose="02030602050306030303" pitchFamily="18" charset="0"/>
                        </a:rPr>
                        <a:t>ния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b="1" dirty="0">
                          <a:solidFill>
                            <a:srgbClr val="FFFFFF"/>
                          </a:solidFill>
                          <a:latin typeface="Constantia" panose="02030602050306030303" pitchFamily="18" charset="0"/>
                        </a:rPr>
                        <a:t>МБТ в экссу</a:t>
                      </a:r>
                    </a:p>
                    <a:p>
                      <a:pPr lvl="0" eaLnBrk="1" hangingPunct="1">
                        <a:buNone/>
                      </a:pPr>
                      <a:r>
                        <a:rPr lang="ru-RU" altLang="ru-RU" b="1" dirty="0">
                          <a:solidFill>
                            <a:srgbClr val="FFFFFF"/>
                          </a:solidFill>
                          <a:latin typeface="Constantia" panose="02030602050306030303" pitchFamily="18" charset="0"/>
                        </a:rPr>
                        <a:t>дате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b="1" dirty="0">
                          <a:solidFill>
                            <a:srgbClr val="FFFFFF"/>
                          </a:solidFill>
                          <a:latin typeface="Constantia" panose="02030602050306030303" pitchFamily="18" charset="0"/>
                        </a:rPr>
                        <a:t>Торако</a:t>
                      </a:r>
                    </a:p>
                    <a:p>
                      <a:pPr lvl="0" eaLnBrk="1" hangingPunct="1">
                        <a:buNone/>
                      </a:pPr>
                      <a:r>
                        <a:rPr lang="ru-RU" altLang="ru-RU" b="1" dirty="0">
                          <a:solidFill>
                            <a:srgbClr val="FFFFFF"/>
                          </a:solidFill>
                          <a:latin typeface="Constantia" panose="02030602050306030303" pitchFamily="18" charset="0"/>
                        </a:rPr>
                        <a:t>скопия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b="1" dirty="0">
                          <a:solidFill>
                            <a:srgbClr val="FFFFFF"/>
                          </a:solidFill>
                          <a:latin typeface="Constantia" panose="02030602050306030303" pitchFamily="18" charset="0"/>
                        </a:rPr>
                        <a:t>Проба Манту</a:t>
                      </a:r>
                    </a:p>
                    <a:p>
                      <a:pPr lvl="0" eaLnBrk="1" hangingPunct="1">
                        <a:buNone/>
                      </a:pPr>
                      <a:r>
                        <a:rPr lang="ru-RU" altLang="ru-RU" b="1" dirty="0">
                          <a:solidFill>
                            <a:srgbClr val="FFFFFF"/>
                          </a:solidFill>
                          <a:latin typeface="Constantia" panose="02030602050306030303" pitchFamily="18" charset="0"/>
                        </a:rPr>
                        <a:t>С 2 ТЕ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693737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</a:rPr>
                        <a:t>АЛЛЕРГИ</a:t>
                      </a:r>
                    </a:p>
                    <a:p>
                      <a:pPr lvl="0" eaLnBrk="1" hangingPunct="1">
                        <a:buNone/>
                      </a:pPr>
                      <a:r>
                        <a:rPr lang="ru-RU" altLang="ru-RU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</a:rPr>
                        <a:t>ЧЕСКИЙ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3CB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ru-RU" altLang="ru-RU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</a:rPr>
                        <a:t>-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3CB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</a:rPr>
                        <a:t>Долокальная </a:t>
                      </a:r>
                    </a:p>
                    <a:p>
                      <a:pPr lvl="0" eaLnBrk="1" hangingPunct="1">
                        <a:buNone/>
                      </a:pPr>
                      <a:r>
                        <a:rPr lang="ru-RU" altLang="ru-RU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</a:rPr>
                        <a:t>Первичная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3CB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</a:rPr>
                        <a:t>Сенсибилизация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3CB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ru-RU" altLang="ru-RU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</a:rPr>
                        <a:t>-</a:t>
                      </a:r>
                    </a:p>
                    <a:p>
                      <a:pPr lvl="0" algn="ctr" eaLnBrk="1" hangingPunct="1">
                        <a:buNone/>
                      </a:pPr>
                      <a:r>
                        <a:rPr lang="ru-RU" altLang="ru-RU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</a:rPr>
                        <a:t>серозный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3CB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ru-RU" altLang="ru-RU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</a:rPr>
                        <a:t>-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3CB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ru-RU" altLang="ru-RU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</a:rPr>
                        <a:t>Вираж</a:t>
                      </a:r>
                    </a:p>
                    <a:p>
                      <a:pPr lvl="0" algn="ctr" eaLnBrk="1" hangingPunct="1">
                        <a:buNone/>
                      </a:pPr>
                      <a:r>
                        <a:rPr lang="ru-RU" altLang="ru-RU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</a:rPr>
                        <a:t>+++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381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3CB"/>
                    </a:solidFill>
                  </a:tcPr>
                </a:tc>
              </a:tr>
              <a:tr h="990600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</a:rPr>
                        <a:t>ПЕРИФО</a:t>
                      </a:r>
                    </a:p>
                    <a:p>
                      <a:pPr lvl="0" eaLnBrk="1" hangingPunct="1">
                        <a:buNone/>
                      </a:pPr>
                      <a:r>
                        <a:rPr lang="ru-RU" altLang="ru-RU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</a:rPr>
                        <a:t>КАЛЬНЫЙ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AE7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ru-RU" altLang="ru-RU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</a:rPr>
                        <a:t>+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AE7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</a:rPr>
                        <a:t>Локальная первичная </a:t>
                      </a:r>
                    </a:p>
                    <a:p>
                      <a:pPr lvl="0" eaLnBrk="1" hangingPunct="1">
                        <a:buNone/>
                      </a:pPr>
                      <a:r>
                        <a:rPr lang="ru-RU" altLang="ru-RU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</a:rPr>
                        <a:t>Вторичная 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AE7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</a:rPr>
                        <a:t>Контакт</a:t>
                      </a:r>
                    </a:p>
                    <a:p>
                      <a:pPr lvl="0" eaLnBrk="1" hangingPunct="1">
                        <a:buNone/>
                      </a:pPr>
                      <a:r>
                        <a:rPr lang="ru-RU" altLang="ru-RU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</a:rPr>
                        <a:t>Ный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AE7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ru-RU" altLang="ru-RU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</a:rPr>
                        <a:t>-</a:t>
                      </a:r>
                    </a:p>
                    <a:p>
                      <a:pPr lvl="0" algn="ctr" eaLnBrk="1" hangingPunct="1">
                        <a:buNone/>
                      </a:pPr>
                      <a:r>
                        <a:rPr lang="ru-RU" altLang="ru-RU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</a:rPr>
                        <a:t>серозный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AE7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</a:rPr>
                        <a:t>Единич бугорки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AE7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ru-RU" altLang="ru-RU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</a:rPr>
                        <a:t>+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AE7"/>
                    </a:solidFill>
                  </a:tcPr>
                </a:tc>
              </a:tr>
              <a:tr h="1287463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dirty="0">
                          <a:solidFill>
                            <a:srgbClr val="FF0000"/>
                          </a:solidFill>
                          <a:latin typeface="Constantia" panose="02030602050306030303" pitchFamily="18" charset="0"/>
                        </a:rPr>
                        <a:t>ТУБЕРКУЛЕЗ ПЛЕВРЫ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3CB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ru-RU" altLang="ru-RU" u="sng" dirty="0">
                          <a:solidFill>
                            <a:srgbClr val="FF0000"/>
                          </a:solidFill>
                          <a:latin typeface="Constantia" panose="02030602050306030303" pitchFamily="18" charset="0"/>
                        </a:rPr>
                        <a:t>+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3CB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dirty="0">
                          <a:solidFill>
                            <a:srgbClr val="FF0000"/>
                          </a:solidFill>
                          <a:latin typeface="Constantia" panose="02030602050306030303" pitchFamily="18" charset="0"/>
                        </a:rPr>
                        <a:t>Диссемини</a:t>
                      </a:r>
                    </a:p>
                    <a:p>
                      <a:pPr lvl="0" eaLnBrk="1" hangingPunct="1">
                        <a:buNone/>
                      </a:pPr>
                      <a:r>
                        <a:rPr lang="ru-RU" altLang="ru-RU" dirty="0">
                          <a:solidFill>
                            <a:srgbClr val="FF0000"/>
                          </a:solidFill>
                          <a:latin typeface="Constantia" panose="02030602050306030303" pitchFamily="18" charset="0"/>
                        </a:rPr>
                        <a:t>рованный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3CB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dirty="0">
                          <a:solidFill>
                            <a:srgbClr val="FF0000"/>
                          </a:solidFill>
                          <a:latin typeface="Constantia" panose="02030602050306030303" pitchFamily="18" charset="0"/>
                        </a:rPr>
                        <a:t>Гематоген</a:t>
                      </a:r>
                    </a:p>
                    <a:p>
                      <a:pPr lvl="0" eaLnBrk="1" hangingPunct="1">
                        <a:buNone/>
                      </a:pPr>
                      <a:r>
                        <a:rPr lang="ru-RU" altLang="ru-RU" dirty="0">
                          <a:solidFill>
                            <a:srgbClr val="FF0000"/>
                          </a:solidFill>
                          <a:latin typeface="Constantia" panose="02030602050306030303" pitchFamily="18" charset="0"/>
                        </a:rPr>
                        <a:t>ный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3CB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ru-RU" altLang="ru-RU" dirty="0">
                          <a:solidFill>
                            <a:srgbClr val="FF0000"/>
                          </a:solidFill>
                          <a:latin typeface="Constantia" panose="02030602050306030303" pitchFamily="18" charset="0"/>
                        </a:rPr>
                        <a:t>+</a:t>
                      </a:r>
                    </a:p>
                    <a:p>
                      <a:pPr lvl="0" algn="ctr" eaLnBrk="1" hangingPunct="1">
                        <a:buNone/>
                      </a:pPr>
                      <a:r>
                        <a:rPr lang="ru-RU" altLang="ru-RU" dirty="0">
                          <a:solidFill>
                            <a:srgbClr val="FF0000"/>
                          </a:solidFill>
                          <a:latin typeface="Constantia" panose="02030602050306030303" pitchFamily="18" charset="0"/>
                        </a:rPr>
                        <a:t>Серозно-геморра</a:t>
                      </a:r>
                    </a:p>
                    <a:p>
                      <a:pPr lvl="0" algn="ctr" eaLnBrk="1" hangingPunct="1">
                        <a:buNone/>
                      </a:pPr>
                      <a:r>
                        <a:rPr lang="ru-RU" altLang="ru-RU" dirty="0">
                          <a:solidFill>
                            <a:srgbClr val="FF0000"/>
                          </a:solidFill>
                          <a:latin typeface="Constantia" panose="02030602050306030303" pitchFamily="18" charset="0"/>
                        </a:rPr>
                        <a:t>гический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3CB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dirty="0">
                          <a:solidFill>
                            <a:srgbClr val="FF0000"/>
                          </a:solidFill>
                          <a:latin typeface="Constantia" panose="02030602050306030303" pitchFamily="18" charset="0"/>
                        </a:rPr>
                        <a:t>Множ</a:t>
                      </a:r>
                    </a:p>
                    <a:p>
                      <a:pPr lvl="0" eaLnBrk="1" hangingPunct="1">
                        <a:buNone/>
                      </a:pPr>
                      <a:r>
                        <a:rPr lang="ru-RU" altLang="ru-RU" dirty="0">
                          <a:solidFill>
                            <a:srgbClr val="FF0000"/>
                          </a:solidFill>
                          <a:latin typeface="Constantia" panose="02030602050306030303" pitchFamily="18" charset="0"/>
                        </a:rPr>
                        <a:t>бугорки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3CB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ru-RU" altLang="ru-RU" dirty="0">
                          <a:solidFill>
                            <a:srgbClr val="FF0000"/>
                          </a:solidFill>
                          <a:latin typeface="Constantia" panose="02030602050306030303" pitchFamily="18" charset="0"/>
                        </a:rPr>
                        <a:t>+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D3CB"/>
                    </a:solidFill>
                  </a:tcPr>
                </a:tc>
              </a:tr>
              <a:tr h="693737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</a:rPr>
                        <a:t>ЭМПИЕМА 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AE7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ru-RU" altLang="ru-RU" u="sng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</a:rPr>
                        <a:t>+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AE7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</a:rPr>
                        <a:t>Любая 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AE7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</a:rPr>
                        <a:t>Любой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AE7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ru-RU" altLang="ru-RU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</a:rPr>
                        <a:t>+</a:t>
                      </a:r>
                    </a:p>
                    <a:p>
                      <a:pPr lvl="0" algn="ctr" eaLnBrk="1" hangingPunct="1">
                        <a:buNone/>
                      </a:pPr>
                      <a:r>
                        <a:rPr lang="ru-RU" altLang="ru-RU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</a:rPr>
                        <a:t>гнойный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AE7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buNone/>
                      </a:pPr>
                      <a:r>
                        <a:rPr lang="ru-RU" altLang="ru-RU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</a:rPr>
                        <a:t>Свищи 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AE7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buNone/>
                      </a:pPr>
                      <a:r>
                        <a:rPr lang="ru-RU" altLang="ru-RU" u="sng" dirty="0">
                          <a:solidFill>
                            <a:srgbClr val="000000"/>
                          </a:solidFill>
                          <a:latin typeface="Constantia" panose="02030602050306030303" pitchFamily="18" charset="0"/>
                        </a:rPr>
                        <a:t>+</a:t>
                      </a: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EAE7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Заголовок 1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anchor="ctr" anchorCtr="0"/>
          <a:lstStyle/>
          <a:p>
            <a:r>
              <a:rPr dirty="0"/>
              <a:t>МОРФОЛОГИЯ ПЛЕВРИТА</a:t>
            </a:r>
          </a:p>
        </p:txBody>
      </p:sp>
      <p:pic>
        <p:nvPicPr>
          <p:cNvPr id="106499" name="Picture 2" descr="E:\ТАБЛИЦЫ\IMG_20200412_09124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85750" y="1857375"/>
            <a:ext cx="4214813" cy="4500563"/>
          </a:xfrm>
        </p:spPr>
      </p:pic>
      <p:pic>
        <p:nvPicPr>
          <p:cNvPr id="106500" name="Picture 3" descr="E:\ТАБЛИЦЫ\IMG_20200412_09125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857375"/>
            <a:ext cx="4572000" cy="45005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Title 1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anchor="ctr" anchorCtr="0"/>
          <a:lstStyle/>
          <a:p>
            <a:r>
              <a:rPr lang="ru-RU" altLang="en-US" dirty="0"/>
              <a:t>Плеврит. Осложнения.</a:t>
            </a:r>
            <a:br>
              <a:rPr lang="ru-RU" altLang="en-US" dirty="0"/>
            </a:br>
            <a:endParaRPr lang="en-GB" altLang="en-US" dirty="0"/>
          </a:p>
        </p:txBody>
      </p:sp>
      <p:sp>
        <p:nvSpPr>
          <p:cNvPr id="107523" name="Content Placeholder 2"/>
          <p:cNvSpPr>
            <a:spLocks noGrp="1"/>
          </p:cNvSpPr>
          <p:nvPr>
            <p:ph idx="1"/>
          </p:nvPr>
        </p:nvSpPr>
        <p:spPr/>
        <p:txBody>
          <a:bodyPr vert="horz" wrap="square" lIns="92075" tIns="46038" rIns="92075" bIns="46038" anchor="t" anchorCtr="0"/>
          <a:lstStyle/>
          <a:p>
            <a:r>
              <a:rPr lang="ru-RU" altLang="en-US" dirty="0"/>
              <a:t>Смещение средостения и перегиб магистральных сосудов с летальным исходом</a:t>
            </a:r>
          </a:p>
          <a:p>
            <a:r>
              <a:rPr lang="ru-RU" altLang="en-US" dirty="0"/>
              <a:t>Нарастание одышки</a:t>
            </a:r>
          </a:p>
          <a:p>
            <a:r>
              <a:rPr lang="ru-RU" altLang="en-US" dirty="0"/>
              <a:t>Нагноение </a:t>
            </a:r>
          </a:p>
          <a:p>
            <a:r>
              <a:rPr lang="ru-RU" altLang="en-US" dirty="0"/>
              <a:t>Осумкование</a:t>
            </a:r>
          </a:p>
          <a:p>
            <a:r>
              <a:rPr lang="ru-RU" altLang="en-US" dirty="0"/>
              <a:t>Массивные спайки</a:t>
            </a:r>
          </a:p>
          <a:p>
            <a:endParaRPr lang="en-GB" altLang="en-US" dirty="0"/>
          </a:p>
        </p:txBody>
      </p:sp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Title 3"/>
          <p:cNvSpPr>
            <a:spLocks noGrp="1"/>
          </p:cNvSpPr>
          <p:nvPr>
            <p:ph type="title"/>
          </p:nvPr>
        </p:nvSpPr>
        <p:spPr/>
        <p:txBody>
          <a:bodyPr vert="horz" wrap="square" lIns="92075" tIns="46038" rIns="92075" bIns="46038" anchor="ctr" anchorCtr="0"/>
          <a:lstStyle/>
          <a:p>
            <a:r>
              <a:rPr lang="ru-RU" altLang="en-US" dirty="0">
                <a:latin typeface="+mj-lt"/>
                <a:ea typeface="+mj-ea"/>
                <a:cs typeface="+mj-cs"/>
              </a:rPr>
              <a:t>Туберкулезный плеврит. Исходы.</a:t>
            </a:r>
            <a:br>
              <a:rPr lang="ru-RU" altLang="en-US" dirty="0">
                <a:latin typeface="+mj-lt"/>
                <a:ea typeface="+mj-ea"/>
                <a:cs typeface="+mj-cs"/>
              </a:rPr>
            </a:br>
            <a:endParaRPr lang="en-GB" altLang="en-US" dirty="0">
              <a:latin typeface="+mj-lt"/>
              <a:ea typeface="+mj-ea"/>
              <a:cs typeface="+mj-cs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vert="horz" wrap="square" lIns="92075" tIns="46038" rIns="92075" bIns="46038" numCol="1" anchor="b" anchorCtr="0" compatLnSpc="1"/>
          <a:lstStyle/>
          <a:p>
            <a:pPr>
              <a:buSzPct val="90000"/>
            </a:pPr>
            <a:r>
              <a:rPr lang="ru-RU" altLang="en-US" dirty="0">
                <a:solidFill>
                  <a:srgbClr val="FFFF9E"/>
                </a:solidFill>
                <a:latin typeface="+mn-lt"/>
                <a:ea typeface="+mn-ea"/>
                <a:cs typeface="+mn-cs"/>
              </a:rPr>
              <a:t>Благоприятные </a:t>
            </a:r>
          </a:p>
          <a:p>
            <a:pPr>
              <a:buSzPct val="90000"/>
            </a:pPr>
            <a:endParaRPr lang="en-GB" altLang="x-none" dirty="0">
              <a:latin typeface="+mn-lt"/>
              <a:ea typeface="+mn-ea"/>
              <a:cs typeface="+mn-cs"/>
            </a:endParaRPr>
          </a:p>
        </p:txBody>
      </p:sp>
      <p:sp>
        <p:nvSpPr>
          <p:cNvPr id="108548" name="Content Placeholder 5"/>
          <p:cNvSpPr>
            <a:spLocks noGrp="1"/>
          </p:cNvSpPr>
          <p:nvPr>
            <p:ph sz="half" idx="2"/>
          </p:nvPr>
        </p:nvSpPr>
        <p:spPr/>
        <p:txBody>
          <a:bodyPr vert="horz" wrap="square" lIns="92075" tIns="46038" rIns="92075" bIns="46038" anchor="t" anchorCtr="0"/>
          <a:lstStyle/>
          <a:p>
            <a:pPr>
              <a:buSzPct val="90000"/>
            </a:pPr>
            <a:r>
              <a:rPr lang="ru-RU" altLang="en-US" dirty="0">
                <a:latin typeface="+mn-lt"/>
                <a:ea typeface="+mn-ea"/>
                <a:cs typeface="+mn-cs"/>
              </a:rPr>
              <a:t>Полное рассасывание</a:t>
            </a:r>
          </a:p>
          <a:p>
            <a:pPr>
              <a:buSzPct val="90000"/>
            </a:pPr>
            <a:r>
              <a:rPr lang="ru-RU" altLang="en-US" dirty="0">
                <a:latin typeface="+mn-lt"/>
                <a:ea typeface="+mn-ea"/>
                <a:cs typeface="+mn-cs"/>
              </a:rPr>
              <a:t>Образование спаек (характерно при ВИЧ)</a:t>
            </a:r>
          </a:p>
          <a:p>
            <a:pPr>
              <a:buSzPct val="90000"/>
            </a:pPr>
            <a:endParaRPr lang="en-GB" altLang="en-US" dirty="0">
              <a:latin typeface="+mn-lt"/>
              <a:ea typeface="+mn-ea"/>
              <a:cs typeface="+mn-cs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3"/>
          </a:xfrm>
        </p:spPr>
        <p:txBody>
          <a:bodyPr vert="horz" wrap="square" lIns="92075" tIns="46038" rIns="92075" bIns="46038" numCol="1" anchor="b" anchorCtr="0" compatLnSpc="1"/>
          <a:lstStyle/>
          <a:p>
            <a:pPr>
              <a:buSzPct val="90000"/>
            </a:pPr>
            <a:r>
              <a:rPr lang="ru-RU" altLang="en-US" dirty="0">
                <a:solidFill>
                  <a:srgbClr val="FFFF9E"/>
                </a:solidFill>
                <a:latin typeface="+mn-lt"/>
                <a:ea typeface="+mn-ea"/>
                <a:cs typeface="+mn-cs"/>
              </a:rPr>
              <a:t>Неблагоприятные </a:t>
            </a:r>
          </a:p>
          <a:p>
            <a:pPr>
              <a:buSzPct val="90000"/>
            </a:pPr>
            <a:endParaRPr lang="en-GB" altLang="x-none" dirty="0">
              <a:latin typeface="+mn-lt"/>
              <a:ea typeface="+mn-ea"/>
              <a:cs typeface="+mn-cs"/>
            </a:endParaRPr>
          </a:p>
        </p:txBody>
      </p:sp>
      <p:sp>
        <p:nvSpPr>
          <p:cNvPr id="108550" name="Content Placeholder 7"/>
          <p:cNvSpPr>
            <a:spLocks noGrp="1"/>
          </p:cNvSpPr>
          <p:nvPr>
            <p:ph sz="quarter" idx="4"/>
          </p:nvPr>
        </p:nvSpPr>
        <p:spPr/>
        <p:txBody>
          <a:bodyPr vert="horz" wrap="square" lIns="92075" tIns="46038" rIns="92075" bIns="46038" anchor="t" anchorCtr="0"/>
          <a:lstStyle/>
          <a:p>
            <a:pPr>
              <a:buSzPct val="90000"/>
            </a:pPr>
            <a:r>
              <a:rPr lang="ru-RU" altLang="en-US" dirty="0">
                <a:latin typeface="+mn-lt"/>
                <a:ea typeface="+mn-ea"/>
                <a:cs typeface="+mn-cs"/>
              </a:rPr>
              <a:t>Эмпиема</a:t>
            </a:r>
          </a:p>
          <a:p>
            <a:pPr>
              <a:buSzPct val="90000"/>
            </a:pPr>
            <a:r>
              <a:rPr lang="ru-RU" altLang="en-US" dirty="0">
                <a:latin typeface="+mn-lt"/>
                <a:ea typeface="+mn-ea"/>
                <a:cs typeface="+mn-cs"/>
              </a:rPr>
              <a:t>Свищи</a:t>
            </a:r>
          </a:p>
          <a:p>
            <a:pPr>
              <a:buSzPct val="90000"/>
            </a:pPr>
            <a:r>
              <a:rPr lang="ru-RU" altLang="en-US" dirty="0">
                <a:latin typeface="+mn-lt"/>
                <a:ea typeface="+mn-ea"/>
                <a:cs typeface="+mn-cs"/>
              </a:rPr>
              <a:t>Плевропневмоцирроз </a:t>
            </a:r>
          </a:p>
          <a:p>
            <a:pPr>
              <a:buSzPct val="90000"/>
            </a:pPr>
            <a:endParaRPr lang="en-GB" altLang="en-US" dirty="0"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/>
          </p:cNvSpPr>
          <p:nvPr>
            <p:ph type="title"/>
          </p:nvPr>
        </p:nvSpPr>
        <p:spPr>
          <a:xfrm>
            <a:off x="2057400" y="0"/>
            <a:ext cx="7086600" cy="1124744"/>
          </a:xfrm>
        </p:spPr>
        <p:txBody>
          <a:bodyPr vert="horz" wrap="square" lIns="92075" tIns="46038" rIns="92075" bIns="46038" anchor="ctr" anchorCtr="0"/>
          <a:lstStyle/>
          <a:p>
            <a:pPr eaLnBrk="1" hangingPunct="1"/>
            <a:r>
              <a:rPr lang="ru-RU" altLang="en-US" dirty="0" smtClean="0"/>
              <a:t>Рекомендуемая  </a:t>
            </a:r>
            <a:r>
              <a:rPr lang="ru-RU" altLang="en-US" dirty="0" smtClean="0"/>
              <a:t>литература</a:t>
            </a:r>
            <a:endParaRPr lang="ru-RU" altLang="en-US" dirty="0"/>
          </a:p>
        </p:txBody>
      </p:sp>
      <p:sp>
        <p:nvSpPr>
          <p:cNvPr id="116739" name="Rectangle 3"/>
          <p:cNvSpPr>
            <a:spLocks noGrp="1" noChangeArrowheads="1"/>
          </p:cNvSpPr>
          <p:nvPr>
            <p:ph idx="1"/>
          </p:nvPr>
        </p:nvSpPr>
        <p:spPr>
          <a:xfrm>
            <a:off x="0" y="1196752"/>
            <a:ext cx="9144000" cy="5286375"/>
          </a:xfrm>
        </p:spPr>
        <p:txBody>
          <a:bodyPr vert="horz" wrap="square" lIns="92075" tIns="46038" rIns="92075" bIns="46038" numCol="1" anchor="t" anchorCtr="0" compatLnSpc="1"/>
          <a:lstStyle/>
          <a:p>
            <a:pPr marL="457200" indent="-457200" algn="ctr" eaLnBrk="1" hangingPunct="1">
              <a:buFont typeface="Times New Roman" panose="02020603050405020304" pitchFamily="18" charset="0"/>
              <a:buAutoNum type="arabicPeriod"/>
            </a:pPr>
            <a:r>
              <a:rPr lang="ru-RU" altLang="en-US" sz="2000" dirty="0" err="1" smtClean="0"/>
              <a:t>Л.С.Розенштраух</a:t>
            </a:r>
            <a:r>
              <a:rPr lang="ru-RU" altLang="en-US" sz="2000" dirty="0" smtClean="0"/>
              <a:t>, Н.И.Рыбакова, </a:t>
            </a:r>
            <a:r>
              <a:rPr lang="ru-RU" altLang="en-US" sz="2000" dirty="0" err="1" smtClean="0"/>
              <a:t>М.Г.Виннер</a:t>
            </a:r>
            <a:r>
              <a:rPr lang="ru-RU" altLang="en-US" sz="2000" dirty="0" smtClean="0"/>
              <a:t>. </a:t>
            </a:r>
            <a:r>
              <a:rPr lang="ru-RU" altLang="en-US" sz="2000" dirty="0"/>
              <a:t>Рентгенодиагностика. Руководство для врачей. Москва «Медицина» - 1987.- 640 с.</a:t>
            </a:r>
          </a:p>
          <a:p>
            <a:pPr marL="457200" indent="-457200" eaLnBrk="1" hangingPunct="1">
              <a:buFont typeface="Times New Roman" panose="02020603050405020304" pitchFamily="18" charset="0"/>
              <a:buAutoNum type="arabicPeriod"/>
            </a:pPr>
            <a:r>
              <a:rPr sz="2000" dirty="0" err="1" smtClean="0"/>
              <a:t>Федеральные</a:t>
            </a:r>
            <a:r>
              <a:rPr sz="2000" dirty="0" smtClean="0"/>
              <a:t> </a:t>
            </a:r>
            <a:r>
              <a:rPr sz="2000" dirty="0"/>
              <a:t>клинические рекомендации по профилактике, диагностике и лечению туберкулеза у больных ВИЧ-инфекцией, 2016</a:t>
            </a:r>
            <a:r>
              <a:rPr sz="2000" dirty="0" smtClean="0"/>
              <a:t>.</a:t>
            </a:r>
            <a:endParaRPr lang="ru-RU" sz="2000" dirty="0" smtClean="0"/>
          </a:p>
          <a:p>
            <a:pPr marL="457200" indent="-457200" eaLnBrk="1" hangingPunct="1">
              <a:buFont typeface="Times New Roman" panose="02020603050405020304" pitchFamily="18" charset="0"/>
              <a:buAutoNum type="arabicPeriod"/>
            </a:pPr>
            <a:r>
              <a:rPr lang="ru-RU" sz="2000" dirty="0" smtClean="0">
                <a:latin typeface="Calibri" pitchFamily="34" charset="0"/>
              </a:rPr>
              <a:t>Фтизиатрия : учебник / Д. Б. </a:t>
            </a:r>
            <a:r>
              <a:rPr lang="ru-RU" sz="2000" dirty="0" err="1" smtClean="0">
                <a:latin typeface="Calibri" pitchFamily="34" charset="0"/>
              </a:rPr>
              <a:t>Гиллер</a:t>
            </a:r>
            <a:r>
              <a:rPr lang="ru-RU" sz="2000" dirty="0" smtClean="0">
                <a:latin typeface="Calibri" pitchFamily="34" charset="0"/>
              </a:rPr>
              <a:t>, В. Ю. Мишин и др. - Москва : </a:t>
            </a:r>
            <a:r>
              <a:rPr lang="ru-RU" sz="2000" dirty="0" err="1" smtClean="0">
                <a:latin typeface="Calibri" pitchFamily="34" charset="0"/>
              </a:rPr>
              <a:t>ГЭОТАР-Медиа</a:t>
            </a:r>
            <a:r>
              <a:rPr lang="ru-RU" sz="2000" dirty="0" smtClean="0">
                <a:latin typeface="Calibri" pitchFamily="34" charset="0"/>
              </a:rPr>
              <a:t>, 2024. - 576 с. - ISBN 978-5-9704-8197-4. - Текст : электронный // ЭБС "Консультант студента" : [сайт]. - URL : </a:t>
            </a:r>
            <a:r>
              <a:rPr lang="ru-RU" sz="2000" u="sng" dirty="0" smtClean="0">
                <a:latin typeface="Calibri" pitchFamily="34" charset="0"/>
                <a:hlinkClick r:id="rId2"/>
              </a:rPr>
              <a:t>https://www.studentlibrary.ru/book/ISBN9785970481974.html</a:t>
            </a:r>
            <a:endParaRPr lang="ru-RU" sz="2000" dirty="0" smtClean="0">
              <a:latin typeface="Calibri" pitchFamily="34" charset="0"/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ru-RU" sz="2000" dirty="0" smtClean="0"/>
              <a:t>Эпидемиология туберкулеза / под ред. Е. М. </a:t>
            </a:r>
            <a:r>
              <a:rPr lang="ru-RU" sz="2000" dirty="0" err="1" smtClean="0"/>
              <a:t>Богородской</a:t>
            </a:r>
            <a:r>
              <a:rPr lang="ru-RU" sz="2000" dirty="0" smtClean="0"/>
              <a:t>. - Москва : </a:t>
            </a:r>
            <a:r>
              <a:rPr lang="ru-RU" sz="2000" dirty="0" err="1" smtClean="0"/>
              <a:t>ГЭОТАР-Медиа</a:t>
            </a:r>
            <a:r>
              <a:rPr lang="ru-RU" sz="2000" dirty="0" smtClean="0"/>
              <a:t>, 2024. - 408 с. - URL: </a:t>
            </a:r>
            <a:r>
              <a:rPr lang="ru-RU" sz="2000" u="sng" dirty="0" smtClean="0">
                <a:hlinkClick r:id="rId3"/>
              </a:rPr>
              <a:t>https://medbase.ru/book/ISBN9785970486610.html</a:t>
            </a:r>
            <a:endParaRPr lang="ru-RU" sz="2000" dirty="0" smtClean="0"/>
          </a:p>
          <a:p>
            <a:pPr marL="457200" lvl="0" indent="-457200">
              <a:buFont typeface="+mj-lt"/>
              <a:buAutoNum type="arabicPeriod"/>
            </a:pPr>
            <a:r>
              <a:rPr lang="ru-RU" sz="2000" dirty="0" smtClean="0"/>
              <a:t>Пантелеев, А. М. Лечение туберкулеза у детей и взрослых : руководство / А. М. Пантелеев. – Москва : </a:t>
            </a:r>
            <a:r>
              <a:rPr lang="ru-RU" sz="2000" dirty="0" err="1" smtClean="0"/>
              <a:t>ГЭОТАР-Медиа</a:t>
            </a:r>
            <a:r>
              <a:rPr lang="ru-RU" sz="2000" dirty="0" smtClean="0"/>
              <a:t>, 2024. – 576 с. – Текст : электронный // URL : </a:t>
            </a:r>
            <a:r>
              <a:rPr lang="ru-RU" sz="2000" u="sng" dirty="0" smtClean="0">
                <a:hlinkClick r:id="rId4"/>
              </a:rPr>
              <a:t>https://mbasegeotar.ru/book/ISBN9785970482469.html</a:t>
            </a:r>
            <a:endParaRPr lang="ru-RU" sz="2000" dirty="0" smtClean="0"/>
          </a:p>
          <a:p>
            <a:pPr marL="457200" lvl="0" indent="-457200" eaLnBrk="1" hangingPunct="1">
              <a:buFont typeface="Times New Roman" panose="02020603050405020304" pitchFamily="18" charset="0"/>
              <a:buAutoNum type="arabicPeriod"/>
            </a:pPr>
            <a:r>
              <a:rPr lang="ru-RU" sz="2000" dirty="0" smtClean="0"/>
              <a:t>Патологическая анатомия основных форм туберкулеза : учебно-методическое пособие / А. П. </a:t>
            </a:r>
            <a:r>
              <a:rPr lang="ru-RU" sz="2000" dirty="0" err="1" smtClean="0"/>
              <a:t>Надеев</a:t>
            </a:r>
            <a:r>
              <a:rPr lang="ru-RU" sz="2000" dirty="0" smtClean="0"/>
              <a:t> [и др.] ; Новосибирский государственный медицинский университет. - Новосибирск : ИПЦ НГМУ, 2023. - 69 с. : </a:t>
            </a:r>
            <a:r>
              <a:rPr lang="ru-RU" sz="2000" dirty="0" err="1" smtClean="0"/>
              <a:t>on-line</a:t>
            </a:r>
            <a:endParaRPr lang="ru-RU" sz="2000" dirty="0" smtClean="0"/>
          </a:p>
          <a:p>
            <a:pPr marL="457200" indent="-457200" eaLnBrk="1" hangingPunct="1">
              <a:buFont typeface="Times New Roman" panose="02020603050405020304" pitchFamily="18" charset="0"/>
              <a:buAutoNum type="arabicPeriod"/>
            </a:pPr>
            <a:endParaRPr sz="2000" dirty="0"/>
          </a:p>
          <a:p>
            <a:pPr marL="457200" indent="-457200" algn="ctr">
              <a:lnSpc>
                <a:spcPct val="115000"/>
              </a:lnSpc>
              <a:spcBef>
                <a:spcPts val="75"/>
              </a:spcBef>
              <a:spcAft>
                <a:spcPts val="225"/>
              </a:spcAft>
              <a:buFont typeface="Times New Roman" panose="02020603050405020304" pitchFamily="18" charset="0"/>
              <a:buAutoNum type="arabicPeriod"/>
            </a:pPr>
            <a:endParaRPr lang="en-GB" altLang="en-US" sz="2800" dirty="0">
              <a:latin typeface="Calibri" panose="020F0502020204030204" charset="0"/>
              <a:cs typeface="Times New Roman" panose="02020603050405020304" pitchFamily="18" charset="0"/>
            </a:endParaRPr>
          </a:p>
          <a:p>
            <a:pPr marL="457200" indent="-457200" eaLnBrk="1" hangingPunct="1">
              <a:buFont typeface="Wingdings" panose="05000000000000000000" pitchFamily="2" charset="2"/>
              <a:buAutoNum type="arabicPeriod"/>
            </a:pPr>
            <a:endParaRPr lang="ru-RU" altLang="en-US" dirty="0"/>
          </a:p>
        </p:txBody>
      </p:sp>
    </p:spTree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3"/>
          <p:cNvSpPr>
            <a:spLocks noGrp="1"/>
          </p:cNvSpPr>
          <p:nvPr>
            <p:ph type="body" idx="4294967295"/>
          </p:nvPr>
        </p:nvSpPr>
        <p:spPr>
          <a:xfrm>
            <a:off x="755650" y="2349500"/>
            <a:ext cx="7772400" cy="4114800"/>
          </a:xfrm>
        </p:spPr>
        <p:txBody>
          <a:bodyPr vert="horz" wrap="square" lIns="92075" tIns="46038" rIns="92075" bIns="46038" anchor="t" anchorCtr="0"/>
          <a:lstStyle/>
          <a:p>
            <a:pPr algn="ctr" eaLnBrk="1" hangingPunct="1">
              <a:buNone/>
            </a:pPr>
            <a:r>
              <a:rPr lang="ru-RU" altLang="en-US" sz="4400" dirty="0"/>
              <a:t>СПАСИБО </a:t>
            </a:r>
          </a:p>
          <a:p>
            <a:pPr algn="ctr" eaLnBrk="1" hangingPunct="1">
              <a:buNone/>
            </a:pPr>
            <a:r>
              <a:rPr lang="ru-RU" altLang="en-US" sz="4400" dirty="0"/>
              <a:t>ЗА ВНИМАНИЕ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usiness Plan">
  <a:themeElements>
    <a:clrScheme name="Business Plan 1">
      <a:dk1>
        <a:srgbClr val="000000"/>
      </a:dk1>
      <a:lt1>
        <a:srgbClr val="EAEAEA"/>
      </a:lt1>
      <a:dk2>
        <a:srgbClr val="00763B"/>
      </a:dk2>
      <a:lt2>
        <a:srgbClr val="FFFFCC"/>
      </a:lt2>
      <a:accent1>
        <a:srgbClr val="CC6600"/>
      </a:accent1>
      <a:accent2>
        <a:srgbClr val="FF9900"/>
      </a:accent2>
      <a:accent3>
        <a:srgbClr val="AABDAF"/>
      </a:accent3>
      <a:accent4>
        <a:srgbClr val="C8C8C8"/>
      </a:accent4>
      <a:accent5>
        <a:srgbClr val="E2B8AA"/>
      </a:accent5>
      <a:accent6>
        <a:srgbClr val="E78A00"/>
      </a:accent6>
      <a:hlink>
        <a:srgbClr val="CC3300"/>
      </a:hlink>
      <a:folHlink>
        <a:srgbClr val="71BB96"/>
      </a:folHlink>
    </a:clrScheme>
    <a:fontScheme name="Business Plan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Business Plan 1">
        <a:dk1>
          <a:srgbClr val="000000"/>
        </a:dk1>
        <a:lt1>
          <a:srgbClr val="EAEAEA"/>
        </a:lt1>
        <a:dk2>
          <a:srgbClr val="00763B"/>
        </a:dk2>
        <a:lt2>
          <a:srgbClr val="FFFFCC"/>
        </a:lt2>
        <a:accent1>
          <a:srgbClr val="CC6600"/>
        </a:accent1>
        <a:accent2>
          <a:srgbClr val="FF9900"/>
        </a:accent2>
        <a:accent3>
          <a:srgbClr val="AABDAF"/>
        </a:accent3>
        <a:accent4>
          <a:srgbClr val="C8C8C8"/>
        </a:accent4>
        <a:accent5>
          <a:srgbClr val="E2B8AA"/>
        </a:accent5>
        <a:accent6>
          <a:srgbClr val="E78A00"/>
        </a:accent6>
        <a:hlink>
          <a:srgbClr val="CC3300"/>
        </a:hlink>
        <a:folHlink>
          <a:srgbClr val="71BB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siness Plan 2">
        <a:dk1>
          <a:srgbClr val="000000"/>
        </a:dk1>
        <a:lt1>
          <a:srgbClr val="FFFFFF"/>
        </a:lt1>
        <a:dk2>
          <a:srgbClr val="006633"/>
        </a:dk2>
        <a:lt2>
          <a:srgbClr val="FFFFFF"/>
        </a:lt2>
        <a:accent1>
          <a:srgbClr val="009999"/>
        </a:accent1>
        <a:accent2>
          <a:srgbClr val="8263A2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755992"/>
        </a:accent6>
        <a:hlink>
          <a:srgbClr val="0665C6"/>
        </a:hlink>
        <a:folHlink>
          <a:srgbClr val="71BB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siness Plan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siness Plan 4">
        <a:dk1>
          <a:srgbClr val="271A0D"/>
        </a:dk1>
        <a:lt1>
          <a:srgbClr val="EAEAEA"/>
        </a:lt1>
        <a:dk2>
          <a:srgbClr val="996633"/>
        </a:dk2>
        <a:lt2>
          <a:srgbClr val="FFFFCC"/>
        </a:lt2>
        <a:accent1>
          <a:srgbClr val="CC6600"/>
        </a:accent1>
        <a:accent2>
          <a:srgbClr val="FF9900"/>
        </a:accent2>
        <a:accent3>
          <a:srgbClr val="CAB8AD"/>
        </a:accent3>
        <a:accent4>
          <a:srgbClr val="C8C8C8"/>
        </a:accent4>
        <a:accent5>
          <a:srgbClr val="E2B8AA"/>
        </a:accent5>
        <a:accent6>
          <a:srgbClr val="E78A00"/>
        </a:accent6>
        <a:hlink>
          <a:srgbClr val="CC3300"/>
        </a:hlink>
        <a:folHlink>
          <a:srgbClr val="CA956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siness Plan 5">
        <a:dk1>
          <a:srgbClr val="001428"/>
        </a:dk1>
        <a:lt1>
          <a:srgbClr val="DDDDDD"/>
        </a:lt1>
        <a:dk2>
          <a:srgbClr val="336699"/>
        </a:dk2>
        <a:lt2>
          <a:srgbClr val="CCFFCC"/>
        </a:lt2>
        <a:accent1>
          <a:srgbClr val="009999"/>
        </a:accent1>
        <a:accent2>
          <a:srgbClr val="8263A2"/>
        </a:accent2>
        <a:accent3>
          <a:srgbClr val="ADB8CA"/>
        </a:accent3>
        <a:accent4>
          <a:srgbClr val="BDBDBD"/>
        </a:accent4>
        <a:accent5>
          <a:srgbClr val="AACACA"/>
        </a:accent5>
        <a:accent6>
          <a:srgbClr val="755992"/>
        </a:accent6>
        <a:hlink>
          <a:srgbClr val="0665C6"/>
        </a:hlink>
        <a:folHlink>
          <a:srgbClr val="699BCD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Business Plan</Template>
  <TotalTime>6</TotalTime>
  <Words>2108</Words>
  <Application>Microsoft Office PowerPoint</Application>
  <PresentationFormat>Экран (4:3)</PresentationFormat>
  <Paragraphs>657</Paragraphs>
  <Slides>104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104</vt:i4>
      </vt:variant>
    </vt:vector>
  </HeadingPairs>
  <TitlesOfParts>
    <vt:vector size="105" baseType="lpstr">
      <vt:lpstr>Business Plan</vt:lpstr>
      <vt:lpstr>ВТОРИЧНЫЕ ФОРМЫ ТУБЕРКУЛЕЗА ОБЩИЕ ПРИНЦИПЫ ЛЕЧЕНИЯ БОЛЬНЫХ ТУБЕРКУЛЕЗОМ  </vt:lpstr>
      <vt:lpstr>Цель лекции</vt:lpstr>
      <vt:lpstr>План лекции</vt:lpstr>
      <vt:lpstr>ПАТОГЕНЕЗЕЗ ВТОРИЧНОГО ТУБЕРКУЛЕЗА </vt:lpstr>
      <vt:lpstr>ДИССЕМИНИРОВАННЫЙ ТУБЕРКУЛЁЗ     ЛЁГКИХ </vt:lpstr>
      <vt:lpstr>КЛИНИЧЕСКИЕ ФОРМЫ ДИССЕМИНИРОВАННОГО ТУБЕРКУЛЁЗА </vt:lpstr>
      <vt:lpstr>ПАТОГЕНЕЗ ДИССЕМИНИРОВАННОГО ТУБЕРКУЛЕЗА </vt:lpstr>
      <vt:lpstr>МИЛИАРНЫЙ ТУБЕРКУЛЕЗ</vt:lpstr>
      <vt:lpstr>МИЛИАРНЫЙ ТУБЕРКУЛЕЗ
МОРФОЛОГИЯ </vt:lpstr>
      <vt:lpstr>МИЛИАРНЫЙ ТУБЕРКУЛЕЗ
КЛИНИКА </vt:lpstr>
      <vt:lpstr>МИЛИАРНЫЙ ТУБЕРКУЛЕЗ
РЕНТГЕНОЛОГИЯ (НА 8-10 ДЕНЬ) </vt:lpstr>
      <vt:lpstr>МИЛИАРНЫЙ ТУБЕРКУЛЕЗ
РЕНТГЕНОЛОГИЯ </vt:lpstr>
      <vt:lpstr>МИЛИАРНЫЙ ТУБЕРКУЛЕЗ ПРИ ВИЧ  ПОЗДНЕЙ СТАДИИ</vt:lpstr>
      <vt:lpstr>МИЛИАРНЫЙ ТУБЕРКУЛЕЗ
(ЛАБОРАТОРНЫЕ ПРИЗНАКИ) </vt:lpstr>
      <vt:lpstr>МИЛИАРНЫЙ ТУБЕРКУЛЕЗ
 </vt:lpstr>
      <vt:lpstr>ПОДОСТРЫЙ ДИССЕМИНИРОВАННЫЙ ТУБЕРКУЛЕЗ (МОРФОЛОГИЯ) </vt:lpstr>
      <vt:lpstr>ПОДОСТРЫЙ ДИССЕМИНИРОВАННЫЙ ТУБЕРКУЛЕЗ (КЛИНИКА) </vt:lpstr>
      <vt:lpstr>ПОДОСТРЫЙ ДИССЕМИНИРОВАННЫЙ ТУБЕРКУЛЕЗ (РЕНТГЕНОЛОГИЯ) </vt:lpstr>
      <vt:lpstr>ПОДОСТРЫЙ ДИССЕМИНИРОВАННЫЙ ТУБЕРКУЛЕЗ (РЕНТГЕНОЛОГИЯ) </vt:lpstr>
      <vt:lpstr>Подострый диссеминированный туберкулез  и полисерозит при ВИЧ поздней стадии</vt:lpstr>
      <vt:lpstr>ПОДОСТРЫЙ ДИССЕМИНИ-РОВАННЫЙ ТУБЕРКУЛЕЗ (ЛАБОРАТОРНЫЕ ПРИЗНАКИ) </vt:lpstr>
      <vt:lpstr>ПОДОСТРЫЙ ДИССЕМИНИРОВАННЫЙ ТУБЕРКУЛЕЗ (ОСЛОЖНЕНИЯ) </vt:lpstr>
      <vt:lpstr>Туберкулез  органов брюшной полости и позвоночника при ВИЧ  поздней стадии</vt:lpstr>
      <vt:lpstr>ПОДОСТРЫЙ ДИССЕМИНИРОВАННЫЙ ТУБЕРКУЛЕЗ (ИСХОДЫ) </vt:lpstr>
      <vt:lpstr>ХРОНИЧЕСКИЙ ДИССЕМИНИРОВАННЫЙ ТУБЕРКУЛЕЗ (МОРФОЛОГИЯ) </vt:lpstr>
      <vt:lpstr>ХРОНИЧЕСКИЙ ДИССЕМИНИРОВАННЫЙ ТУБЕРКУЛЕЗ (КЛИНИКА) </vt:lpstr>
      <vt:lpstr>ХРОНИЧЕСКИЙ ДИССЕМИНИРОВАННЫЙ ТУБЕРКУЛЕЗ (РЕНТГЕНОЛОГИЯ) </vt:lpstr>
      <vt:lpstr>ХРОНИЧЕСКИЙ ДИССЕМИНИРОВАННЫЙ ТУБЕРКУЛЕЗ (ОСЛОЖНЕНИЯ) </vt:lpstr>
      <vt:lpstr>ХРОНИЧЕСКИЙ ДИССЕМИНИРОВАННЫЙ ТУБЕРКУЛЕЗ (ИСХОДЫ) </vt:lpstr>
      <vt:lpstr>ОЧАГОВЫЙ ТУБЕРКУЛЕЗ </vt:lpstr>
      <vt:lpstr>ОЧАГОВЫЙ ТУБЕРКУЛЕЗ </vt:lpstr>
      <vt:lpstr>МОРФОЛОГИЯ ОЧАГОВОГО ТУБЕРКУЛЕЗА</vt:lpstr>
      <vt:lpstr>ОЧАГОВЫЙ ТУБЕРКУЛЕЗ </vt:lpstr>
      <vt:lpstr>ОЧАГОВЫЙ ТУБЕРКУЛЕЗ (лабораторная диагностика) </vt:lpstr>
      <vt:lpstr>Слайд 35</vt:lpstr>
      <vt:lpstr>Слайд 36</vt:lpstr>
      <vt:lpstr>ОЧАГОВЫЙ ТУБЕРКУЛЕЗ (осложнения, исходы) </vt:lpstr>
      <vt:lpstr>ИНФИЛЬТРАТИВНЫЙ </vt:lpstr>
      <vt:lpstr>ТИПЫ  ИНФИЛЬТРАТОВ </vt:lpstr>
      <vt:lpstr>Слайд 40</vt:lpstr>
      <vt:lpstr>МОРФОЛОГИЯ ИНФИЛЬТРАТОВ</vt:lpstr>
      <vt:lpstr>ИНФИЛЬТРАТИВНЫЙ </vt:lpstr>
      <vt:lpstr>ИНФИЛЬТРАТИВНЫЙ (рентгенология) </vt:lpstr>
      <vt:lpstr>Слайд 44</vt:lpstr>
      <vt:lpstr>Слайд 45</vt:lpstr>
      <vt:lpstr>Слайд 46</vt:lpstr>
      <vt:lpstr>Слайд 47</vt:lpstr>
      <vt:lpstr>ИНФИЛЬТРАТИВНЫЙ </vt:lpstr>
      <vt:lpstr>ИНФИЛЬТРАТИВНЫЙ (ИСХОДЫ) </vt:lpstr>
      <vt:lpstr>КАЗЕОЗНАЯ ПНЕВМОНИЯ (МОРФОЛОГИЯ) </vt:lpstr>
      <vt:lpstr>КАЗЕОЗНАЯ ПНЕВМОНИЯ (ФОРМЫ) </vt:lpstr>
      <vt:lpstr>КАЗЕОЗНАЯ ПНЕВМОНИЯ (КЛИНИКА) </vt:lpstr>
      <vt:lpstr>КАЗЕОЗНАЯ ПНЕВМОНИЯ (РЕНТГЕНОЛОГИЯ) </vt:lpstr>
      <vt:lpstr>Слайд 54</vt:lpstr>
      <vt:lpstr>Слайд 55</vt:lpstr>
      <vt:lpstr>КАЗЕОЗНАЯ ПНЕВМОНИЯ (ОСЛОЖНЕНИЯ) </vt:lpstr>
      <vt:lpstr>КАЗЕОЗНАЯ ПНЕВМОНИЯ (ИСХОДЫ) </vt:lpstr>
      <vt:lpstr>ТУБЕРКУЛЕМА</vt:lpstr>
      <vt:lpstr>Псевдотуберкулема (ложная) – заполненная каверна</vt:lpstr>
      <vt:lpstr>ТЕЧЕНИЕ</vt:lpstr>
      <vt:lpstr>РЕНТГЕНОЛОГИЯ </vt:lpstr>
      <vt:lpstr>Слайд 62</vt:lpstr>
      <vt:lpstr>ЛЕЧЕНИЕ</vt:lpstr>
      <vt:lpstr>ОСЛОЖНЕНИЯ</vt:lpstr>
      <vt:lpstr>ИСХОДЫ</vt:lpstr>
      <vt:lpstr>КАВЕРНОЗНЫЙ ТУБЕРКУЛЕЗ</vt:lpstr>
      <vt:lpstr>МОРФОЛОГИЯ </vt:lpstr>
      <vt:lpstr>ПАТОГЕНЕЗ</vt:lpstr>
      <vt:lpstr>МЕХАНИЗМЫ ОБАЗОВАНИЯ ДЕСТРУКЦИИ</vt:lpstr>
      <vt:lpstr>РЕНТГЕНОЛОГИЯ Отличия фазы распада от сформированной каверны</vt:lpstr>
      <vt:lpstr>Слайд 71</vt:lpstr>
      <vt:lpstr>Слайд 72</vt:lpstr>
      <vt:lpstr>ОСЛОЖНЕНИЯ</vt:lpstr>
      <vt:lpstr>ИСХОДЫ</vt:lpstr>
      <vt:lpstr>КАВЕРНА</vt:lpstr>
      <vt:lpstr>Слайд 76</vt:lpstr>
      <vt:lpstr>Слайд 77</vt:lpstr>
      <vt:lpstr>ФИБРОЗНО-КАВЕРНОЗНЫЙ ТУБЕРКУЛЕЗ</vt:lpstr>
      <vt:lpstr>КЛИНИКА, ДИАГНОСТИКА</vt:lpstr>
      <vt:lpstr>ОСЛОЖНЕНИЯ</vt:lpstr>
      <vt:lpstr>ПРИЧИНЫ СМЕРТИ</vt:lpstr>
      <vt:lpstr>ЛЕЧЕНИЕ</vt:lpstr>
      <vt:lpstr>ИСХОДЫ</vt:lpstr>
      <vt:lpstr>ЦИРРОТИЧЕСКИЙ ТУБЕРКУЛЕЗ</vt:lpstr>
      <vt:lpstr>ПАТОГЕНЕЗ</vt:lpstr>
      <vt:lpstr>МОРФОЛОГИЯ</vt:lpstr>
      <vt:lpstr>КЛИНИКА</vt:lpstr>
      <vt:lpstr>РЕНТГЕНОЛОГИЯ</vt:lpstr>
      <vt:lpstr>Слайд 89</vt:lpstr>
      <vt:lpstr>ОСЛОЖНЕНИЯ</vt:lpstr>
      <vt:lpstr>ИСХОДЫ</vt:lpstr>
      <vt:lpstr>ТУБЕРКУЛЕЗНЫЙ ПЛЕВРИТ</vt:lpstr>
      <vt:lpstr>Сухой плеврит </vt:lpstr>
      <vt:lpstr>Экссудативный плеврит </vt:lpstr>
      <vt:lpstr>Перкуссия при экссудативном плеврите </vt:lpstr>
      <vt:lpstr>Плеврит.  </vt:lpstr>
      <vt:lpstr>Плеврит.  </vt:lpstr>
      <vt:lpstr>Анализ плевральной жидкости  </vt:lpstr>
      <vt:lpstr>Туберкулезный плеврит </vt:lpstr>
      <vt:lpstr>МОРФОЛОГИЯ ПЛЕВРИТА</vt:lpstr>
      <vt:lpstr>Плеврит. Осложнения. </vt:lpstr>
      <vt:lpstr>Туберкулезный плеврит. Исходы. </vt:lpstr>
      <vt:lpstr>Рекомендуемая  литература</vt:lpstr>
      <vt:lpstr>Слайд 104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ХРОНИЧЕСКИЕ   ФОРМЫ   ТУБЕРКУЛЕЗА</dc:title>
  <dc:creator>тест</dc:creator>
  <cp:lastModifiedBy>user</cp:lastModifiedBy>
  <cp:revision>82</cp:revision>
  <dcterms:created xsi:type="dcterms:W3CDTF">2010-04-05T10:02:00Z</dcterms:created>
  <dcterms:modified xsi:type="dcterms:W3CDTF">2025-09-22T06:38:01Z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C419697A2A444BFAAD2A18A3C98D76B2_13</vt:lpwstr>
  </property>
  <property fmtid="{D5CDD505-2E9C-101B-9397-08002B2CF9AE}" pid="3" name="KSOProductBuildVer">
    <vt:lpwstr>1033-12.2.0.13472</vt:lpwstr>
  </property>
</Properties>
</file>