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5" r:id="rId1"/>
  </p:sldMasterIdLst>
  <p:notesMasterIdLst>
    <p:notesMasterId r:id="rId82"/>
  </p:notesMasterIdLst>
  <p:sldIdLst>
    <p:sldId id="256" r:id="rId2"/>
    <p:sldId id="257" r:id="rId3"/>
    <p:sldId id="425" r:id="rId4"/>
    <p:sldId id="265" r:id="rId5"/>
    <p:sldId id="302" r:id="rId6"/>
    <p:sldId id="415" r:id="rId7"/>
    <p:sldId id="272" r:id="rId8"/>
    <p:sldId id="267" r:id="rId9"/>
    <p:sldId id="273" r:id="rId10"/>
    <p:sldId id="270" r:id="rId11"/>
    <p:sldId id="303" r:id="rId12"/>
    <p:sldId id="427" r:id="rId13"/>
    <p:sldId id="345" r:id="rId14"/>
    <p:sldId id="416" r:id="rId15"/>
    <p:sldId id="259" r:id="rId16"/>
    <p:sldId id="258" r:id="rId17"/>
    <p:sldId id="282" r:id="rId18"/>
    <p:sldId id="418" r:id="rId19"/>
    <p:sldId id="283" r:id="rId20"/>
    <p:sldId id="344" r:id="rId21"/>
    <p:sldId id="419" r:id="rId22"/>
    <p:sldId id="417" r:id="rId23"/>
    <p:sldId id="298" r:id="rId24"/>
    <p:sldId id="300" r:id="rId25"/>
    <p:sldId id="420" r:id="rId26"/>
    <p:sldId id="290" r:id="rId27"/>
    <p:sldId id="291" r:id="rId28"/>
    <p:sldId id="278" r:id="rId29"/>
    <p:sldId id="352" r:id="rId30"/>
    <p:sldId id="281" r:id="rId31"/>
    <p:sldId id="280" r:id="rId32"/>
    <p:sldId id="279" r:id="rId33"/>
    <p:sldId id="428" r:id="rId34"/>
    <p:sldId id="421" r:id="rId35"/>
    <p:sldId id="293" r:id="rId36"/>
    <p:sldId id="313" r:id="rId37"/>
    <p:sldId id="314" r:id="rId38"/>
    <p:sldId id="315" r:id="rId39"/>
    <p:sldId id="316" r:id="rId40"/>
    <p:sldId id="371" r:id="rId41"/>
    <p:sldId id="305" r:id="rId42"/>
    <p:sldId id="306" r:id="rId43"/>
    <p:sldId id="373" r:id="rId44"/>
    <p:sldId id="405" r:id="rId45"/>
    <p:sldId id="374" r:id="rId46"/>
    <p:sldId id="422" r:id="rId47"/>
    <p:sldId id="307" r:id="rId48"/>
    <p:sldId id="317" r:id="rId49"/>
    <p:sldId id="308" r:id="rId50"/>
    <p:sldId id="319" r:id="rId51"/>
    <p:sldId id="320" r:id="rId52"/>
    <p:sldId id="321" r:id="rId53"/>
    <p:sldId id="322" r:id="rId54"/>
    <p:sldId id="323" r:id="rId55"/>
    <p:sldId id="324" r:id="rId56"/>
    <p:sldId id="325" r:id="rId57"/>
    <p:sldId id="326" r:id="rId58"/>
    <p:sldId id="327" r:id="rId59"/>
    <p:sldId id="328" r:id="rId60"/>
    <p:sldId id="329" r:id="rId61"/>
    <p:sldId id="424" r:id="rId62"/>
    <p:sldId id="310" r:id="rId63"/>
    <p:sldId id="311" r:id="rId64"/>
    <p:sldId id="331" r:id="rId65"/>
    <p:sldId id="330" r:id="rId66"/>
    <p:sldId id="332" r:id="rId67"/>
    <p:sldId id="333" r:id="rId68"/>
    <p:sldId id="338" r:id="rId69"/>
    <p:sldId id="337" r:id="rId70"/>
    <p:sldId id="339" r:id="rId71"/>
    <p:sldId id="334" r:id="rId72"/>
    <p:sldId id="342" r:id="rId73"/>
    <p:sldId id="336" r:id="rId74"/>
    <p:sldId id="341" r:id="rId75"/>
    <p:sldId id="426" r:id="rId76"/>
    <p:sldId id="429" r:id="rId77"/>
    <p:sldId id="312" r:id="rId78"/>
    <p:sldId id="423" r:id="rId79"/>
    <p:sldId id="340" r:id="rId80"/>
    <p:sldId id="335" r:id="rId8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Татьяна Петренко" initials="ТП" lastIdx="1" clrIdx="0">
    <p:extLst>
      <p:ext uri="{19B8F6BF-5375-455C-9EA6-DF929625EA0E}">
        <p15:presenceInfo xmlns:p15="http://schemas.microsoft.com/office/powerpoint/2012/main" userId="a15d791d385f7c2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17" autoAdjust="0"/>
  </p:normalViewPr>
  <p:slideViewPr>
    <p:cSldViewPr snapToGrid="0">
      <p:cViewPr varScale="1">
        <p:scale>
          <a:sx n="79" d="100"/>
          <a:sy n="79" d="100"/>
        </p:scale>
        <p:origin x="96" y="5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CAB9A2-EC05-4005-B91A-DB04C637AFCF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A75B7BC-69CF-49A0-BE9C-CC95C23F84DF}">
      <dgm:prSet phldrT="[Текст]" custT="1"/>
      <dgm:spPr>
        <a:solidFill>
          <a:schemeClr val="bg1">
            <a:lumMod val="85000"/>
          </a:schemeClr>
        </a:solidFill>
        <a:ln>
          <a:solidFill>
            <a:srgbClr val="002060"/>
          </a:solidFill>
        </a:ln>
      </dgm:spPr>
      <dgm:t>
        <a:bodyPr/>
        <a:lstStyle/>
        <a:p>
          <a:pPr algn="ctr"/>
          <a:r>
            <a:rPr lang="ru-RU" sz="18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Единственная вакцина против   туберкулеза</a:t>
          </a:r>
        </a:p>
        <a:p>
          <a:pPr algn="ctr"/>
          <a:r>
            <a:rPr lang="ru-RU" sz="18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Охват вакцинацией БЦЖ в мире ежегодно составляет </a:t>
          </a:r>
          <a:r>
            <a:rPr lang="en-GB" sz="1800" b="1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100.5</a:t>
          </a:r>
          <a:r>
            <a:rPr lang="en-GB" sz="18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ru-RU" sz="18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миллионов детей </a:t>
          </a:r>
          <a:endParaRPr lang="ru-RU" sz="18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794DAF26-BACD-4820-A743-85CADA687463}" type="parTrans" cxnId="{950DAD78-98C0-4FFC-959E-B7333C5CC009}">
      <dgm:prSet/>
      <dgm:spPr/>
      <dgm:t>
        <a:bodyPr/>
        <a:lstStyle/>
        <a:p>
          <a:endParaRPr lang="ru-RU"/>
        </a:p>
      </dgm:t>
    </dgm:pt>
    <dgm:pt modelId="{D3A99C2E-1E8A-4327-9E4A-B528BD94B90C}" type="sibTrans" cxnId="{950DAD78-98C0-4FFC-959E-B7333C5CC009}">
      <dgm:prSet/>
      <dgm:spPr/>
      <dgm:t>
        <a:bodyPr/>
        <a:lstStyle/>
        <a:p>
          <a:endParaRPr lang="ru-RU"/>
        </a:p>
      </dgm:t>
    </dgm:pt>
    <dgm:pt modelId="{738B1571-39EE-4DDE-9C35-9C8DD91EACD6}">
      <dgm:prSet phldrT="[Текст]" custT="1"/>
      <dgm:spPr>
        <a:solidFill>
          <a:schemeClr val="bg1">
            <a:lumMod val="85000"/>
            <a:alpha val="9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Обладает </a:t>
          </a:r>
          <a:r>
            <a:rPr lang="ru-RU" sz="1600" b="1" u="sng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доказанным</a:t>
          </a:r>
          <a:r>
            <a:rPr lang="ru-RU" sz="1600" b="1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 </a:t>
          </a:r>
          <a:r>
            <a:rPr lang="ru-RU" sz="1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защитным  действием у детей в отношении туберкулезного менингита </a:t>
          </a:r>
          <a:r>
            <a:rPr lang="ru-RU" sz="1600" b="1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(73%)</a:t>
          </a:r>
        </a:p>
        <a:p>
          <a:r>
            <a:rPr lang="ru-RU" sz="1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Диссеминированного</a:t>
          </a:r>
        </a:p>
        <a:p>
          <a:r>
            <a:rPr lang="ru-RU" sz="1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(милиарного) туберкулеза </a:t>
          </a:r>
          <a:r>
            <a:rPr lang="ru-RU" sz="1600" b="1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(77%)</a:t>
          </a:r>
        </a:p>
      </dgm:t>
    </dgm:pt>
    <dgm:pt modelId="{E828C9DB-539B-4C85-B423-3BFE63A39C53}" type="parTrans" cxnId="{4FEE2AEF-AAF5-485D-A9E4-CE322512C584}">
      <dgm:prSet/>
      <dgm:spPr/>
      <dgm:t>
        <a:bodyPr/>
        <a:lstStyle/>
        <a:p>
          <a:endParaRPr lang="ru-RU"/>
        </a:p>
      </dgm:t>
    </dgm:pt>
    <dgm:pt modelId="{D236F1BB-53D6-492A-95EE-1962F55E0121}" type="sibTrans" cxnId="{4FEE2AEF-AAF5-485D-A9E4-CE322512C584}">
      <dgm:prSet/>
      <dgm:spPr/>
      <dgm:t>
        <a:bodyPr/>
        <a:lstStyle/>
        <a:p>
          <a:endParaRPr lang="ru-RU"/>
        </a:p>
      </dgm:t>
    </dgm:pt>
    <dgm:pt modelId="{87C76F95-FD64-41E9-8D5A-9C9079684BCE}">
      <dgm:prSet phldrT="[Текст]" custT="1"/>
      <dgm:spPr>
        <a:solidFill>
          <a:schemeClr val="bg1">
            <a:lumMod val="85000"/>
            <a:alpha val="9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Значительно снижает детскую смертность от туберкулеза</a:t>
          </a:r>
        </a:p>
      </dgm:t>
    </dgm:pt>
    <dgm:pt modelId="{D07CE000-BB56-4A86-B137-70D2E6F4B9F9}" type="parTrans" cxnId="{18730DA7-377E-4AEA-86D1-6AF8562B5164}">
      <dgm:prSet/>
      <dgm:spPr/>
      <dgm:t>
        <a:bodyPr/>
        <a:lstStyle/>
        <a:p>
          <a:endParaRPr lang="ru-RU"/>
        </a:p>
      </dgm:t>
    </dgm:pt>
    <dgm:pt modelId="{4C2F5C95-55B3-48BF-A2E0-86ECA962C5D0}" type="sibTrans" cxnId="{18730DA7-377E-4AEA-86D1-6AF8562B5164}">
      <dgm:prSet/>
      <dgm:spPr/>
      <dgm:t>
        <a:bodyPr/>
        <a:lstStyle/>
        <a:p>
          <a:endParaRPr lang="ru-RU"/>
        </a:p>
      </dgm:t>
    </dgm:pt>
    <dgm:pt modelId="{B6A6A63D-D9EE-4D3B-8956-D5C9E48EFC74}" type="pres">
      <dgm:prSet presAssocID="{28CAB9A2-EC05-4005-B91A-DB04C637AFC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AB268B3-AF6C-4101-B3B2-2103B7BE8D76}" type="pres">
      <dgm:prSet presAssocID="{3A75B7BC-69CF-49A0-BE9C-CC95C23F84DF}" presName="root" presStyleCnt="0"/>
      <dgm:spPr/>
    </dgm:pt>
    <dgm:pt modelId="{6BD826CB-59DF-4A96-BC92-D774E0A192EE}" type="pres">
      <dgm:prSet presAssocID="{3A75B7BC-69CF-49A0-BE9C-CC95C23F84DF}" presName="rootComposite" presStyleCnt="0"/>
      <dgm:spPr/>
    </dgm:pt>
    <dgm:pt modelId="{97A65EA3-33C4-40AA-A48C-086D69D06857}" type="pres">
      <dgm:prSet presAssocID="{3A75B7BC-69CF-49A0-BE9C-CC95C23F84DF}" presName="rootText" presStyleLbl="node1" presStyleIdx="0" presStyleCnt="1" custScaleX="172101" custScaleY="135115"/>
      <dgm:spPr/>
    </dgm:pt>
    <dgm:pt modelId="{B403C5F6-DEED-4DC7-A3A4-62C138E2D254}" type="pres">
      <dgm:prSet presAssocID="{3A75B7BC-69CF-49A0-BE9C-CC95C23F84DF}" presName="rootConnector" presStyleLbl="node1" presStyleIdx="0" presStyleCnt="1"/>
      <dgm:spPr/>
    </dgm:pt>
    <dgm:pt modelId="{C8089384-E59B-4EB6-A47A-02C52490405F}" type="pres">
      <dgm:prSet presAssocID="{3A75B7BC-69CF-49A0-BE9C-CC95C23F84DF}" presName="childShape" presStyleCnt="0"/>
      <dgm:spPr/>
    </dgm:pt>
    <dgm:pt modelId="{F3E45FAF-E61A-4BFB-A002-5EA67CDDD3E6}" type="pres">
      <dgm:prSet presAssocID="{E828C9DB-539B-4C85-B423-3BFE63A39C53}" presName="Name13" presStyleLbl="parChTrans1D2" presStyleIdx="0" presStyleCnt="2"/>
      <dgm:spPr/>
    </dgm:pt>
    <dgm:pt modelId="{C912A6D0-0D11-4BF9-8F08-FEC67832A311}" type="pres">
      <dgm:prSet presAssocID="{738B1571-39EE-4DDE-9C35-9C8DD91EACD6}" presName="childText" presStyleLbl="bgAcc1" presStyleIdx="0" presStyleCnt="2" custScaleX="213785" custScaleY="179278" custLinFactNeighborX="-1253" custLinFactNeighborY="-339">
        <dgm:presLayoutVars>
          <dgm:bulletEnabled val="1"/>
        </dgm:presLayoutVars>
      </dgm:prSet>
      <dgm:spPr/>
    </dgm:pt>
    <dgm:pt modelId="{5C99231B-B178-40EE-BBE3-D79493739BCB}" type="pres">
      <dgm:prSet presAssocID="{D07CE000-BB56-4A86-B137-70D2E6F4B9F9}" presName="Name13" presStyleLbl="parChTrans1D2" presStyleIdx="1" presStyleCnt="2"/>
      <dgm:spPr/>
    </dgm:pt>
    <dgm:pt modelId="{60C6C222-C897-4D91-B215-9BDE4D80802D}" type="pres">
      <dgm:prSet presAssocID="{87C76F95-FD64-41E9-8D5A-9C9079684BCE}" presName="childText" presStyleLbl="bgAcc1" presStyleIdx="1" presStyleCnt="2" custScaleX="152859">
        <dgm:presLayoutVars>
          <dgm:bulletEnabled val="1"/>
        </dgm:presLayoutVars>
      </dgm:prSet>
      <dgm:spPr/>
    </dgm:pt>
  </dgm:ptLst>
  <dgm:cxnLst>
    <dgm:cxn modelId="{DE71E667-1D3C-4458-A508-FEEB91A6779A}" type="presOf" srcId="{87C76F95-FD64-41E9-8D5A-9C9079684BCE}" destId="{60C6C222-C897-4D91-B215-9BDE4D80802D}" srcOrd="0" destOrd="0" presId="urn:microsoft.com/office/officeart/2005/8/layout/hierarchy3"/>
    <dgm:cxn modelId="{91022748-2524-42FE-871B-89CB5D1F6251}" type="presOf" srcId="{3A75B7BC-69CF-49A0-BE9C-CC95C23F84DF}" destId="{97A65EA3-33C4-40AA-A48C-086D69D06857}" srcOrd="0" destOrd="0" presId="urn:microsoft.com/office/officeart/2005/8/layout/hierarchy3"/>
    <dgm:cxn modelId="{BF30B14E-3DEA-4380-B8CA-415E2943DF5F}" type="presOf" srcId="{3A75B7BC-69CF-49A0-BE9C-CC95C23F84DF}" destId="{B403C5F6-DEED-4DC7-A3A4-62C138E2D254}" srcOrd="1" destOrd="0" presId="urn:microsoft.com/office/officeart/2005/8/layout/hierarchy3"/>
    <dgm:cxn modelId="{950DAD78-98C0-4FFC-959E-B7333C5CC009}" srcId="{28CAB9A2-EC05-4005-B91A-DB04C637AFCF}" destId="{3A75B7BC-69CF-49A0-BE9C-CC95C23F84DF}" srcOrd="0" destOrd="0" parTransId="{794DAF26-BACD-4820-A743-85CADA687463}" sibTransId="{D3A99C2E-1E8A-4327-9E4A-B528BD94B90C}"/>
    <dgm:cxn modelId="{5E631C89-00EF-4B6F-9898-5E8C31585299}" type="presOf" srcId="{E828C9DB-539B-4C85-B423-3BFE63A39C53}" destId="{F3E45FAF-E61A-4BFB-A002-5EA67CDDD3E6}" srcOrd="0" destOrd="0" presId="urn:microsoft.com/office/officeart/2005/8/layout/hierarchy3"/>
    <dgm:cxn modelId="{CC41FEA5-529A-4EFE-8A8F-9D2076DFE0FF}" type="presOf" srcId="{D07CE000-BB56-4A86-B137-70D2E6F4B9F9}" destId="{5C99231B-B178-40EE-BBE3-D79493739BCB}" srcOrd="0" destOrd="0" presId="urn:microsoft.com/office/officeart/2005/8/layout/hierarchy3"/>
    <dgm:cxn modelId="{18730DA7-377E-4AEA-86D1-6AF8562B5164}" srcId="{3A75B7BC-69CF-49A0-BE9C-CC95C23F84DF}" destId="{87C76F95-FD64-41E9-8D5A-9C9079684BCE}" srcOrd="1" destOrd="0" parTransId="{D07CE000-BB56-4A86-B137-70D2E6F4B9F9}" sibTransId="{4C2F5C95-55B3-48BF-A2E0-86ECA962C5D0}"/>
    <dgm:cxn modelId="{2594A0AC-1C14-4D8B-9A6E-F3C5CA63382E}" type="presOf" srcId="{28CAB9A2-EC05-4005-B91A-DB04C637AFCF}" destId="{B6A6A63D-D9EE-4D3B-8956-D5C9E48EFC74}" srcOrd="0" destOrd="0" presId="urn:microsoft.com/office/officeart/2005/8/layout/hierarchy3"/>
    <dgm:cxn modelId="{4FEE2AEF-AAF5-485D-A9E4-CE322512C584}" srcId="{3A75B7BC-69CF-49A0-BE9C-CC95C23F84DF}" destId="{738B1571-39EE-4DDE-9C35-9C8DD91EACD6}" srcOrd="0" destOrd="0" parTransId="{E828C9DB-539B-4C85-B423-3BFE63A39C53}" sibTransId="{D236F1BB-53D6-492A-95EE-1962F55E0121}"/>
    <dgm:cxn modelId="{A348AFF8-3FFA-4DE5-81E9-415648A5B45C}" type="presOf" srcId="{738B1571-39EE-4DDE-9C35-9C8DD91EACD6}" destId="{C912A6D0-0D11-4BF9-8F08-FEC67832A311}" srcOrd="0" destOrd="0" presId="urn:microsoft.com/office/officeart/2005/8/layout/hierarchy3"/>
    <dgm:cxn modelId="{3FAE1F05-A2A7-413A-9CE3-9FE2237C4EE9}" type="presParOf" srcId="{B6A6A63D-D9EE-4D3B-8956-D5C9E48EFC74}" destId="{FAB268B3-AF6C-4101-B3B2-2103B7BE8D76}" srcOrd="0" destOrd="0" presId="urn:microsoft.com/office/officeart/2005/8/layout/hierarchy3"/>
    <dgm:cxn modelId="{028379F3-E5BB-4B4F-837F-B4224EE3738B}" type="presParOf" srcId="{FAB268B3-AF6C-4101-B3B2-2103B7BE8D76}" destId="{6BD826CB-59DF-4A96-BC92-D774E0A192EE}" srcOrd="0" destOrd="0" presId="urn:microsoft.com/office/officeart/2005/8/layout/hierarchy3"/>
    <dgm:cxn modelId="{10203CBC-0600-4B5A-957F-4D45B83A808D}" type="presParOf" srcId="{6BD826CB-59DF-4A96-BC92-D774E0A192EE}" destId="{97A65EA3-33C4-40AA-A48C-086D69D06857}" srcOrd="0" destOrd="0" presId="urn:microsoft.com/office/officeart/2005/8/layout/hierarchy3"/>
    <dgm:cxn modelId="{79723BD3-A1BA-43AE-9C27-3EF58A4D17E5}" type="presParOf" srcId="{6BD826CB-59DF-4A96-BC92-D774E0A192EE}" destId="{B403C5F6-DEED-4DC7-A3A4-62C138E2D254}" srcOrd="1" destOrd="0" presId="urn:microsoft.com/office/officeart/2005/8/layout/hierarchy3"/>
    <dgm:cxn modelId="{BB004782-FCA5-4F01-9EDC-EC89308616BC}" type="presParOf" srcId="{FAB268B3-AF6C-4101-B3B2-2103B7BE8D76}" destId="{C8089384-E59B-4EB6-A47A-02C52490405F}" srcOrd="1" destOrd="0" presId="urn:microsoft.com/office/officeart/2005/8/layout/hierarchy3"/>
    <dgm:cxn modelId="{893ACAF4-84B8-4373-9538-C1BE6F23D3D6}" type="presParOf" srcId="{C8089384-E59B-4EB6-A47A-02C52490405F}" destId="{F3E45FAF-E61A-4BFB-A002-5EA67CDDD3E6}" srcOrd="0" destOrd="0" presId="urn:microsoft.com/office/officeart/2005/8/layout/hierarchy3"/>
    <dgm:cxn modelId="{5D8FE3A7-C7C3-4EF5-BCA4-7709BF45EFFC}" type="presParOf" srcId="{C8089384-E59B-4EB6-A47A-02C52490405F}" destId="{C912A6D0-0D11-4BF9-8F08-FEC67832A311}" srcOrd="1" destOrd="0" presId="urn:microsoft.com/office/officeart/2005/8/layout/hierarchy3"/>
    <dgm:cxn modelId="{55DA0D47-EE33-4388-9B31-969B928A520C}" type="presParOf" srcId="{C8089384-E59B-4EB6-A47A-02C52490405F}" destId="{5C99231B-B178-40EE-BBE3-D79493739BCB}" srcOrd="2" destOrd="0" presId="urn:microsoft.com/office/officeart/2005/8/layout/hierarchy3"/>
    <dgm:cxn modelId="{4A2FADD0-DAAB-4F0D-A0D3-34CDD20C5034}" type="presParOf" srcId="{C8089384-E59B-4EB6-A47A-02C52490405F}" destId="{60C6C222-C897-4D91-B215-9BDE4D80802D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C063096-D479-4253-891C-C182B3582FDD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BC8B8FF-1131-49A8-BE2C-C7626FE0386E}">
      <dgm:prSet phldrT="[Текст]" custT="1"/>
      <dgm:spPr>
        <a:solidFill>
          <a:schemeClr val="bg1">
            <a:lumMod val="85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1800" b="1" u="none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Не  предотвращает  </a:t>
          </a:r>
          <a:r>
            <a:rPr lang="ru-RU" sz="18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от первичного  инфицирования  и реактивации латентной легочной инфекции</a:t>
          </a:r>
        </a:p>
      </dgm:t>
    </dgm:pt>
    <dgm:pt modelId="{FE5AE1F6-FC4F-46A8-B4D6-6C451E379551}" type="parTrans" cxnId="{34F975C3-F151-4162-A587-AE7F69C8D13D}">
      <dgm:prSet/>
      <dgm:spPr/>
      <dgm:t>
        <a:bodyPr/>
        <a:lstStyle/>
        <a:p>
          <a:endParaRPr lang="ru-RU"/>
        </a:p>
      </dgm:t>
    </dgm:pt>
    <dgm:pt modelId="{883867D1-6906-49AB-8FE2-2F4D63F372B7}" type="sibTrans" cxnId="{34F975C3-F151-4162-A587-AE7F69C8D13D}">
      <dgm:prSet/>
      <dgm:spPr/>
      <dgm:t>
        <a:bodyPr/>
        <a:lstStyle/>
        <a:p>
          <a:endParaRPr lang="ru-RU"/>
        </a:p>
      </dgm:t>
    </dgm:pt>
    <dgm:pt modelId="{5A32AB6C-2FCF-4F86-BAAC-3FFBB1D4C23E}">
      <dgm:prSet phldrT="[Текст]" custT="1"/>
      <dgm:spPr>
        <a:solidFill>
          <a:schemeClr val="bg1">
            <a:lumMod val="85000"/>
            <a:alpha val="9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18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Вакцина живая</a:t>
          </a:r>
          <a:r>
            <a:rPr lang="en-US" sz="18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</a:t>
          </a:r>
          <a:r>
            <a:rPr lang="ru-RU" sz="18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ru-RU" sz="1800" b="1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поствакцинальные осложнения</a:t>
          </a:r>
        </a:p>
      </dgm:t>
    </dgm:pt>
    <dgm:pt modelId="{5598170E-24EE-4C1B-92DD-DDE9BB1FE09D}" type="parTrans" cxnId="{447D0948-FE1E-4A3C-AC50-581310CA40DB}">
      <dgm:prSet/>
      <dgm:spPr/>
      <dgm:t>
        <a:bodyPr/>
        <a:lstStyle/>
        <a:p>
          <a:endParaRPr lang="ru-RU"/>
        </a:p>
      </dgm:t>
    </dgm:pt>
    <dgm:pt modelId="{AC5E7DF4-07E2-4850-9869-F55C78658D8A}" type="sibTrans" cxnId="{447D0948-FE1E-4A3C-AC50-581310CA40DB}">
      <dgm:prSet/>
      <dgm:spPr/>
      <dgm:t>
        <a:bodyPr/>
        <a:lstStyle/>
        <a:p>
          <a:endParaRPr lang="ru-RU"/>
        </a:p>
      </dgm:t>
    </dgm:pt>
    <dgm:pt modelId="{52C9948C-2BDB-4087-95E7-9EBE2F277BAB}">
      <dgm:prSet custT="1"/>
      <dgm:spPr>
        <a:solidFill>
          <a:schemeClr val="bg1">
            <a:lumMod val="85000"/>
            <a:alpha val="9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1400" b="1" u="sng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Ревакцинация БЦЖ  </a:t>
          </a:r>
          <a:r>
            <a:rPr lang="ru-RU" sz="1600" b="1" u="none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приводит к наслаиванию </a:t>
          </a:r>
          <a:r>
            <a:rPr lang="ru-RU" sz="1600" b="1" u="none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поствакцинальной</a:t>
          </a:r>
          <a:r>
            <a:rPr lang="ru-RU" sz="1600" b="1" u="none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аллергии на </a:t>
          </a:r>
          <a:r>
            <a:rPr lang="ru-RU" sz="1600" b="1" u="none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инфекционнную</a:t>
          </a:r>
          <a:r>
            <a:rPr lang="ru-RU" sz="1600" b="1" u="none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и как следствие: </a:t>
          </a:r>
          <a:br>
            <a:rPr lang="ru-RU" sz="1600" b="1" u="none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b="1" u="none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- к  </a:t>
          </a:r>
          <a:r>
            <a:rPr lang="ru-RU" sz="1600" b="1" u="none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гипердиагностике</a:t>
          </a:r>
          <a:r>
            <a:rPr lang="ru-RU" sz="1600" b="1" u="none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латентной туберкулезной инфекции,  </a:t>
          </a:r>
          <a:br>
            <a:rPr lang="ru-RU" sz="1600" b="1" u="none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b="1" u="none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- поздней диагностике  локального туберкулеза! </a:t>
          </a:r>
          <a:br>
            <a:rPr lang="ru-RU" sz="1600" b="1" u="none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endParaRPr lang="ru-RU" sz="1400" u="none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D20FC385-340A-4891-B450-E257D3F71775}" type="parTrans" cxnId="{3818EE70-65BC-4DA8-9A53-819C12ADB1B8}">
      <dgm:prSet/>
      <dgm:spPr/>
      <dgm:t>
        <a:bodyPr/>
        <a:lstStyle/>
        <a:p>
          <a:endParaRPr lang="ru-RU"/>
        </a:p>
      </dgm:t>
    </dgm:pt>
    <dgm:pt modelId="{34322184-E806-4324-9A26-6EB66FA74AE0}" type="sibTrans" cxnId="{3818EE70-65BC-4DA8-9A53-819C12ADB1B8}">
      <dgm:prSet/>
      <dgm:spPr/>
      <dgm:t>
        <a:bodyPr/>
        <a:lstStyle/>
        <a:p>
          <a:endParaRPr lang="ru-RU"/>
        </a:p>
      </dgm:t>
    </dgm:pt>
    <dgm:pt modelId="{58DB6D48-5BC2-4320-BC4C-6905437C2BDA}" type="pres">
      <dgm:prSet presAssocID="{1C063096-D479-4253-891C-C182B3582FD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ADC0FE1-50A0-4E49-9B33-70858E42D1A9}" type="pres">
      <dgm:prSet presAssocID="{DBC8B8FF-1131-49A8-BE2C-C7626FE0386E}" presName="root" presStyleCnt="0"/>
      <dgm:spPr/>
    </dgm:pt>
    <dgm:pt modelId="{C4F91050-055B-455A-944D-A3E11C8C0688}" type="pres">
      <dgm:prSet presAssocID="{DBC8B8FF-1131-49A8-BE2C-C7626FE0386E}" presName="rootComposite" presStyleCnt="0"/>
      <dgm:spPr/>
    </dgm:pt>
    <dgm:pt modelId="{84052F48-83EE-4CDB-A30D-3D736701EADC}" type="pres">
      <dgm:prSet presAssocID="{DBC8B8FF-1131-49A8-BE2C-C7626FE0386E}" presName="rootText" presStyleLbl="node1" presStyleIdx="0" presStyleCnt="1" custScaleX="175416" custScaleY="122879"/>
      <dgm:spPr/>
    </dgm:pt>
    <dgm:pt modelId="{3324C030-35D0-4476-89D0-2027E0CA4AEF}" type="pres">
      <dgm:prSet presAssocID="{DBC8B8FF-1131-49A8-BE2C-C7626FE0386E}" presName="rootConnector" presStyleLbl="node1" presStyleIdx="0" presStyleCnt="1"/>
      <dgm:spPr/>
    </dgm:pt>
    <dgm:pt modelId="{04DC48DF-6359-479D-A13F-7489F4E8B967}" type="pres">
      <dgm:prSet presAssocID="{DBC8B8FF-1131-49A8-BE2C-C7626FE0386E}" presName="childShape" presStyleCnt="0"/>
      <dgm:spPr/>
    </dgm:pt>
    <dgm:pt modelId="{46DB9AE7-9B89-4EF7-81F7-AB89EB2C29B1}" type="pres">
      <dgm:prSet presAssocID="{D20FC385-340A-4891-B450-E257D3F71775}" presName="Name13" presStyleLbl="parChTrans1D2" presStyleIdx="0" presStyleCnt="2"/>
      <dgm:spPr/>
    </dgm:pt>
    <dgm:pt modelId="{B6C677BC-36A3-489E-971D-20E39D110578}" type="pres">
      <dgm:prSet presAssocID="{52C9948C-2BDB-4087-95E7-9EBE2F277BAB}" presName="childText" presStyleLbl="bgAcc1" presStyleIdx="0" presStyleCnt="2" custScaleX="192541" custScaleY="167629">
        <dgm:presLayoutVars>
          <dgm:bulletEnabled val="1"/>
        </dgm:presLayoutVars>
      </dgm:prSet>
      <dgm:spPr/>
    </dgm:pt>
    <dgm:pt modelId="{57FA617E-50E2-4684-AC58-DA1160819B45}" type="pres">
      <dgm:prSet presAssocID="{5598170E-24EE-4C1B-92DD-DDE9BB1FE09D}" presName="Name13" presStyleLbl="parChTrans1D2" presStyleIdx="1" presStyleCnt="2"/>
      <dgm:spPr/>
    </dgm:pt>
    <dgm:pt modelId="{6AC43D7D-2DDD-4C5E-8157-EB71EDBAC24C}" type="pres">
      <dgm:prSet presAssocID="{5A32AB6C-2FCF-4F86-BAAC-3FFBB1D4C23E}" presName="childText" presStyleLbl="bgAcc1" presStyleIdx="1" presStyleCnt="2" custScaleX="166885">
        <dgm:presLayoutVars>
          <dgm:bulletEnabled val="1"/>
        </dgm:presLayoutVars>
      </dgm:prSet>
      <dgm:spPr/>
    </dgm:pt>
  </dgm:ptLst>
  <dgm:cxnLst>
    <dgm:cxn modelId="{4BDAA80B-BAE4-4073-AC68-5105E841AA25}" type="presOf" srcId="{D20FC385-340A-4891-B450-E257D3F71775}" destId="{46DB9AE7-9B89-4EF7-81F7-AB89EB2C29B1}" srcOrd="0" destOrd="0" presId="urn:microsoft.com/office/officeart/2005/8/layout/hierarchy3"/>
    <dgm:cxn modelId="{BFC1B412-2BBA-4338-BDA7-814C22DE0A77}" type="presOf" srcId="{52C9948C-2BDB-4087-95E7-9EBE2F277BAB}" destId="{B6C677BC-36A3-489E-971D-20E39D110578}" srcOrd="0" destOrd="0" presId="urn:microsoft.com/office/officeart/2005/8/layout/hierarchy3"/>
    <dgm:cxn modelId="{DCC10630-CEA5-4D94-8C74-7974893299B1}" type="presOf" srcId="{5A32AB6C-2FCF-4F86-BAAC-3FFBB1D4C23E}" destId="{6AC43D7D-2DDD-4C5E-8157-EB71EDBAC24C}" srcOrd="0" destOrd="0" presId="urn:microsoft.com/office/officeart/2005/8/layout/hierarchy3"/>
    <dgm:cxn modelId="{447D0948-FE1E-4A3C-AC50-581310CA40DB}" srcId="{DBC8B8FF-1131-49A8-BE2C-C7626FE0386E}" destId="{5A32AB6C-2FCF-4F86-BAAC-3FFBB1D4C23E}" srcOrd="1" destOrd="0" parTransId="{5598170E-24EE-4C1B-92DD-DDE9BB1FE09D}" sibTransId="{AC5E7DF4-07E2-4850-9869-F55C78658D8A}"/>
    <dgm:cxn modelId="{3818EE70-65BC-4DA8-9A53-819C12ADB1B8}" srcId="{DBC8B8FF-1131-49A8-BE2C-C7626FE0386E}" destId="{52C9948C-2BDB-4087-95E7-9EBE2F277BAB}" srcOrd="0" destOrd="0" parTransId="{D20FC385-340A-4891-B450-E257D3F71775}" sibTransId="{34322184-E806-4324-9A26-6EB66FA74AE0}"/>
    <dgm:cxn modelId="{C5D2588F-8152-4926-A099-EF2580F75835}" type="presOf" srcId="{DBC8B8FF-1131-49A8-BE2C-C7626FE0386E}" destId="{3324C030-35D0-4476-89D0-2027E0CA4AEF}" srcOrd="1" destOrd="0" presId="urn:microsoft.com/office/officeart/2005/8/layout/hierarchy3"/>
    <dgm:cxn modelId="{9B9BC5A6-35C5-47E3-A2F6-2AAF71B487E5}" type="presOf" srcId="{DBC8B8FF-1131-49A8-BE2C-C7626FE0386E}" destId="{84052F48-83EE-4CDB-A30D-3D736701EADC}" srcOrd="0" destOrd="0" presId="urn:microsoft.com/office/officeart/2005/8/layout/hierarchy3"/>
    <dgm:cxn modelId="{34F975C3-F151-4162-A587-AE7F69C8D13D}" srcId="{1C063096-D479-4253-891C-C182B3582FDD}" destId="{DBC8B8FF-1131-49A8-BE2C-C7626FE0386E}" srcOrd="0" destOrd="0" parTransId="{FE5AE1F6-FC4F-46A8-B4D6-6C451E379551}" sibTransId="{883867D1-6906-49AB-8FE2-2F4D63F372B7}"/>
    <dgm:cxn modelId="{2747ECD6-BB35-4A07-B02C-9F36832AB213}" type="presOf" srcId="{1C063096-D479-4253-891C-C182B3582FDD}" destId="{58DB6D48-5BC2-4320-BC4C-6905437C2BDA}" srcOrd="0" destOrd="0" presId="urn:microsoft.com/office/officeart/2005/8/layout/hierarchy3"/>
    <dgm:cxn modelId="{681F6FDE-EFE1-4735-A607-B93D00BBDA99}" type="presOf" srcId="{5598170E-24EE-4C1B-92DD-DDE9BB1FE09D}" destId="{57FA617E-50E2-4684-AC58-DA1160819B45}" srcOrd="0" destOrd="0" presId="urn:microsoft.com/office/officeart/2005/8/layout/hierarchy3"/>
    <dgm:cxn modelId="{65AA9BEF-C09F-4F49-A71B-E3ECF11BD56F}" type="presParOf" srcId="{58DB6D48-5BC2-4320-BC4C-6905437C2BDA}" destId="{2ADC0FE1-50A0-4E49-9B33-70858E42D1A9}" srcOrd="0" destOrd="0" presId="urn:microsoft.com/office/officeart/2005/8/layout/hierarchy3"/>
    <dgm:cxn modelId="{B77F6948-D87B-43E5-968E-74C4DBB95F54}" type="presParOf" srcId="{2ADC0FE1-50A0-4E49-9B33-70858E42D1A9}" destId="{C4F91050-055B-455A-944D-A3E11C8C0688}" srcOrd="0" destOrd="0" presId="urn:microsoft.com/office/officeart/2005/8/layout/hierarchy3"/>
    <dgm:cxn modelId="{70FC6104-9069-47D1-A1F9-D8319D98DEF3}" type="presParOf" srcId="{C4F91050-055B-455A-944D-A3E11C8C0688}" destId="{84052F48-83EE-4CDB-A30D-3D736701EADC}" srcOrd="0" destOrd="0" presId="urn:microsoft.com/office/officeart/2005/8/layout/hierarchy3"/>
    <dgm:cxn modelId="{5EB3415A-BED0-4D3B-BE5C-FE4B4DDE1456}" type="presParOf" srcId="{C4F91050-055B-455A-944D-A3E11C8C0688}" destId="{3324C030-35D0-4476-89D0-2027E0CA4AEF}" srcOrd="1" destOrd="0" presId="urn:microsoft.com/office/officeart/2005/8/layout/hierarchy3"/>
    <dgm:cxn modelId="{56B22406-4390-4C88-8121-A4DB6A90C025}" type="presParOf" srcId="{2ADC0FE1-50A0-4E49-9B33-70858E42D1A9}" destId="{04DC48DF-6359-479D-A13F-7489F4E8B967}" srcOrd="1" destOrd="0" presId="urn:microsoft.com/office/officeart/2005/8/layout/hierarchy3"/>
    <dgm:cxn modelId="{1059279D-EA99-43B4-8835-BFCB8ABE078D}" type="presParOf" srcId="{04DC48DF-6359-479D-A13F-7489F4E8B967}" destId="{46DB9AE7-9B89-4EF7-81F7-AB89EB2C29B1}" srcOrd="0" destOrd="0" presId="urn:microsoft.com/office/officeart/2005/8/layout/hierarchy3"/>
    <dgm:cxn modelId="{EFB4EBD1-4320-4950-A466-B813074ED41D}" type="presParOf" srcId="{04DC48DF-6359-479D-A13F-7489F4E8B967}" destId="{B6C677BC-36A3-489E-971D-20E39D110578}" srcOrd="1" destOrd="0" presId="urn:microsoft.com/office/officeart/2005/8/layout/hierarchy3"/>
    <dgm:cxn modelId="{D8736E84-4F7F-4314-8F7D-E9EBA884964F}" type="presParOf" srcId="{04DC48DF-6359-479D-A13F-7489F4E8B967}" destId="{57FA617E-50E2-4684-AC58-DA1160819B45}" srcOrd="2" destOrd="0" presId="urn:microsoft.com/office/officeart/2005/8/layout/hierarchy3"/>
    <dgm:cxn modelId="{A36A2821-75BD-4AAE-9D8C-2BC9A3C99300}" type="presParOf" srcId="{04DC48DF-6359-479D-A13F-7489F4E8B967}" destId="{6AC43D7D-2DDD-4C5E-8157-EB71EDBAC24C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88B20C5-A117-4DE1-822E-F24D1B8252B1}" type="doc">
      <dgm:prSet loTypeId="urn:microsoft.com/office/officeart/2005/8/layout/h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073568C-4811-4F2D-9DD2-36A4032019FD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ru-RU" sz="32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БЦЖ</a:t>
          </a:r>
        </a:p>
      </dgm:t>
    </dgm:pt>
    <dgm:pt modelId="{7EFF19FD-92CF-4E82-B106-F6452E03B206}" type="parTrans" cxnId="{BF2EB5D8-EF45-4C9F-9866-3B5367F87021}">
      <dgm:prSet/>
      <dgm:spPr/>
      <dgm:t>
        <a:bodyPr/>
        <a:lstStyle/>
        <a:p>
          <a:endParaRPr lang="ru-RU"/>
        </a:p>
      </dgm:t>
    </dgm:pt>
    <dgm:pt modelId="{B4377990-C254-45DE-AFC5-AC62F1178E32}" type="sibTrans" cxnId="{BF2EB5D8-EF45-4C9F-9866-3B5367F87021}">
      <dgm:prSet/>
      <dgm:spPr/>
      <dgm:t>
        <a:bodyPr/>
        <a:lstStyle/>
        <a:p>
          <a:endParaRPr lang="ru-RU"/>
        </a:p>
      </dgm:t>
    </dgm:pt>
    <dgm:pt modelId="{80AA443E-9D9B-458F-9783-AE2019C5C2A9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ru-RU" sz="32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ВЫПУСКАЮТ:</a:t>
          </a:r>
        </a:p>
      </dgm:t>
    </dgm:pt>
    <dgm:pt modelId="{6D583B2D-0CA1-42EC-A3B7-83F29134B277}" type="parTrans" cxnId="{97A03364-9424-4FB0-8D58-3F5FDC98DFC1}">
      <dgm:prSet/>
      <dgm:spPr/>
      <dgm:t>
        <a:bodyPr/>
        <a:lstStyle/>
        <a:p>
          <a:endParaRPr lang="ru-RU"/>
        </a:p>
      </dgm:t>
    </dgm:pt>
    <dgm:pt modelId="{F8299680-C5D4-4544-BD71-0FDCE76B8CC9}" type="sibTrans" cxnId="{97A03364-9424-4FB0-8D58-3F5FDC98DFC1}">
      <dgm:prSet/>
      <dgm:spPr/>
      <dgm:t>
        <a:bodyPr/>
        <a:lstStyle/>
        <a:p>
          <a:endParaRPr lang="ru-RU"/>
        </a:p>
      </dgm:t>
    </dgm:pt>
    <dgm:pt modelId="{EC8F47AD-DA39-4466-99C4-788AD765DE3E}">
      <dgm:prSet phldrT="[Текст]" custT="1"/>
      <dgm:spPr/>
      <dgm:t>
        <a:bodyPr/>
        <a:lstStyle/>
        <a:p>
          <a:r>
            <a:rPr lang="ru-RU" sz="2400" b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производство ИЭМ                им. Н.Ф. </a:t>
          </a:r>
          <a:r>
            <a:rPr lang="ru-RU" sz="2400" b="0" dirty="0" err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Гамалеи</a:t>
          </a:r>
          <a:r>
            <a:rPr lang="ru-RU" sz="2400" b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(г. Москва)</a:t>
          </a:r>
        </a:p>
      </dgm:t>
    </dgm:pt>
    <dgm:pt modelId="{47AF9E98-744E-48FF-8B84-F3AF4CB5E541}" type="parTrans" cxnId="{E734CD74-7636-494B-8B48-248D292F6489}">
      <dgm:prSet/>
      <dgm:spPr/>
      <dgm:t>
        <a:bodyPr/>
        <a:lstStyle/>
        <a:p>
          <a:endParaRPr lang="ru-RU"/>
        </a:p>
      </dgm:t>
    </dgm:pt>
    <dgm:pt modelId="{D6D2811B-1069-4119-A86A-3F001B36DA98}" type="sibTrans" cxnId="{E734CD74-7636-494B-8B48-248D292F6489}">
      <dgm:prSet/>
      <dgm:spPr/>
      <dgm:t>
        <a:bodyPr/>
        <a:lstStyle/>
        <a:p>
          <a:endParaRPr lang="ru-RU"/>
        </a:p>
      </dgm:t>
    </dgm:pt>
    <dgm:pt modelId="{C625D81B-C28F-4B14-8370-48B1533E3F01}">
      <dgm:prSet phldrT="[Текст]" custT="1"/>
      <dgm:spPr/>
      <dgm:t>
        <a:bodyPr/>
        <a:lstStyle/>
        <a:p>
          <a:r>
            <a:rPr lang="ru-RU" sz="2400" b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ФГУП “Аллерген”</a:t>
          </a:r>
        </a:p>
      </dgm:t>
    </dgm:pt>
    <dgm:pt modelId="{B39DF2B7-1E02-4909-952A-AB775EDBE6B8}" type="parTrans" cxnId="{9770512A-9B25-4ACD-844F-F4008E80D45A}">
      <dgm:prSet/>
      <dgm:spPr/>
      <dgm:t>
        <a:bodyPr/>
        <a:lstStyle/>
        <a:p>
          <a:endParaRPr lang="ru-RU"/>
        </a:p>
      </dgm:t>
    </dgm:pt>
    <dgm:pt modelId="{30E8CE10-4B78-42FD-B6E7-2684D2F04856}" type="sibTrans" cxnId="{9770512A-9B25-4ACD-844F-F4008E80D45A}">
      <dgm:prSet/>
      <dgm:spPr/>
      <dgm:t>
        <a:bodyPr/>
        <a:lstStyle/>
        <a:p>
          <a:endParaRPr lang="ru-RU"/>
        </a:p>
      </dgm:t>
    </dgm:pt>
    <dgm:pt modelId="{340250D1-60DC-4E92-98E8-769640CC5DEF}">
      <dgm:prSet phldrT="[Текст]" custT="1"/>
      <dgm:spPr/>
      <dgm:t>
        <a:bodyPr/>
        <a:lstStyle/>
        <a:p>
          <a:r>
            <a:rPr lang="ru-RU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БЦЖ-М</a:t>
          </a:r>
        </a:p>
      </dgm:t>
    </dgm:pt>
    <dgm:pt modelId="{0E5C0AB0-D7EF-46A9-A1CB-91C5AC6428A4}" type="sibTrans" cxnId="{E9DBBE39-EC56-4F47-87A8-B6238DB39B2F}">
      <dgm:prSet/>
      <dgm:spPr/>
      <dgm:t>
        <a:bodyPr/>
        <a:lstStyle/>
        <a:p>
          <a:endParaRPr lang="ru-RU"/>
        </a:p>
      </dgm:t>
    </dgm:pt>
    <dgm:pt modelId="{C43B2A17-8586-4FDE-AAAA-D366BB369B0B}" type="parTrans" cxnId="{E9DBBE39-EC56-4F47-87A8-B6238DB39B2F}">
      <dgm:prSet/>
      <dgm:spPr/>
      <dgm:t>
        <a:bodyPr/>
        <a:lstStyle/>
        <a:p>
          <a:endParaRPr lang="ru-RU"/>
        </a:p>
      </dgm:t>
    </dgm:pt>
    <dgm:pt modelId="{B44F2ACC-AAB0-405A-BD93-8FDD825C750E}">
      <dgm:prSet phldrT="[Текст]" custT="1"/>
      <dgm:spPr/>
      <dgm:t>
        <a:bodyPr/>
        <a:lstStyle/>
        <a:p>
          <a:r>
            <a:rPr lang="ru-RU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БЦЖ</a:t>
          </a:r>
        </a:p>
      </dgm:t>
    </dgm:pt>
    <dgm:pt modelId="{1D950647-690E-4E4F-8E3A-FA0803726A2C}" type="sibTrans" cxnId="{3F3873F4-1132-484E-BE43-939071632AB5}">
      <dgm:prSet/>
      <dgm:spPr/>
      <dgm:t>
        <a:bodyPr/>
        <a:lstStyle/>
        <a:p>
          <a:endParaRPr lang="ru-RU"/>
        </a:p>
      </dgm:t>
    </dgm:pt>
    <dgm:pt modelId="{48C2B7D6-D45A-42EC-9FCE-2238AEC248AC}" type="parTrans" cxnId="{3F3873F4-1132-484E-BE43-939071632AB5}">
      <dgm:prSet/>
      <dgm:spPr/>
      <dgm:t>
        <a:bodyPr/>
        <a:lstStyle/>
        <a:p>
          <a:endParaRPr lang="ru-RU"/>
        </a:p>
      </dgm:t>
    </dgm:pt>
    <dgm:pt modelId="{7347BB65-C85D-4B19-959B-1E165310B944}">
      <dgm:prSet phldrT="[Текст]" custT="1"/>
      <dgm:spPr/>
      <dgm:t>
        <a:bodyPr/>
        <a:lstStyle/>
        <a:p>
          <a:endParaRPr lang="ru-RU" sz="3200" b="1" dirty="0">
            <a:latin typeface="Arial" pitchFamily="34" charset="0"/>
            <a:cs typeface="Arial" pitchFamily="34" charset="0"/>
          </a:endParaRPr>
        </a:p>
      </dgm:t>
    </dgm:pt>
    <dgm:pt modelId="{BCBEF7A2-7C77-4B53-8D47-07501FF060AC}" type="parTrans" cxnId="{C31A84F6-5783-4910-8D44-1324C4609878}">
      <dgm:prSet/>
      <dgm:spPr/>
      <dgm:t>
        <a:bodyPr/>
        <a:lstStyle/>
        <a:p>
          <a:endParaRPr lang="ru-RU"/>
        </a:p>
      </dgm:t>
    </dgm:pt>
    <dgm:pt modelId="{5B4C1199-636B-4689-88C4-442540728E1D}" type="sibTrans" cxnId="{C31A84F6-5783-4910-8D44-1324C4609878}">
      <dgm:prSet/>
      <dgm:spPr/>
      <dgm:t>
        <a:bodyPr/>
        <a:lstStyle/>
        <a:p>
          <a:endParaRPr lang="ru-RU"/>
        </a:p>
      </dgm:t>
    </dgm:pt>
    <dgm:pt modelId="{C7E94D75-BDA4-4EF7-8A1D-7687D9194A61}">
      <dgm:prSet phldrT="[Текст]" custT="1"/>
      <dgm:spPr/>
      <dgm:t>
        <a:bodyPr/>
        <a:lstStyle/>
        <a:p>
          <a:r>
            <a:rPr lang="ru-RU" sz="1800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Вакцинация на 3-7 сутки после рождения (БЦЖ или БЦЖ-М) в условиях роддома или другого учреждения</a:t>
          </a:r>
        </a:p>
      </dgm:t>
    </dgm:pt>
    <dgm:pt modelId="{52E7010A-C711-49AA-9A91-7E0065E82FB3}" type="parTrans" cxnId="{BA9407F8-BF1E-4846-9C83-0C971DD69246}">
      <dgm:prSet/>
      <dgm:spPr/>
      <dgm:t>
        <a:bodyPr/>
        <a:lstStyle/>
        <a:p>
          <a:endParaRPr lang="ru-RU"/>
        </a:p>
      </dgm:t>
    </dgm:pt>
    <dgm:pt modelId="{0E673BCF-3B80-49EE-8DAF-135C9E95C604}" type="sibTrans" cxnId="{BA9407F8-BF1E-4846-9C83-0C971DD69246}">
      <dgm:prSet/>
      <dgm:spPr/>
      <dgm:t>
        <a:bodyPr/>
        <a:lstStyle/>
        <a:p>
          <a:endParaRPr lang="ru-RU"/>
        </a:p>
      </dgm:t>
    </dgm:pt>
    <dgm:pt modelId="{3CB2BFF2-14F4-4CA6-B0F7-F7F57CDDB458}">
      <dgm:prSet phldrT="[Текст]" custT="1"/>
      <dgm:spPr/>
      <dgm:t>
        <a:bodyPr/>
        <a:lstStyle/>
        <a:p>
          <a:r>
            <a:rPr lang="ru-RU" sz="1800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Ревакцинация в 6-7 лет (только</a:t>
          </a:r>
          <a:r>
            <a:rPr lang="en-US" sz="1800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БЦЖ)</a:t>
          </a:r>
        </a:p>
      </dgm:t>
    </dgm:pt>
    <dgm:pt modelId="{A91CE771-D1CF-42F7-8012-6AB32DD8CA75}" type="parTrans" cxnId="{50C318B9-1E32-4422-B678-BB480147BA9D}">
      <dgm:prSet/>
      <dgm:spPr/>
      <dgm:t>
        <a:bodyPr/>
        <a:lstStyle/>
        <a:p>
          <a:endParaRPr lang="ru-RU"/>
        </a:p>
      </dgm:t>
    </dgm:pt>
    <dgm:pt modelId="{338FCBD7-7577-4A24-8B12-6C4254B097FB}" type="sibTrans" cxnId="{50C318B9-1E32-4422-B678-BB480147BA9D}">
      <dgm:prSet/>
      <dgm:spPr/>
      <dgm:t>
        <a:bodyPr/>
        <a:lstStyle/>
        <a:p>
          <a:endParaRPr lang="ru-RU"/>
        </a:p>
      </dgm:t>
    </dgm:pt>
    <dgm:pt modelId="{A8AD0FAD-D5BF-4D3F-A918-E6D0579B7C9A}">
      <dgm:prSet phldrT="[Текст]" custT="1"/>
      <dgm:spPr/>
      <dgm:t>
        <a:bodyPr/>
        <a:lstStyle/>
        <a:p>
          <a:r>
            <a:rPr lang="ru-RU" sz="2400" b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(г. Ставрополь)</a:t>
          </a:r>
        </a:p>
      </dgm:t>
    </dgm:pt>
    <dgm:pt modelId="{7B4C9383-3468-4939-AA92-0F0358859358}" type="parTrans" cxnId="{1B30D3B9-0AFE-4ABF-856C-E10ADB2D7E57}">
      <dgm:prSet/>
      <dgm:spPr/>
      <dgm:t>
        <a:bodyPr/>
        <a:lstStyle/>
        <a:p>
          <a:endParaRPr lang="ru-RU"/>
        </a:p>
      </dgm:t>
    </dgm:pt>
    <dgm:pt modelId="{96EDA0D4-590A-4389-A0D9-248B6D5E92F0}" type="sibTrans" cxnId="{1B30D3B9-0AFE-4ABF-856C-E10ADB2D7E57}">
      <dgm:prSet/>
      <dgm:spPr/>
      <dgm:t>
        <a:bodyPr/>
        <a:lstStyle/>
        <a:p>
          <a:endParaRPr lang="ru-RU"/>
        </a:p>
      </dgm:t>
    </dgm:pt>
    <dgm:pt modelId="{D70DB954-2040-4A87-9C58-2F2C425D4239}" type="pres">
      <dgm:prSet presAssocID="{088B20C5-A117-4DE1-822E-F24D1B8252B1}" presName="Name0" presStyleCnt="0">
        <dgm:presLayoutVars>
          <dgm:dir/>
          <dgm:animLvl val="lvl"/>
          <dgm:resizeHandles val="exact"/>
        </dgm:presLayoutVars>
      </dgm:prSet>
      <dgm:spPr/>
    </dgm:pt>
    <dgm:pt modelId="{C6586BFA-F392-4418-B9D9-691B17A85408}" type="pres">
      <dgm:prSet presAssocID="{A073568C-4811-4F2D-9DD2-36A4032019FD}" presName="composite" presStyleCnt="0"/>
      <dgm:spPr/>
    </dgm:pt>
    <dgm:pt modelId="{9DFE5CC2-20AA-48E7-BEB8-A4ACD1342514}" type="pres">
      <dgm:prSet presAssocID="{A073568C-4811-4F2D-9DD2-36A4032019FD}" presName="parTx" presStyleLbl="alignNode1" presStyleIdx="0" presStyleCnt="2" custScaleX="111329" custLinFactNeighborX="-354" custLinFactNeighborY="7373">
        <dgm:presLayoutVars>
          <dgm:chMax val="0"/>
          <dgm:chPref val="0"/>
          <dgm:bulletEnabled val="1"/>
        </dgm:presLayoutVars>
      </dgm:prSet>
      <dgm:spPr/>
    </dgm:pt>
    <dgm:pt modelId="{FFCAA1B6-9B0C-4BEB-AF55-D9AEB1914F03}" type="pres">
      <dgm:prSet presAssocID="{A073568C-4811-4F2D-9DD2-36A4032019FD}" presName="desTx" presStyleLbl="alignAccFollowNode1" presStyleIdx="0" presStyleCnt="2" custScaleX="109448">
        <dgm:presLayoutVars>
          <dgm:bulletEnabled val="1"/>
        </dgm:presLayoutVars>
      </dgm:prSet>
      <dgm:spPr/>
    </dgm:pt>
    <dgm:pt modelId="{FF411E7D-DEAF-40F4-985E-A925C55B3747}" type="pres">
      <dgm:prSet presAssocID="{B4377990-C254-45DE-AFC5-AC62F1178E32}" presName="space" presStyleCnt="0"/>
      <dgm:spPr/>
    </dgm:pt>
    <dgm:pt modelId="{ABB4AF28-C556-4D69-B284-8A07D6B05729}" type="pres">
      <dgm:prSet presAssocID="{80AA443E-9D9B-458F-9783-AE2019C5C2A9}" presName="composite" presStyleCnt="0"/>
      <dgm:spPr/>
    </dgm:pt>
    <dgm:pt modelId="{26066AC3-158F-4497-B30A-52ADEA6151E2}" type="pres">
      <dgm:prSet presAssocID="{80AA443E-9D9B-458F-9783-AE2019C5C2A9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28A28746-8FDA-4D0A-A833-0A7CD17CF38A}" type="pres">
      <dgm:prSet presAssocID="{80AA443E-9D9B-458F-9783-AE2019C5C2A9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6520BC09-1CD4-4C06-8937-5891B2C98767}" type="presOf" srcId="{088B20C5-A117-4DE1-822E-F24D1B8252B1}" destId="{D70DB954-2040-4A87-9C58-2F2C425D4239}" srcOrd="0" destOrd="0" presId="urn:microsoft.com/office/officeart/2005/8/layout/hList1"/>
    <dgm:cxn modelId="{58018D0C-B498-4B97-BF7B-A2B00338086E}" type="presOf" srcId="{A8AD0FAD-D5BF-4D3F-A918-E6D0579B7C9A}" destId="{28A28746-8FDA-4D0A-A833-0A7CD17CF38A}" srcOrd="0" destOrd="2" presId="urn:microsoft.com/office/officeart/2005/8/layout/hList1"/>
    <dgm:cxn modelId="{9BDF1F14-2927-4BEB-B337-DD65BF1EDE83}" type="presOf" srcId="{7347BB65-C85D-4B19-959B-1E165310B944}" destId="{FFCAA1B6-9B0C-4BEB-AF55-D9AEB1914F03}" srcOrd="0" destOrd="4" presId="urn:microsoft.com/office/officeart/2005/8/layout/hList1"/>
    <dgm:cxn modelId="{9770512A-9B25-4ACD-844F-F4008E80D45A}" srcId="{80AA443E-9D9B-458F-9783-AE2019C5C2A9}" destId="{C625D81B-C28F-4B14-8370-48B1533E3F01}" srcOrd="1" destOrd="0" parTransId="{B39DF2B7-1E02-4909-952A-AB775EDBE6B8}" sibTransId="{30E8CE10-4B78-42FD-B6E7-2684D2F04856}"/>
    <dgm:cxn modelId="{BB7DF631-33C1-4456-85EE-F1810E117935}" type="presOf" srcId="{C7E94D75-BDA4-4EF7-8A1D-7687D9194A61}" destId="{FFCAA1B6-9B0C-4BEB-AF55-D9AEB1914F03}" srcOrd="0" destOrd="2" presId="urn:microsoft.com/office/officeart/2005/8/layout/hList1"/>
    <dgm:cxn modelId="{E9DBBE39-EC56-4F47-87A8-B6238DB39B2F}" srcId="{A073568C-4811-4F2D-9DD2-36A4032019FD}" destId="{340250D1-60DC-4E92-98E8-769640CC5DEF}" srcOrd="1" destOrd="0" parTransId="{C43B2A17-8586-4FDE-AAAA-D366BB369B0B}" sibTransId="{0E5C0AB0-D7EF-46A9-A1CB-91C5AC6428A4}"/>
    <dgm:cxn modelId="{97A03364-9424-4FB0-8D58-3F5FDC98DFC1}" srcId="{088B20C5-A117-4DE1-822E-F24D1B8252B1}" destId="{80AA443E-9D9B-458F-9783-AE2019C5C2A9}" srcOrd="1" destOrd="0" parTransId="{6D583B2D-0CA1-42EC-A3B7-83F29134B277}" sibTransId="{F8299680-C5D4-4544-BD71-0FDCE76B8CC9}"/>
    <dgm:cxn modelId="{470D084A-5537-4777-A806-22C1CB5859A7}" type="presOf" srcId="{EC8F47AD-DA39-4466-99C4-788AD765DE3E}" destId="{28A28746-8FDA-4D0A-A833-0A7CD17CF38A}" srcOrd="0" destOrd="0" presId="urn:microsoft.com/office/officeart/2005/8/layout/hList1"/>
    <dgm:cxn modelId="{E734CD74-7636-494B-8B48-248D292F6489}" srcId="{80AA443E-9D9B-458F-9783-AE2019C5C2A9}" destId="{EC8F47AD-DA39-4466-99C4-788AD765DE3E}" srcOrd="0" destOrd="0" parTransId="{47AF9E98-744E-48FF-8B84-F3AF4CB5E541}" sibTransId="{D6D2811B-1069-4119-A86A-3F001B36DA98}"/>
    <dgm:cxn modelId="{9C273279-5A09-4E11-A50A-BF28E62A8539}" type="presOf" srcId="{3CB2BFF2-14F4-4CA6-B0F7-F7F57CDDB458}" destId="{FFCAA1B6-9B0C-4BEB-AF55-D9AEB1914F03}" srcOrd="0" destOrd="3" presId="urn:microsoft.com/office/officeart/2005/8/layout/hList1"/>
    <dgm:cxn modelId="{CDCE478C-936E-4D4A-B65A-8F03E288ED86}" type="presOf" srcId="{B44F2ACC-AAB0-405A-BD93-8FDD825C750E}" destId="{FFCAA1B6-9B0C-4BEB-AF55-D9AEB1914F03}" srcOrd="0" destOrd="0" presId="urn:microsoft.com/office/officeart/2005/8/layout/hList1"/>
    <dgm:cxn modelId="{FCCC0992-7944-4370-9F0D-72033ADB6575}" type="presOf" srcId="{340250D1-60DC-4E92-98E8-769640CC5DEF}" destId="{FFCAA1B6-9B0C-4BEB-AF55-D9AEB1914F03}" srcOrd="0" destOrd="1" presId="urn:microsoft.com/office/officeart/2005/8/layout/hList1"/>
    <dgm:cxn modelId="{BC785997-A245-4956-8E1E-E5240F249809}" type="presOf" srcId="{C625D81B-C28F-4B14-8370-48B1533E3F01}" destId="{28A28746-8FDA-4D0A-A833-0A7CD17CF38A}" srcOrd="0" destOrd="1" presId="urn:microsoft.com/office/officeart/2005/8/layout/hList1"/>
    <dgm:cxn modelId="{50C318B9-1E32-4422-B678-BB480147BA9D}" srcId="{A073568C-4811-4F2D-9DD2-36A4032019FD}" destId="{3CB2BFF2-14F4-4CA6-B0F7-F7F57CDDB458}" srcOrd="3" destOrd="0" parTransId="{A91CE771-D1CF-42F7-8012-6AB32DD8CA75}" sibTransId="{338FCBD7-7577-4A24-8B12-6C4254B097FB}"/>
    <dgm:cxn modelId="{1B30D3B9-0AFE-4ABF-856C-E10ADB2D7E57}" srcId="{80AA443E-9D9B-458F-9783-AE2019C5C2A9}" destId="{A8AD0FAD-D5BF-4D3F-A918-E6D0579B7C9A}" srcOrd="2" destOrd="0" parTransId="{7B4C9383-3468-4939-AA92-0F0358859358}" sibTransId="{96EDA0D4-590A-4389-A0D9-248B6D5E92F0}"/>
    <dgm:cxn modelId="{BF2EB5D8-EF45-4C9F-9866-3B5367F87021}" srcId="{088B20C5-A117-4DE1-822E-F24D1B8252B1}" destId="{A073568C-4811-4F2D-9DD2-36A4032019FD}" srcOrd="0" destOrd="0" parTransId="{7EFF19FD-92CF-4E82-B106-F6452E03B206}" sibTransId="{B4377990-C254-45DE-AFC5-AC62F1178E32}"/>
    <dgm:cxn modelId="{A737FCE2-5A0A-4BC4-80E7-21021CD791C4}" type="presOf" srcId="{A073568C-4811-4F2D-9DD2-36A4032019FD}" destId="{9DFE5CC2-20AA-48E7-BEB8-A4ACD1342514}" srcOrd="0" destOrd="0" presId="urn:microsoft.com/office/officeart/2005/8/layout/hList1"/>
    <dgm:cxn modelId="{3F3873F4-1132-484E-BE43-939071632AB5}" srcId="{A073568C-4811-4F2D-9DD2-36A4032019FD}" destId="{B44F2ACC-AAB0-405A-BD93-8FDD825C750E}" srcOrd="0" destOrd="0" parTransId="{48C2B7D6-D45A-42EC-9FCE-2238AEC248AC}" sibTransId="{1D950647-690E-4E4F-8E3A-FA0803726A2C}"/>
    <dgm:cxn modelId="{C31A84F6-5783-4910-8D44-1324C4609878}" srcId="{A073568C-4811-4F2D-9DD2-36A4032019FD}" destId="{7347BB65-C85D-4B19-959B-1E165310B944}" srcOrd="4" destOrd="0" parTransId="{BCBEF7A2-7C77-4B53-8D47-07501FF060AC}" sibTransId="{5B4C1199-636B-4689-88C4-442540728E1D}"/>
    <dgm:cxn modelId="{5C75D6F6-A29C-4276-BC49-5EBDD210C626}" type="presOf" srcId="{80AA443E-9D9B-458F-9783-AE2019C5C2A9}" destId="{26066AC3-158F-4497-B30A-52ADEA6151E2}" srcOrd="0" destOrd="0" presId="urn:microsoft.com/office/officeart/2005/8/layout/hList1"/>
    <dgm:cxn modelId="{BA9407F8-BF1E-4846-9C83-0C971DD69246}" srcId="{A073568C-4811-4F2D-9DD2-36A4032019FD}" destId="{C7E94D75-BDA4-4EF7-8A1D-7687D9194A61}" srcOrd="2" destOrd="0" parTransId="{52E7010A-C711-49AA-9A91-7E0065E82FB3}" sibTransId="{0E673BCF-3B80-49EE-8DAF-135C9E95C604}"/>
    <dgm:cxn modelId="{42FD9CFF-47F2-44C3-AFA5-48B27CFFA2CF}" type="presParOf" srcId="{D70DB954-2040-4A87-9C58-2F2C425D4239}" destId="{C6586BFA-F392-4418-B9D9-691B17A85408}" srcOrd="0" destOrd="0" presId="urn:microsoft.com/office/officeart/2005/8/layout/hList1"/>
    <dgm:cxn modelId="{2A5A7E83-3BA5-4A8E-A9E2-EEDE8CC2C3E6}" type="presParOf" srcId="{C6586BFA-F392-4418-B9D9-691B17A85408}" destId="{9DFE5CC2-20AA-48E7-BEB8-A4ACD1342514}" srcOrd="0" destOrd="0" presId="urn:microsoft.com/office/officeart/2005/8/layout/hList1"/>
    <dgm:cxn modelId="{3D625B94-8DDE-49DF-A1AA-B80D355D7186}" type="presParOf" srcId="{C6586BFA-F392-4418-B9D9-691B17A85408}" destId="{FFCAA1B6-9B0C-4BEB-AF55-D9AEB1914F03}" srcOrd="1" destOrd="0" presId="urn:microsoft.com/office/officeart/2005/8/layout/hList1"/>
    <dgm:cxn modelId="{B1CBA684-8C88-485D-8599-B55987037BC7}" type="presParOf" srcId="{D70DB954-2040-4A87-9C58-2F2C425D4239}" destId="{FF411E7D-DEAF-40F4-985E-A925C55B3747}" srcOrd="1" destOrd="0" presId="urn:microsoft.com/office/officeart/2005/8/layout/hList1"/>
    <dgm:cxn modelId="{2FB6C621-1704-4102-B552-7F82F2F71236}" type="presParOf" srcId="{D70DB954-2040-4A87-9C58-2F2C425D4239}" destId="{ABB4AF28-C556-4D69-B284-8A07D6B05729}" srcOrd="2" destOrd="0" presId="urn:microsoft.com/office/officeart/2005/8/layout/hList1"/>
    <dgm:cxn modelId="{0217E726-3998-4323-9FAA-8C5C5F1FA919}" type="presParOf" srcId="{ABB4AF28-C556-4D69-B284-8A07D6B05729}" destId="{26066AC3-158F-4497-B30A-52ADEA6151E2}" srcOrd="0" destOrd="0" presId="urn:microsoft.com/office/officeart/2005/8/layout/hList1"/>
    <dgm:cxn modelId="{F63A4115-DCC9-4985-B9F6-9DECED1E5C85}" type="presParOf" srcId="{ABB4AF28-C556-4D69-B284-8A07D6B05729}" destId="{28A28746-8FDA-4D0A-A833-0A7CD17CF38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22C7A6D-C1DB-4272-9D68-D6273EDA690A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E3B751-39AA-472F-B214-C8C2692A9996}">
      <dgm:prSet phldrT="[Текст]" custT="1"/>
      <dgm:spPr>
        <a:noFill/>
        <a:ln>
          <a:solidFill>
            <a:srgbClr val="002060"/>
          </a:solidFill>
        </a:ln>
      </dgm:spPr>
      <dgm:t>
        <a:bodyPr/>
        <a:lstStyle/>
        <a:p>
          <a:pPr algn="l"/>
          <a:r>
            <a:rPr lang="ru-RU" sz="24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Информирование о выявленном осложнении </a:t>
          </a:r>
          <a:r>
            <a:rPr lang="ru-RU" sz="2400" b="0" i="1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руководителя медицинской организации</a:t>
          </a:r>
          <a:endParaRPr lang="ru-RU" sz="2400" b="0" dirty="0">
            <a:solidFill>
              <a:schemeClr val="accent2">
                <a:lumMod val="50000"/>
              </a:schemeClr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B9AC80C-9A47-4F63-BDFC-C0CAF140F03C}" type="parTrans" cxnId="{A0C64917-1C3E-48E3-B47D-10950176C80D}">
      <dgm:prSet/>
      <dgm:spPr/>
      <dgm:t>
        <a:bodyPr/>
        <a:lstStyle/>
        <a:p>
          <a:endParaRPr lang="ru-RU"/>
        </a:p>
      </dgm:t>
    </dgm:pt>
    <dgm:pt modelId="{A5D355E6-7DD1-4325-99C5-973A9CCC2D19}" type="sibTrans" cxnId="{A0C64917-1C3E-48E3-B47D-10950176C80D}">
      <dgm:prSet/>
      <dgm:spPr>
        <a:solidFill>
          <a:schemeClr val="accent1">
            <a:alpha val="90000"/>
          </a:schemeClr>
        </a:solidFill>
        <a:ln>
          <a:solidFill>
            <a:srgbClr val="002060">
              <a:alpha val="90000"/>
            </a:srgbClr>
          </a:solidFill>
        </a:ln>
      </dgm:spPr>
      <dgm:t>
        <a:bodyPr/>
        <a:lstStyle/>
        <a:p>
          <a:endParaRPr lang="ru-RU">
            <a:solidFill>
              <a:srgbClr val="FF0000"/>
            </a:solidFill>
          </a:endParaRPr>
        </a:p>
      </dgm:t>
    </dgm:pt>
    <dgm:pt modelId="{EFEBB3F4-8DE5-4D5D-AB73-22B041998A10}">
      <dgm:prSet phldrT="[Текст]" custT="1"/>
      <dgm:spPr>
        <a:noFill/>
        <a:ln>
          <a:solidFill>
            <a:srgbClr val="002060"/>
          </a:solidFill>
        </a:ln>
      </dgm:spPr>
      <dgm:t>
        <a:bodyPr/>
        <a:lstStyle/>
        <a:p>
          <a:pPr algn="l"/>
          <a:r>
            <a:rPr lang="ru-RU" sz="2000" b="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Заполняется «</a:t>
          </a:r>
          <a:r>
            <a:rPr lang="ru-RU" sz="20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Карта регистрации больного с осложнениями после иммунизации туберкулезной вакциной» и направляется в </a:t>
          </a:r>
          <a:r>
            <a:rPr lang="ru-RU" sz="2000" b="0" i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Республиканский центр по осложнениям противотуберкулезной вакцины Минздрава России</a:t>
          </a:r>
          <a:endParaRPr lang="ru-RU" sz="2000" b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9E9B568-617D-4E07-AC3D-EDA67B22C31F}" type="parTrans" cxnId="{9A84072B-1CB1-4683-A257-902EAD45D889}">
      <dgm:prSet/>
      <dgm:spPr/>
      <dgm:t>
        <a:bodyPr/>
        <a:lstStyle/>
        <a:p>
          <a:endParaRPr lang="ru-RU"/>
        </a:p>
      </dgm:t>
    </dgm:pt>
    <dgm:pt modelId="{E84666CB-E332-4C98-9C02-2E6C79ABFDCC}" type="sibTrans" cxnId="{9A84072B-1CB1-4683-A257-902EAD45D889}">
      <dgm:prSet/>
      <dgm:spPr/>
      <dgm:t>
        <a:bodyPr/>
        <a:lstStyle/>
        <a:p>
          <a:endParaRPr lang="ru-RU"/>
        </a:p>
      </dgm:t>
    </dgm:pt>
    <dgm:pt modelId="{74730448-F170-4808-9874-427895CF8BAA}">
      <dgm:prSet custT="1"/>
      <dgm:spPr>
        <a:noFill/>
        <a:ln>
          <a:solidFill>
            <a:srgbClr val="002060"/>
          </a:solidFill>
        </a:ln>
      </dgm:spPr>
      <dgm:t>
        <a:bodyPr/>
        <a:lstStyle/>
        <a:p>
          <a:pPr algn="l"/>
          <a:r>
            <a:rPr lang="ru-RU" sz="24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Экстренное извещение в центр государственного санитарно-эпидемиологического надзора</a:t>
          </a:r>
        </a:p>
      </dgm:t>
    </dgm:pt>
    <dgm:pt modelId="{F8609805-A16E-4EAA-93BC-B91B6CE55D63}" type="parTrans" cxnId="{9294F6E0-3598-44FC-AB1A-55C72DB136A9}">
      <dgm:prSet/>
      <dgm:spPr/>
      <dgm:t>
        <a:bodyPr/>
        <a:lstStyle/>
        <a:p>
          <a:endParaRPr lang="ru-RU"/>
        </a:p>
      </dgm:t>
    </dgm:pt>
    <dgm:pt modelId="{B345E318-63F3-4399-9DA6-8A0BB3B842A1}" type="sibTrans" cxnId="{9294F6E0-3598-44FC-AB1A-55C72DB136A9}">
      <dgm:prSet/>
      <dgm:spPr>
        <a:solidFill>
          <a:schemeClr val="accent1">
            <a:alpha val="90000"/>
          </a:schemeClr>
        </a:solidFill>
        <a:ln>
          <a:solidFill>
            <a:srgbClr val="002060">
              <a:alpha val="90000"/>
            </a:srgbClr>
          </a:solidFill>
        </a:ln>
      </dgm:spPr>
      <dgm:t>
        <a:bodyPr/>
        <a:lstStyle/>
        <a:p>
          <a:endParaRPr lang="ru-RU"/>
        </a:p>
      </dgm:t>
    </dgm:pt>
    <dgm:pt modelId="{430E134F-35A2-4AF4-84F9-0CCE55A82F24}" type="pres">
      <dgm:prSet presAssocID="{222C7A6D-C1DB-4272-9D68-D6273EDA690A}" presName="outerComposite" presStyleCnt="0">
        <dgm:presLayoutVars>
          <dgm:chMax val="5"/>
          <dgm:dir/>
          <dgm:resizeHandles val="exact"/>
        </dgm:presLayoutVars>
      </dgm:prSet>
      <dgm:spPr/>
    </dgm:pt>
    <dgm:pt modelId="{E65F38BA-B2C0-4FC3-8AE6-160FE1E51C27}" type="pres">
      <dgm:prSet presAssocID="{222C7A6D-C1DB-4272-9D68-D6273EDA690A}" presName="dummyMaxCanvas" presStyleCnt="0">
        <dgm:presLayoutVars/>
      </dgm:prSet>
      <dgm:spPr/>
    </dgm:pt>
    <dgm:pt modelId="{D37868FE-D18A-4B2B-993E-3EE11E5EB321}" type="pres">
      <dgm:prSet presAssocID="{222C7A6D-C1DB-4272-9D68-D6273EDA690A}" presName="ThreeNodes_1" presStyleLbl="node1" presStyleIdx="0" presStyleCnt="3" custScaleY="66167" custLinFactNeighborX="327" custLinFactNeighborY="-8876">
        <dgm:presLayoutVars>
          <dgm:bulletEnabled val="1"/>
        </dgm:presLayoutVars>
      </dgm:prSet>
      <dgm:spPr/>
    </dgm:pt>
    <dgm:pt modelId="{59CA9DAA-2FDC-439B-8E8D-0AA9BEFC7F07}" type="pres">
      <dgm:prSet presAssocID="{222C7A6D-C1DB-4272-9D68-D6273EDA690A}" presName="ThreeNodes_2" presStyleLbl="node1" presStyleIdx="1" presStyleCnt="3" custScaleY="71448" custLinFactNeighborX="0" custLinFactNeighborY="-12199">
        <dgm:presLayoutVars>
          <dgm:bulletEnabled val="1"/>
        </dgm:presLayoutVars>
      </dgm:prSet>
      <dgm:spPr/>
    </dgm:pt>
    <dgm:pt modelId="{A7347269-75E0-40F3-8173-45D217376904}" type="pres">
      <dgm:prSet presAssocID="{222C7A6D-C1DB-4272-9D68-D6273EDA690A}" presName="ThreeNodes_3" presStyleLbl="node1" presStyleIdx="2" presStyleCnt="3" custScaleX="108824">
        <dgm:presLayoutVars>
          <dgm:bulletEnabled val="1"/>
        </dgm:presLayoutVars>
      </dgm:prSet>
      <dgm:spPr/>
    </dgm:pt>
    <dgm:pt modelId="{87377A75-7A34-4DFD-ACCE-383A1DBA81D4}" type="pres">
      <dgm:prSet presAssocID="{222C7A6D-C1DB-4272-9D68-D6273EDA690A}" presName="ThreeConn_1-2" presStyleLbl="fgAccFollowNode1" presStyleIdx="0" presStyleCnt="2" custScaleX="51796" custScaleY="79354" custLinFactX="-7623" custLinFactNeighborX="-100000" custLinFactNeighborY="-31608">
        <dgm:presLayoutVars>
          <dgm:bulletEnabled val="1"/>
        </dgm:presLayoutVars>
      </dgm:prSet>
      <dgm:spPr/>
    </dgm:pt>
    <dgm:pt modelId="{C4F46B55-CD90-44C1-919C-50FA3931A4F5}" type="pres">
      <dgm:prSet presAssocID="{222C7A6D-C1DB-4272-9D68-D6273EDA690A}" presName="ThreeConn_2-3" presStyleLbl="fgAccFollowNode1" presStyleIdx="1" presStyleCnt="2" custScaleX="38400" custScaleY="55110" custLinFactNeighborX="-16940" custLinFactNeighborY="-15400">
        <dgm:presLayoutVars>
          <dgm:bulletEnabled val="1"/>
        </dgm:presLayoutVars>
      </dgm:prSet>
      <dgm:spPr/>
    </dgm:pt>
    <dgm:pt modelId="{E688145C-0138-4DB5-93FA-1A7B842E190F}" type="pres">
      <dgm:prSet presAssocID="{222C7A6D-C1DB-4272-9D68-D6273EDA690A}" presName="ThreeNodes_1_text" presStyleLbl="node1" presStyleIdx="2" presStyleCnt="3">
        <dgm:presLayoutVars>
          <dgm:bulletEnabled val="1"/>
        </dgm:presLayoutVars>
      </dgm:prSet>
      <dgm:spPr/>
    </dgm:pt>
    <dgm:pt modelId="{1EA8FDBD-D2E2-479B-9834-9603A2F4160C}" type="pres">
      <dgm:prSet presAssocID="{222C7A6D-C1DB-4272-9D68-D6273EDA690A}" presName="ThreeNodes_2_text" presStyleLbl="node1" presStyleIdx="2" presStyleCnt="3">
        <dgm:presLayoutVars>
          <dgm:bulletEnabled val="1"/>
        </dgm:presLayoutVars>
      </dgm:prSet>
      <dgm:spPr/>
    </dgm:pt>
    <dgm:pt modelId="{5742BD4C-3C70-4068-9F83-4881C6BBD8B3}" type="pres">
      <dgm:prSet presAssocID="{222C7A6D-C1DB-4272-9D68-D6273EDA690A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A0C64917-1C3E-48E3-B47D-10950176C80D}" srcId="{222C7A6D-C1DB-4272-9D68-D6273EDA690A}" destId="{1DE3B751-39AA-472F-B214-C8C2692A9996}" srcOrd="0" destOrd="0" parTransId="{FB9AC80C-9A47-4F63-BDFC-C0CAF140F03C}" sibTransId="{A5D355E6-7DD1-4325-99C5-973A9CCC2D19}"/>
    <dgm:cxn modelId="{D7EE3823-8132-4B3B-98C9-66B2FD60A0FB}" type="presOf" srcId="{1DE3B751-39AA-472F-B214-C8C2692A9996}" destId="{E688145C-0138-4DB5-93FA-1A7B842E190F}" srcOrd="1" destOrd="0" presId="urn:microsoft.com/office/officeart/2005/8/layout/vProcess5"/>
    <dgm:cxn modelId="{9A84072B-1CB1-4683-A257-902EAD45D889}" srcId="{222C7A6D-C1DB-4272-9D68-D6273EDA690A}" destId="{EFEBB3F4-8DE5-4D5D-AB73-22B041998A10}" srcOrd="2" destOrd="0" parTransId="{99E9B568-617D-4E07-AC3D-EDA67B22C31F}" sibTransId="{E84666CB-E332-4C98-9C02-2E6C79ABFDCC}"/>
    <dgm:cxn modelId="{6690C03C-F2A1-4328-878A-C5C8745C16AC}" type="presOf" srcId="{EFEBB3F4-8DE5-4D5D-AB73-22B041998A10}" destId="{5742BD4C-3C70-4068-9F83-4881C6BBD8B3}" srcOrd="1" destOrd="0" presId="urn:microsoft.com/office/officeart/2005/8/layout/vProcess5"/>
    <dgm:cxn modelId="{72007B62-FF7B-4199-829B-E98287A8A352}" type="presOf" srcId="{A5D355E6-7DD1-4325-99C5-973A9CCC2D19}" destId="{87377A75-7A34-4DFD-ACCE-383A1DBA81D4}" srcOrd="0" destOrd="0" presId="urn:microsoft.com/office/officeart/2005/8/layout/vProcess5"/>
    <dgm:cxn modelId="{DFBA8D49-CCF3-4B02-96AD-02AB5E9C3ED2}" type="presOf" srcId="{74730448-F170-4808-9874-427895CF8BAA}" destId="{59CA9DAA-2FDC-439B-8E8D-0AA9BEFC7F07}" srcOrd="0" destOrd="0" presId="urn:microsoft.com/office/officeart/2005/8/layout/vProcess5"/>
    <dgm:cxn modelId="{C8F7FF50-7F07-497C-A248-908669E42FB5}" type="presOf" srcId="{74730448-F170-4808-9874-427895CF8BAA}" destId="{1EA8FDBD-D2E2-479B-9834-9603A2F4160C}" srcOrd="1" destOrd="0" presId="urn:microsoft.com/office/officeart/2005/8/layout/vProcess5"/>
    <dgm:cxn modelId="{7BE17878-2BAE-48B4-9493-91156888DA19}" type="presOf" srcId="{EFEBB3F4-8DE5-4D5D-AB73-22B041998A10}" destId="{A7347269-75E0-40F3-8173-45D217376904}" srcOrd="0" destOrd="0" presId="urn:microsoft.com/office/officeart/2005/8/layout/vProcess5"/>
    <dgm:cxn modelId="{094F6CCE-8438-4569-AC12-C17CB63FCEDB}" type="presOf" srcId="{B345E318-63F3-4399-9DA6-8A0BB3B842A1}" destId="{C4F46B55-CD90-44C1-919C-50FA3931A4F5}" srcOrd="0" destOrd="0" presId="urn:microsoft.com/office/officeart/2005/8/layout/vProcess5"/>
    <dgm:cxn modelId="{53270ADC-7F91-48C6-BADD-74BB74AD105B}" type="presOf" srcId="{222C7A6D-C1DB-4272-9D68-D6273EDA690A}" destId="{430E134F-35A2-4AF4-84F9-0CCE55A82F24}" srcOrd="0" destOrd="0" presId="urn:microsoft.com/office/officeart/2005/8/layout/vProcess5"/>
    <dgm:cxn modelId="{9294F6E0-3598-44FC-AB1A-55C72DB136A9}" srcId="{222C7A6D-C1DB-4272-9D68-D6273EDA690A}" destId="{74730448-F170-4808-9874-427895CF8BAA}" srcOrd="1" destOrd="0" parTransId="{F8609805-A16E-4EAA-93BC-B91B6CE55D63}" sibTransId="{B345E318-63F3-4399-9DA6-8A0BB3B842A1}"/>
    <dgm:cxn modelId="{06B178F3-CD55-4C92-A950-61E09D863F9F}" type="presOf" srcId="{1DE3B751-39AA-472F-B214-C8C2692A9996}" destId="{D37868FE-D18A-4B2B-993E-3EE11E5EB321}" srcOrd="0" destOrd="0" presId="urn:microsoft.com/office/officeart/2005/8/layout/vProcess5"/>
    <dgm:cxn modelId="{1CAFE901-29E8-49E7-983C-A42230AEEC1B}" type="presParOf" srcId="{430E134F-35A2-4AF4-84F9-0CCE55A82F24}" destId="{E65F38BA-B2C0-4FC3-8AE6-160FE1E51C27}" srcOrd="0" destOrd="0" presId="urn:microsoft.com/office/officeart/2005/8/layout/vProcess5"/>
    <dgm:cxn modelId="{E715C9BD-433D-4740-8320-9E5F22A3AA54}" type="presParOf" srcId="{430E134F-35A2-4AF4-84F9-0CCE55A82F24}" destId="{D37868FE-D18A-4B2B-993E-3EE11E5EB321}" srcOrd="1" destOrd="0" presId="urn:microsoft.com/office/officeart/2005/8/layout/vProcess5"/>
    <dgm:cxn modelId="{1864B150-F4D9-4A1A-A204-AD238A159096}" type="presParOf" srcId="{430E134F-35A2-4AF4-84F9-0CCE55A82F24}" destId="{59CA9DAA-2FDC-439B-8E8D-0AA9BEFC7F07}" srcOrd="2" destOrd="0" presId="urn:microsoft.com/office/officeart/2005/8/layout/vProcess5"/>
    <dgm:cxn modelId="{0D83E697-C5C1-4486-A8FA-3A9EDF29F33F}" type="presParOf" srcId="{430E134F-35A2-4AF4-84F9-0CCE55A82F24}" destId="{A7347269-75E0-40F3-8173-45D217376904}" srcOrd="3" destOrd="0" presId="urn:microsoft.com/office/officeart/2005/8/layout/vProcess5"/>
    <dgm:cxn modelId="{EC412EF5-8F69-4FC8-826B-8A73E0A08E25}" type="presParOf" srcId="{430E134F-35A2-4AF4-84F9-0CCE55A82F24}" destId="{87377A75-7A34-4DFD-ACCE-383A1DBA81D4}" srcOrd="4" destOrd="0" presId="urn:microsoft.com/office/officeart/2005/8/layout/vProcess5"/>
    <dgm:cxn modelId="{857DA902-38DE-4072-82F2-AB7770F082CB}" type="presParOf" srcId="{430E134F-35A2-4AF4-84F9-0CCE55A82F24}" destId="{C4F46B55-CD90-44C1-919C-50FA3931A4F5}" srcOrd="5" destOrd="0" presId="urn:microsoft.com/office/officeart/2005/8/layout/vProcess5"/>
    <dgm:cxn modelId="{DDE5215E-0CB0-4A87-8326-E095F1286976}" type="presParOf" srcId="{430E134F-35A2-4AF4-84F9-0CCE55A82F24}" destId="{E688145C-0138-4DB5-93FA-1A7B842E190F}" srcOrd="6" destOrd="0" presId="urn:microsoft.com/office/officeart/2005/8/layout/vProcess5"/>
    <dgm:cxn modelId="{C5D23CAA-A60A-4C81-84FC-9825FBE7C2D8}" type="presParOf" srcId="{430E134F-35A2-4AF4-84F9-0CCE55A82F24}" destId="{1EA8FDBD-D2E2-479B-9834-9603A2F4160C}" srcOrd="7" destOrd="0" presId="urn:microsoft.com/office/officeart/2005/8/layout/vProcess5"/>
    <dgm:cxn modelId="{66507C57-0AA7-4954-9020-0764F94EF375}" type="presParOf" srcId="{430E134F-35A2-4AF4-84F9-0CCE55A82F24}" destId="{5742BD4C-3C70-4068-9F83-4881C6BBD8B3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E8EA816-620B-4817-AA3F-517175720C3D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86B1EF9-8B72-4D9F-8633-E46D4BAAF88F}">
      <dgm:prSet phldrT="[Текст]" custT="1"/>
      <dgm:spPr>
        <a:noFill/>
        <a:ln>
          <a:solidFill>
            <a:srgbClr val="002060"/>
          </a:solidFill>
        </a:ln>
      </dgm:spPr>
      <dgm:t>
        <a:bodyPr/>
        <a:lstStyle/>
        <a:p>
          <a:r>
            <a:rPr lang="ru-RU" sz="22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Лечение осложнений вакцинации </a:t>
          </a:r>
          <a:r>
            <a:rPr lang="ru-RU" sz="2200" b="0" i="0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БЦЖ</a:t>
          </a:r>
          <a:r>
            <a:rPr lang="ru-RU" sz="2200" b="1" i="1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2200" b="1" i="0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категорий 1, 4 </a:t>
          </a:r>
          <a:r>
            <a:rPr lang="ru-RU" sz="22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проводит фтизиатр противотуберкулезного диспансера с индивидуализацией в зависимости от вида осложнения и распространенности процесса</a:t>
          </a:r>
        </a:p>
        <a:p>
          <a:r>
            <a:rPr lang="ru-RU" sz="2200" b="0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Госпитализация</a:t>
          </a:r>
          <a:r>
            <a:rPr lang="ru-RU" sz="22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в специализированный стационар показана в случае невозможности адекватного лечения в амбулаторных условиях. </a:t>
          </a:r>
        </a:p>
      </dgm:t>
    </dgm:pt>
    <dgm:pt modelId="{ACE45055-0C26-4E3F-93D1-88DEBF28F8E9}" type="parTrans" cxnId="{FB837045-FE23-44C9-95D4-D36E20C23E40}">
      <dgm:prSet/>
      <dgm:spPr/>
      <dgm:t>
        <a:bodyPr/>
        <a:lstStyle/>
        <a:p>
          <a:endParaRPr lang="ru-RU"/>
        </a:p>
      </dgm:t>
    </dgm:pt>
    <dgm:pt modelId="{8F049895-E65D-4742-BC9E-34B61F189015}" type="sibTrans" cxnId="{FB837045-FE23-44C9-95D4-D36E20C23E40}">
      <dgm:prSet/>
      <dgm:spPr/>
      <dgm:t>
        <a:bodyPr/>
        <a:lstStyle/>
        <a:p>
          <a:endParaRPr lang="ru-RU"/>
        </a:p>
      </dgm:t>
    </dgm:pt>
    <dgm:pt modelId="{FEE50D4E-30AB-47E0-8FFB-E700977E2210}">
      <dgm:prSet phldrT="[Текст]" custT="1"/>
      <dgm:spPr>
        <a:noFill/>
        <a:ln>
          <a:solidFill>
            <a:srgbClr val="002060"/>
          </a:solidFill>
        </a:ln>
      </dgm:spPr>
      <dgm:t>
        <a:bodyPr/>
        <a:lstStyle/>
        <a:p>
          <a:r>
            <a:rPr lang="ru-RU" sz="22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Лечение осложнений </a:t>
          </a:r>
          <a:r>
            <a:rPr lang="ru-RU" sz="2200" b="1" i="0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категории 2</a:t>
          </a:r>
          <a:r>
            <a:rPr lang="ru-RU" sz="22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(БЦЖ- оститы, абсцессы) проводится в соответствии с общими принципами лечения внелегочного туберкулеза в специализированных хирургических стационарах (клиниках) с продолжением противотуберкулезной терапии под наблюдением фтизиатра диспансера</a:t>
          </a:r>
        </a:p>
      </dgm:t>
    </dgm:pt>
    <dgm:pt modelId="{AD3F15D0-A41C-4BE9-A605-1F8E3685A2A9}" type="parTrans" cxnId="{E7AF569A-A553-404A-8671-0D11CC1AF03A}">
      <dgm:prSet/>
      <dgm:spPr/>
      <dgm:t>
        <a:bodyPr/>
        <a:lstStyle/>
        <a:p>
          <a:endParaRPr lang="ru-RU"/>
        </a:p>
      </dgm:t>
    </dgm:pt>
    <dgm:pt modelId="{3392888D-ACA2-460B-8015-C0D37D53B411}" type="sibTrans" cxnId="{E7AF569A-A553-404A-8671-0D11CC1AF03A}">
      <dgm:prSet/>
      <dgm:spPr/>
      <dgm:t>
        <a:bodyPr/>
        <a:lstStyle/>
        <a:p>
          <a:endParaRPr lang="ru-RU"/>
        </a:p>
      </dgm:t>
    </dgm:pt>
    <dgm:pt modelId="{74EC4F52-71E9-42C7-9DC5-37A0FF19F4F4}" type="pres">
      <dgm:prSet presAssocID="{0E8EA816-620B-4817-AA3F-517175720C3D}" presName="linear" presStyleCnt="0">
        <dgm:presLayoutVars>
          <dgm:dir/>
          <dgm:resizeHandles val="exact"/>
        </dgm:presLayoutVars>
      </dgm:prSet>
      <dgm:spPr/>
    </dgm:pt>
    <dgm:pt modelId="{E17D3F6D-EB7A-4A10-9456-2C1C9BAB3F77}" type="pres">
      <dgm:prSet presAssocID="{F86B1EF9-8B72-4D9F-8633-E46D4BAAF88F}" presName="comp" presStyleCnt="0"/>
      <dgm:spPr/>
    </dgm:pt>
    <dgm:pt modelId="{7539464F-36B5-47AC-8560-45E3B6FD7398}" type="pres">
      <dgm:prSet presAssocID="{F86B1EF9-8B72-4D9F-8633-E46D4BAAF88F}" presName="box" presStyleLbl="node1" presStyleIdx="0" presStyleCnt="2" custScaleX="96007" custLinFactNeighborX="-2638" custLinFactNeighborY="-2396"/>
      <dgm:spPr/>
    </dgm:pt>
    <dgm:pt modelId="{0AC1330D-E888-499D-9996-A7898440A24D}" type="pres">
      <dgm:prSet presAssocID="{F86B1EF9-8B72-4D9F-8633-E46D4BAAF88F}" presName="img" presStyleLbl="fgImgPlace1" presStyleIdx="0" presStyleCnt="2" custLinFactNeighborX="-19592" custLinFactNeighborY="-1549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6117E30F-9681-4488-A43D-BF5C8C848C48}" type="pres">
      <dgm:prSet presAssocID="{F86B1EF9-8B72-4D9F-8633-E46D4BAAF88F}" presName="text" presStyleLbl="node1" presStyleIdx="0" presStyleCnt="2">
        <dgm:presLayoutVars>
          <dgm:bulletEnabled val="1"/>
        </dgm:presLayoutVars>
      </dgm:prSet>
      <dgm:spPr/>
    </dgm:pt>
    <dgm:pt modelId="{7060E310-EA33-473A-986E-91502CAAF62A}" type="pres">
      <dgm:prSet presAssocID="{8F049895-E65D-4742-BC9E-34B61F189015}" presName="spacer" presStyleCnt="0"/>
      <dgm:spPr/>
    </dgm:pt>
    <dgm:pt modelId="{93F983AC-BF98-4D18-B6C2-D204394B5C35}" type="pres">
      <dgm:prSet presAssocID="{FEE50D4E-30AB-47E0-8FFB-E700977E2210}" presName="comp" presStyleCnt="0"/>
      <dgm:spPr/>
    </dgm:pt>
    <dgm:pt modelId="{9F3D6942-FF90-4E14-9267-B7671EABDF4C}" type="pres">
      <dgm:prSet presAssocID="{FEE50D4E-30AB-47E0-8FFB-E700977E2210}" presName="box" presStyleLbl="node1" presStyleIdx="1" presStyleCnt="2"/>
      <dgm:spPr/>
    </dgm:pt>
    <dgm:pt modelId="{B8435551-0F7A-4AF7-8A64-A33685AE28A2}" type="pres">
      <dgm:prSet presAssocID="{FEE50D4E-30AB-47E0-8FFB-E700977E2210}" presName="img" presStyleLbl="fgImgPlace1" presStyleIdx="1" presStyleCnt="2" custLinFactNeighborX="-13194" custLinFactNeighborY="-972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169590B7-DEFA-4735-BCBA-9845995F6FB6}" type="pres">
      <dgm:prSet presAssocID="{FEE50D4E-30AB-47E0-8FFB-E700977E2210}" presName="text" presStyleLbl="node1" presStyleIdx="1" presStyleCnt="2">
        <dgm:presLayoutVars>
          <dgm:bulletEnabled val="1"/>
        </dgm:presLayoutVars>
      </dgm:prSet>
      <dgm:spPr/>
    </dgm:pt>
  </dgm:ptLst>
  <dgm:cxnLst>
    <dgm:cxn modelId="{4726DB0D-DD52-405E-AA05-319EE3E24898}" type="presOf" srcId="{0E8EA816-620B-4817-AA3F-517175720C3D}" destId="{74EC4F52-71E9-42C7-9DC5-37A0FF19F4F4}" srcOrd="0" destOrd="0" presId="urn:microsoft.com/office/officeart/2005/8/layout/vList4#1"/>
    <dgm:cxn modelId="{FB837045-FE23-44C9-95D4-D36E20C23E40}" srcId="{0E8EA816-620B-4817-AA3F-517175720C3D}" destId="{F86B1EF9-8B72-4D9F-8633-E46D4BAAF88F}" srcOrd="0" destOrd="0" parTransId="{ACE45055-0C26-4E3F-93D1-88DEBF28F8E9}" sibTransId="{8F049895-E65D-4742-BC9E-34B61F189015}"/>
    <dgm:cxn modelId="{0407136B-9E32-4669-83F9-1F1A02A06DB6}" type="presOf" srcId="{F86B1EF9-8B72-4D9F-8633-E46D4BAAF88F}" destId="{7539464F-36B5-47AC-8560-45E3B6FD7398}" srcOrd="0" destOrd="0" presId="urn:microsoft.com/office/officeart/2005/8/layout/vList4#1"/>
    <dgm:cxn modelId="{E7AF569A-A553-404A-8671-0D11CC1AF03A}" srcId="{0E8EA816-620B-4817-AA3F-517175720C3D}" destId="{FEE50D4E-30AB-47E0-8FFB-E700977E2210}" srcOrd="1" destOrd="0" parTransId="{AD3F15D0-A41C-4BE9-A605-1F8E3685A2A9}" sibTransId="{3392888D-ACA2-460B-8015-C0D37D53B411}"/>
    <dgm:cxn modelId="{D6DDCA9C-3343-4E4A-A9C0-4A3AD4DB7543}" type="presOf" srcId="{F86B1EF9-8B72-4D9F-8633-E46D4BAAF88F}" destId="{6117E30F-9681-4488-A43D-BF5C8C848C48}" srcOrd="1" destOrd="0" presId="urn:microsoft.com/office/officeart/2005/8/layout/vList4#1"/>
    <dgm:cxn modelId="{66A618B3-71A4-4179-8A3B-EAA1614826A0}" type="presOf" srcId="{FEE50D4E-30AB-47E0-8FFB-E700977E2210}" destId="{9F3D6942-FF90-4E14-9267-B7671EABDF4C}" srcOrd="0" destOrd="0" presId="urn:microsoft.com/office/officeart/2005/8/layout/vList4#1"/>
    <dgm:cxn modelId="{25CFBCE9-621F-492C-8CA1-51847A8A052B}" type="presOf" srcId="{FEE50D4E-30AB-47E0-8FFB-E700977E2210}" destId="{169590B7-DEFA-4735-BCBA-9845995F6FB6}" srcOrd="1" destOrd="0" presId="urn:microsoft.com/office/officeart/2005/8/layout/vList4#1"/>
    <dgm:cxn modelId="{84E02AB2-1A55-45FC-A775-DD633C841DBD}" type="presParOf" srcId="{74EC4F52-71E9-42C7-9DC5-37A0FF19F4F4}" destId="{E17D3F6D-EB7A-4A10-9456-2C1C9BAB3F77}" srcOrd="0" destOrd="0" presId="urn:microsoft.com/office/officeart/2005/8/layout/vList4#1"/>
    <dgm:cxn modelId="{EB615B85-5292-4475-99AD-EC393D6178B7}" type="presParOf" srcId="{E17D3F6D-EB7A-4A10-9456-2C1C9BAB3F77}" destId="{7539464F-36B5-47AC-8560-45E3B6FD7398}" srcOrd="0" destOrd="0" presId="urn:microsoft.com/office/officeart/2005/8/layout/vList4#1"/>
    <dgm:cxn modelId="{905AD1B4-4BF1-46BE-8CE3-942ACBACEFF6}" type="presParOf" srcId="{E17D3F6D-EB7A-4A10-9456-2C1C9BAB3F77}" destId="{0AC1330D-E888-499D-9996-A7898440A24D}" srcOrd="1" destOrd="0" presId="urn:microsoft.com/office/officeart/2005/8/layout/vList4#1"/>
    <dgm:cxn modelId="{784E4935-678C-4989-909C-602059F6A7C9}" type="presParOf" srcId="{E17D3F6D-EB7A-4A10-9456-2C1C9BAB3F77}" destId="{6117E30F-9681-4488-A43D-BF5C8C848C48}" srcOrd="2" destOrd="0" presId="urn:microsoft.com/office/officeart/2005/8/layout/vList4#1"/>
    <dgm:cxn modelId="{139CFE96-2180-472C-8197-72D10DC2181D}" type="presParOf" srcId="{74EC4F52-71E9-42C7-9DC5-37A0FF19F4F4}" destId="{7060E310-EA33-473A-986E-91502CAAF62A}" srcOrd="1" destOrd="0" presId="urn:microsoft.com/office/officeart/2005/8/layout/vList4#1"/>
    <dgm:cxn modelId="{5A85D21B-8D62-4A81-B017-62E9936FA93A}" type="presParOf" srcId="{74EC4F52-71E9-42C7-9DC5-37A0FF19F4F4}" destId="{93F983AC-BF98-4D18-B6C2-D204394B5C35}" srcOrd="2" destOrd="0" presId="urn:microsoft.com/office/officeart/2005/8/layout/vList4#1"/>
    <dgm:cxn modelId="{A1A3C472-D71B-4134-B66C-CEC9D50ED342}" type="presParOf" srcId="{93F983AC-BF98-4D18-B6C2-D204394B5C35}" destId="{9F3D6942-FF90-4E14-9267-B7671EABDF4C}" srcOrd="0" destOrd="0" presId="urn:microsoft.com/office/officeart/2005/8/layout/vList4#1"/>
    <dgm:cxn modelId="{8552406B-8296-4FC5-AEA6-B36A5CF9A1E2}" type="presParOf" srcId="{93F983AC-BF98-4D18-B6C2-D204394B5C35}" destId="{B8435551-0F7A-4AF7-8A64-A33685AE28A2}" srcOrd="1" destOrd="0" presId="urn:microsoft.com/office/officeart/2005/8/layout/vList4#1"/>
    <dgm:cxn modelId="{A2FBABD9-DCA7-4F7F-8454-2E153E4DF20B}" type="presParOf" srcId="{93F983AC-BF98-4D18-B6C2-D204394B5C35}" destId="{169590B7-DEFA-4735-BCBA-9845995F6FB6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A65EA3-33C4-40AA-A48C-086D69D06857}">
      <dsp:nvSpPr>
        <dsp:cNvPr id="0" name=""/>
        <dsp:cNvSpPr/>
      </dsp:nvSpPr>
      <dsp:spPr>
        <a:xfrm>
          <a:off x="691017" y="1028"/>
          <a:ext cx="3353059" cy="1316228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19050" cap="rnd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Единственная вакцина против   туберкулеза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Охват вакцинацией БЦЖ в мире ежегодно составляет </a:t>
          </a:r>
          <a:r>
            <a:rPr lang="en-GB" sz="1800" b="1" kern="12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100.5</a:t>
          </a:r>
          <a:r>
            <a:rPr lang="en-GB" sz="18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ru-RU" sz="18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миллионов детей </a:t>
          </a:r>
          <a:endParaRPr lang="ru-RU" sz="1800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729568" y="39579"/>
        <a:ext cx="3275957" cy="1239126"/>
      </dsp:txXfrm>
    </dsp:sp>
    <dsp:sp modelId="{F3E45FAF-E61A-4BFB-A002-5EA67CDDD3E6}">
      <dsp:nvSpPr>
        <dsp:cNvPr id="0" name=""/>
        <dsp:cNvSpPr/>
      </dsp:nvSpPr>
      <dsp:spPr>
        <a:xfrm>
          <a:off x="1026323" y="1317257"/>
          <a:ext cx="315776" cy="11134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3458"/>
              </a:lnTo>
              <a:lnTo>
                <a:pt x="315776" y="1113458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12A6D0-0D11-4BF9-8F08-FEC67832A311}">
      <dsp:nvSpPr>
        <dsp:cNvPr id="0" name=""/>
        <dsp:cNvSpPr/>
      </dsp:nvSpPr>
      <dsp:spPr>
        <a:xfrm>
          <a:off x="1342099" y="1557493"/>
          <a:ext cx="3332153" cy="1746444"/>
        </a:xfrm>
        <a:prstGeom prst="roundRect">
          <a:avLst>
            <a:gd name="adj" fmla="val 10000"/>
          </a:avLst>
        </a:prstGeom>
        <a:solidFill>
          <a:schemeClr val="bg1">
            <a:lumMod val="85000"/>
            <a:alpha val="90000"/>
          </a:schemeClr>
        </a:solidFill>
        <a:ln w="19050" cap="rnd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Обладает </a:t>
          </a:r>
          <a:r>
            <a:rPr lang="ru-RU" sz="1600" b="1" u="sng" kern="12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доказанным</a:t>
          </a:r>
          <a:r>
            <a:rPr lang="ru-RU" sz="1600" b="1" kern="12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 </a:t>
          </a:r>
          <a:r>
            <a:rPr lang="ru-RU" sz="1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защитным  действием у детей в отношении туберкулезного менингита </a:t>
          </a:r>
          <a:r>
            <a:rPr lang="ru-RU" sz="1600" b="1" kern="12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(73%)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Диссеминированного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(милиарного) туберкулеза </a:t>
          </a:r>
          <a:r>
            <a:rPr lang="ru-RU" sz="1600" b="1" kern="12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(77%)</a:t>
          </a:r>
        </a:p>
      </dsp:txBody>
      <dsp:txXfrm>
        <a:off x="1393251" y="1608645"/>
        <a:ext cx="3229849" cy="1644140"/>
      </dsp:txXfrm>
    </dsp:sp>
    <dsp:sp modelId="{5C99231B-B178-40EE-BBE3-D79493739BCB}">
      <dsp:nvSpPr>
        <dsp:cNvPr id="0" name=""/>
        <dsp:cNvSpPr/>
      </dsp:nvSpPr>
      <dsp:spPr>
        <a:xfrm>
          <a:off x="1026323" y="1317257"/>
          <a:ext cx="335305" cy="27205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20599"/>
              </a:lnTo>
              <a:lnTo>
                <a:pt x="335305" y="2720599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C6C222-C897-4D91-B215-9BDE4D80802D}">
      <dsp:nvSpPr>
        <dsp:cNvPr id="0" name=""/>
        <dsp:cNvSpPr/>
      </dsp:nvSpPr>
      <dsp:spPr>
        <a:xfrm>
          <a:off x="1361628" y="3550779"/>
          <a:ext cx="2382532" cy="974154"/>
        </a:xfrm>
        <a:prstGeom prst="roundRect">
          <a:avLst>
            <a:gd name="adj" fmla="val 10000"/>
          </a:avLst>
        </a:prstGeom>
        <a:solidFill>
          <a:schemeClr val="bg1">
            <a:lumMod val="85000"/>
            <a:alpha val="90000"/>
          </a:schemeClr>
        </a:solidFill>
        <a:ln w="19050" cap="rnd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Значительно снижает детскую смертность от туберкулеза</a:t>
          </a:r>
        </a:p>
      </dsp:txBody>
      <dsp:txXfrm>
        <a:off x="1390160" y="3579311"/>
        <a:ext cx="2325468" cy="9170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052F48-83EE-4CDB-A30D-3D736701EADC}">
      <dsp:nvSpPr>
        <dsp:cNvPr id="0" name=""/>
        <dsp:cNvSpPr/>
      </dsp:nvSpPr>
      <dsp:spPr>
        <a:xfrm>
          <a:off x="813342" y="1154"/>
          <a:ext cx="4012593" cy="1405411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19050" cap="rnd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u="none" kern="12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Не  предотвращает  </a:t>
          </a:r>
          <a:r>
            <a:rPr lang="ru-RU" sz="18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от первичного  инфицирования  и реактивации латентной легочной инфекции</a:t>
          </a:r>
        </a:p>
      </dsp:txBody>
      <dsp:txXfrm>
        <a:off x="854505" y="42317"/>
        <a:ext cx="3930267" cy="1323085"/>
      </dsp:txXfrm>
    </dsp:sp>
    <dsp:sp modelId="{46DB9AE7-9B89-4EF7-81F7-AB89EB2C29B1}">
      <dsp:nvSpPr>
        <dsp:cNvPr id="0" name=""/>
        <dsp:cNvSpPr/>
      </dsp:nvSpPr>
      <dsp:spPr>
        <a:xfrm>
          <a:off x="1214601" y="1406566"/>
          <a:ext cx="401259" cy="12445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4551"/>
              </a:lnTo>
              <a:lnTo>
                <a:pt x="401259" y="1244551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C677BC-36A3-489E-971D-20E39D110578}">
      <dsp:nvSpPr>
        <dsp:cNvPr id="0" name=""/>
        <dsp:cNvSpPr/>
      </dsp:nvSpPr>
      <dsp:spPr>
        <a:xfrm>
          <a:off x="1615860" y="1692500"/>
          <a:ext cx="3523458" cy="1917233"/>
        </a:xfrm>
        <a:prstGeom prst="roundRect">
          <a:avLst>
            <a:gd name="adj" fmla="val 10000"/>
          </a:avLst>
        </a:prstGeom>
        <a:solidFill>
          <a:schemeClr val="bg1">
            <a:lumMod val="85000"/>
            <a:alpha val="90000"/>
          </a:schemeClr>
        </a:solidFill>
        <a:ln w="19050" cap="rnd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u="sng" kern="12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Ревакцинация БЦЖ  </a:t>
          </a:r>
          <a:r>
            <a:rPr lang="ru-RU" sz="1600" b="1" u="none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приводит к наслаиванию </a:t>
          </a:r>
          <a:r>
            <a:rPr lang="ru-RU" sz="1600" b="1" u="none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поствакцинальной</a:t>
          </a:r>
          <a:r>
            <a:rPr lang="ru-RU" sz="1600" b="1" u="none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аллергии на </a:t>
          </a:r>
          <a:r>
            <a:rPr lang="ru-RU" sz="1600" b="1" u="none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инфекционнную</a:t>
          </a:r>
          <a:r>
            <a:rPr lang="ru-RU" sz="1600" b="1" u="none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и как следствие: </a:t>
          </a:r>
          <a:br>
            <a:rPr lang="ru-RU" sz="1600" b="1" u="none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b="1" u="none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- к  </a:t>
          </a:r>
          <a:r>
            <a:rPr lang="ru-RU" sz="1600" b="1" u="none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гипердиагностике</a:t>
          </a:r>
          <a:r>
            <a:rPr lang="ru-RU" sz="1600" b="1" u="none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латентной туберкулезной инфекции,  </a:t>
          </a:r>
          <a:br>
            <a:rPr lang="ru-RU" sz="1600" b="1" u="none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b="1" u="none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- поздней диагностике  локального туберкулеза! </a:t>
          </a:r>
          <a:br>
            <a:rPr lang="ru-RU" sz="1600" b="1" u="none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endParaRPr lang="ru-RU" sz="1400" u="none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1672014" y="1748654"/>
        <a:ext cx="3411150" cy="1804925"/>
      </dsp:txXfrm>
    </dsp:sp>
    <dsp:sp modelId="{57FA617E-50E2-4684-AC58-DA1160819B45}">
      <dsp:nvSpPr>
        <dsp:cNvPr id="0" name=""/>
        <dsp:cNvSpPr/>
      </dsp:nvSpPr>
      <dsp:spPr>
        <a:xfrm>
          <a:off x="1214601" y="1406566"/>
          <a:ext cx="401259" cy="30609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60970"/>
              </a:lnTo>
              <a:lnTo>
                <a:pt x="401259" y="306097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C43D7D-2DDD-4C5E-8157-EB71EDBAC24C}">
      <dsp:nvSpPr>
        <dsp:cNvPr id="0" name=""/>
        <dsp:cNvSpPr/>
      </dsp:nvSpPr>
      <dsp:spPr>
        <a:xfrm>
          <a:off x="1615860" y="3895668"/>
          <a:ext cx="3053959" cy="1143736"/>
        </a:xfrm>
        <a:prstGeom prst="roundRect">
          <a:avLst>
            <a:gd name="adj" fmla="val 10000"/>
          </a:avLst>
        </a:prstGeom>
        <a:solidFill>
          <a:schemeClr val="bg1">
            <a:lumMod val="85000"/>
            <a:alpha val="90000"/>
          </a:schemeClr>
        </a:solidFill>
        <a:ln w="19050" cap="rnd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Вакцина живая</a:t>
          </a:r>
          <a:r>
            <a:rPr lang="en-US" sz="18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</a:t>
          </a:r>
          <a:r>
            <a:rPr lang="ru-RU" sz="18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ru-RU" sz="1800" b="1" kern="12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поствакцинальные осложнения</a:t>
          </a:r>
        </a:p>
      </dsp:txBody>
      <dsp:txXfrm>
        <a:off x="1649359" y="3929167"/>
        <a:ext cx="2986961" cy="10767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E5CC2-20AA-48E7-BEB8-A4ACD1342514}">
      <dsp:nvSpPr>
        <dsp:cNvPr id="0" name=""/>
        <dsp:cNvSpPr/>
      </dsp:nvSpPr>
      <dsp:spPr>
        <a:xfrm>
          <a:off x="0" y="214401"/>
          <a:ext cx="5410748" cy="738000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БЦЖ</a:t>
          </a:r>
        </a:p>
      </dsp:txBody>
      <dsp:txXfrm>
        <a:off x="0" y="214401"/>
        <a:ext cx="5410748" cy="738000"/>
      </dsp:txXfrm>
    </dsp:sp>
    <dsp:sp modelId="{FFCAA1B6-9B0C-4BEB-AF55-D9AEB1914F03}">
      <dsp:nvSpPr>
        <dsp:cNvPr id="0" name=""/>
        <dsp:cNvSpPr/>
      </dsp:nvSpPr>
      <dsp:spPr>
        <a:xfrm>
          <a:off x="56453" y="897988"/>
          <a:ext cx="5319329" cy="336737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227584" bIns="256032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200" b="1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БЦЖ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200" b="1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БЦЖ-М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Вакцинация на 3-7 сутки после рождения (БЦЖ или БЦЖ-М) в условиях роддома или другого учреждения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Ревакцинация в 6-7 лет (только</a:t>
          </a:r>
          <a:r>
            <a:rPr lang="en-US" sz="18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БЦЖ)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3200" b="1" kern="1200" dirty="0">
            <a:latin typeface="Arial" pitchFamily="34" charset="0"/>
            <a:cs typeface="Arial" pitchFamily="34" charset="0"/>
          </a:endParaRPr>
        </a:p>
      </dsp:txBody>
      <dsp:txXfrm>
        <a:off x="56453" y="897988"/>
        <a:ext cx="5319329" cy="3367377"/>
      </dsp:txXfrm>
    </dsp:sp>
    <dsp:sp modelId="{26066AC3-158F-4497-B30A-52ADEA6151E2}">
      <dsp:nvSpPr>
        <dsp:cNvPr id="0" name=""/>
        <dsp:cNvSpPr/>
      </dsp:nvSpPr>
      <dsp:spPr>
        <a:xfrm>
          <a:off x="6101912" y="159988"/>
          <a:ext cx="4860142" cy="738000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ВЫПУСКАЮТ:</a:t>
          </a:r>
        </a:p>
      </dsp:txBody>
      <dsp:txXfrm>
        <a:off x="6101912" y="159988"/>
        <a:ext cx="4860142" cy="738000"/>
      </dsp:txXfrm>
    </dsp:sp>
    <dsp:sp modelId="{28A28746-8FDA-4D0A-A833-0A7CD17CF38A}">
      <dsp:nvSpPr>
        <dsp:cNvPr id="0" name=""/>
        <dsp:cNvSpPr/>
      </dsp:nvSpPr>
      <dsp:spPr>
        <a:xfrm>
          <a:off x="6101912" y="897988"/>
          <a:ext cx="4860142" cy="336737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производство ИЭМ                им. Н.Ф. </a:t>
          </a:r>
          <a:r>
            <a:rPr lang="ru-RU" sz="2400" b="0" kern="1200" dirty="0" err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Гамалеи</a:t>
          </a:r>
          <a:r>
            <a:rPr lang="ru-RU" sz="2400" b="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(г. Москва)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ФГУП “Аллерген”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(г. Ставрополь)</a:t>
          </a:r>
        </a:p>
      </dsp:txBody>
      <dsp:txXfrm>
        <a:off x="6101912" y="897988"/>
        <a:ext cx="4860142" cy="336737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7868FE-D18A-4B2B-993E-3EE11E5EB321}">
      <dsp:nvSpPr>
        <dsp:cNvPr id="0" name=""/>
        <dsp:cNvSpPr/>
      </dsp:nvSpPr>
      <dsp:spPr>
        <a:xfrm>
          <a:off x="-175252" y="122413"/>
          <a:ext cx="9326880" cy="1007368"/>
        </a:xfrm>
        <a:prstGeom prst="roundRect">
          <a:avLst>
            <a:gd name="adj" fmla="val 10000"/>
          </a:avLst>
        </a:prstGeom>
        <a:noFill/>
        <a:ln w="19050" cap="rnd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Информирование о выявленном осложнении </a:t>
          </a:r>
          <a:r>
            <a:rPr lang="ru-RU" sz="2400" b="0" i="1" kern="1200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руководителя медицинской организации</a:t>
          </a:r>
          <a:endParaRPr lang="ru-RU" sz="2400" b="0" kern="1200" dirty="0">
            <a:solidFill>
              <a:schemeClr val="accent2">
                <a:lumMod val="50000"/>
              </a:schemeClr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-145747" y="151918"/>
        <a:ext cx="7714195" cy="948358"/>
      </dsp:txXfrm>
    </dsp:sp>
    <dsp:sp modelId="{59CA9DAA-2FDC-439B-8E8D-0AA9BEFC7F07}">
      <dsp:nvSpPr>
        <dsp:cNvPr id="0" name=""/>
        <dsp:cNvSpPr/>
      </dsp:nvSpPr>
      <dsp:spPr>
        <a:xfrm>
          <a:off x="617209" y="1807829"/>
          <a:ext cx="9326880" cy="1087770"/>
        </a:xfrm>
        <a:prstGeom prst="roundRect">
          <a:avLst>
            <a:gd name="adj" fmla="val 10000"/>
          </a:avLst>
        </a:prstGeom>
        <a:noFill/>
        <a:ln w="19050" cap="rnd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Экстренное извещение в центр государственного санитарно-эпидемиологического надзора</a:t>
          </a:r>
        </a:p>
      </dsp:txBody>
      <dsp:txXfrm>
        <a:off x="649069" y="1839689"/>
        <a:ext cx="7450598" cy="1024050"/>
      </dsp:txXfrm>
    </dsp:sp>
    <dsp:sp modelId="{A7347269-75E0-40F3-8173-45D217376904}">
      <dsp:nvSpPr>
        <dsp:cNvPr id="0" name=""/>
        <dsp:cNvSpPr/>
      </dsp:nvSpPr>
      <dsp:spPr>
        <a:xfrm>
          <a:off x="1028667" y="3552416"/>
          <a:ext cx="10149883" cy="1522464"/>
        </a:xfrm>
        <a:prstGeom prst="roundRect">
          <a:avLst>
            <a:gd name="adj" fmla="val 10000"/>
          </a:avLst>
        </a:prstGeom>
        <a:noFill/>
        <a:ln w="19050" cap="rnd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Заполняется «</a:t>
          </a:r>
          <a:r>
            <a:rPr lang="ru-RU" sz="20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Карта регистрации больного с осложнениями после иммунизации туберкулезной вакциной» и направляется в </a:t>
          </a:r>
          <a:r>
            <a:rPr lang="ru-RU" sz="2000" b="0" i="1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Республиканский центр по осложнениям противотуберкулезной вакцины Минздрава России</a:t>
          </a:r>
          <a:endParaRPr lang="ru-RU" sz="2000" b="0" kern="120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073258" y="3597007"/>
        <a:ext cx="8088199" cy="1433282"/>
      </dsp:txXfrm>
    </dsp:sp>
    <dsp:sp modelId="{87377A75-7A34-4DFD-ACCE-383A1DBA81D4}">
      <dsp:nvSpPr>
        <dsp:cNvPr id="0" name=""/>
        <dsp:cNvSpPr/>
      </dsp:nvSpPr>
      <dsp:spPr>
        <a:xfrm>
          <a:off x="7305002" y="943898"/>
          <a:ext cx="512574" cy="78528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</a:schemeClr>
        </a:solidFill>
        <a:ln w="19050" cap="rnd" cmpd="sng" algn="ctr">
          <a:solidFill>
            <a:srgbClr val="00206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>
            <a:solidFill>
              <a:srgbClr val="FF0000"/>
            </a:solidFill>
          </a:endParaRPr>
        </a:p>
      </dsp:txBody>
      <dsp:txXfrm>
        <a:off x="7420331" y="943898"/>
        <a:ext cx="281916" cy="658426"/>
      </dsp:txXfrm>
    </dsp:sp>
    <dsp:sp modelId="{C4F46B55-CD90-44C1-919C-50FA3931A4F5}">
      <dsp:nvSpPr>
        <dsp:cNvPr id="0" name=""/>
        <dsp:cNvSpPr/>
      </dsp:nvSpPr>
      <dsp:spPr>
        <a:xfrm>
          <a:off x="9091646" y="2990310"/>
          <a:ext cx="380007" cy="54536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</a:schemeClr>
        </a:solidFill>
        <a:ln w="19050" cap="rnd" cmpd="sng" algn="ctr">
          <a:solidFill>
            <a:srgbClr val="00206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/>
        </a:p>
      </dsp:txBody>
      <dsp:txXfrm>
        <a:off x="9177148" y="2990310"/>
        <a:ext cx="209003" cy="45131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39464F-36B5-47AC-8560-45E3B6FD7398}">
      <dsp:nvSpPr>
        <dsp:cNvPr id="0" name=""/>
        <dsp:cNvSpPr/>
      </dsp:nvSpPr>
      <dsp:spPr>
        <a:xfrm>
          <a:off x="0" y="0"/>
          <a:ext cx="9950598" cy="2304093"/>
        </a:xfrm>
        <a:prstGeom prst="roundRect">
          <a:avLst>
            <a:gd name="adj" fmla="val 10000"/>
          </a:avLst>
        </a:prstGeom>
        <a:noFill/>
        <a:ln w="19050" cap="rnd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Лечение осложнений вакцинации </a:t>
          </a:r>
          <a:r>
            <a:rPr lang="ru-RU" sz="2200" b="0" i="0" kern="1200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БЦЖ</a:t>
          </a:r>
          <a:r>
            <a:rPr lang="ru-RU" sz="2200" b="1" i="1" kern="1200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2200" b="1" i="0" kern="1200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категорий 1, 4 </a:t>
          </a:r>
          <a:r>
            <a:rPr lang="ru-RU" sz="22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проводит фтизиатр противотуберкулезного диспансера с индивидуализацией в зависимости от вида осложнения и распространенности процесса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kern="1200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Госпитализация</a:t>
          </a:r>
          <a:r>
            <a:rPr lang="ru-RU" sz="22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в специализированный стационар показана в случае невозможности адекватного лечения в амбулаторных условиях. </a:t>
          </a:r>
        </a:p>
      </dsp:txBody>
      <dsp:txXfrm>
        <a:off x="2211328" y="0"/>
        <a:ext cx="7739269" cy="2304093"/>
      </dsp:txXfrm>
    </dsp:sp>
    <dsp:sp modelId="{0AC1330D-E888-499D-9996-A7898440A24D}">
      <dsp:nvSpPr>
        <dsp:cNvPr id="0" name=""/>
        <dsp:cNvSpPr/>
      </dsp:nvSpPr>
      <dsp:spPr>
        <a:xfrm>
          <a:off x="0" y="0"/>
          <a:ext cx="2072890" cy="184327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3D6942-FF90-4E14-9267-B7671EABDF4C}">
      <dsp:nvSpPr>
        <dsp:cNvPr id="0" name=""/>
        <dsp:cNvSpPr/>
      </dsp:nvSpPr>
      <dsp:spPr>
        <a:xfrm>
          <a:off x="0" y="2534502"/>
          <a:ext cx="10364451" cy="2304093"/>
        </a:xfrm>
        <a:prstGeom prst="roundRect">
          <a:avLst>
            <a:gd name="adj" fmla="val 10000"/>
          </a:avLst>
        </a:prstGeom>
        <a:noFill/>
        <a:ln w="19050" cap="rnd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Лечение осложнений </a:t>
          </a:r>
          <a:r>
            <a:rPr lang="ru-RU" sz="2200" b="1" i="0" kern="1200" dirty="0">
              <a:solidFill>
                <a:schemeClr val="accent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категории 2</a:t>
          </a:r>
          <a:r>
            <a:rPr lang="ru-RU" sz="22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(БЦЖ- оститы, абсцессы) проводится в соответствии с общими принципами лечения внелегочного туберкулеза в специализированных хирургических стационарах (клиниках) с продолжением противотуберкулезной терапии под наблюдением фтизиатра диспансера</a:t>
          </a:r>
        </a:p>
      </dsp:txBody>
      <dsp:txXfrm>
        <a:off x="2303299" y="2534502"/>
        <a:ext cx="8061151" cy="2304093"/>
      </dsp:txXfrm>
    </dsp:sp>
    <dsp:sp modelId="{B8435551-0F7A-4AF7-8A64-A33685AE28A2}">
      <dsp:nvSpPr>
        <dsp:cNvPr id="0" name=""/>
        <dsp:cNvSpPr/>
      </dsp:nvSpPr>
      <dsp:spPr>
        <a:xfrm>
          <a:off x="0" y="2585653"/>
          <a:ext cx="2072890" cy="184327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65459E-C9D3-4883-A145-16F722B15FD2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556D60-EAE9-4CC9-BE8B-23116BBD7F7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571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z="1800" b="1" dirty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0E8E9ED-D841-4F34-90C9-15A31BECE5CB}" type="slidenum">
              <a:rPr lang="ru-RU" altLang="ru-RU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ru-RU" altLang="ru-RU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E9C648F-389A-41FA-83F5-030AD0F99C45}" type="slidenum">
              <a:rPr lang="ru-RU" altLang="ru-RU">
                <a:latin typeface="Times New Roman" panose="02020603050405020304" pitchFamily="18" charset="0"/>
              </a:rPr>
              <a:pPr/>
              <a:t>30</a:t>
            </a:fld>
            <a:endParaRPr lang="ru-RU" altLang="ru-RU">
              <a:latin typeface="Times New Roman" panose="02020603050405020304" pitchFamily="18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1570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E9C648F-389A-41FA-83F5-030AD0F99C45}" type="slidenum">
              <a:rPr lang="ru-RU" altLang="ru-RU">
                <a:latin typeface="Times New Roman" panose="02020603050405020304" pitchFamily="18" charset="0"/>
              </a:rPr>
              <a:pPr/>
              <a:t>33</a:t>
            </a:fld>
            <a:endParaRPr lang="ru-RU" altLang="ru-RU">
              <a:latin typeface="Times New Roman" panose="02020603050405020304" pitchFamily="18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4858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3907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  <a:p>
            <a:endParaRPr lang="ru-RU" dirty="0"/>
          </a:p>
        </p:txBody>
      </p:sp>
      <p:sp>
        <p:nvSpPr>
          <p:cNvPr id="123908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642D7D-1306-41D7-86EB-8F4BBE19908E}" type="slidenum">
              <a:rPr lang="ru-RU" smtClean="0"/>
              <a:pPr/>
              <a:t>48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ru-RU" dirty="0"/>
          </a:p>
        </p:txBody>
      </p:sp>
      <p:sp>
        <p:nvSpPr>
          <p:cNvPr id="129028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ED029E-EAFE-4C6B-A27E-0038A9AC6405}" type="slidenum">
              <a:rPr lang="ru-RU" smtClean="0"/>
              <a:pPr/>
              <a:t>50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386D316-54B2-4F69-A7A2-95965FD33DE6}" type="slidenum">
              <a:rPr lang="ru-RU" altLang="ru-RU">
                <a:latin typeface="Times New Roman" panose="02020603050405020304" pitchFamily="18" charset="0"/>
              </a:rPr>
              <a:pPr/>
              <a:t>63</a:t>
            </a:fld>
            <a:endParaRPr lang="ru-RU" altLang="ru-RU">
              <a:latin typeface="Times New Roman" panose="02020603050405020304" pitchFamily="18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587382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2099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/>
          </a:p>
        </p:txBody>
      </p:sp>
      <p:sp>
        <p:nvSpPr>
          <p:cNvPr id="132100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0EF11B-BF01-46CA-AB6C-5DB05955713B}" type="slidenum">
              <a:rPr lang="ru-RU" smtClean="0"/>
              <a:pPr/>
              <a:t>74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904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064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2870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257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213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612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342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961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248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328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951181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9911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690772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5196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4459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011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106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03012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943735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4/26/2026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31691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2EAF3-3613-4625-B10B-376E3FF3141F}" type="datetimeFigureOut">
              <a:rPr lang="ru-RU" smtClean="0"/>
              <a:pPr/>
              <a:t>26.04.2026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3105BC7-C449-4F92-B608-956B43A18B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206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  <p:sldLayoutId id="2147483857" r:id="rId12"/>
    <p:sldLayoutId id="2147483858" r:id="rId13"/>
    <p:sldLayoutId id="2147483859" r:id="rId14"/>
    <p:sldLayoutId id="2147483860" r:id="rId15"/>
    <p:sldLayoutId id="2147483861" r:id="rId16"/>
    <p:sldLayoutId id="2147483862" r:id="rId17"/>
    <p:sldLayoutId id="2147483863" r:id="rId18"/>
    <p:sldLayoutId id="2147483864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4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942535"/>
            <a:ext cx="7766936" cy="3108301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br>
              <a:rPr lang="ru-RU" sz="3200" b="1" dirty="0">
                <a:solidFill>
                  <a:schemeClr val="accent2">
                    <a:lumMod val="75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Лекция 4.</a:t>
            </a:r>
            <a:br>
              <a:rPr lang="ru-RU" sz="3200" b="1" dirty="0">
                <a:solidFill>
                  <a:schemeClr val="accent2">
                    <a:lumMod val="75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Организация противотуберкулезной работы. Порядок оказания противотуберкулезной</a:t>
            </a:r>
            <a:br>
              <a:rPr lang="ru-RU" sz="3200" b="1" dirty="0">
                <a:solidFill>
                  <a:schemeClr val="accent2">
                    <a:lumMod val="75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помощи. Профилактика туберкулеза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459458"/>
            <a:ext cx="8495062" cy="688274"/>
          </a:xfrm>
        </p:spPr>
        <p:txBody>
          <a:bodyPr>
            <a:normAutofit fontScale="25000" lnSpcReduction="20000"/>
          </a:bodyPr>
          <a:lstStyle/>
          <a:p>
            <a:r>
              <a:rPr lang="ru-RU" altLang="ru-RU" sz="9600" dirty="0">
                <a:solidFill>
                  <a:srgbClr val="134263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ассистент  Шилова Е.П</a:t>
            </a:r>
            <a:br>
              <a:rPr lang="ru-RU" altLang="ru-RU" sz="9600" dirty="0">
                <a:latin typeface="Tahoma" panose="020B0604030504040204" pitchFamily="34" charset="0"/>
                <a:cs typeface="Tahoma" panose="020B0604030504040204" pitchFamily="34" charset="0"/>
              </a:rPr>
            </a:br>
            <a:r>
              <a:rPr lang="ru-RU" altLang="ru-RU" sz="960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КАФЕДРА ФТИЗИОПУЛЬМОНОЛОГИИ НГМУ</a:t>
            </a:r>
            <a:br>
              <a:rPr lang="ru-RU" altLang="ru-RU" sz="960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rPr>
            </a:br>
            <a:br>
              <a:rPr lang="ru-RU" altLang="ru-RU" sz="9600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rPr>
            </a:br>
            <a:br>
              <a:rPr lang="ru-RU" altLang="ru-RU" sz="2000" dirty="0">
                <a:solidFill>
                  <a:srgbClr val="192E3A"/>
                </a:solidFill>
                <a:latin typeface="Tahoma" panose="020B0604030504040204" pitchFamily="34" charset="0"/>
                <a:cs typeface="Tahoma" panose="020B0604030504040204" pitchFamily="34" charset="0"/>
              </a:rPr>
            </a:b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Picture 5" descr="ФГБОУ ВО НГМУ Минздрава России">
            <a:extLst>
              <a:ext uri="{FF2B5EF4-FFF2-40B4-BE49-F238E27FC236}">
                <a16:creationId xmlns:a16="http://schemas.microsoft.com/office/drawing/2014/main" id="{632E4A30-C391-4E9C-A490-41CBDA04E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66" y="5147732"/>
            <a:ext cx="131445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72D430-6BA3-48A6-80CE-2F7937F38780}"/>
              </a:ext>
            </a:extLst>
          </p:cNvPr>
          <p:cNvSpPr txBox="1"/>
          <p:nvPr/>
        </p:nvSpPr>
        <p:spPr>
          <a:xfrm>
            <a:off x="2869809" y="5481791"/>
            <a:ext cx="71323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altLang="ru-RU" sz="1800" dirty="0">
                <a:solidFill>
                  <a:srgbClr val="192E3A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ФГБОУ ВО «Новосибирский государственный медицинский университет» Минздрава России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5464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Цель лекции: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4087" y="2461846"/>
            <a:ext cx="9144313" cy="32449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Дать представление о порядке оказания медицинской помощи больным туберкулезом, о противотуберкулезной работе: лечебно-диагностической и профилактической</a:t>
            </a:r>
          </a:p>
        </p:txBody>
      </p:sp>
    </p:spTree>
    <p:extLst>
      <p:ext uri="{BB962C8B-B14F-4D97-AF65-F5344CB8AC3E}">
        <p14:creationId xmlns:p14="http://schemas.microsoft.com/office/powerpoint/2010/main" val="1030046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Задачи  лекции: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26719" y="1730326"/>
            <a:ext cx="9790177" cy="3976467"/>
          </a:xfrm>
        </p:spPr>
        <p:txBody>
          <a:bodyPr>
            <a:normAutofit fontScale="85000" lnSpcReduction="10000"/>
          </a:bodyPr>
          <a:lstStyle/>
          <a:p>
            <a:r>
              <a:rPr lang="ru-RU" sz="2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Ознакомить обучающихся с: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порядком оказания медицинской помощи больным туберкулезом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работой  противотуберкулезного диспансера: лечебно-диагностической и профилактической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основными направлениями профилактики туберкулеза и их задачами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принципами  санитарной профилактики туберкулеза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специфической профилактикой туберкулеза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поствакцинальными осложнениями вакцины БЦЖ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65683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913775" y="618518"/>
            <a:ext cx="10364451" cy="769608"/>
          </a:xfrm>
        </p:spPr>
        <p:txBody>
          <a:bodyPr>
            <a:normAutofit/>
          </a:bodyPr>
          <a:lstStyle/>
          <a:p>
            <a:pPr algn="l" eaLnBrk="1" hangingPunct="1"/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План  лекции: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913775" y="1505244"/>
            <a:ext cx="9297025" cy="4583480"/>
          </a:xfrm>
          <a:prstGeom prst="rect">
            <a:avLst/>
          </a:prstGeom>
        </p:spPr>
        <p:txBody>
          <a:bodyPr/>
          <a:lstStyle/>
          <a:p>
            <a:pPr marL="0" indent="0" eaLnBrk="1" hangingPunct="1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1.Основные задачи противотуберкулезной работы</a:t>
            </a:r>
          </a:p>
          <a:p>
            <a:pPr marL="0" indent="0" eaLnBrk="1" hangingPunct="1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2.Порядок оказания медицинской помощи больным туберкулезом.</a:t>
            </a:r>
          </a:p>
          <a:p>
            <a:pPr marL="0" indent="0" eaLnBrk="1" hangingPunct="1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3.Противотуберкулезный диспансер. Группы диспансерного наблюдения. </a:t>
            </a:r>
          </a:p>
          <a:p>
            <a:pPr marL="0" indent="0" eaLnBrk="1" hangingPunct="1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4.Виды профилактики туберкулеза. </a:t>
            </a:r>
          </a:p>
          <a:p>
            <a:pPr marL="0" indent="0" eaLnBrk="1" hangingPunct="1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5.Санитарная профилактика туберкулеза. Понятие очага туберкулезной инфекции. Работа в очаге туберкулеза.</a:t>
            </a:r>
          </a:p>
          <a:p>
            <a:pPr marL="0" indent="0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Специфическая профилактика туберкулеза (вакцинопрофилактика).Осложнения  прививки БЦЖ  </a:t>
            </a:r>
          </a:p>
        </p:txBody>
      </p:sp>
    </p:spTree>
    <p:extLst>
      <p:ext uri="{BB962C8B-B14F-4D97-AF65-F5344CB8AC3E}">
        <p14:creationId xmlns:p14="http://schemas.microsoft.com/office/powerpoint/2010/main" val="839599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1067" y="585467"/>
            <a:ext cx="9912133" cy="2569213"/>
          </a:xfrm>
          <a:noFill/>
        </p:spPr>
        <p:txBody>
          <a:bodyPr rtlCol="0">
            <a:noAutofit/>
          </a:bodyPr>
          <a:lstStyle/>
          <a:p>
            <a:pPr>
              <a:defRPr/>
            </a:pPr>
            <a: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Противотуберкулезная работа</a:t>
            </a:r>
            <a:b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ru-RU" sz="1400" b="0" dirty="0">
                <a:solidFill>
                  <a:srgbClr val="333333"/>
                </a:solidFill>
                <a:effectLst/>
                <a:latin typeface="YS Text"/>
              </a:rPr>
              <a:t> </a:t>
            </a:r>
            <a:r>
              <a:rPr lang="ru-RU" sz="2800" b="0" dirty="0">
                <a:solidFill>
                  <a:srgbClr val="333333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это комплекс мероприятий, направленных на диагностику, своевременное выявление, лечение и профилактику туберкулёза среди населения.</a:t>
            </a:r>
            <a:b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6993" y="3283060"/>
            <a:ext cx="10200750" cy="224676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sz="2800" b="0" dirty="0">
                <a:solidFill>
                  <a:srgbClr val="333333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Противотуберкулёзная работа охватывает весь спектр мероприятий:  от проведения профилактических осмотров, выявления первых симптомов до социальной реабилитации пациентов. </a:t>
            </a:r>
            <a:endParaRPr lang="ru-RU" altLang="ru-RU" sz="2800" i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sz="28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87060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1067" y="585467"/>
            <a:ext cx="10364451" cy="1596177"/>
          </a:xfrm>
          <a:noFill/>
        </p:spPr>
        <p:txBody>
          <a:bodyPr rtlCol="0">
            <a:noAutofit/>
          </a:bodyPr>
          <a:lstStyle/>
          <a:p>
            <a:pPr>
              <a:defRPr/>
            </a:pPr>
            <a: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Противотуберкулезная работа</a:t>
            </a:r>
            <a:b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400" b="0" dirty="0">
                <a:solidFill>
                  <a:srgbClr val="333333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</a:t>
            </a:r>
            <a:r>
              <a:rPr lang="ru-RU" sz="2400" b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ель: минимизировать распространение инфекции и снизить заболеваемость туберкулезом и  смертность от туберкулеза.</a:t>
            </a:r>
            <a:br>
              <a:rPr lang="ru-RU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sz="2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1067" y="3429000"/>
            <a:ext cx="10055366" cy="39703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alt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задачи (направления):</a:t>
            </a:r>
          </a:p>
          <a:p>
            <a:r>
              <a:rPr lang="ru-RU" alt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своевременное   выявление туберкулеза и эффективное его  излечение; </a:t>
            </a:r>
          </a:p>
          <a:p>
            <a:r>
              <a:rPr lang="ru-RU" alt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-профилактика туберкулеза.</a:t>
            </a:r>
          </a:p>
          <a:p>
            <a:endParaRPr 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Медицинская помощь больным туберкулезом оказывается на основе стандартов медицинской  помощи</a:t>
            </a:r>
            <a:endParaRPr lang="ru-RU" alt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alt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sz="28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54154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1067" y="585467"/>
            <a:ext cx="10364451" cy="1596177"/>
          </a:xfrm>
          <a:noFill/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Виды медицинской помощи больным </a:t>
            </a:r>
            <a:b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туберкулезом:   </a:t>
            </a:r>
            <a:b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07375" y="2438344"/>
            <a:ext cx="8274050" cy="397031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первичная доврачебная медико-санитарная помощь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первичная врачебная медико-санитарная помощь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специализированная медико-санитарная помощь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высокотехнологичная специализированная медицинская помощь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скорая медицинская помощь</a:t>
            </a:r>
          </a:p>
        </p:txBody>
      </p:sp>
    </p:spTree>
    <p:extLst>
      <p:ext uri="{BB962C8B-B14F-4D97-AF65-F5344CB8AC3E}">
        <p14:creationId xmlns:p14="http://schemas.microsoft.com/office/powerpoint/2010/main" val="3887060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1067" y="585467"/>
            <a:ext cx="10364451" cy="1596177"/>
          </a:xfrm>
          <a:noFill/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Первичная доврачебная </a:t>
            </a:r>
            <a:b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медико-санитарная помощь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51067" y="2181645"/>
            <a:ext cx="9265957" cy="224676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Оказывается фельдшерами и другими медицинскими работниками со средним медицинским образованием</a:t>
            </a:r>
          </a:p>
          <a:p>
            <a:pPr>
              <a:defRPr/>
            </a:pPr>
            <a:endParaRPr lang="ru-RU" sz="2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2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lang="ru-RU" sz="2800" i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Цель: </a:t>
            </a: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выявить подозрительных на туберкулез лиц</a:t>
            </a:r>
          </a:p>
        </p:txBody>
      </p:sp>
    </p:spTree>
    <p:extLst>
      <p:ext uri="{BB962C8B-B14F-4D97-AF65-F5344CB8AC3E}">
        <p14:creationId xmlns:p14="http://schemas.microsoft.com/office/powerpoint/2010/main" val="27056625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1067" y="585467"/>
            <a:ext cx="10364451" cy="1596177"/>
          </a:xfrm>
          <a:noFill/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Первичная врачебная </a:t>
            </a:r>
            <a:b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медико-санитарная помощь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68224" y="1865376"/>
            <a:ext cx="10547294" cy="39703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Оказывается </a:t>
            </a:r>
          </a:p>
          <a:p>
            <a:pPr>
              <a:defRPr/>
            </a:pP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врачами-терапевтами участковыми, </a:t>
            </a:r>
          </a:p>
          <a:p>
            <a:pPr>
              <a:defRPr/>
            </a:pP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врачами общей практики (семейными врачами), </a:t>
            </a:r>
          </a:p>
          <a:p>
            <a:pPr>
              <a:defRPr/>
            </a:pP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врачами-педиатрами участковыми, </a:t>
            </a:r>
          </a:p>
          <a:p>
            <a:pPr>
              <a:defRPr/>
            </a:pP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участковыми фтизиатрами (противотуберкулезные кабинеты)</a:t>
            </a:r>
          </a:p>
          <a:p>
            <a:pPr>
              <a:defRPr/>
            </a:pPr>
            <a:endParaRPr lang="ru-RU" sz="2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lang="ru-RU" sz="2800" i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Цель: </a:t>
            </a: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своевременно заподозрить туберкулезную этиологию заболевания и провести клинический минимум обследования на туберкулез</a:t>
            </a:r>
          </a:p>
        </p:txBody>
      </p:sp>
    </p:spTree>
    <p:extLst>
      <p:ext uri="{BB962C8B-B14F-4D97-AF65-F5344CB8AC3E}">
        <p14:creationId xmlns:p14="http://schemas.microsoft.com/office/powerpoint/2010/main" val="1199892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0144" y="1630680"/>
            <a:ext cx="10882459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осуществляется в </a:t>
            </a:r>
            <a:r>
              <a:rPr lang="ru-RU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противотуберкулезных диспансерах, туберкулезных больницах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Центрах, Клиниках, санаториях для лечения всех форм туберкулеза.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Больным туберкулезом внелегочной локализации  -  в туберкулезных отделениях для больных туберкулезом с внелегочной локализацией туберкулезных больниц, Центров или Клиник.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Больным туберкулезом с МЛУ возбудителя - в стационарном отделении для лечения больных туберкулезом с МЛУ.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Больным туберкулезом + ВИЧ-инфекции -  в кабинете противотуберкулезной помощи больным ВИЧ-инфекцией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780625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Специализированная медицинская помощь  </a:t>
            </a:r>
            <a:b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больным туберкулезом  </a:t>
            </a:r>
          </a:p>
        </p:txBody>
      </p:sp>
    </p:spTree>
    <p:extLst>
      <p:ext uri="{BB962C8B-B14F-4D97-AF65-F5344CB8AC3E}">
        <p14:creationId xmlns:p14="http://schemas.microsoft.com/office/powerpoint/2010/main" val="4104526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19331" y="1557338"/>
            <a:ext cx="783510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больным туберкулезом, требующим срочного медицинского вмешательства, оказывается </a:t>
            </a:r>
            <a:r>
              <a:rPr lang="ru-RU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выездными бригадами скорой медицинской помощи </a:t>
            </a:r>
            <a:r>
              <a:rPr lang="ru-RU" sz="2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(фельдшерскими или врачебными)  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68805" y="663487"/>
            <a:ext cx="10364451" cy="780625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Скорая медицинская помощь</a:t>
            </a:r>
            <a:b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sz="28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526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id="{54E1B7FC-1E56-4671-A1E8-EC13C33C66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6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Таким образом, выявление  симптомов туберкулеза и отбор лиц, подозрительных на туберкулез осуществляется медицинскими работниками любых специальностей</a:t>
            </a:r>
          </a:p>
          <a:p>
            <a:endParaRPr lang="ru-RU" sz="36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ru-RU" sz="19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пункт 8 в приказе МЗ РФ от «15» ноября 2012 г. №932н «Порядок оказания мед. помощи больным туберкулезом» </a:t>
            </a:r>
            <a:endParaRPr lang="ru-RU" sz="190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61041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 rot="4338683">
            <a:off x="5387182" y="2920206"/>
            <a:ext cx="2300288" cy="428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Санаторные</a:t>
            </a:r>
          </a:p>
        </p:txBody>
      </p:sp>
      <p:sp>
        <p:nvSpPr>
          <p:cNvPr id="21" name="Прямоугольник 20"/>
          <p:cNvSpPr/>
          <p:nvPr/>
        </p:nvSpPr>
        <p:spPr>
          <a:xfrm rot="17206182">
            <a:off x="3346450" y="2790825"/>
            <a:ext cx="3724275" cy="428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Стационарные и диспансерные</a:t>
            </a:r>
          </a:p>
        </p:txBody>
      </p:sp>
      <p:sp>
        <p:nvSpPr>
          <p:cNvPr id="15" name="Прямоугольник 14"/>
          <p:cNvSpPr/>
          <p:nvPr/>
        </p:nvSpPr>
        <p:spPr>
          <a:xfrm rot="1062396">
            <a:off x="7370763" y="1468438"/>
            <a:ext cx="1814512" cy="395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Диспансерные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0584111">
            <a:off x="2752725" y="1373188"/>
            <a:ext cx="2486025" cy="395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Стационарные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16018" y="648305"/>
            <a:ext cx="4753849" cy="5377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6350">
                  <a:noFill/>
                </a:ln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ГБУЗ НСО «ГОНКТБ»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017" y="2008823"/>
            <a:ext cx="3767325" cy="64935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ГБУЗ НСО «ГОНКТБ»  КДТЦ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232375" y="2170472"/>
            <a:ext cx="3827891" cy="662608"/>
          </a:xfrm>
          <a:prstGeom prst="rect">
            <a:avLst/>
          </a:prstGeom>
          <a:solidFill>
            <a:srgbClr val="FFCC00"/>
          </a:solidFill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Туберкулезная больница № 3 филиал ГБУЗ НСО «ГОНКТБ»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288881" y="3082561"/>
            <a:ext cx="3827891" cy="628619"/>
          </a:xfrm>
          <a:prstGeom prst="rect">
            <a:avLst/>
          </a:prstGeom>
          <a:solidFill>
            <a:srgbClr val="FFCC00"/>
          </a:solidFill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Туберкулезная больница № 4 филиал ГБУЗ НСО «ГОНКТБ»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23877" y="2837441"/>
            <a:ext cx="3767325" cy="64935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Туберкулезная больница № 1 филиал ГБУЗ НСО «ГОНКТБ»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278554" y="4699248"/>
            <a:ext cx="4030760" cy="84140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Туберкулезная больница № 2 филиала ГБУЗ НСО «ГОНКТБ»</a:t>
            </a:r>
          </a:p>
        </p:txBody>
      </p:sp>
      <p:cxnSp>
        <p:nvCxnSpPr>
          <p:cNvPr id="11" name="Прямая со стрелкой 10"/>
          <p:cNvCxnSpPr>
            <a:cxnSpLocks/>
          </p:cNvCxnSpPr>
          <p:nvPr/>
        </p:nvCxnSpPr>
        <p:spPr>
          <a:xfrm flipH="1">
            <a:off x="1825308" y="1286781"/>
            <a:ext cx="2707639" cy="744965"/>
          </a:xfrm>
          <a:prstGeom prst="straightConnector1">
            <a:avLst/>
          </a:prstGeom>
          <a:ln w="635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cxnSpLocks/>
          </p:cNvCxnSpPr>
          <p:nvPr/>
        </p:nvCxnSpPr>
        <p:spPr>
          <a:xfrm>
            <a:off x="6537326" y="1201865"/>
            <a:ext cx="2685347" cy="892983"/>
          </a:xfrm>
          <a:prstGeom prst="straightConnector1">
            <a:avLst/>
          </a:prstGeom>
          <a:ln w="635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cxnSpLocks/>
          </p:cNvCxnSpPr>
          <p:nvPr/>
        </p:nvCxnSpPr>
        <p:spPr>
          <a:xfrm flipH="1">
            <a:off x="4976812" y="1286781"/>
            <a:ext cx="974248" cy="3318468"/>
          </a:xfrm>
          <a:prstGeom prst="straightConnector1">
            <a:avLst/>
          </a:prstGeom>
          <a:ln w="635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cxnSpLocks/>
          </p:cNvCxnSpPr>
          <p:nvPr/>
        </p:nvCxnSpPr>
        <p:spPr>
          <a:xfrm>
            <a:off x="6309314" y="1274740"/>
            <a:ext cx="1326352" cy="3399847"/>
          </a:xfrm>
          <a:prstGeom prst="straightConnector1">
            <a:avLst/>
          </a:prstGeom>
          <a:ln w="635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209821" y="3666059"/>
            <a:ext cx="3767325" cy="7918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Детская туберкулезная больница филиал ГБУЗ НСО «ГОНКТБ»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7196373" y="4605249"/>
            <a:ext cx="4030760" cy="978011"/>
          </a:xfrm>
          <a:prstGeom prst="rect">
            <a:avLst/>
          </a:prstGeom>
          <a:solidFill>
            <a:srgbClr val="FF9966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Детский санаторий для лечения туберкулеза всех форм №2 филиал ГБУЗ НСО «ГОНКТБ» 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BD279C-F512-459A-A78E-7ACF37A2A60C}"/>
              </a:ext>
            </a:extLst>
          </p:cNvPr>
          <p:cNvSpPr txBox="1"/>
          <p:nvPr/>
        </p:nvSpPr>
        <p:spPr>
          <a:xfrm>
            <a:off x="209821" y="5748400"/>
            <a:ext cx="100179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ru-RU" altLang="ru-RU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ГБУЗ НСО «ГОНКТБ» оказывает первичную и специализированную помощь по профилю «фтизиатрия». В структуре: 7 филиалов, расположенных на 14 площадках в различных районах Новосибирска, включающих как стационарные, так и диспансерные отделения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6305BFD-4948-466A-8483-D3B1FF8C8D5C}"/>
              </a:ext>
            </a:extLst>
          </p:cNvPr>
          <p:cNvSpPr txBox="1"/>
          <p:nvPr/>
        </p:nvSpPr>
        <p:spPr>
          <a:xfrm>
            <a:off x="2651760" y="3823454"/>
            <a:ext cx="63703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н</a:t>
            </a:r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622CC8E-1A51-4704-B68F-3BB46BC893AA}"/>
              </a:ext>
            </a:extLst>
          </p:cNvPr>
          <p:cNvSpPr/>
          <p:nvPr/>
        </p:nvSpPr>
        <p:spPr>
          <a:xfrm>
            <a:off x="2749045" y="71999"/>
            <a:ext cx="69029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Структура ГБУЗ НСО «ГОНКТБ» с 2022 года </a:t>
            </a:r>
          </a:p>
        </p:txBody>
      </p:sp>
    </p:spTree>
    <p:extLst>
      <p:ext uri="{BB962C8B-B14F-4D97-AF65-F5344CB8AC3E}">
        <p14:creationId xmlns:p14="http://schemas.microsoft.com/office/powerpoint/2010/main" val="7536940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48534AF-9565-4613-A592-4F24A011230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Противотуберкулезный диспансер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07892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Противотуберкулезный диспансер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(диспансерное отделение)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занимает ведущее место во всей системе противотуберкулезных учреждений</a:t>
            </a:r>
          </a:p>
          <a:p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является организационно-методическим центром борьбы с туберкулезом, который совместно с другими лечебно-профилактическим и учреждениями, общественными и профессиональными организациями, проводит весь комплекс противотуберкулезных мероприятий в районе обслуживания</a:t>
            </a:r>
          </a:p>
        </p:txBody>
      </p:sp>
    </p:spTree>
    <p:extLst>
      <p:ext uri="{BB962C8B-B14F-4D97-AF65-F5344CB8AC3E}">
        <p14:creationId xmlns:p14="http://schemas.microsoft.com/office/powerpoint/2010/main" val="15299168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99160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Противотуберкулезный диспансер</a:t>
            </a:r>
            <a:b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(диспансерное отделение)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55600" y="2367092"/>
            <a:ext cx="9906000" cy="3424107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основная цель:</a:t>
            </a:r>
          </a:p>
          <a:p>
            <a:pPr>
              <a:buNone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ru-RU" sz="24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систематическое снижение заболеваемости, инфицированности туберкулезом и смертности от него среди населения обслуживаемого района.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Принцип работы – </a:t>
            </a:r>
            <a:r>
              <a:rPr lang="ru-RU" sz="2400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участковость</a:t>
            </a:r>
            <a:endParaRPr lang="ru-RU" sz="2400" i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>
              <a:buFont typeface="Wingdings" pitchFamily="2" charset="2"/>
              <a:buNone/>
              <a:defRPr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(участок – население, поликлиника, школы, ДДУ)</a:t>
            </a:r>
          </a:p>
          <a:p>
            <a:pPr>
              <a:buNone/>
            </a:pP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6832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21028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Противотуберкулезный диспансер</a:t>
            </a:r>
            <a:b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(диспансерное отделение)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20133" y="1603717"/>
            <a:ext cx="9635067" cy="4767103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lvl="1">
              <a:buFont typeface="Wingdings" pitchFamily="2" charset="2"/>
              <a:buNone/>
              <a:defRPr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Задачи:</a:t>
            </a:r>
          </a:p>
          <a:p>
            <a:pPr lvl="1">
              <a:defRPr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своевременное выявление больных, госпитализация, лечение</a:t>
            </a:r>
          </a:p>
          <a:p>
            <a:pPr lvl="1">
              <a:defRPr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работа в очагах туберкулезной инфекции</a:t>
            </a:r>
          </a:p>
          <a:p>
            <a:pPr lvl="1">
              <a:defRPr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предотвращение новых случаев заболевания туберкулезом </a:t>
            </a:r>
          </a:p>
          <a:p>
            <a:pPr lvl="1">
              <a:defRPr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дифференциальная диагностика</a:t>
            </a:r>
          </a:p>
          <a:p>
            <a:pPr lvl="1">
              <a:defRPr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длительное динамическое наблюдение лиц, перенесших туберкулез</a:t>
            </a:r>
          </a:p>
          <a:p>
            <a:pPr lvl="1">
              <a:defRPr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анализ эпидемиологической обстановки по туберкулезу и эффективности противотуберкулезных мероприятий</a:t>
            </a:r>
          </a:p>
          <a:p>
            <a:pPr lvl="1">
              <a:defRPr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планирование профилактических обследований населения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48534AF-9565-4613-A592-4F24A011230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Диспансерное наблюдение у фтизиатра</a:t>
            </a:r>
          </a:p>
          <a:p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0FE5127-186A-4CBF-B529-E273F8CE9107}"/>
              </a:ext>
            </a:extLst>
          </p:cNvPr>
          <p:cNvSpPr/>
          <p:nvPr/>
        </p:nvSpPr>
        <p:spPr>
          <a:xfrm>
            <a:off x="626533" y="4536000"/>
            <a:ext cx="86190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ФЗ №77 от 18 июня 2001 г. «О предупреждении распространения туберкулеза в Российской Федерации» глава III, ст.9 «Диспансерное наблюдение»      (ред. от 05.12.2022)</a:t>
            </a:r>
          </a:p>
        </p:txBody>
      </p:sp>
    </p:spTree>
    <p:extLst>
      <p:ext uri="{BB962C8B-B14F-4D97-AF65-F5344CB8AC3E}">
        <p14:creationId xmlns:p14="http://schemas.microsoft.com/office/powerpoint/2010/main" val="12055752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000421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Диспансерное наблюдение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7867" y="1969477"/>
            <a:ext cx="9414934" cy="4161449"/>
          </a:xfrm>
          <a:prstGeom prst="rect">
            <a:avLst/>
          </a:prstGeom>
        </p:spPr>
        <p:txBody>
          <a:bodyPr>
            <a:normAutofit/>
          </a:bodyPr>
          <a:lstStyle/>
          <a:p>
            <a:pPr lvl="1">
              <a:buFontTx/>
              <a:buChar char="-"/>
              <a:defRPr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это проводимое с определенной периодичностью необходимое обследование пациентов в целях</a:t>
            </a:r>
          </a:p>
          <a:p>
            <a:pPr lvl="1">
              <a:buFontTx/>
              <a:buChar char="-"/>
              <a:defRPr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своевременного выявления заболеваний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иных состояний, </a:t>
            </a:r>
            <a:endParaRPr lang="ru-RU" sz="2400" cap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>
              <a:buFontTx/>
              <a:buChar char="-"/>
              <a:defRPr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предупреждения их осложнений и обострений,</a:t>
            </a:r>
          </a:p>
          <a:p>
            <a:pPr lvl="1">
              <a:buFontTx/>
              <a:buChar char="-"/>
              <a:defRPr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их профилактики, </a:t>
            </a:r>
          </a:p>
          <a:p>
            <a:pPr lvl="1">
              <a:buFontTx/>
              <a:buChar char="-"/>
              <a:defRPr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осуществление лечения и медицинской реабилитации указанных лиц</a:t>
            </a:r>
          </a:p>
          <a:p>
            <a:pPr lvl="1">
              <a:buFontTx/>
              <a:buChar char="-"/>
              <a:defRPr/>
            </a:pP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>
              <a:buFontTx/>
              <a:buChar char="-"/>
              <a:defRPr/>
            </a:pP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>
              <a:buFontTx/>
              <a:buChar char="-"/>
              <a:defRPr/>
            </a:pP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>
              <a:buFont typeface="Wingdings" pitchFamily="2" charset="2"/>
              <a:buNone/>
              <a:defRPr/>
            </a:pPr>
            <a:endParaRPr lang="ru-RU" sz="2000" dirty="0">
              <a:latin typeface="+mj-lt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A1E7786-40EF-41B8-B14F-F5E5ABCD72FD}"/>
              </a:ext>
            </a:extLst>
          </p:cNvPr>
          <p:cNvSpPr/>
          <p:nvPr/>
        </p:nvSpPr>
        <p:spPr>
          <a:xfrm>
            <a:off x="626533" y="5796000"/>
            <a:ext cx="86190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ФЗ №77 от 18 июня 2001 г. «О предупреждении распространения туберкулеза в Российской Федерации» глава III, ст.9 «Диспансерное наблюдение»      (ред. от 05.12.2022)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610" y="674788"/>
            <a:ext cx="9087728" cy="1048051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ДИСПАНСЕРНОМУ НАБЛЮДЕНИЮ </a:t>
            </a:r>
            <a:b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 ФТИЗИАТРА ПОДЛЕЖАТ</a:t>
            </a:r>
            <a:r>
              <a:rPr lang="ru-RU" sz="2800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больные активной формой туберкулеза</a:t>
            </a:r>
          </a:p>
          <a:p>
            <a:r>
              <a:rPr lang="ru-RU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лица с подозрением на туберкулез</a:t>
            </a:r>
          </a:p>
          <a:p>
            <a:r>
              <a:rPr lang="ru-RU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3.лица, находящиеся в контакте с источником туберкулеза</a:t>
            </a:r>
          </a:p>
          <a:p>
            <a:r>
              <a:rPr lang="ru-RU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лица, излеченные от туберкулеза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1BDD697-DC78-4603-87C7-8017F50B8C7D}"/>
              </a:ext>
            </a:extLst>
          </p:cNvPr>
          <p:cNvSpPr/>
          <p:nvPr/>
        </p:nvSpPr>
        <p:spPr>
          <a:xfrm>
            <a:off x="626533" y="5688000"/>
            <a:ext cx="86190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ФЗ №77 от 18 июня 2001 г. «О предупреждении распространения туберкулеза в Российской Федерации» глава III, ст.9 «Диспансерное наблюдение»      (ред. от 05.12.2022)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FC45567-3BA4-4FA3-A949-330666BE194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51692" y="858128"/>
            <a:ext cx="9115865" cy="4543865"/>
          </a:xfrm>
        </p:spPr>
        <p:txBody>
          <a:bodyPr>
            <a:noAutofit/>
          </a:bodyPr>
          <a:lstStyle/>
          <a:p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Диспансерное наблюдение организуется по месту жительства (месту пребывания), а так же по месту отбывания наказания в местах лишения свободы (в местах содержания под стражей).</a:t>
            </a:r>
          </a:p>
          <a:p>
            <a:r>
              <a:rPr 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Диспансерное наблюдение осуществляют врачи-фтизиатры/врачи-фтизиатры участковые противотуберкулезных медицинских организаций, оказывающих противотуберкулезную помощь в амбулаторных условиях.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9469EEF-BC49-472E-BA09-A9595537B2AB}"/>
              </a:ext>
            </a:extLst>
          </p:cNvPr>
          <p:cNvSpPr/>
          <p:nvPr/>
        </p:nvSpPr>
        <p:spPr>
          <a:xfrm>
            <a:off x="626533" y="5652000"/>
            <a:ext cx="86190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ФЗ №77 от 18 июня 2001 г. «О предупреждении распространения туберкулеза в Российской Федерации» глава III, ст.9 «Диспансерное наблюдение»      (ред. от 05.12.2022)</a:t>
            </a:r>
          </a:p>
        </p:txBody>
      </p:sp>
    </p:spTree>
    <p:extLst>
      <p:ext uri="{BB962C8B-B14F-4D97-AF65-F5344CB8AC3E}">
        <p14:creationId xmlns:p14="http://schemas.microsoft.com/office/powerpoint/2010/main" val="3375076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5046DD6-60F9-4A90-983D-DB36815736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600" y="1185333"/>
            <a:ext cx="9866923" cy="5672667"/>
          </a:xfrm>
        </p:spPr>
        <p:txBody>
          <a:bodyPr>
            <a:normAutofit fontScale="47500" lnSpcReduction="20000"/>
          </a:bodyPr>
          <a:lstStyle/>
          <a:p>
            <a:pPr eaLnBrk="1" hangingPunct="1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4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Контингенты взрослых, наблюдаемые в противотуберкулезном диспансере, делятся </a:t>
            </a:r>
          </a:p>
          <a:p>
            <a:pPr eaLnBrk="1" hangingPunct="1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45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5 групп </a:t>
            </a:r>
            <a:r>
              <a:rPr lang="ru-RU" altLang="ru-RU" sz="4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диспансерного наблюдения (ГДН).</a:t>
            </a:r>
          </a:p>
          <a:p>
            <a:pPr eaLnBrk="1" hangingPunct="1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4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Контингенты детей и подростков, наблюдаемых у фтизиатра  - </a:t>
            </a:r>
          </a:p>
          <a:p>
            <a:pPr eaLnBrk="1" hangingPunct="1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45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7 групп  </a:t>
            </a:r>
            <a:r>
              <a:rPr lang="ru-RU" altLang="ru-RU" sz="4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диспансерного наблюдения (ГДН).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4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Группировка контингентов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Char char="-"/>
            </a:pPr>
            <a:r>
              <a:rPr lang="ru-RU" altLang="ru-RU" sz="4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систематизирует учет больных и регулярность диспансерного наблюдения:</a:t>
            </a:r>
          </a:p>
          <a:p>
            <a:pPr>
              <a:lnSpc>
                <a:spcPct val="110000"/>
              </a:lnSpc>
              <a:spcBef>
                <a:spcPts val="0"/>
              </a:spcBef>
              <a:buFontTx/>
              <a:buChar char="-"/>
            </a:pPr>
            <a:r>
              <a:rPr lang="ru-RU" altLang="ru-RU" sz="4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предусматривает ряд общих тактических положений в отношении лиц, наблюдаемых в  той или иной группе учета;</a:t>
            </a:r>
          </a:p>
          <a:p>
            <a:pPr marL="0" indent="0" eaLnBrk="1" hangingPunct="1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4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-позволяет планировать и осуществлять дифференцированные лечебные и профилактические мероприятия по отношению к каждой группе.</a:t>
            </a:r>
          </a:p>
          <a:p>
            <a:pPr marL="0" indent="0" eaLnBrk="1" hangingPunct="1">
              <a:lnSpc>
                <a:spcPct val="110000"/>
              </a:lnSpc>
              <a:spcBef>
                <a:spcPts val="0"/>
              </a:spcBef>
              <a:buNone/>
            </a:pPr>
            <a:endParaRPr lang="ru-RU" altLang="ru-RU" sz="45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45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Принудительное</a:t>
            </a:r>
            <a:r>
              <a:rPr lang="ru-RU" altLang="ru-RU" sz="4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диспансерное наблюдение возможно только в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4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отношении </a:t>
            </a:r>
            <a:r>
              <a:rPr lang="ru-RU" altLang="ru-RU" sz="45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больных активной формой туберкулеза</a:t>
            </a:r>
            <a:r>
              <a:rPr lang="ru-RU" altLang="ru-RU" sz="4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все остальные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4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будут наблюдаться только по желанию.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4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Решение о том, в какую группу диспансерного наблюдения зачислить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4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пациента и на какой срок  принимает врачебная комиссия.</a:t>
            </a:r>
            <a:endParaRPr lang="ru-RU" sz="45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F410342-9C3B-4632-B04D-BF3E332913CB}"/>
              </a:ext>
            </a:extLst>
          </p:cNvPr>
          <p:cNvSpPr/>
          <p:nvPr/>
        </p:nvSpPr>
        <p:spPr>
          <a:xfrm>
            <a:off x="186267" y="72000"/>
            <a:ext cx="965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Приказ МЗ РФ от 13.03.2019 N 127н "Об утверждении порядка </a:t>
            </a:r>
            <a:r>
              <a:rPr lang="ru-RU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дисп</a:t>
            </a:r>
            <a:r>
              <a:rPr lang="ru-RU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наблюдения за больными ТБ, лицами, находящимися или находившимися в контакте </a:t>
            </a:r>
            <a:r>
              <a:rPr lang="ru-RU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источником ТБ</a:t>
            </a:r>
            <a:r>
              <a:rPr lang="ru-RU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а также лицами с подозрением на ТБ и излеченными от ТБ...» </a:t>
            </a:r>
          </a:p>
        </p:txBody>
      </p:sp>
    </p:spTree>
    <p:extLst>
      <p:ext uri="{BB962C8B-B14F-4D97-AF65-F5344CB8AC3E}">
        <p14:creationId xmlns:p14="http://schemas.microsoft.com/office/powerpoint/2010/main" val="38804037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10972800" cy="850900"/>
          </a:xfrm>
        </p:spPr>
        <p:txBody>
          <a:bodyPr/>
          <a:lstStyle/>
          <a:p>
            <a:pPr eaLnBrk="1" hangingPunct="1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Группы диспансерного наблюдения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21733" y="1125538"/>
            <a:ext cx="9939867" cy="5029201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dirty="0"/>
          </a:p>
          <a:p>
            <a:pPr eaLnBrk="1" hangingPunct="1">
              <a:lnSpc>
                <a:spcPct val="90000"/>
              </a:lnSpc>
              <a:defRPr/>
            </a:pPr>
            <a:r>
              <a:rPr lang="ru-RU" sz="26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Диагностическая  группа </a:t>
            </a: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sz="2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 ГДН</a:t>
            </a: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- лица с подозрением             на туберкулез</a:t>
            </a:r>
            <a:endParaRPr lang="ru-RU" sz="2600" b="1" dirty="0">
              <a:solidFill>
                <a:schemeClr val="accent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ru-RU" sz="26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Первая группа </a:t>
            </a: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sz="2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ГДН</a:t>
            </a: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-  </a:t>
            </a:r>
            <a:r>
              <a:rPr lang="ru-RU" sz="26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больные туберкулезом, получающие лечение по любому режиму химиотерапии туберкулеза</a:t>
            </a:r>
          </a:p>
          <a:p>
            <a:pPr>
              <a:lnSpc>
                <a:spcPct val="90000"/>
              </a:lnSpc>
              <a:defRPr/>
            </a:pPr>
            <a:r>
              <a:rPr lang="ru-RU" sz="26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Вторая групп</a:t>
            </a:r>
            <a:r>
              <a:rPr lang="ru-RU" sz="2600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 </a:t>
            </a: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sz="2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 ГДН</a:t>
            </a: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lang="ru-RU" sz="26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больные с хроническим течением туберкулеза (невозможно достигнуть клиническое излечение)</a:t>
            </a:r>
            <a:endParaRPr lang="ru-RU" sz="2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ru-RU" sz="26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Третья группа </a:t>
            </a: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sz="2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III ГДН</a:t>
            </a:r>
            <a:r>
              <a:rPr lang="en-US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sz="26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лица, излеченные от туберкулеза</a:t>
            </a:r>
          </a:p>
          <a:p>
            <a:pPr>
              <a:lnSpc>
                <a:spcPct val="90000"/>
              </a:lnSpc>
              <a:defRPr/>
            </a:pPr>
            <a:r>
              <a:rPr lang="ru-RU" sz="26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Четвертая группа </a:t>
            </a: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2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IV</a:t>
            </a:r>
            <a:r>
              <a:rPr lang="ru-RU" sz="2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ГДН</a:t>
            </a: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- </a:t>
            </a:r>
            <a:r>
              <a:rPr lang="ru-RU" sz="26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лица, находящие в  контакте с больными туберкулезом </a:t>
            </a:r>
          </a:p>
          <a:p>
            <a:pPr>
              <a:lnSpc>
                <a:spcPct val="90000"/>
              </a:lnSpc>
              <a:defRPr/>
            </a:pPr>
            <a:endParaRPr lang="ru-RU" sz="2800" cap="none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  <a:defRPr/>
            </a:pPr>
            <a:r>
              <a:rPr lang="ru-RU" sz="1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Приказ МЗ РФ от 13.03.2019 N 127н "Об утверждении порядка </a:t>
            </a:r>
            <a:r>
              <a:rPr lang="ru-RU" sz="1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дисп</a:t>
            </a:r>
            <a:r>
              <a:rPr lang="ru-RU" sz="1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наблюдения за больными ТБ, лицами, находящимися или находившимися в контакте с источником ТБ, а также лицами с подозрением на ТБ и излеченными от ТБ...» </a:t>
            </a:r>
          </a:p>
          <a:p>
            <a:pPr>
              <a:lnSpc>
                <a:spcPct val="90000"/>
              </a:lnSpc>
              <a:defRPr/>
            </a:pPr>
            <a:endParaRPr lang="ru-RU" sz="2400" cap="none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defRPr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646810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9667"/>
            <a:ext cx="10972800" cy="850900"/>
          </a:xfrm>
        </p:spPr>
        <p:txBody>
          <a:bodyPr/>
          <a:lstStyle/>
          <a:p>
            <a:pPr eaLnBrk="1" hangingPunct="1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Группы диспансерного наблюдения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609600" y="1557339"/>
            <a:ext cx="9313333" cy="4568825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Пятая группа </a:t>
            </a:r>
            <a:r>
              <a:rPr lang="ru-RU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</a:t>
            </a:r>
            <a:r>
              <a:rPr lang="ru-RU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ГДН</a:t>
            </a:r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ru-RU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 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дети, больные туберкулезом, вызванным  заражением микобактериями вакцинного штамма вакцины для профилактики туберкулеза (т.е. дети с поствакцинальными осложнениями БЦЖ).</a:t>
            </a: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Шестая группа </a:t>
            </a:r>
            <a:r>
              <a:rPr lang="ru-RU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</a:t>
            </a:r>
            <a:r>
              <a:rPr lang="ru-RU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ГДН</a:t>
            </a:r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дети с подозрением на туберкулез, установленным на  основании иммунодиагностики (дети с «виражем» туберкулиновых проб, латентной туберкулезной инфекцией).</a:t>
            </a:r>
          </a:p>
          <a:p>
            <a:pPr>
              <a:defRPr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Дети, перенесшие туберкулез, с впервые выявленными остаточными </a:t>
            </a:r>
            <a:r>
              <a:rPr lang="ru-RU" sz="2400" cap="non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посттуберкулезными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изменениями </a:t>
            </a:r>
          </a:p>
          <a:p>
            <a:pPr>
              <a:defRPr/>
            </a:pP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  <a:defRPr/>
            </a:pPr>
            <a:endParaRPr lang="ru-RU" sz="2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Приказ МЗ РФ от 13.03.2019 N 127н "Об утверждении порядка </a:t>
            </a:r>
            <a:r>
              <a:rPr lang="ru-RU" sz="21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дисп</a:t>
            </a:r>
            <a:r>
              <a:rPr lang="ru-RU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наблюдения за больными ТБ, лицами, находящимися или находившимися в контакте с источником ТБ, а также лицами с подозрением на ТБ и излеченными от ТБ...» </a:t>
            </a:r>
          </a:p>
        </p:txBody>
      </p:sp>
    </p:spTree>
    <p:extLst>
      <p:ext uri="{BB962C8B-B14F-4D97-AF65-F5344CB8AC3E}">
        <p14:creationId xmlns:p14="http://schemas.microsoft.com/office/powerpoint/2010/main" val="32040789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48534AF-9565-4613-A592-4F24A011230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Профилактика туберкулеза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79617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790558"/>
          </a:xfrm>
        </p:spPr>
        <p:txBody>
          <a:bodyPr>
            <a:normAutofit/>
          </a:bodyPr>
          <a:lstStyle/>
          <a:p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Профилактические мероприятия</a:t>
            </a:r>
          </a:p>
        </p:txBody>
      </p:sp>
      <p:sp>
        <p:nvSpPr>
          <p:cNvPr id="32771" name="Содержимое 2"/>
          <p:cNvSpPr>
            <a:spLocks noGrp="1"/>
          </p:cNvSpPr>
          <p:nvPr>
            <p:ph sz="quarter" idx="13"/>
          </p:nvPr>
        </p:nvSpPr>
        <p:spPr>
          <a:xfrm>
            <a:off x="604911" y="1674055"/>
            <a:ext cx="9636369" cy="4456871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6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направлены  на прерывание  эпидемической  цепи</a:t>
            </a:r>
            <a:r>
              <a:rPr lang="en-US" alt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ru-RU" sz="26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туберкулезной инфекции.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altLang="ru-RU" sz="2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6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Существуют два основных  пути профилактики  туберкулеза: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altLang="ru-RU" sz="2600" cap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80000"/>
              </a:lnSpc>
            </a:pPr>
            <a:r>
              <a:rPr lang="ru-RU" altLang="ru-RU" sz="2600" i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предупреждение  инфицирования МБТ</a:t>
            </a:r>
          </a:p>
          <a:p>
            <a:pPr marL="0" indent="0">
              <a:lnSpc>
                <a:spcPct val="80000"/>
              </a:lnSpc>
              <a:buNone/>
            </a:pPr>
            <a:endParaRPr lang="ru-RU" altLang="ru-RU" sz="2600" i="1" cap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80000"/>
              </a:lnSpc>
            </a:pPr>
            <a:r>
              <a:rPr lang="ru-RU" altLang="ru-RU" sz="2600" i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повышение   резистентности  к   МБТ</a:t>
            </a:r>
          </a:p>
          <a:p>
            <a:pPr>
              <a:lnSpc>
                <a:spcPct val="80000"/>
              </a:lnSpc>
              <a:buNone/>
            </a:pPr>
            <a:endParaRPr lang="ru-RU" altLang="ru-RU" sz="2400" b="1" cap="none" dirty="0"/>
          </a:p>
          <a:p>
            <a:pPr>
              <a:lnSpc>
                <a:spcPct val="80000"/>
              </a:lnSpc>
              <a:buNone/>
            </a:pPr>
            <a:r>
              <a:rPr lang="ru-RU" altLang="ru-RU" sz="2400" b="1" cap="none" dirty="0"/>
              <a:t>      </a:t>
            </a:r>
            <a:endParaRPr lang="ru-RU" altLang="ru-RU" sz="2400" b="1" dirty="0"/>
          </a:p>
          <a:p>
            <a:pPr>
              <a:lnSpc>
                <a:spcPct val="80000"/>
              </a:lnSpc>
              <a:buNone/>
            </a:pPr>
            <a:r>
              <a:rPr lang="ru-RU" altLang="ru-RU" sz="2400" b="1" dirty="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alt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0728" y="571399"/>
            <a:ext cx="10364451" cy="1596177"/>
          </a:xfrm>
          <a:noFill/>
        </p:spPr>
        <p:txBody>
          <a:bodyPr rtlCol="0">
            <a:noAutofit/>
          </a:bodyPr>
          <a:lstStyle/>
          <a:p>
            <a:pPr algn="l">
              <a:defRPr/>
            </a:pP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Виды профилактики туберкулеза:   </a:t>
            </a:r>
            <a:b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sz="32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51104" y="1791231"/>
            <a:ext cx="8274050" cy="397031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alt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Социальная</a:t>
            </a:r>
            <a:endParaRPr lang="en-US" alt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itchFamily="34" charset="0"/>
              <a:buChar char="•"/>
            </a:pPr>
            <a:endParaRPr lang="ru-RU" alt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alt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Неспецифическая</a:t>
            </a:r>
          </a:p>
          <a:p>
            <a:pPr>
              <a:buFont typeface="Arial" pitchFamily="34" charset="0"/>
              <a:buChar char="•"/>
            </a:pPr>
            <a:endParaRPr lang="ru-RU" sz="2800" dirty="0">
              <a:solidFill>
                <a:prstClr val="black"/>
              </a:solidFill>
              <a:latin typeface="Calibri"/>
            </a:endParaRPr>
          </a:p>
          <a:p>
            <a:pPr>
              <a:buFont typeface="Arial" pitchFamily="34" charset="0"/>
              <a:buChar char="•"/>
            </a:pPr>
            <a:r>
              <a:rPr lang="ru-RU" alt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Санитарная</a:t>
            </a:r>
            <a:endParaRPr lang="en-US" alt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alt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altLang="ru-RU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Специфическая (вакцинопрофилактика, химиопрофилактика)</a:t>
            </a:r>
            <a:endParaRPr lang="en-US" alt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altLang="ru-RU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0603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Социальная профилактика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06400" y="1371600"/>
            <a:ext cx="9906000" cy="4876800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altLang="ru-RU" sz="3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это комплекс общегосударственных мероприятий, которые направлены на укрепление здоровья населения и повышение  его сопротивляемости туберкулёзу. </a:t>
            </a:r>
          </a:p>
          <a:p>
            <a:pPr>
              <a:buNone/>
            </a:pPr>
            <a:r>
              <a:rPr lang="ru-RU" altLang="ru-RU" sz="3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 таким мерам относят: </a:t>
            </a:r>
          </a:p>
          <a:p>
            <a:r>
              <a:rPr lang="ru-RU" altLang="ru-RU" sz="3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улучшение питания, </a:t>
            </a:r>
          </a:p>
          <a:p>
            <a:r>
              <a:rPr lang="ru-RU" altLang="ru-RU" sz="3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решение жилищных проблем, </a:t>
            </a:r>
          </a:p>
          <a:p>
            <a:r>
              <a:rPr lang="ru-RU" altLang="ru-RU" sz="3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развитие массовой физкультуры и спорта, </a:t>
            </a:r>
          </a:p>
          <a:p>
            <a:r>
              <a:rPr lang="ru-RU" altLang="ru-RU" sz="3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организацию полноценного отдыха детей и взрослых, </a:t>
            </a:r>
          </a:p>
          <a:p>
            <a:r>
              <a:rPr lang="ru-RU" altLang="ru-RU" sz="3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повышение благосостояния населения, </a:t>
            </a:r>
          </a:p>
          <a:p>
            <a:r>
              <a:rPr lang="ru-RU" altLang="ru-RU" sz="3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улучшение экологии, </a:t>
            </a:r>
          </a:p>
          <a:p>
            <a:r>
              <a:rPr lang="ru-RU" altLang="ru-RU" sz="3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повышение общей культуры и санитарной грамотности населения страны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ru-RU" altLang="ru-RU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8733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 defTabSz="914400" fontAlgn="base">
              <a:spcAft>
                <a:spcPct val="0"/>
              </a:spcAft>
              <a:defRPr/>
            </a:pPr>
            <a:r>
              <a:rPr lang="ru-RU" sz="2800" b="1" spc="-100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СОЦИАЛЬНАЯ ПРОФИЛАКТИКА</a:t>
            </a:r>
          </a:p>
        </p:txBody>
      </p:sp>
      <p:sp>
        <p:nvSpPr>
          <p:cNvPr id="75779" name="Объект 2"/>
          <p:cNvSpPr>
            <a:spLocks noGrp="1"/>
          </p:cNvSpPr>
          <p:nvPr>
            <p:ph idx="1"/>
          </p:nvPr>
        </p:nvSpPr>
        <p:spPr>
          <a:xfrm>
            <a:off x="532226" y="1500749"/>
            <a:ext cx="8442961" cy="4953000"/>
          </a:xfrm>
        </p:spPr>
        <p:txBody>
          <a:bodyPr vert="horz" wrap="square" lIns="91440" tIns="45720" rIns="91440" bIns="45720" rtlCol="0" anchor="t" anchorCtr="0">
            <a:normAutofit fontScale="85000" lnSpcReduction="20000"/>
          </a:bodyPr>
          <a:lstStyle/>
          <a:p>
            <a:pPr>
              <a:lnSpc>
                <a:spcPct val="90000"/>
              </a:lnSpc>
              <a:buClr>
                <a:srgbClr val="D6ECFF"/>
              </a:buClr>
              <a:buFont typeface="Wingdings" panose="05000000000000000000" pitchFamily="2" charset="2"/>
              <a:buChar char="ü"/>
            </a:pPr>
            <a:r>
              <a:rPr lang="ru-RU" altLang="ru-RU" sz="2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Выделяются  средства для бесплатного амбулаторного,  стационарного и санаторного лечения больных туберкулезом.</a:t>
            </a:r>
            <a:endParaRPr lang="en-US" altLang="ru-RU" sz="26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90000"/>
              </a:lnSpc>
              <a:buClr>
                <a:srgbClr val="D6ECFF"/>
              </a:buClr>
              <a:buFont typeface="Wingdings" panose="05000000000000000000" pitchFamily="2" charset="2"/>
              <a:buChar char="ü"/>
            </a:pPr>
            <a:r>
              <a:rPr lang="ru-RU" altLang="ru-RU" sz="2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Регулярные профилактические осмотры всего населения на туберкулез</a:t>
            </a:r>
          </a:p>
          <a:p>
            <a:pPr>
              <a:lnSpc>
                <a:spcPct val="90000"/>
              </a:lnSpc>
              <a:buClr>
                <a:srgbClr val="D6ECFF"/>
              </a:buClr>
              <a:buFont typeface="Wingdings" panose="05000000000000000000" pitchFamily="2" charset="2"/>
              <a:buChar char="ü"/>
            </a:pPr>
            <a:r>
              <a:rPr lang="ru-RU" altLang="ru-RU" sz="2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Разрешен больничный лист до 12 месяцев с сохранением работы больного до года и 100% его оплатой с первого дня</a:t>
            </a:r>
          </a:p>
          <a:p>
            <a:pPr>
              <a:lnSpc>
                <a:spcPct val="90000"/>
              </a:lnSpc>
              <a:buClr>
                <a:srgbClr val="D6ECFF"/>
              </a:buClr>
              <a:buFont typeface="Wingdings" panose="05000000000000000000" pitchFamily="2" charset="2"/>
              <a:buChar char="ü"/>
            </a:pPr>
            <a:r>
              <a:rPr lang="ru-RU" altLang="ru-RU" sz="2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Санитарно-просветительная  работа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altLang="en-US" sz="2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Оздоровление условий труда и быта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altLang="en-US" sz="2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Формирование здорового образа жизни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altLang="en-US" sz="2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Нормативная регуляция миграции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altLang="en-US" sz="2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Борьба с алкоголизмом и наркоманией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altLang="en-US" sz="2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Социальная поддержка малоимущих, бездомных, прибывших из мест лишения свободы</a:t>
            </a:r>
          </a:p>
          <a:p>
            <a:pPr eaLnBrk="1" hangingPunct="1">
              <a:lnSpc>
                <a:spcPct val="90000"/>
              </a:lnSpc>
              <a:buClr>
                <a:srgbClr val="D6ECFF"/>
              </a:buClr>
              <a:buNone/>
            </a:pPr>
            <a:endParaRPr lang="ru-RU" alt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2586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775808" y="623668"/>
            <a:ext cx="8596668" cy="13208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1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НЕСПЕЦИФИЧЕСКАЯ ПРОФИЛАКТИКА </a:t>
            </a:r>
            <a:r>
              <a:rPr lang="ru-RU" altLang="ru-RU" sz="3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это</a:t>
            </a:r>
            <a:b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sz="2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124262" y="1574800"/>
            <a:ext cx="7630271" cy="4556126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Char char="ü"/>
            </a:pP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Рациональное полноценное питание 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Лечение сопутствующих заболеваний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Профилактика  неспецифических заболеваний органов дыхания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Оздоровительные мероприятия;</a:t>
            </a:r>
            <a:endParaRPr lang="en-US" alt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en-US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Отдых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Спорт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Здоровый образ жизни</a:t>
            </a:r>
          </a:p>
        </p:txBody>
      </p:sp>
    </p:spTree>
    <p:extLst>
      <p:ext uri="{BB962C8B-B14F-4D97-AF65-F5344CB8AC3E}">
        <p14:creationId xmlns:p14="http://schemas.microsoft.com/office/powerpoint/2010/main" val="20663431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Специфическая профилактика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70933" y="1477108"/>
            <a:ext cx="9685867" cy="4653818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Направлена на повышение резистентности к возбудителю туберкулеза, т.е. в основном ориентирована на человека, подвергающегося агрессии со стороны МБТ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ru-RU" alt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ru-RU" alt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ru-RU" alt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altLang="ru-RU" sz="24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Вакцинация</a:t>
            </a: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это создание специфического иммунитета с целью предотвратить развитие тяжелых, летальных, молниеносных клинических форм туберкулеза, например, туберкулезного менингита</a:t>
            </a:r>
          </a:p>
          <a:p>
            <a:pPr marL="0" indent="0">
              <a:buNone/>
            </a:pPr>
            <a:endParaRPr lang="ru-RU" alt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ru-RU" altLang="ru-RU" sz="2400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Химиопрофилактика</a:t>
            </a:r>
            <a:r>
              <a:rPr lang="ru-RU" altLang="ru-RU" sz="24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использование препаратов, губительно действующих на МБТ с целью предупреждения туберкулеза у лиц, подвергающихся наибольшей опасности заражения МБТ и заболевания туберкулезом</a:t>
            </a:r>
          </a:p>
        </p:txBody>
      </p:sp>
    </p:spTree>
    <p:extLst>
      <p:ext uri="{BB962C8B-B14F-4D97-AF65-F5344CB8AC3E}">
        <p14:creationId xmlns:p14="http://schemas.microsoft.com/office/powerpoint/2010/main" val="38281857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Санитарная профилактика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794479" y="2353456"/>
            <a:ext cx="9416321" cy="3777470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Направлена на предупреждение инфицирования МБТ</a:t>
            </a:r>
            <a:endParaRPr lang="en-US" alt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здоровых людей, организацию противотуберкулезных</a:t>
            </a:r>
            <a:r>
              <a:rPr lang="en-US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мероприятий.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4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Основная задача: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4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ограничить и по возможности сделать безопасным контакт больного туберкулезом с окружающими его людьми</a:t>
            </a:r>
          </a:p>
        </p:txBody>
      </p:sp>
    </p:spTree>
    <p:extLst>
      <p:ext uri="{BB962C8B-B14F-4D97-AF65-F5344CB8AC3E}">
        <p14:creationId xmlns:p14="http://schemas.microsoft.com/office/powerpoint/2010/main" val="16120777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775808" y="623668"/>
            <a:ext cx="8596668" cy="1320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1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САНИТАРНАЯ ПРОФИЛАКТИКА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124262" y="2438400"/>
            <a:ext cx="8443071" cy="369252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ru-RU" alt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направлена на источник </a:t>
            </a:r>
            <a:r>
              <a:rPr lang="ru-RU" altLang="ru-RU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бактериовыделения</a:t>
            </a: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пути передачи возбудителя туберкулеза</a:t>
            </a:r>
          </a:p>
          <a:p>
            <a:pPr marL="0" indent="0">
              <a:buNone/>
            </a:pP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(работа  в очагах  туберкулезной инфекции) </a:t>
            </a:r>
          </a:p>
          <a:p>
            <a:pPr marL="0" indent="0">
              <a:buNone/>
            </a:pPr>
            <a:endParaRPr lang="ru-RU" alt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672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908051"/>
            <a:ext cx="10972800" cy="288925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90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Эпидемический очаг туберкулеза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lang="ru-RU" sz="3200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ru-RU" sz="3200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sz="2800" b="1" dirty="0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82881" y="1885071"/>
            <a:ext cx="9833316" cy="3897437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28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это место пребывания источника выделения микобактерий туберкулеза (больного туберкулезом) вместе с окружающими его людьми и обстановкой в тех пределах пространства и времени, в которых возможно возникновение новых заражений и заболеваний</a:t>
            </a:r>
            <a:r>
              <a:rPr lang="ru-RU" sz="32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ru-RU" altLang="ru-RU" sz="3000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Источники </a:t>
            </a:r>
            <a:r>
              <a:rPr lang="ru-RU" altLang="ru-RU" sz="3000" dirty="0" err="1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бактериовыделения</a:t>
            </a:r>
            <a:r>
              <a:rPr lang="ru-RU" altLang="ru-RU" sz="30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3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больные люди – </a:t>
            </a:r>
            <a:r>
              <a:rPr lang="ru-RU" altLang="ru-RU" sz="32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антропонозный</a:t>
            </a:r>
            <a:r>
              <a:rPr lang="ru-RU" altLang="ru-RU" sz="3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очаг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3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больные животные – зоонозный очаг</a:t>
            </a:r>
            <a:endParaRPr lang="en-US" sz="3200" cap="none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8977457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908051"/>
            <a:ext cx="10972800" cy="288925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90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Эпидемический очаг туберкулеза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lang="ru-RU" sz="3200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ru-RU" sz="3200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sz="2800" b="1" dirty="0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37067" y="1405467"/>
            <a:ext cx="9922933" cy="4799073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en-US" sz="2400" i="1" cap="none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Имеет пространственные и временные границы. 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400" i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пространственные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жилище, место работы, учебы, воспитания, лечения,  а также коллективы  людей с которыми он общается постоянно, периодически или временно. 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400" i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временные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границы включают два срока: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-весь период общения с источником заражения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вероятность заболевания у контактных  сохраняется  еще год после  снятия больного с учета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altLang="ru-RU" sz="2400" i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Городской очаг</a:t>
            </a:r>
            <a:r>
              <a:rPr lang="ru-RU" altLang="ru-RU" sz="2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ru-RU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altLang="ru-RU" sz="2400" i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территориальный</a:t>
            </a:r>
            <a:r>
              <a:rPr lang="ru-RU" altLang="ru-RU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– размытые контуры, многочисленные контакты: бытовые, транспортные, производственные и др. (лестничная клетка, подъезд, двор) городской </a:t>
            </a:r>
          </a:p>
          <a:p>
            <a:pPr marL="0" indent="0">
              <a:lnSpc>
                <a:spcPct val="90000"/>
              </a:lnSpc>
              <a:buNone/>
            </a:pPr>
            <a:endParaRPr lang="ru-RU" dirty="0"/>
          </a:p>
          <a:p>
            <a:pPr eaLnBrk="1" hangingPunct="1">
              <a:lnSpc>
                <a:spcPct val="90000"/>
              </a:lnSpc>
            </a:pPr>
            <a:endParaRPr lang="ru-RU" dirty="0"/>
          </a:p>
          <a:p>
            <a:pPr eaLnBrk="1" hangingPunct="1">
              <a:lnSpc>
                <a:spcPct val="90000"/>
              </a:lnSpc>
            </a:pPr>
            <a:endParaRPr lang="en-US" b="1" dirty="0"/>
          </a:p>
          <a:p>
            <a:pPr eaLnBrk="1" hangingPunct="1">
              <a:lnSpc>
                <a:spcPct val="90000"/>
              </a:lnSpc>
            </a:pPr>
            <a:endParaRPr lang="ru-RU" b="1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045391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Риск заболевания туберкулезом в очаге туберкулезной инфекции определяют: </a:t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sz="2400" b="1" dirty="0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74623" y="1871003"/>
            <a:ext cx="10363826" cy="436848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Медицинские и социальные факторы: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Медицинские </a:t>
            </a:r>
          </a:p>
          <a:p>
            <a:pPr lvl="0">
              <a:buFontTx/>
              <a:buChar char="-"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локализация туберкулеза (наибольшую опасность представляет поражение легких)</a:t>
            </a:r>
          </a:p>
          <a:p>
            <a:pPr marL="0" lvl="0" indent="0"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-массивность  МБТ+, вирулентность, лекарственная устойчивость, выделяемых больным МБТ</a:t>
            </a:r>
          </a:p>
          <a:p>
            <a:pPr lvl="0">
              <a:buFont typeface="Wingdings" panose="05000000000000000000" pitchFamily="2" charset="2"/>
              <a:buChar char="q"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Социальные</a:t>
            </a:r>
          </a:p>
          <a:p>
            <a:pPr marL="0" lvl="0" indent="0"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т.е. условия жизни пациента и его окружения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400" y="618517"/>
            <a:ext cx="9330268" cy="1045391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определении риска заболевания туберкулезом в очаге туберкулезной инфекции учитывают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: </a:t>
            </a:r>
            <a:br>
              <a:rPr lang="ru-RU" dirty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06400" y="1896256"/>
            <a:ext cx="9872133" cy="4961744"/>
          </a:xfrm>
        </p:spPr>
        <p:txBody>
          <a:bodyPr>
            <a:noAutofit/>
          </a:bodyPr>
          <a:lstStyle/>
          <a:p>
            <a:r>
              <a:rPr lang="ru-RU" sz="2400" cap="none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своевременность и качество  выполнения  противоэпидемических мероприятий</a:t>
            </a:r>
          </a:p>
          <a:p>
            <a:pPr lvl="0"/>
            <a:r>
              <a:rPr lang="ru-RU" sz="2400" cap="none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характер  жилища (теснота, скученность и т.д.) и его санитарно-коммунальное благоустройство</a:t>
            </a:r>
          </a:p>
          <a:p>
            <a:pPr lvl="0"/>
            <a:r>
              <a:rPr lang="ru-RU" sz="2400" cap="none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социальный статус, общая культура, санитарная грамотность и больного туберкулезом и окружающих его людей</a:t>
            </a:r>
          </a:p>
          <a:p>
            <a:pPr lvl="0"/>
            <a:r>
              <a:rPr lang="ru-RU" sz="2400" cap="none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наличие в очаге  детей, подростков,   беременных женщин  и других лиц с повышенной восприимчивостью к туберкулезной инфекции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7813"/>
            <a:ext cx="7704667" cy="533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Классификация очагов  туберкулеза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69333" y="1199213"/>
            <a:ext cx="10007600" cy="5380974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r>
              <a:rPr lang="ru-RU" sz="2800" b="1" cap="none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сочетание  указанных факторов риска влияет на степень эпидемической опасности</a:t>
            </a:r>
          </a:p>
          <a:p>
            <a:pPr>
              <a:buNone/>
            </a:pP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степени эпидемической опасности выделяют 5 групп очагов:</a:t>
            </a:r>
          </a:p>
          <a:p>
            <a:pPr lvl="0">
              <a:buFont typeface="Wingdings" pitchFamily="2" charset="2"/>
              <a:buChar char="ü"/>
            </a:pPr>
            <a:r>
              <a:rPr lang="ru-RU" sz="2800" b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первая – 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наибольшей  эпидемической опасностью (сочетание нескольких факторов как медицинских, так и социальных)</a:t>
            </a:r>
          </a:p>
          <a:p>
            <a:pPr lvl="0">
              <a:buFont typeface="Wingdings" pitchFamily="2" charset="2"/>
              <a:buChar char="ü"/>
            </a:pPr>
            <a:r>
              <a:rPr lang="ru-RU" sz="2800" b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вторая – 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меньшим риском  (МБТ+, без детей, в отдельной квартире, соблюдают санитарно - гигиенический режим)</a:t>
            </a:r>
          </a:p>
          <a:p>
            <a:pPr lvl="0">
              <a:buFont typeface="Wingdings" pitchFamily="2" charset="2"/>
              <a:buChar char="ü"/>
            </a:pPr>
            <a:r>
              <a:rPr lang="ru-RU" sz="2800" b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третья - 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минимальный риск: без </a:t>
            </a:r>
            <a:r>
              <a:rPr lang="ru-RU" sz="2800" cap="non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бактериовыделения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но есть дети, проживают  в неблагополучных условиях (т.е. есть социальные факторы риска).</a:t>
            </a:r>
            <a:r>
              <a:rPr lang="ru-RU" sz="2800" b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Эта группа включает также очаги инфекции, в которых проживают больные с внелегочным туберкулезом и наличием язв или свищей</a:t>
            </a:r>
          </a:p>
          <a:p>
            <a:pPr lvl="0">
              <a:buFont typeface="Wingdings" pitchFamily="2" charset="2"/>
              <a:buChar char="ü"/>
            </a:pPr>
            <a:endParaRPr lang="ru-RU" sz="2400" cap="none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ü"/>
            </a:pPr>
            <a:endParaRPr lang="ru-RU" sz="2400" cap="none" dirty="0">
              <a:latin typeface="Times New Roman" pitchFamily="18" charset="0"/>
              <a:cs typeface="Times New Roman" pitchFamily="18" charset="0"/>
            </a:endParaRPr>
          </a:p>
          <a:p>
            <a:pPr marL="180000" lvl="0" indent="0" defTabSz="914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6F89F7"/>
              </a:buClr>
              <a:buSzPct val="110000"/>
              <a:buNone/>
              <a:defRPr/>
            </a:pPr>
            <a:r>
              <a:rPr lang="ru-RU" altLang="ru-RU" sz="2100" b="1" kern="0" dirty="0">
                <a:solidFill>
                  <a:srgbClr val="4D004D"/>
                </a:solidFill>
                <a:latin typeface="Tahoma"/>
                <a:cs typeface="Tahoma" panose="020B0604030504040204" pitchFamily="34" charset="0"/>
              </a:rPr>
              <a:t>Приказ Минздрава России №109 </a:t>
            </a:r>
            <a:r>
              <a:rPr lang="ru-RU" altLang="ru-RU" sz="2100" kern="0" dirty="0">
                <a:solidFill>
                  <a:srgbClr val="4D004D"/>
                </a:solidFill>
                <a:latin typeface="Tahoma"/>
                <a:cs typeface="Tahoma" panose="020B0604030504040204" pitchFamily="34" charset="0"/>
              </a:rPr>
              <a:t>от 21 марта 2003 г. «О совершенствовании противотуберкулезных мероприятий в РФ» (</a:t>
            </a:r>
            <a:r>
              <a:rPr lang="ru-RU" altLang="ru-RU" sz="2100" u="sng" kern="0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 panose="020B0604030504040204" pitchFamily="34" charset="0"/>
              </a:rPr>
              <a:t>приложение №12 «Рекомендации по противоэпидемическим мероприятиям в очагах туберкулеза»</a:t>
            </a:r>
            <a:r>
              <a:rPr lang="ru-RU" altLang="ru-RU" sz="2100" kern="0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 panose="020B0604030504040204" pitchFamily="34" charset="0"/>
              </a:rPr>
              <a:t>)</a:t>
            </a:r>
          </a:p>
          <a:p>
            <a:pPr>
              <a:buNone/>
            </a:pPr>
            <a:endParaRPr lang="ru-RU" sz="2400" cap="none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7813"/>
            <a:ext cx="10363200" cy="533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Классификация очагов  туберкулеза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55600" y="1199213"/>
            <a:ext cx="9414933" cy="4821836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None/>
            </a:pPr>
            <a:endParaRPr lang="ru-RU" sz="2400" cap="none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sz="2400" b="1" i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четвертая – 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потенциальным риском: без МБТ, без детей, и без отягощающих факторов</a:t>
            </a:r>
            <a:r>
              <a:rPr lang="ru-RU" sz="2400" b="1" i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 ним так же относятся очаги после выбытия (или смерти)  </a:t>
            </a:r>
            <a:r>
              <a:rPr lang="ru-RU" sz="2400" cap="non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бактериовыделителя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(контрольная группа очагов) </a:t>
            </a:r>
          </a:p>
          <a:p>
            <a:pPr>
              <a:buFont typeface="Wingdings" pitchFamily="2" charset="2"/>
              <a:buChar char="ü"/>
            </a:pPr>
            <a:r>
              <a:rPr lang="ru-RU" sz="2400" b="1" i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пятая – 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очаги зоонозного происхождения (есть больные туберкулезом животные)</a:t>
            </a:r>
          </a:p>
          <a:p>
            <a:pPr>
              <a:buNone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Принадлежность очага туберкулеза к определенной эпидемической группе определяет участковый фтизиатр при участии врача- эпидемиолога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7EE00D8-0DA2-4961-ACF6-7CB34AF9099B}"/>
              </a:ext>
            </a:extLst>
          </p:cNvPr>
          <p:cNvSpPr/>
          <p:nvPr/>
        </p:nvSpPr>
        <p:spPr>
          <a:xfrm>
            <a:off x="355601" y="5796000"/>
            <a:ext cx="9160932" cy="946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lvl="0" indent="0" defTabSz="914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6F89F7"/>
              </a:buClr>
              <a:buSzPct val="110000"/>
              <a:buNone/>
              <a:defRPr/>
            </a:pPr>
            <a:r>
              <a:rPr lang="ru-RU" altLang="ru-RU" sz="1600" b="1" kern="0" dirty="0">
                <a:solidFill>
                  <a:srgbClr val="4D004D"/>
                </a:solidFill>
                <a:latin typeface="Tahoma"/>
                <a:cs typeface="Tahoma" panose="020B0604030504040204" pitchFamily="34" charset="0"/>
              </a:rPr>
              <a:t>Приказ Минздрава России №109 </a:t>
            </a:r>
            <a:r>
              <a:rPr lang="ru-RU" altLang="ru-RU" sz="1600" kern="0" dirty="0">
                <a:solidFill>
                  <a:srgbClr val="4D004D"/>
                </a:solidFill>
                <a:latin typeface="Tahoma"/>
                <a:cs typeface="Tahoma" panose="020B0604030504040204" pitchFamily="34" charset="0"/>
              </a:rPr>
              <a:t>от 21 марта 2003 г. «О совершенствовании противотуберкулезных мероприятий в РФ» (</a:t>
            </a:r>
            <a:r>
              <a:rPr lang="ru-RU" altLang="ru-RU" sz="1600" u="sng" kern="0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 panose="020B0604030504040204" pitchFamily="34" charset="0"/>
              </a:rPr>
              <a:t>приложение №12 «Рекомендации по противоэпидемическим мероприятиям в очагах туберкулеза»</a:t>
            </a:r>
            <a:r>
              <a:rPr lang="ru-RU" altLang="ru-RU" sz="1600" kern="0" dirty="0">
                <a:solidFill>
                  <a:schemeClr val="accent1">
                    <a:lumMod val="50000"/>
                  </a:schemeClr>
                </a:solidFill>
                <a:latin typeface="Tahoma"/>
                <a:cs typeface="Tahoma" panose="020B0604030504040204" pitchFamily="34" charset="0"/>
              </a:rPr>
              <a:t>)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rtlCol="0" anchor="t" anchorCtr="0" compatLnSpc="1">
            <a:noAutofit/>
          </a:bodyPr>
          <a:lstStyle/>
          <a:p>
            <a:pPr algn="ctr" defTabSz="914400" fontAlgn="base">
              <a:spcAft>
                <a:spcPct val="0"/>
              </a:spcAft>
              <a:defRPr/>
            </a:pPr>
            <a:r>
              <a:rPr lang="ru-RU" sz="2800" b="1" spc="-100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ПЕРВИЧНОЕ ЭПИДЕМИОЛОГИЧЕСКОЕ ОБСЛЕДОВАНИЕ ОЧАГА</a:t>
            </a:r>
          </a:p>
        </p:txBody>
      </p:sp>
      <p:sp>
        <p:nvSpPr>
          <p:cNvPr id="60419" name="Содержимое 2"/>
          <p:cNvSpPr>
            <a:spLocks noGrp="1"/>
          </p:cNvSpPr>
          <p:nvPr>
            <p:ph idx="1"/>
          </p:nvPr>
        </p:nvSpPr>
        <p:spPr>
          <a:xfrm>
            <a:off x="787791" y="1716258"/>
            <a:ext cx="9433804" cy="4612152"/>
          </a:xfrm>
        </p:spPr>
        <p:txBody>
          <a:bodyPr vert="horz" wrap="square" lIns="91440" tIns="45720" rIns="91440" bIns="45720" rtlCol="0" anchor="t" anchorCtr="0">
            <a:normAutofit/>
          </a:bodyPr>
          <a:lstStyle/>
          <a:p>
            <a:pPr eaLnBrk="1" hangingPunct="1">
              <a:buFont typeface="Times New Roman" panose="02020603050405020304" pitchFamily="18" charset="0"/>
              <a:buNone/>
            </a:pPr>
            <a:r>
              <a:rPr lang="ru-RU" altLang="en-US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Должно быть проведено в сроки:</a:t>
            </a:r>
          </a:p>
          <a:p>
            <a:pPr eaLnBrk="1" hangingPunct="1">
              <a:buFont typeface="Times New Roman" panose="02020603050405020304" pitchFamily="18" charset="0"/>
              <a:buNone/>
            </a:pPr>
            <a:endParaRPr lang="ru-RU" altLang="en-US" sz="24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ru-RU" altLang="en-US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месту жительства – не позднее 3-х дней 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ru-RU" altLang="en-US" sz="24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ru-RU" altLang="en-US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месту работы – не позднее 7-и дней </a:t>
            </a:r>
          </a:p>
          <a:p>
            <a:pPr eaLnBrk="1" hangingPunct="1">
              <a:buFont typeface="Wingdings" panose="05000000000000000000" pitchFamily="2" charset="2"/>
              <a:buChar char="q"/>
            </a:pPr>
            <a:endParaRPr lang="ru-RU" altLang="en-US" sz="24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q"/>
            </a:pPr>
            <a:r>
              <a:rPr lang="ru-RU" altLang="en-US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Первичное обследование контактных – в течение 14 дней</a:t>
            </a:r>
          </a:p>
          <a:p>
            <a:pPr eaLnBrk="1" hangingPunct="1">
              <a:buFont typeface="Wingdings" panose="05000000000000000000" pitchFamily="2" charset="2"/>
              <a:buChar char=""/>
            </a:pPr>
            <a:endParaRPr lang="ru-RU" altLang="en-US" dirty="0"/>
          </a:p>
        </p:txBody>
      </p:sp>
    </p:spTree>
    <p:extLst>
      <p:ext uri="{BB962C8B-B14F-4D97-AF65-F5344CB8AC3E}">
        <p14:creationId xmlns:p14="http://schemas.microsoft.com/office/powerpoint/2010/main" val="19931652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82858" y="761999"/>
            <a:ext cx="7772400" cy="755650"/>
          </a:xfrm>
        </p:spPr>
        <p:txBody>
          <a:bodyPr>
            <a:normAutofit fontScale="90000"/>
          </a:bodyPr>
          <a:lstStyle/>
          <a:p>
            <a:pPr marL="838200" indent="-838200"/>
            <a:r>
              <a:rPr lang="ru-RU" altLang="ru-RU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Работа В ОЧАГАХ ТУБЕРКУЛЕЗА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794479" y="1643064"/>
            <a:ext cx="9187721" cy="4452937"/>
          </a:xfrm>
          <a:prstGeom prst="rect">
            <a:avLst/>
          </a:prstGeom>
        </p:spPr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Char char="ü"/>
              <a:defRPr/>
            </a:pPr>
            <a:r>
              <a:rPr lang="ru-RU" b="1" dirty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cap="none" dirty="0">
                <a:solidFill>
                  <a:schemeClr val="tx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изоляция от  источника заражения </a:t>
            </a:r>
            <a:r>
              <a:rPr lang="ru-RU" sz="2400" cap="none" dirty="0">
                <a:solidFill>
                  <a:schemeClr val="tx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(отдельная комната,  ограничить число  предметов  повседневного пользования , вещи – только легко поддающиеся мытью, очистки, </a:t>
            </a:r>
            <a:r>
              <a:rPr lang="ru-RU" sz="2400" cap="none" dirty="0" err="1">
                <a:solidFill>
                  <a:schemeClr val="tx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обезораживанию</a:t>
            </a:r>
            <a:r>
              <a:rPr lang="ru-RU" sz="2400" cap="none" dirty="0">
                <a:solidFill>
                  <a:schemeClr val="tx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).</a:t>
            </a:r>
          </a:p>
          <a:p>
            <a:pPr marL="609600" indent="-609600">
              <a:lnSpc>
                <a:spcPct val="90000"/>
              </a:lnSpc>
              <a:buNone/>
              <a:defRPr/>
            </a:pPr>
            <a:r>
              <a:rPr lang="ru-RU" sz="2400" b="1" i="1" cap="none" dirty="0">
                <a:solidFill>
                  <a:schemeClr val="tx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</a:t>
            </a:r>
            <a:r>
              <a:rPr lang="ru-RU" sz="2400" b="1" i="1" cap="none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Идеально – госпитализация больного!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ü"/>
              <a:defRPr/>
            </a:pPr>
            <a:endParaRPr lang="ru-RU" sz="2400" b="1" i="1" cap="none" dirty="0">
              <a:solidFill>
                <a:schemeClr val="tx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ü"/>
              <a:defRPr/>
            </a:pPr>
            <a:r>
              <a:rPr lang="ru-RU" sz="2400" cap="none" dirty="0">
                <a:solidFill>
                  <a:schemeClr val="tx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обучение санитарно-гигиеническим правилам больного и членов семьи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Char char="ü"/>
              <a:defRPr/>
            </a:pPr>
            <a:r>
              <a:rPr lang="ru-RU" sz="2400" cap="none" dirty="0">
                <a:solidFill>
                  <a:schemeClr val="tx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обследование контактных лиц</a:t>
            </a:r>
          </a:p>
        </p:txBody>
      </p:sp>
    </p:spTree>
    <p:extLst>
      <p:ext uri="{BB962C8B-B14F-4D97-AF65-F5344CB8AC3E}">
        <p14:creationId xmlns:p14="http://schemas.microsoft.com/office/powerpoint/2010/main" val="28406144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184223" y="768350"/>
            <a:ext cx="8797977" cy="755650"/>
          </a:xfrm>
        </p:spPr>
        <p:txBody>
          <a:bodyPr>
            <a:normAutofit/>
          </a:bodyPr>
          <a:lstStyle/>
          <a:p>
            <a:pPr marL="838200" indent="-838200"/>
            <a: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Работа В ОЧАГАХ ТУБЕРКУЛЕЗА</a:t>
            </a:r>
            <a:endParaRPr lang="ru-RU" altLang="ru-RU" sz="2800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844063" y="1645920"/>
            <a:ext cx="10023806" cy="4450081"/>
          </a:xfrm>
          <a:prstGeom prst="rect">
            <a:avLst/>
          </a:prstGeom>
        </p:spPr>
        <p:txBody>
          <a:bodyPr/>
          <a:lstStyle/>
          <a:p>
            <a:pPr marL="609600" indent="-609600">
              <a:lnSpc>
                <a:spcPct val="90000"/>
              </a:lnSpc>
              <a:buNone/>
              <a:defRPr/>
            </a:pPr>
            <a:endParaRPr lang="ru-RU" dirty="0">
              <a:solidFill>
                <a:schemeClr val="tx1">
                  <a:lumMod val="50000"/>
                </a:schemeClr>
              </a:solidFill>
              <a:cs typeface="Times New Roman" pitchFamily="18" charset="0"/>
            </a:endParaRPr>
          </a:p>
          <a:p>
            <a:pPr>
              <a:buNone/>
            </a:pPr>
            <a:r>
              <a:rPr lang="ru-RU" b="1" dirty="0">
                <a:solidFill>
                  <a:schemeClr val="tx1">
                    <a:lumMod val="50000"/>
                  </a:schemeClr>
                </a:solidFill>
                <a:cs typeface="Times New Roman" pitchFamily="18" charset="0"/>
              </a:rPr>
              <a:t>  </a:t>
            </a:r>
            <a:r>
              <a:rPr lang="ru-RU" b="1" i="1" dirty="0"/>
              <a:t>      </a:t>
            </a:r>
            <a:r>
              <a:rPr lang="ru-RU" sz="2400" b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Дезинфекция: </a:t>
            </a:r>
            <a:endParaRPr lang="ru-RU" sz="2400" cap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текущая</a:t>
            </a:r>
            <a:r>
              <a:rPr lang="ru-RU" sz="2400" b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ежедневная  влажная уборка помещения с использованием дезинфицирующих растворов, проветривание помещения (проводится членами семьи)</a:t>
            </a:r>
          </a:p>
          <a:p>
            <a:pPr lvl="0"/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заключительная</a:t>
            </a:r>
            <a:r>
              <a:rPr lang="ru-RU" sz="2400" b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выбытии больного из очага ( в больницу, в санаторий, уехал, умер); проводится СЭС</a:t>
            </a:r>
            <a:r>
              <a:rPr lang="ru-RU" sz="2400" b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2400" cap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ru-RU" sz="2400" cap="none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6523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37846"/>
          </a:xfrm>
        </p:spPr>
        <p:txBody>
          <a:bodyPr vert="horz" wrap="square" lIns="91440" tIns="45720" rIns="91440" bIns="45720" numCol="1" rtlCol="0" anchor="t" anchorCtr="0" compatLnSpc="1">
            <a:noAutofit/>
          </a:bodyPr>
          <a:lstStyle/>
          <a:p>
            <a:pPr algn="ctr" defTabSz="914400" fontAlgn="base">
              <a:spcAft>
                <a:spcPct val="0"/>
              </a:spcAft>
              <a:defRPr/>
            </a:pPr>
            <a:r>
              <a:rPr lang="ru-RU" b="1" spc="-100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КОНТАКТЫ</a:t>
            </a:r>
          </a:p>
        </p:txBody>
      </p:sp>
      <p:sp>
        <p:nvSpPr>
          <p:cNvPr id="73731" name="Содержимое 2"/>
          <p:cNvSpPr>
            <a:spLocks noGrp="1"/>
          </p:cNvSpPr>
          <p:nvPr>
            <p:ph idx="1"/>
          </p:nvPr>
        </p:nvSpPr>
        <p:spPr>
          <a:xfrm>
            <a:off x="677334" y="1547447"/>
            <a:ext cx="8596668" cy="4493916"/>
          </a:xfrm>
        </p:spPr>
        <p:txBody>
          <a:bodyPr vert="horz" wrap="square" lIns="91440" tIns="45720" rIns="91440" bIns="45720" rtlCol="0" anchor="t" anchorCtr="0">
            <a:normAutofit/>
          </a:bodyPr>
          <a:lstStyle/>
          <a:p>
            <a:pPr eaLnBrk="1" hangingPunct="1">
              <a:buFont typeface="Times New Roman" panose="02020603050405020304" pitchFamily="18" charset="0"/>
              <a:buNone/>
            </a:pPr>
            <a:r>
              <a:rPr lang="ru-RU" altLang="en-US" sz="2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месту жительства </a:t>
            </a:r>
            <a:r>
              <a:rPr lang="ru-RU" altLang="en-US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проживающие в одной квартире (семья, соседи)</a:t>
            </a:r>
          </a:p>
          <a:p>
            <a:pPr eaLnBrk="1" hangingPunct="1">
              <a:buFont typeface="Times New Roman" panose="02020603050405020304" pitchFamily="18" charset="0"/>
              <a:buNone/>
            </a:pPr>
            <a:r>
              <a:rPr lang="ru-RU" altLang="en-US" sz="2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месту работы </a:t>
            </a:r>
            <a:r>
              <a:rPr lang="ru-RU" altLang="en-US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работающие на расстоянии 1,5-2 м, пользующиеся одним производственным инструментом (тесный контакт)</a:t>
            </a:r>
          </a:p>
          <a:p>
            <a:pPr eaLnBrk="1" hangingPunct="1">
              <a:buFont typeface="Times New Roman" panose="02020603050405020304" pitchFamily="18" charset="0"/>
              <a:buNone/>
            </a:pPr>
            <a:r>
              <a:rPr lang="ru-RU" altLang="en-US" sz="2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детских учреждениях </a:t>
            </a:r>
            <a:r>
              <a:rPr lang="ru-RU" altLang="en-US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все, кто в течение 6 мес до выявления больного общался с ним</a:t>
            </a:r>
          </a:p>
          <a:p>
            <a:pPr eaLnBrk="1" hangingPunct="1">
              <a:buFont typeface="Times New Roman" panose="02020603050405020304" pitchFamily="18" charset="0"/>
              <a:buNone/>
            </a:pPr>
            <a:endParaRPr lang="ru-RU" altLang="en-US" sz="24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buFont typeface="Times New Roman" panose="02020603050405020304" pitchFamily="18" charset="0"/>
              <a:buNone/>
            </a:pPr>
            <a:r>
              <a:rPr lang="ru-RU" altLang="en-US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 также бытовые, родственные, транспортные, случайные, возможные.</a:t>
            </a:r>
          </a:p>
          <a:p>
            <a:pPr eaLnBrk="1" hangingPunct="1">
              <a:buFont typeface="Wingdings" panose="05000000000000000000" pitchFamily="2" charset="2"/>
              <a:buChar char=""/>
            </a:pPr>
            <a:endParaRPr lang="ru-RU" altLang="en-US" dirty="0"/>
          </a:p>
        </p:txBody>
      </p:sp>
    </p:spTree>
    <p:extLst>
      <p:ext uri="{BB962C8B-B14F-4D97-AF65-F5344CB8AC3E}">
        <p14:creationId xmlns:p14="http://schemas.microsoft.com/office/powerpoint/2010/main" val="371447613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Content Placeholder 2"/>
          <p:cNvSpPr>
            <a:spLocks noGrp="1"/>
          </p:cNvSpPr>
          <p:nvPr>
            <p:ph idx="4294967295"/>
          </p:nvPr>
        </p:nvSpPr>
        <p:spPr>
          <a:xfrm>
            <a:off x="152401" y="1659468"/>
            <a:ext cx="9668932" cy="4910666"/>
          </a:xfrm>
        </p:spPr>
        <p:txBody>
          <a:bodyPr vert="horz" wrap="square" lIns="91440" tIns="45720" rIns="91440" bIns="45720" rtlCol="0" anchor="t" anchorCtr="0">
            <a:normAutofit/>
          </a:bodyPr>
          <a:lstStyle/>
          <a:p>
            <a:pPr>
              <a:buClr>
                <a:srgbClr val="D6ECFF"/>
              </a:buClr>
              <a:buNone/>
            </a:pPr>
            <a:r>
              <a:rPr lang="ru-RU" altLang="en-US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Оценку очага, обучение правилам поведения, проведения дезинфекции, а также контроль за состоянием очага, за соблюдением санитарно-эпидемического режима, своевременностью обследования контактных и лечением бактериовыделителя проводят </a:t>
            </a:r>
            <a:r>
              <a:rPr lang="ru-RU" altLang="en-US" sz="2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врач и медицинская сестра участковой фтизиатрической службы, эпидемиолог</a:t>
            </a:r>
          </a:p>
          <a:p>
            <a:pPr>
              <a:buClr>
                <a:srgbClr val="D6ECFF"/>
              </a:buClr>
              <a:buNone/>
            </a:pPr>
            <a:endParaRPr lang="ru-RU" altLang="en-US" sz="2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Clr>
                <a:srgbClr val="D6ECFF"/>
              </a:buClr>
              <a:buNone/>
            </a:pPr>
            <a:r>
              <a:rPr lang="ru-RU" altLang="en-US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Частота посещения ими очага зависит от степени его </a:t>
            </a:r>
            <a:r>
              <a:rPr lang="ru-RU" altLang="en-US" sz="2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эпидопасности</a:t>
            </a:r>
            <a:endParaRPr lang="ru-RU" altLang="en-US" sz="3200" dirty="0">
              <a:solidFill>
                <a:schemeClr val="tx1"/>
              </a:solidFill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0C47ACA-4842-4783-862A-BD6607FA9A51}"/>
              </a:ext>
            </a:extLst>
          </p:cNvPr>
          <p:cNvSpPr/>
          <p:nvPr/>
        </p:nvSpPr>
        <p:spPr>
          <a:xfrm>
            <a:off x="846667" y="216000"/>
            <a:ext cx="8297333" cy="1070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lvl="0" defTabSz="9144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6F89F7"/>
              </a:buClr>
              <a:buSzPct val="110000"/>
              <a:defRPr/>
            </a:pPr>
            <a:r>
              <a:rPr lang="ru-RU" altLang="ru-RU" sz="2800" b="1" kern="0" dirty="0">
                <a:solidFill>
                  <a:srgbClr val="1CADE4">
                    <a:lumMod val="50000"/>
                  </a:srgbClr>
                </a:solidFill>
                <a:latin typeface="Tahoma"/>
                <a:cs typeface="Tahoma" panose="020B0604030504040204" pitchFamily="34" charset="0"/>
              </a:rPr>
              <a:t>Кто открывает, обследует, ведет и закрывает эпидемический очаг?</a:t>
            </a:r>
          </a:p>
        </p:txBody>
      </p:sp>
    </p:spTree>
    <p:extLst>
      <p:ext uri="{BB962C8B-B14F-4D97-AF65-F5344CB8AC3E}">
        <p14:creationId xmlns:p14="http://schemas.microsoft.com/office/powerpoint/2010/main" val="152126725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015306" cy="1320800"/>
          </a:xfrm>
        </p:spPr>
        <p:txBody>
          <a:bodyPr vert="horz" wrap="square" lIns="91440" tIns="45720" rIns="91440" bIns="45720" numCol="1" rtlCol="0" anchor="t" anchorCtr="0" compatLnSpc="1">
            <a:noAutofit/>
          </a:bodyPr>
          <a:lstStyle/>
          <a:p>
            <a:pPr algn="ctr" defTabSz="914400" fontAlgn="base">
              <a:spcAft>
                <a:spcPct val="0"/>
              </a:spcAft>
              <a:defRPr/>
            </a:pPr>
            <a:r>
              <a:rPr lang="ru-RU" sz="2400" b="1" spc="-100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ЧАСТОТА ПАТРОНАЖА И ДЕЗИНФЕКЦИИ В ОЧАГАХ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1883288"/>
              </p:ext>
            </p:extLst>
          </p:nvPr>
        </p:nvGraphicFramePr>
        <p:xfrm>
          <a:off x="612987" y="1702191"/>
          <a:ext cx="9144000" cy="4818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0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01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30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73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73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8591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3714">
                <a:tc rowSpan="2">
                  <a:txBody>
                    <a:bodyPr/>
                    <a:lstStyle/>
                    <a:p>
                      <a:pPr marL="0" marR="0" lvl="0" indent="0" algn="ctr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Группа </a:t>
                      </a:r>
                    </a:p>
                    <a:p>
                      <a:pPr marL="0" marR="0" lvl="0" indent="0" algn="ctr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очагов</a:t>
                      </a:r>
                    </a:p>
                  </a:txBody>
                  <a:tcPr marL="90000" marR="90000" marT="92366" marB="46804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Посещение очага</a:t>
                      </a:r>
                    </a:p>
                  </a:txBody>
                  <a:tcPr marL="90000" marR="90000" marT="92366" marB="46804" horzOverflow="overflow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 marT="92358" marB="46800" horzOverflow="overflow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 marT="92358" marB="46800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Дезинфекция в очаге</a:t>
                      </a:r>
                    </a:p>
                  </a:txBody>
                  <a:tcPr marL="90000" marR="90000" marT="92366" marB="46804" horzOverflow="overflow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 marT="92358" marB="46800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647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 marT="92358" marB="4680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Фтизиатр</a:t>
                      </a:r>
                    </a:p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ом</a:t>
                      </a: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Мед</a:t>
                      </a:r>
                    </a:p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сестрой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Эпидемиологом 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Текущая 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Заключительная </a:t>
                      </a:r>
                    </a:p>
                  </a:txBody>
                  <a:tcPr marL="90000" marR="90000" marT="92366" marB="46804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6479"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I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1 раз в квартал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1 раз в месяц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1 раз в полгода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Ежедневно с дезсредствами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1-2 раза в год</a:t>
                      </a:r>
                    </a:p>
                  </a:txBody>
                  <a:tcPr marL="90000" marR="90000" marT="92366" marB="46804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6479"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II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1 раз в полгода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1 раз в квартал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1 раз в год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Ежедневно с дезсредствами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1 раз в год</a:t>
                      </a:r>
                    </a:p>
                  </a:txBody>
                  <a:tcPr marL="90000" marR="90000" marT="92366" marB="46804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6479"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III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1 раз в год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1 раз в полгода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1 раз в год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Ежедневно влажная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По показаниям</a:t>
                      </a:r>
                    </a:p>
                  </a:txBody>
                  <a:tcPr marL="90000" marR="90000" marT="92366" marB="46804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55134"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IV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По </a:t>
                      </a:r>
                      <a:r>
                        <a:rPr kumimoji="0" 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показани</a:t>
                      </a:r>
                      <a:endParaRPr kumimoji="0" 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icrosoft YaHei" panose="020B0503020204020204" charset="-122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ям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По показаниям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По показаниям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Ежедневно</a:t>
                      </a:r>
                    </a:p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влажная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Не проводится</a:t>
                      </a:r>
                    </a:p>
                  </a:txBody>
                  <a:tcPr marL="90000" marR="90000" marT="92366" marB="46804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93788"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V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1 раз в полгода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По показаниям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1 раз в полгода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Вет</a:t>
                      </a: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 правила</a:t>
                      </a:r>
                    </a:p>
                  </a:txBody>
                  <a:tcPr marL="90000" marR="90000" marT="92366" marB="46804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449580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620" algn="l"/>
                          <a:tab pos="1346200" algn="l"/>
                          <a:tab pos="1795145" algn="l"/>
                          <a:tab pos="2244725" algn="l"/>
                          <a:tab pos="2693670" algn="l"/>
                          <a:tab pos="3143250" algn="l"/>
                          <a:tab pos="3592195" algn="l"/>
                          <a:tab pos="4041775" algn="l"/>
                          <a:tab pos="4490720" algn="l"/>
                          <a:tab pos="4940300" algn="l"/>
                          <a:tab pos="5389245" algn="l"/>
                          <a:tab pos="5838825" algn="l"/>
                          <a:tab pos="6287770" algn="l"/>
                          <a:tab pos="6737350" algn="l"/>
                          <a:tab pos="7186295" algn="l"/>
                          <a:tab pos="7635875" algn="l"/>
                          <a:tab pos="8084820" algn="l"/>
                          <a:tab pos="8534400" algn="l"/>
                          <a:tab pos="8983345" algn="l"/>
                        </a:tabLst>
                      </a:pPr>
                      <a:r>
                        <a:rPr kumimoji="0" 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Microsoft YaHei" panose="020B0503020204020204" charset="-122"/>
                          <a:cs typeface="Arial" panose="020B0604020202020204" pitchFamily="34" charset="0"/>
                        </a:rPr>
                        <a:t>В соответствии с ветеринарными правилами</a:t>
                      </a:r>
                    </a:p>
                  </a:txBody>
                  <a:tcPr marL="90000" marR="90000" marT="92366" marB="46804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698981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48534AF-9565-4613-A592-4F24A011230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Специфическая  профилактика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27045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643467" y="220133"/>
            <a:ext cx="10634759" cy="846667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Специфическая профилактика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21734" y="948267"/>
            <a:ext cx="9939866" cy="5909733"/>
          </a:xfrm>
          <a:prstGeom prst="rect">
            <a:avLst/>
          </a:prstGeom>
        </p:spPr>
        <p:txBody>
          <a:bodyPr>
            <a:noAutofit/>
          </a:bodyPr>
          <a:lstStyle/>
          <a:p>
            <a:pPr eaLnBrk="1" hangingPunct="1"/>
            <a:r>
              <a:rPr lang="ru-RU" altLang="ru-RU" sz="2000" b="1" i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вакцина БЦЖ  </a:t>
            </a:r>
            <a:r>
              <a:rPr lang="ru-RU" altLang="ru-RU" sz="20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(получена </a:t>
            </a:r>
            <a:r>
              <a:rPr lang="ru-RU" altLang="ru-RU" sz="2000" cap="non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Кальметтом</a:t>
            </a:r>
            <a:r>
              <a:rPr lang="ru-RU" altLang="ru-RU" sz="20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</a:t>
            </a:r>
            <a:r>
              <a:rPr lang="ru-RU" altLang="ru-RU" sz="2000" cap="non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Гереном</a:t>
            </a:r>
            <a:r>
              <a:rPr lang="ru-RU" altLang="ru-RU" sz="20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 1919 году, первая прививка сделана новорожденному в Англии в 2021 году)</a:t>
            </a:r>
          </a:p>
          <a:p>
            <a:pPr>
              <a:buNone/>
            </a:pPr>
            <a:r>
              <a:rPr lang="ru-RU" sz="20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Вакцина БЦЖ является единственной из применяемых в настоящее время противотуберкулезных вакцин. </a:t>
            </a:r>
          </a:p>
          <a:p>
            <a:pPr>
              <a:buNone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нутрикожная вакцинация  БЦЖ остается оптимальным способом иммунизации, вопрос о ее применении все еще вызывает полемику из-за противоречивых данных о ее эффективности. </a:t>
            </a:r>
          </a:p>
          <a:p>
            <a:pPr>
              <a:buNone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Вакцинация БЦЖ не предотвращает попадания в организм  детей микобактерий туберкулеза и инфицирования с последующей персистенцией возбудителя, в ряде случаев приводящей к развитию заболевания. </a:t>
            </a:r>
          </a:p>
          <a:p>
            <a:pPr>
              <a:buNone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ротивотуберкулезная иммунизация  препятствует генерализации туберкулезной инфекции и развитию самых опасных клинических форм туберкулеза.</a:t>
            </a:r>
            <a:endParaRPr lang="ru-RU" altLang="ru-RU" sz="2400" cap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02999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Заголовок 6"/>
          <p:cNvSpPr>
            <a:spLocks noGrp="1"/>
          </p:cNvSpPr>
          <p:nvPr>
            <p:ph type="title"/>
          </p:nvPr>
        </p:nvSpPr>
        <p:spPr>
          <a:xfrm>
            <a:off x="609600" y="152197"/>
            <a:ext cx="10972800" cy="1066800"/>
          </a:xfrm>
        </p:spPr>
        <p:txBody>
          <a:bodyPr>
            <a:normAutofit fontScale="90000"/>
          </a:bodyPr>
          <a:lstStyle/>
          <a:p>
            <a:pPr marL="342900" indent="-342900">
              <a:defRPr/>
            </a:pPr>
            <a:br>
              <a:rPr lang="ru-RU" sz="3200" b="1" dirty="0">
                <a:latin typeface="Cambria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ВАКЦИНА  БЦЖ - АТТЕНУИРОВАННЫЙ ШТАММ  </a:t>
            </a:r>
            <a:br>
              <a:rPr lang="ru-RU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7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700" b="1" i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M. </a:t>
            </a:r>
            <a:r>
              <a:rPr lang="en-US" sz="2700" b="1" i="1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bovis</a:t>
            </a:r>
            <a:r>
              <a:rPr lang="en-US" sz="270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7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BCG</a:t>
            </a:r>
            <a:r>
              <a:rPr lang="ru-RU" sz="27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sz="18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Bacillus</a:t>
            </a:r>
            <a:r>
              <a:rPr lang="ru-RU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Calmette-Guérin</a:t>
            </a:r>
            <a:r>
              <a:rPr lang="ru-RU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бациллы  </a:t>
            </a:r>
            <a:r>
              <a:rPr lang="ru-RU" sz="18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Кальметта-Герена</a:t>
            </a:r>
            <a:r>
              <a:rPr lang="ru-RU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br>
              <a:rPr lang="ru-RU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br>
              <a:rPr lang="ru-RU" sz="2800" b="1" dirty="0">
                <a:latin typeface="Cambria" pitchFamily="18" charset="0"/>
              </a:rPr>
            </a:br>
            <a:endParaRPr lang="ru-RU" sz="2800" dirty="0"/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818232481"/>
              </p:ext>
            </p:extLst>
          </p:nvPr>
        </p:nvGraphicFramePr>
        <p:xfrm>
          <a:off x="623392" y="1556793"/>
          <a:ext cx="5384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Содержимое 5"/>
          <p:cNvGraphicFramePr>
            <a:graphicFrameLocks noGrp="1"/>
          </p:cNvGraphicFramePr>
          <p:nvPr>
            <p:ph sz="quarter" idx="14"/>
          </p:nvPr>
        </p:nvGraphicFramePr>
        <p:xfrm>
          <a:off x="5903979" y="1628800"/>
          <a:ext cx="5952661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8437" name="Picture 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5576" y="3429000"/>
            <a:ext cx="1919816" cy="260155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1514817" y="499404"/>
            <a:ext cx="7340600" cy="841375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ВИДЫ ВАКЦИН</a:t>
            </a:r>
            <a:r>
              <a:rPr lang="ru-RU" altLang="ru-RU" sz="2800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94675" y="1634196"/>
            <a:ext cx="9743607" cy="4724400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ru-RU" altLang="ru-RU" sz="2400" b="1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БЦЖ – </a:t>
            </a:r>
            <a:r>
              <a:rPr lang="ru-RU" alt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содержит живые  МБТ вакцинного штамма БЦЖ (М</a:t>
            </a:r>
            <a:r>
              <a:rPr lang="en-US" alt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en-US" altLang="ru-RU" sz="2400" cap="none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bovis</a:t>
            </a:r>
            <a:r>
              <a:rPr lang="ru-RU" alt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). Порошкообразная,  сухая, с содержанием жизнеспособных бактерий от </a:t>
            </a:r>
            <a:r>
              <a:rPr lang="ru-RU" altLang="ru-RU" sz="2400" b="1" i="1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 до 30 </a:t>
            </a:r>
            <a:r>
              <a:rPr lang="ru-RU" altLang="ru-RU" sz="2400" b="1" i="1" cap="none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млн</a:t>
            </a:r>
            <a:r>
              <a:rPr lang="ru-RU" altLang="ru-RU" sz="2400" b="1" i="1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 1 мг.</a:t>
            </a:r>
            <a:r>
              <a:rPr lang="ru-RU" alt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Прививочная доза  - 0,05 мг в 0,1 мл.</a:t>
            </a:r>
          </a:p>
          <a:p>
            <a:r>
              <a:rPr lang="ru-RU" altLang="ru-RU" sz="2400" b="1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БЦЖ-М</a:t>
            </a:r>
            <a:r>
              <a:rPr lang="ru-RU" alt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(для щадящей первичной иммунизации</a:t>
            </a:r>
            <a:r>
              <a:rPr lang="ru-RU" altLang="ru-RU" sz="2400" b="1" i="1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– </a:t>
            </a:r>
            <a:r>
              <a:rPr lang="ru-RU" alt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содержит живые  МБТ вакцинного штамма БЦЖ (М</a:t>
            </a:r>
            <a:r>
              <a:rPr lang="en-US" alt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en-US" altLang="ru-RU" sz="2400" cap="none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bovis</a:t>
            </a:r>
            <a:r>
              <a:rPr lang="ru-RU" alt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), содержание жизнеспособных бактерий </a:t>
            </a:r>
            <a:r>
              <a:rPr lang="ru-RU" altLang="ru-RU" sz="2400" b="1" i="1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10 - 20 </a:t>
            </a:r>
            <a:r>
              <a:rPr lang="ru-RU" altLang="ru-RU" sz="2400" b="1" i="1" cap="none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млн</a:t>
            </a:r>
            <a:r>
              <a:rPr lang="en-US" altLang="ru-RU" sz="2400" b="1" i="1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ru-RU" sz="2400" b="1" i="1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1 мг</a:t>
            </a:r>
            <a:r>
              <a:rPr lang="ru-RU" alt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Прививочная  доза - 0,025 мг в 0,1 мл. </a:t>
            </a:r>
          </a:p>
          <a:p>
            <a:pPr algn="just" eaLnBrk="1" hangingPunct="1"/>
            <a:endParaRPr lang="ru-RU" altLang="ru-RU" sz="2400" cap="none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958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4"/>
          <p:cNvSpPr>
            <a:spLocks noGrp="1"/>
          </p:cNvSpPr>
          <p:nvPr>
            <p:ph type="title"/>
          </p:nvPr>
        </p:nvSpPr>
        <p:spPr>
          <a:xfrm>
            <a:off x="2927352" y="277813"/>
            <a:ext cx="8655049" cy="1143000"/>
          </a:xfrm>
        </p:spPr>
        <p:txBody>
          <a:bodyPr/>
          <a:lstStyle/>
          <a:p>
            <a:r>
              <a:rPr lang="ru-RU" sz="2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ФОРМА ВЫПУСКА ВАКЦИНЫ</a:t>
            </a: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529739318"/>
              </p:ext>
            </p:extLst>
          </p:nvPr>
        </p:nvGraphicFramePr>
        <p:xfrm>
          <a:off x="286043" y="2316757"/>
          <a:ext cx="10972800" cy="4425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5844" name="Picture 7" descr="5877996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032283" y="277813"/>
            <a:ext cx="2645833" cy="182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shutterstock_67156519_copy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2831637" cy="26324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Биологические и иммунологические свойства</a:t>
            </a:r>
            <a:r>
              <a:rPr lang="ru-RU" sz="2800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БЦЖ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677334" y="2331317"/>
            <a:ext cx="10363200" cy="3222834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Живые М. </a:t>
            </a:r>
            <a:r>
              <a:rPr lang="en-US" sz="2800" cap="non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bovis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штамма БЦЖ, размножаясь в организме, </a:t>
            </a:r>
            <a:r>
              <a:rPr lang="ru-RU" sz="2800" b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приводят к стимуляции: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b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клеточного иммунитета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который проявляется выраженной </a:t>
            </a:r>
            <a:r>
              <a:rPr lang="ru-RU" sz="2800" cap="non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фагоцитирующей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</a:t>
            </a:r>
            <a:r>
              <a:rPr lang="ru-RU" sz="2800" cap="non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лизирующей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активностью макрофагов, развитием реакции гиперчувствительности замедленного типа (ГЗТ)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гуморального иммунитета - появлением противотуберкулезных антител (ПТАТ)</a:t>
            </a:r>
            <a:endParaRPr lang="ru-RU" sz="2800" cap="none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ru-RU" sz="2800" cap="none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026"/>
          <p:cNvSpPr>
            <a:spLocks noGrp="1" noChangeArrowheads="1"/>
          </p:cNvSpPr>
          <p:nvPr>
            <p:ph type="title"/>
          </p:nvPr>
        </p:nvSpPr>
        <p:spPr>
          <a:xfrm>
            <a:off x="914400" y="545490"/>
            <a:ext cx="9787467" cy="72390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Вакцинация против туберкулеза</a:t>
            </a:r>
          </a:p>
        </p:txBody>
      </p:sp>
      <p:sp>
        <p:nvSpPr>
          <p:cNvPr id="26627" name="Rectangle 1027"/>
          <p:cNvSpPr>
            <a:spLocks noGrp="1" noChangeArrowheads="1"/>
          </p:cNvSpPr>
          <p:nvPr>
            <p:ph sz="quarter" idx="13"/>
          </p:nvPr>
        </p:nvSpPr>
        <p:spPr>
          <a:xfrm>
            <a:off x="914399" y="1969477"/>
            <a:ext cx="8517468" cy="3957710"/>
          </a:xfrm>
          <a:prstGeom prst="rect">
            <a:avLst/>
          </a:prstGeom>
        </p:spPr>
        <p:txBody>
          <a:bodyPr/>
          <a:lstStyle/>
          <a:p>
            <a:pPr marL="0" indent="0"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Вакциной </a:t>
            </a:r>
            <a:r>
              <a:rPr lang="ru-RU" sz="2400" b="1" i="1" dirty="0">
                <a:solidFill>
                  <a:schemeClr val="accent5">
                    <a:lumMod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БЦЖ</a:t>
            </a:r>
            <a:r>
              <a:rPr lang="ru-RU" sz="2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прививают всех здоровых новорожденных с массой тела 2500 гр. и более.</a:t>
            </a:r>
          </a:p>
          <a:p>
            <a:pPr marL="0" indent="0"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Вакциной </a:t>
            </a:r>
            <a:r>
              <a:rPr lang="ru-RU" sz="2400" b="1" i="1" dirty="0">
                <a:solidFill>
                  <a:schemeClr val="accent5">
                    <a:lumMod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БЦЖ-М</a:t>
            </a:r>
            <a:r>
              <a:rPr lang="ru-RU" sz="2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прививают здоровых новорожденных   с массой тела 2000 - 2500 гр. </a:t>
            </a: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550464" y="400050"/>
            <a:ext cx="9787467" cy="723900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ПРОТИВОПОКАЗАНИЯ  к ВАКЦИНАЦИИ БЦЖ/БЦЖ-М</a:t>
            </a:r>
            <a:endParaRPr lang="ru-RU" sz="2400" b="1" u="sng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627" name="Rectangle 1027"/>
          <p:cNvSpPr>
            <a:spLocks noGrp="1" noChangeArrowheads="1"/>
          </p:cNvSpPr>
          <p:nvPr>
            <p:ph sz="quarter" idx="13"/>
          </p:nvPr>
        </p:nvSpPr>
        <p:spPr>
          <a:xfrm>
            <a:off x="338668" y="1447799"/>
            <a:ext cx="10651066" cy="4885267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недоношенность (при массе тела менее 2000 г)</a:t>
            </a:r>
            <a:endParaRPr lang="ru-RU" sz="2400" cap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внутриутробная инфекция,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гнойно-септические заболевания, гемолитическая болезнь (среднетяжелой и тяжелой формы)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тяжелые поражения нервной системы с выраженной           неврологической симптоматикой </a:t>
            </a:r>
          </a:p>
          <a:p>
            <a:r>
              <a:rPr lang="ru-RU" sz="2400" cap="none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генерализованные</a:t>
            </a:r>
            <a:r>
              <a:rPr 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кожные поражения</a:t>
            </a:r>
          </a:p>
          <a:p>
            <a:r>
              <a:rPr 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иммунодефицит (первичный)</a:t>
            </a:r>
            <a:endParaRPr lang="ru-RU" sz="2400" cap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sz="2400" cap="none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генерализованная</a:t>
            </a:r>
            <a:r>
              <a:rPr 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инфекция БЦЖ, выявленная у других детей в семье</a:t>
            </a:r>
            <a:endParaRPr lang="ru-RU" sz="2400" cap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ВИЧ-инфекция у матери</a:t>
            </a:r>
          </a:p>
          <a:p>
            <a:r>
              <a:rPr 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контакт с больной  туберкулезом матерью</a:t>
            </a:r>
          </a:p>
          <a:p>
            <a:endParaRPr lang="ru-RU" cap="none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endParaRPr lang="ru-RU" cap="none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ПРОТИВОПОКАЗАНИЯ к ревакцинации (абсолютные)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219200" y="2053652"/>
            <a:ext cx="10363200" cy="4077274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туберкулез  в анамнезе</a:t>
            </a:r>
            <a:endParaRPr lang="ru-RU" sz="2400" cap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/>
            <a:r>
              <a:rPr 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инфицированность МБТ в анамнезе, </a:t>
            </a:r>
          </a:p>
          <a:p>
            <a:pPr marL="0" indent="0" eaLnBrk="1" hangingPunct="1">
              <a:buNone/>
            </a:pPr>
            <a:r>
              <a:rPr 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положительные реакции Манту с 2ТЕ</a:t>
            </a:r>
          </a:p>
          <a:p>
            <a:pPr eaLnBrk="1" hangingPunct="1"/>
            <a:r>
              <a:rPr lang="ru-RU" sz="2400" cap="none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осложнения  на предыдущее введение вакцины БЦЖ (келоидный рубец, лимфаденит и др.)</a:t>
            </a:r>
          </a:p>
          <a:p>
            <a:pPr eaLnBrk="1" hangingPunct="1"/>
            <a:endParaRPr lang="ru-RU" sz="3200" cap="none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7813"/>
            <a:ext cx="10363200" cy="60325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Организация прививки БЦЖ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72534" y="1524000"/>
            <a:ext cx="9922934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проводит  обученная медсестра  (от ее профессионализма зависит частота осложнений)</a:t>
            </a:r>
          </a:p>
          <a:p>
            <a:pPr eaLnBrk="1" hangingPunct="1"/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перед вакцинацией обязательно ознакомиться с инструкцией</a:t>
            </a:r>
          </a:p>
          <a:p>
            <a:pPr eaLnBrk="1" hangingPunct="1"/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врач осматривает ребенка перед проведением прививки</a:t>
            </a:r>
          </a:p>
          <a:p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медсестра прививает в присутствии врача</a:t>
            </a:r>
          </a:p>
          <a:p>
            <a:endParaRPr lang="ru-RU" sz="2400" cap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Детей, не привитых вакциной БЦЖ в возрасте до 2-х месяцев, прививают только  при наличии  отрицательного  результата  пробы Манту с 2 ТЕ (в течение 3 -14 дней после ее проведения)</a:t>
            </a:r>
          </a:p>
          <a:p>
            <a:pPr eaLnBrk="1" hangingPunct="1"/>
            <a:endParaRPr lang="ru-RU" sz="2400" cap="none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DSC0021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23743" y="498954"/>
            <a:ext cx="8390596" cy="4719710"/>
          </a:xfrm>
          <a:prstGeom prst="rect">
            <a:avLst/>
          </a:prstGeom>
          <a:noFill/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477985" y="5649912"/>
            <a:ext cx="931537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Вводится вакцина строго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внутрикожно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                    в верхнюю часть левого плеча  </a:t>
            </a:r>
          </a:p>
        </p:txBody>
      </p:sp>
    </p:spTree>
  </p:cSld>
  <p:clrMapOvr>
    <a:masterClrMapping/>
  </p:clrMapOvr>
  <p:transition spd="med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913775" y="618518"/>
            <a:ext cx="10364451" cy="790558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Местная реакция на введение  БЦЖ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643467" y="1600201"/>
            <a:ext cx="9567333" cy="4530725"/>
          </a:xfrm>
          <a:prstGeom prst="rect">
            <a:avLst/>
          </a:prstGeom>
        </p:spPr>
        <p:txBody>
          <a:bodyPr/>
          <a:lstStyle/>
          <a:p>
            <a:pPr eaLnBrk="1" hangingPunct="1">
              <a:buNone/>
            </a:pPr>
            <a:r>
              <a:rPr lang="ru-RU" alt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После вакцинации  местная реакция появляется через 4-6 недель (инфильтрат 5-10 мм)  после вакцинации, у ревакцинированных – через 4 недели</a:t>
            </a:r>
          </a:p>
          <a:p>
            <a:pPr marL="0" indent="0">
              <a:buNone/>
            </a:pPr>
            <a:r>
              <a:rPr lang="ru-RU" altLang="ru-RU" sz="2400" b="1" i="1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Элементы прививочной реакции</a:t>
            </a:r>
            <a:r>
              <a:rPr lang="ru-RU" alt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0" indent="0">
              <a:buNone/>
            </a:pPr>
            <a:r>
              <a:rPr lang="ru-RU" alt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altLang="ru-RU" sz="2400" b="1" i="1" cap="none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папула – пустула –- язвочка – корочка – рубчик</a:t>
            </a:r>
          </a:p>
          <a:p>
            <a:pPr>
              <a:buNone/>
            </a:pPr>
            <a:r>
              <a:rPr lang="ru-RU" alt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(все изменения не превышают по размеру 10 мм)</a:t>
            </a:r>
          </a:p>
          <a:p>
            <a:pPr eaLnBrk="1" hangingPunct="1">
              <a:buNone/>
            </a:pPr>
            <a:r>
              <a:rPr lang="ru-RU" alt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Рубчик формируется  к 6 месяцам</a:t>
            </a:r>
          </a:p>
          <a:p>
            <a:pPr eaLnBrk="1" hangingPunct="1">
              <a:buNone/>
            </a:pP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Оптимальный размер рубчика 5-8 мм</a:t>
            </a:r>
            <a:endParaRPr lang="ru-RU" altLang="ru-RU" sz="2400" cap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49292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Заголовок 1"/>
          <p:cNvSpPr>
            <a:spLocks noGrp="1"/>
          </p:cNvSpPr>
          <p:nvPr>
            <p:ph type="title"/>
          </p:nvPr>
        </p:nvSpPr>
        <p:spPr>
          <a:xfrm>
            <a:off x="304800" y="488950"/>
            <a:ext cx="10397067" cy="655647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НАБЛЮДЕНИЕ В </a:t>
            </a:r>
            <a:r>
              <a:rPr lang="ru-RU" sz="2800" b="1" cap="all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учреждениях первичной медико-санитарной помощи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(ПМСП)</a:t>
            </a:r>
          </a:p>
        </p:txBody>
      </p:sp>
      <p:sp>
        <p:nvSpPr>
          <p:cNvPr id="29699" name="Содержимое 2"/>
          <p:cNvSpPr>
            <a:spLocks noGrp="1"/>
          </p:cNvSpPr>
          <p:nvPr>
            <p:ph sz="quarter" idx="13"/>
          </p:nvPr>
        </p:nvSpPr>
        <p:spPr>
          <a:xfrm>
            <a:off x="173991" y="1402080"/>
            <a:ext cx="9681209" cy="4966970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cap="none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наблюдение за вакцинированными и ревакцинированными детьми, проводят врачи и медицинские сестры учреждений ПМСП, которые через </a:t>
            </a:r>
            <a:r>
              <a:rPr lang="ru-RU" sz="2400" b="1" cap="none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1, 3, 6, 12 месяцев 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после вакцинации или ревакцинации должны проверить прививочную реакцию с регистрацией размера и характера местной реакции (папула,  пустула с образованием корочки, с отделяемым или без него, рубчик, пигментация и т.д.) </a:t>
            </a:r>
          </a:p>
          <a:p>
            <a:pPr>
              <a:defRPr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эти сведения должны быть у детей, посещающих детские учреждения, зарегистрированы в учетных формах № 063/у и № 026/у; у неорганизованных детей - в учетной форме  № 063/у и в истории развития ребенка (форма № 112)</a:t>
            </a:r>
          </a:p>
          <a:p>
            <a:pPr>
              <a:defRPr/>
            </a:pPr>
            <a:endParaRPr lang="ru-RU" dirty="0">
              <a:cs typeface="Arial" pitchFamily="34" charset="0"/>
            </a:endParaRPr>
          </a:p>
        </p:txBody>
      </p:sp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913775" y="618518"/>
            <a:ext cx="10364451" cy="95545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Наблюдение за прививочной реакцией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287867" y="1682525"/>
            <a:ext cx="9922933" cy="4530725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осмотре обязательна пальпация региональных лимфатических узлов  (подмышечных</a:t>
            </a:r>
            <a:r>
              <a:rPr lang="en-GB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над-</a:t>
            </a:r>
            <a:r>
              <a:rPr lang="en-GB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подключичных</a:t>
            </a:r>
            <a:r>
              <a:rPr lang="en-GB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шейных слева) с описанием их состояния</a:t>
            </a:r>
            <a:r>
              <a:rPr lang="en-GB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eaLnBrk="1" hangingPunct="1"/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размеры в мм, </a:t>
            </a:r>
          </a:p>
          <a:p>
            <a:pPr eaLnBrk="1" hangingPunct="1"/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консистенция, </a:t>
            </a:r>
          </a:p>
          <a:p>
            <a:pPr eaLnBrk="1" hangingPunct="1"/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болезненность, </a:t>
            </a:r>
          </a:p>
          <a:p>
            <a:pPr eaLnBrk="1" hangingPunct="1"/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подвижность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730895" y="450877"/>
            <a:ext cx="10364451" cy="985431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Направлению  на консультацию к фтизиатру подлежат дети с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11480" y="1859280"/>
            <a:ext cx="9409853" cy="4408806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изъязвлением на месте введения вакцины более 10 мм в диаметре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увеличенными (более 10 мм)  регионарными  лимфатическими узлами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подкожным уплотнением (плотной или мягкой консистенции) в области введения вакцины  более 10 мм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незаживающей местной прививочной реакцией (6 мес. и более)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грубым или измененной  окраски  рубцом в месте введения вакцины БЦЖ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наличием костного очага, расцененного как остеомиелит, хронические </a:t>
            </a:r>
            <a:r>
              <a:rPr lang="ru-RU" sz="2400" cap="non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синовииты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артриты</a:t>
            </a:r>
          </a:p>
          <a:p>
            <a:pPr eaLnBrk="1" hangingPunct="1">
              <a:lnSpc>
                <a:spcPct val="80000"/>
              </a:lnSpc>
            </a:pPr>
            <a:endParaRPr lang="ru-RU" sz="2800" cap="none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317414" y="2895600"/>
            <a:ext cx="8596668" cy="1320800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ru-RU" sz="3200" b="1" dirty="0" err="1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Поствакцинальные</a:t>
            </a:r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осложнения</a:t>
            </a:r>
          </a:p>
        </p:txBody>
      </p:sp>
    </p:spTree>
    <p:extLst>
      <p:ext uri="{BB962C8B-B14F-4D97-AF65-F5344CB8AC3E}">
        <p14:creationId xmlns:p14="http://schemas.microsoft.com/office/powerpoint/2010/main" val="108848933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altLang="ru-RU" sz="3200" b="1" dirty="0" err="1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Поствакцинальные</a:t>
            </a:r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осложнения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06400" y="2060575"/>
            <a:ext cx="9059333" cy="3493558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None/>
            </a:pPr>
            <a:r>
              <a:rPr lang="ru-RU" altLang="ru-RU" sz="2800" cap="none" dirty="0">
                <a:latin typeface="Times New Roman" panose="02020603050405020304" pitchFamily="18" charset="0"/>
              </a:rPr>
              <a:t>- </a:t>
            </a:r>
            <a:r>
              <a:rPr lang="ru-RU" alt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это тяжелые (или стойкие) нарушения состояния здоровья,  вызванные профилактическими прививками, включенными в национальный календарь профилактических прививок и профилактическими прививками по эпидемическим показаниям</a:t>
            </a:r>
            <a:endParaRPr lang="ru-RU" altLang="ru-RU" sz="2800" cap="none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73642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Причины осложнений после введения </a:t>
            </a:r>
            <a:b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БЦЖ и БЦЖ-М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677334" y="1963711"/>
            <a:ext cx="8381999" cy="4284689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ru-RU" alt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нарушение техники введения вакцины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неправильный отбор детей на вакцинацию (от 1 </a:t>
            </a:r>
            <a:r>
              <a:rPr lang="ru-RU" altLang="ru-RU" sz="2400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мес</a:t>
            </a:r>
            <a:r>
              <a:rPr lang="ru-RU" alt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до 6 мес.),  (БЦЖ с любой прививкой – 1 мес.)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реактогенность</a:t>
            </a:r>
            <a:r>
              <a:rPr lang="ru-RU" alt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вакцины (биологическими свойствами штамма БЦЖ)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состояние иммунной системы ребенка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неспецифические заболевания в период формирования противотуберкулезного иммунитета</a:t>
            </a:r>
          </a:p>
        </p:txBody>
      </p:sp>
    </p:spTree>
    <p:extLst>
      <p:ext uri="{BB962C8B-B14F-4D97-AF65-F5344CB8AC3E}">
        <p14:creationId xmlns:p14="http://schemas.microsoft.com/office/powerpoint/2010/main" val="247881506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7813"/>
            <a:ext cx="10363200" cy="75565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Осложнения БЦЖ 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592667" y="1306643"/>
            <a:ext cx="9787467" cy="4941757"/>
          </a:xfrm>
          <a:prstGeom prst="rect">
            <a:avLst/>
          </a:prstGeom>
        </p:spPr>
        <p:txBody>
          <a:bodyPr/>
          <a:lstStyle/>
          <a:p>
            <a:pPr marL="609600" indent="-609600" eaLnBrk="1" hangingPunct="1"/>
            <a:r>
              <a:rPr lang="ru-RU" sz="2400" b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1-я категория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воспалительные поражения, развившиеся </a:t>
            </a:r>
            <a:r>
              <a:rPr lang="ru-RU" sz="2400" b="1" i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месте введения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вакцины или в соответствующих </a:t>
            </a:r>
            <a:r>
              <a:rPr lang="ru-RU" sz="2400" b="1" i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региональных 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400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лимфоузлах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2400" b="1" cap="none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ru-RU" sz="2400" b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400" b="1" i="1" u="sng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локальные поражения</a:t>
            </a:r>
          </a:p>
          <a:p>
            <a:pPr marL="609600" indent="-609600" eaLnBrk="1" hangingPunct="1"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1.подкожный холодный абсцесс</a:t>
            </a:r>
          </a:p>
          <a:p>
            <a:pPr marL="609600" indent="-609600" eaLnBrk="1" hangingPunct="1"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поверхностные и глубокие язвы</a:t>
            </a:r>
          </a:p>
          <a:p>
            <a:pPr marL="609600" indent="-609600" eaLnBrk="1" hangingPunct="1"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3.региональный лимфаденит (увеличение подмышечных, шейных </a:t>
            </a:r>
            <a:r>
              <a:rPr lang="ru-RU" sz="2400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лимфоузлов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включая  </a:t>
            </a:r>
            <a:r>
              <a:rPr lang="ru-RU" sz="2400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парааортальные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  <a:p>
            <a:pPr marL="609600" indent="-609600" eaLnBrk="1" hangingPunct="1"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инфильтрат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913775" y="618518"/>
            <a:ext cx="10364451" cy="97044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Осложнения БЦЖ </a:t>
            </a:r>
            <a:endParaRPr lang="ru-RU" sz="3200" dirty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04800" y="1379095"/>
            <a:ext cx="9939867" cy="4751831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ru-RU" sz="2400" b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2-я категория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воспалительные поражения, развившиеся в результате </a:t>
            </a:r>
            <a:r>
              <a:rPr lang="ru-RU" sz="2400" b="1" i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гематогенного распространения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бактерий вакцинного штамма вне зоны введения вакцины.</a:t>
            </a:r>
            <a:endParaRPr lang="ru-RU" sz="2400" b="1" cap="none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ru-RU" sz="2400" b="1" i="1" u="sng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персистирующая</a:t>
            </a:r>
            <a:r>
              <a:rPr lang="ru-RU" sz="2400" b="1" i="1" u="sng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диссеминированная БЦЖ-инфекция без летального исхода</a:t>
            </a:r>
          </a:p>
          <a:p>
            <a:pPr marL="0" indent="0">
              <a:buNone/>
            </a:pPr>
            <a:r>
              <a:rPr lang="ru-RU" sz="2400" b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2-а: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400" b="1" i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локальные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ru-RU" sz="2400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моноочаговые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поражения - оститы и </a:t>
            </a:r>
            <a:r>
              <a:rPr lang="ru-RU" sz="2400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мягкотканные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изолированные абсцессы</a:t>
            </a:r>
          </a:p>
          <a:p>
            <a:pPr marL="0" indent="0">
              <a:buNone/>
            </a:pPr>
            <a:r>
              <a:rPr lang="ru-RU" sz="2400" b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2-б: </a:t>
            </a:r>
            <a:r>
              <a:rPr lang="ru-RU" sz="2400" b="1" i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генерализованные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(множественные) поражения с двумя и более локализациями, развившиеся у детей без синдрома врожденного </a:t>
            </a:r>
            <a:r>
              <a:rPr lang="ru-RU" sz="2400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иммуннодефицита</a:t>
            </a:r>
            <a:endParaRPr lang="ru-RU" sz="2400" cap="none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913775" y="618518"/>
            <a:ext cx="10364451" cy="94046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Осложнения БЦЖ </a:t>
            </a:r>
            <a:endParaRPr lang="ru-RU" sz="3200" dirty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81000" y="1621815"/>
            <a:ext cx="10185400" cy="4530725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b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3-я категория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ru-RU" sz="2800" b="1" i="1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генерализованная</a:t>
            </a:r>
            <a:r>
              <a:rPr lang="ru-RU" sz="2800" b="1" i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800" b="1" i="1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БЦЖ-инфекция</a:t>
            </a:r>
            <a:r>
              <a:rPr lang="ru-RU" sz="2800" b="1" i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 летальным исходом</a:t>
            </a:r>
          </a:p>
          <a:p>
            <a:pPr>
              <a:lnSpc>
                <a:spcPct val="90000"/>
              </a:lnSpc>
              <a:buNone/>
            </a:pPr>
            <a:r>
              <a:rPr lang="ru-RU" sz="28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характеризуется  полиморфной клинической симптоматикой, обусловленной  </a:t>
            </a:r>
            <a:r>
              <a:rPr lang="ru-RU" sz="2800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генерализованным</a:t>
            </a:r>
            <a:r>
              <a:rPr lang="ru-RU" sz="28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поражением различных органов.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8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чаще встречается у детей с </a:t>
            </a:r>
            <a:r>
              <a:rPr lang="ru-RU" sz="2800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Т-клеточным</a:t>
            </a:r>
            <a:r>
              <a:rPr lang="ru-RU" sz="28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иммунодефицитом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ru-RU" sz="28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исход чаще летальный</a:t>
            </a:r>
          </a:p>
          <a:p>
            <a:pPr eaLnBrk="1" hangingPunct="1">
              <a:lnSpc>
                <a:spcPct val="90000"/>
              </a:lnSpc>
              <a:buNone/>
            </a:pPr>
            <a:endParaRPr lang="ru-RU" sz="2800" cap="none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913775" y="618518"/>
            <a:ext cx="10364451" cy="95545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Осложнения БЦЖ </a:t>
            </a:r>
            <a:endParaRPr lang="ru-RU" sz="3200" dirty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81000" y="1950721"/>
            <a:ext cx="9728200" cy="4530725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ru-RU" sz="2400" b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4-я категория </a:t>
            </a:r>
          </a:p>
          <a:p>
            <a:pPr marL="0" indent="0" eaLnBrk="1" hangingPunct="1"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заболевания </a:t>
            </a:r>
            <a:r>
              <a:rPr lang="ru-RU" sz="2400" b="1" i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аллергического характера,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возникшие вскоре после вакцинации в результате специфической сенсибилизации: узловатая эритема, кольцевидная гранулема, сыпь, келоид, </a:t>
            </a:r>
            <a:r>
              <a:rPr lang="ru-RU" sz="2400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увеиты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др.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b="1" i="1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Пост  </a:t>
            </a:r>
            <a:r>
              <a:rPr lang="ru-RU" sz="2400" b="1" i="1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БЦЖ-синдром</a:t>
            </a:r>
            <a:endParaRPr lang="ru-RU" sz="2400" i="1" cap="none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ru-RU" sz="2000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1908" y="692150"/>
            <a:ext cx="11510433" cy="1184275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Диагностические критерии при подозрении на </a:t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осложнение вакцинации БЦЖ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624417" y="1773238"/>
            <a:ext cx="8807450" cy="4392612"/>
          </a:xfrm>
          <a:prstGeom prst="rect">
            <a:avLst/>
          </a:prstGeom>
          <a:noFill/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возраст ребенка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- 1 - 6 месяцев после вакцинации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- 2 </a:t>
            </a:r>
            <a:r>
              <a:rPr lang="ru-RU" sz="2400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нед</a:t>
            </a: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– 3 мес. после ревакцинации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локализация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- граница верхней и средней трети левого плеча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- региональные </a:t>
            </a:r>
            <a:r>
              <a:rPr lang="ru-RU" sz="2400" cap="none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лимфоузлы</a:t>
            </a:r>
            <a:endParaRPr lang="ru-RU" sz="2400" cap="none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размеры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- папула более 10 мм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cap="none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- лимфатические узлы более 10 мм</a:t>
            </a:r>
            <a:endParaRPr lang="ru-RU" sz="24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sz="quarter" idx="13"/>
          </p:nvPr>
        </p:nvSpPr>
        <p:spPr>
          <a:xfrm>
            <a:off x="402166" y="2133601"/>
            <a:ext cx="9436101" cy="3965575"/>
          </a:xfrm>
          <a:prstGeom prst="rect">
            <a:avLst/>
          </a:prstGeom>
        </p:spPr>
        <p:txBody>
          <a:bodyPr/>
          <a:lstStyle/>
          <a:p>
            <a:pPr eaLnBrk="1" hangingPunct="1">
              <a:buNone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отсутствие симптомов интоксикации говорит в пользу туберкулезной этиологии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- постепенное развитие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- отсутствии болевой реакции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- спаянность между собой и окружающей клетчаткой, образование конгломератов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- наклонность к расплавлению и образованию свищей</a:t>
            </a:r>
          </a:p>
        </p:txBody>
      </p:sp>
      <p:sp>
        <p:nvSpPr>
          <p:cNvPr id="65539" name="Rectangle 3"/>
          <p:cNvSpPr>
            <a:spLocks noChangeArrowheads="1"/>
          </p:cNvSpPr>
          <p:nvPr/>
        </p:nvSpPr>
        <p:spPr bwMode="auto">
          <a:xfrm>
            <a:off x="814918" y="549276"/>
            <a:ext cx="998643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4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Клинические проявления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7813"/>
            <a:ext cx="10363200" cy="715962"/>
          </a:xfrm>
        </p:spPr>
        <p:txBody>
          <a:bodyPr>
            <a:normAutofit/>
          </a:bodyPr>
          <a:lstStyle/>
          <a:p>
            <a:pPr eaLnBrk="1" hangingPunct="1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Диагностика  БЦЖ- остита: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914400" y="1557338"/>
            <a:ext cx="10363200" cy="4538662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период  после вакцинации до 3 лет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отсутствие контакта с больным туберкулезом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типичные  рентгенологические признаки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наличие  хотя бы одного из следующих признаков: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а) выделение  штамма БЦЖ из костного очага,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б) наличие кислотоустойчивых   бактерий (КУБ)  в материале  костного очага;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с) гистологическое подтверждение  туберкулезного поражения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cap="non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индентификация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возбудителя по </a:t>
            </a:r>
            <a:r>
              <a:rPr lang="ru-RU" sz="2400" cap="non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культуральным</a:t>
            </a: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биохимическим  характеристикам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ПЦР-  диагностика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Заголовок 1"/>
          <p:cNvSpPr>
            <a:spLocks noGrp="1"/>
          </p:cNvSpPr>
          <p:nvPr>
            <p:ph type="title"/>
          </p:nvPr>
        </p:nvSpPr>
        <p:spPr>
          <a:xfrm>
            <a:off x="349895" y="556918"/>
            <a:ext cx="10364451" cy="1000420"/>
          </a:xfrm>
        </p:spPr>
        <p:txBody>
          <a:bodyPr/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АЛГОРИТМ (ПОСЛЕДОВАТЕЛЬНОСТЬ) ДЕЙСТВИЙ</a:t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ВРАЧА ПРИ ВЫЯВЛЕНИИ ОСЛОЖНЕНИЙ (1)</a:t>
            </a:r>
          </a:p>
        </p:txBody>
      </p:sp>
      <p:sp>
        <p:nvSpPr>
          <p:cNvPr id="2" name="Содержимое 2"/>
          <p:cNvSpPr>
            <a:spLocks noGrp="1"/>
          </p:cNvSpPr>
          <p:nvPr>
            <p:ph sz="quarter" idx="13"/>
          </p:nvPr>
        </p:nvSpPr>
        <p:spPr>
          <a:xfrm>
            <a:off x="609600" y="1557338"/>
            <a:ext cx="9414933" cy="5040312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>
              <a:defRPr/>
            </a:pPr>
            <a:r>
              <a:rPr lang="ru-RU" sz="2200" b="1" cap="none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этап</a:t>
            </a:r>
            <a:r>
              <a:rPr lang="ru-RU" sz="2200" cap="none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 </a:t>
            </a:r>
            <a:r>
              <a:rPr lang="ru-RU" sz="2200" b="1" cap="none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педиатр детской поликлиники   </a:t>
            </a:r>
            <a:r>
              <a:rPr lang="ru-RU" sz="22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(при подозрении на </a:t>
            </a:r>
            <a:r>
              <a:rPr lang="ru-RU" sz="2200" cap="non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поствакцинальное</a:t>
            </a:r>
            <a:r>
              <a:rPr lang="ru-RU" sz="22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осложнение направляет к фтизиатру).</a:t>
            </a:r>
          </a:p>
          <a:p>
            <a:pPr>
              <a:defRPr/>
            </a:pPr>
            <a:r>
              <a:rPr lang="ru-RU" sz="2200" b="1" cap="none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этап</a:t>
            </a:r>
            <a:r>
              <a:rPr lang="ru-RU" sz="2200" cap="none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ru-RU" sz="2200" b="1" cap="none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фтизиатр в условиях детской поликлиники:</a:t>
            </a:r>
          </a:p>
          <a:p>
            <a:pPr>
              <a:buNone/>
              <a:defRPr/>
            </a:pPr>
            <a:r>
              <a:rPr lang="ru-RU" sz="22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определяет объем диагностических мероприятий для подтверждения диагноза на основании клинических проявлений заболевания. </a:t>
            </a:r>
          </a:p>
          <a:p>
            <a:pPr>
              <a:buNone/>
              <a:defRPr/>
            </a:pPr>
            <a:r>
              <a:rPr lang="ru-RU" sz="22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условиях детской поликлиники проводят следующие дополнительные исследования:</a:t>
            </a:r>
          </a:p>
          <a:p>
            <a:pPr>
              <a:defRPr/>
            </a:pPr>
            <a:r>
              <a:rPr lang="ru-RU" sz="22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лабораторные: общие анализы крови и мочи;</a:t>
            </a:r>
          </a:p>
          <a:p>
            <a:pPr>
              <a:defRPr/>
            </a:pPr>
            <a:r>
              <a:rPr lang="ru-RU" sz="22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иммунодиагностику: проба Манту с 2ТЕ ППД-Л (если осложнение диагностируют через 12 месяцев или позже после вакцинации);</a:t>
            </a:r>
          </a:p>
          <a:p>
            <a:pPr>
              <a:defRPr/>
            </a:pPr>
            <a:r>
              <a:rPr lang="ru-RU" sz="22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обзорную рентгенограмму органов грудной клетки.</a:t>
            </a:r>
          </a:p>
        </p:txBody>
      </p:sp>
    </p:spTree>
  </p:cSld>
  <p:clrMapOvr>
    <a:masterClrMapping/>
  </p:clrMapOvr>
  <p:transition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Заголовок 1"/>
          <p:cNvSpPr>
            <a:spLocks noGrp="1"/>
          </p:cNvSpPr>
          <p:nvPr>
            <p:ph type="title"/>
          </p:nvPr>
        </p:nvSpPr>
        <p:spPr>
          <a:xfrm>
            <a:off x="609601" y="618518"/>
            <a:ext cx="10668626" cy="1000420"/>
          </a:xfrm>
        </p:spPr>
        <p:txBody>
          <a:bodyPr/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АЛГОРИТМ (ПОСЛЕДОВАТЕЛЬНОСТЬ) ДЕЙСТВИЙ</a:t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ВРАЧА ПРИ ВЫЯВЛЕНИИ ОСЛОЖНЕНИЙ (2)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одержимое 2"/>
          <p:cNvSpPr>
            <a:spLocks noGrp="1"/>
          </p:cNvSpPr>
          <p:nvPr>
            <p:ph sz="quarter" idx="13"/>
          </p:nvPr>
        </p:nvSpPr>
        <p:spPr>
          <a:xfrm>
            <a:off x="389468" y="1557338"/>
            <a:ext cx="9042400" cy="5040312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>
              <a:defRPr/>
            </a:pPr>
            <a:r>
              <a:rPr lang="ru-RU" sz="2800" b="1" i="1" cap="none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этап.</a:t>
            </a:r>
          </a:p>
          <a:p>
            <a:pPr>
              <a:buNone/>
              <a:defRPr/>
            </a:pPr>
            <a:r>
              <a:rPr lang="ru-RU" sz="2800" cap="none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после клинико-рентгенологического обследования ребенка с подозрением на осложнение направляют в </a:t>
            </a:r>
            <a:r>
              <a:rPr lang="ru-RU" sz="2800" i="1" cap="none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специализированную противотуберкулезную</a:t>
            </a:r>
            <a:r>
              <a:rPr lang="ru-RU" sz="2800" cap="none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800" cap="non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медицинскую организацию для верификации диагноза и назначения лечения</a:t>
            </a:r>
          </a:p>
          <a:p>
            <a:pPr>
              <a:buNone/>
              <a:defRPr/>
            </a:pPr>
            <a:endParaRPr lang="ru-RU" cap="none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Заголовок 1"/>
          <p:cNvSpPr>
            <a:spLocks noGrp="1"/>
          </p:cNvSpPr>
          <p:nvPr>
            <p:ph type="title"/>
          </p:nvPr>
        </p:nvSpPr>
        <p:spPr>
          <a:xfrm>
            <a:off x="338668" y="412955"/>
            <a:ext cx="8771466" cy="943897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 этап.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ЗАКЛЮЧИТЕЛЬНЫЙ  ЭТАП  АЛГОРИТМА ВРАЧЕБНЫХ МЕРОПРИЯТИЙ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324916660"/>
              </p:ext>
            </p:extLst>
          </p:nvPr>
        </p:nvGraphicFramePr>
        <p:xfrm>
          <a:off x="609600" y="1249680"/>
          <a:ext cx="10972800" cy="5074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812077"/>
          </a:xfrm>
        </p:spPr>
        <p:txBody>
          <a:bodyPr/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ЛЕЧЕНИЕ  ОСЛОЖНЕНИЙ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758478993"/>
              </p:ext>
            </p:extLst>
          </p:nvPr>
        </p:nvGraphicFramePr>
        <p:xfrm>
          <a:off x="169958" y="1399706"/>
          <a:ext cx="10364451" cy="48397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913775" y="618518"/>
            <a:ext cx="10364451" cy="769608"/>
          </a:xfrm>
        </p:spPr>
        <p:txBody>
          <a:bodyPr>
            <a:normAutofit/>
          </a:bodyPr>
          <a:lstStyle/>
          <a:p>
            <a:pPr algn="l" eaLnBrk="1" hangingPunct="1"/>
            <a:r>
              <a:rPr lang="ru-RU" altLang="ru-RU" sz="32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Вопросы для самоконтроля: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57201" y="1388126"/>
            <a:ext cx="9753600" cy="506347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eaLnBrk="1" hangingPunct="1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1.Назовите основные задачи противотуберкулезной работы.</a:t>
            </a:r>
          </a:p>
          <a:p>
            <a:pPr marL="0" indent="0" eaLnBrk="1" hangingPunct="1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2.Назовите основные направления работы противотуберкулезного диспансера.</a:t>
            </a:r>
          </a:p>
          <a:p>
            <a:pPr marL="0" indent="0" eaLnBrk="1" hangingPunct="1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3.Группы диспансерного наблюдения. </a:t>
            </a:r>
          </a:p>
          <a:p>
            <a:pPr marL="0" indent="0" eaLnBrk="1" hangingPunct="1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4.Виды профилактики туберкулеза. </a:t>
            </a:r>
          </a:p>
          <a:p>
            <a:pPr marL="0" indent="0" eaLnBrk="1" hangingPunct="1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5.Санитарная профилактика туберкулеза – это... </a:t>
            </a:r>
          </a:p>
          <a:p>
            <a:pPr marL="0" indent="0" eaLnBrk="1" hangingPunct="1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Дайте определение очага туберкулезной инфекции.</a:t>
            </a:r>
          </a:p>
          <a:p>
            <a:pPr marL="0" indent="0" eaLnBrk="1" hangingPunct="1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Какая работа проводится  в очаге туберкулезной инфекции?</a:t>
            </a:r>
          </a:p>
          <a:p>
            <a:pPr marL="0" indent="0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Специфическая профилактика туберкулеза- что такое? </a:t>
            </a:r>
          </a:p>
          <a:p>
            <a:pPr marL="0" indent="0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Дайте характеристику вакцины БЦЖ.</a:t>
            </a:r>
          </a:p>
          <a:p>
            <a:pPr marL="0" indent="0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Назовите осложнения  прививки БЦЖ. Причины развития осложнений после вакцинации БЦЖ.</a:t>
            </a:r>
          </a:p>
          <a:p>
            <a:pPr marL="0" indent="0">
              <a:buNone/>
            </a:pPr>
            <a:r>
              <a:rPr lang="ru-RU" altLang="ru-RU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Алгоритм врача при выявлении поствакцинального осложнения БЦЖ.</a:t>
            </a:r>
          </a:p>
        </p:txBody>
      </p:sp>
    </p:spTree>
    <p:extLst>
      <p:ext uri="{BB962C8B-B14F-4D97-AF65-F5344CB8AC3E}">
        <p14:creationId xmlns:p14="http://schemas.microsoft.com/office/powerpoint/2010/main" val="223271742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Выводы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3568" y="1548384"/>
            <a:ext cx="9680448" cy="4242815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Основное направление работы противотуберкулезной службы, врачей фтизиатров – организация профилактики туберкулеза.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«Болезнь легче предупредить, чем лечить». Гиппократ.  </a:t>
            </a:r>
          </a:p>
          <a:p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Обучающиеся ознакомлены с: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порядком оказания медицинской помощи больным туберкулезом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работой  противотуберкулезного диспансера: лечебно-диагностической и профилактической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основными направлениями профилактики туберкулеза и их задачами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принципами  санитарной профилактики туберкулеза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специфической профилактикой туберкулеза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ru-RU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поствакцинальными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осложнениями вакцины БЦЖ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Заголовок 1"/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502359"/>
          </a:xfrm>
        </p:spPr>
        <p:txBody>
          <a:bodyPr>
            <a:normAutofit/>
          </a:bodyPr>
          <a:lstStyle/>
          <a:p>
            <a:r>
              <a:rPr lang="ru-RU" alt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РЕКОМЕНДУЕМАЯ ЛИТЕРАТУРА (1)</a:t>
            </a:r>
          </a:p>
        </p:txBody>
      </p:sp>
      <p:sp>
        <p:nvSpPr>
          <p:cNvPr id="59395" name="Прямоугольник 2"/>
          <p:cNvSpPr>
            <a:spLocks noChangeArrowheads="1"/>
          </p:cNvSpPr>
          <p:nvPr/>
        </p:nvSpPr>
        <p:spPr bwMode="auto">
          <a:xfrm>
            <a:off x="321734" y="1320800"/>
            <a:ext cx="9787466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Противотуберкулезный диспансер: эффективная междисциплинарная концепция : руководство </a:t>
            </a:r>
            <a:r>
              <a:rPr lang="ru-RU" sz="24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 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 ред. В. А. Аксеновой, И. А. </a:t>
            </a:r>
            <a:r>
              <a:rPr lang="ru-RU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Божкова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Г.С. </a:t>
            </a:r>
            <a:r>
              <a:rPr lang="ru-RU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Баласанянц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Москва : ГЭОТАР-Медиа, 2023. – 432 с.: ил. – </a:t>
            </a:r>
            <a:r>
              <a:rPr lang="de-DE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DOI</a:t>
            </a: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10.33029/9704-7713-7-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PTD-2023-1-432.</a:t>
            </a:r>
            <a:r>
              <a:rPr lang="de-DE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Туберкулез у детей и подростков/ ред. В. А. Аксенова. -М.: ГЭОТАР-Медиа, 2007. - 272 с.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Фтизиатрия : национальное руководство/ ред. М. И. Перельман. -М.: ГЭОТАР-Медиа, 2007. - 512 с.</a:t>
            </a:r>
            <a:endParaRPr lang="ru-RU" alt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Приказ МЗ РФ от 15 ноября 2012 г. N 932н «Порядок оказания медицинской помощи больным туберкулезом».</a:t>
            </a:r>
          </a:p>
          <a:p>
            <a:pPr marL="342900" indent="-342900">
              <a:buFont typeface="+mj-lt"/>
              <a:buAutoNum type="arabicPeriod"/>
            </a:pPr>
            <a:r>
              <a:rPr lang="ru-RU" altLang="ru-RU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Приказ МЗ РФ от 21 марта  2003 г. N 109 «О совершенствовании противотуберкулезных мероприятий в РФ».</a:t>
            </a:r>
          </a:p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78290183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Заголовок 1"/>
          <p:cNvSpPr>
            <a:spLocks noGrp="1"/>
          </p:cNvSpPr>
          <p:nvPr>
            <p:ph type="title"/>
          </p:nvPr>
        </p:nvSpPr>
        <p:spPr>
          <a:xfrm>
            <a:off x="913775" y="406400"/>
            <a:ext cx="10364451" cy="575733"/>
          </a:xfrm>
        </p:spPr>
        <p:txBody>
          <a:bodyPr>
            <a:normAutofit/>
          </a:bodyPr>
          <a:lstStyle/>
          <a:p>
            <a:r>
              <a:rPr lang="ru-RU" altLang="ru-RU" sz="2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РЕКОМЕНДУЕМАЯ ЛИТЕРАТУРА (2)</a:t>
            </a:r>
          </a:p>
        </p:txBody>
      </p:sp>
      <p:sp>
        <p:nvSpPr>
          <p:cNvPr id="59395" name="Прямоугольник 2"/>
          <p:cNvSpPr>
            <a:spLocks noChangeArrowheads="1"/>
          </p:cNvSpPr>
          <p:nvPr/>
        </p:nvSpPr>
        <p:spPr bwMode="auto">
          <a:xfrm>
            <a:off x="406400" y="982133"/>
            <a:ext cx="9742457" cy="5765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>
              <a:spcAft>
                <a:spcPts val="1000"/>
              </a:spcAft>
              <a:tabLst>
                <a:tab pos="-228600" algn="l"/>
              </a:tabLst>
            </a:pPr>
            <a:r>
              <a:rPr lang="ru-RU" sz="22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Постановление Главного государственного санитарного врача РФ от 28.01.2021 № 4 "Об утверждении санитарно-эпидемиологических правил СанПиН 3.3686-21 "Санитарно-эпидемиологические требования по профилактике инфекционных болезней" (с изменениями на 25 мая 2022 года).</a:t>
            </a:r>
            <a:endParaRPr lang="en-US" sz="22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spcAft>
                <a:spcPts val="1000"/>
              </a:spcAft>
              <a:tabLst>
                <a:tab pos="-228600" algn="l"/>
              </a:tabLst>
            </a:pPr>
            <a:r>
              <a:rPr lang="en-US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r>
              <a:rPr lang="ru-RU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Приказ МЗ РФ от 13.03.2019 N 127н «Об утверждении порядка </a:t>
            </a:r>
            <a:r>
              <a:rPr lang="ru-RU" sz="2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дисп</a:t>
            </a:r>
            <a:r>
              <a:rPr lang="ru-RU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наблюдения за больными ТБ, лицами, находящимися или находившимися в контакте с источником ТБ, а также лицами с подозрением на ТБ и излеченными от ТБ...»  </a:t>
            </a:r>
            <a:endParaRPr lang="ru-RU" sz="22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Приказ Минздрава России от 06.12.2021 N 1122н (ред. от 12.12.2023) «Об утверждении национального календаря профилактических прививок, календаря профилактических прививок по эпидемическим показаниям и порядка проведения профилактических прививок»</a:t>
            </a:r>
          </a:p>
          <a:p>
            <a:endParaRPr lang="ru-RU" altLang="ru-RU" sz="2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altLang="ru-RU" sz="2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Федеральные клинические рекомендации по вакцинопрофилактике туберкулеза, Москва. – 2015.</a:t>
            </a: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20454579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C:\Documents and Settings\Admin\Рабочий стол\TIgO9jltIh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0016" y="510540"/>
            <a:ext cx="7363968" cy="5836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76026" y="2409275"/>
            <a:ext cx="7276253" cy="920830"/>
          </a:xfrm>
          <a:prstGeom prst="rect">
            <a:avLst/>
          </a:prstGeom>
        </p:spPr>
        <p:txBody>
          <a:bodyPr vert="horz" wrap="square" lIns="0" tIns="17780" rIns="0" bIns="0" rtlCol="0" anchor="t">
            <a:spAutoFit/>
          </a:bodyPr>
          <a:lstStyle/>
          <a:p>
            <a:pPr marL="16933">
              <a:spcBef>
                <a:spcPts val="140"/>
              </a:spcBef>
            </a:pPr>
            <a:r>
              <a:rPr sz="5867" dirty="0">
                <a:solidFill>
                  <a:srgbClr val="1F487C"/>
                </a:solidFill>
                <a:latin typeface="Calibri"/>
                <a:cs typeface="Calibri"/>
              </a:rPr>
              <a:t>Спасибо</a:t>
            </a:r>
            <a:r>
              <a:rPr sz="5867" spc="-27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5867" dirty="0">
                <a:solidFill>
                  <a:srgbClr val="1F487C"/>
                </a:solidFill>
                <a:latin typeface="Calibri"/>
                <a:cs typeface="Calibri"/>
              </a:rPr>
              <a:t>за </a:t>
            </a:r>
            <a:r>
              <a:rPr sz="5867" spc="-13" dirty="0">
                <a:solidFill>
                  <a:srgbClr val="1F487C"/>
                </a:solidFill>
                <a:latin typeface="Calibri"/>
                <a:cs typeface="Calibri"/>
              </a:rPr>
              <a:t>внимание!</a:t>
            </a:r>
            <a:endParaRPr sz="5867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Синий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3712</TotalTime>
  <Words>4320</Words>
  <Application>Microsoft Office PowerPoint</Application>
  <PresentationFormat>Широкоэкранный</PresentationFormat>
  <Paragraphs>531</Paragraphs>
  <Slides>80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80</vt:i4>
      </vt:variant>
    </vt:vector>
  </HeadingPairs>
  <TitlesOfParts>
    <vt:vector size="92" baseType="lpstr">
      <vt:lpstr>Arial</vt:lpstr>
      <vt:lpstr>Calibri</vt:lpstr>
      <vt:lpstr>Cambria</vt:lpstr>
      <vt:lpstr>Century</vt:lpstr>
      <vt:lpstr>Constantia</vt:lpstr>
      <vt:lpstr>Tahoma</vt:lpstr>
      <vt:lpstr>Times New Roman</vt:lpstr>
      <vt:lpstr>Trebuchet MS</vt:lpstr>
      <vt:lpstr>Wingdings</vt:lpstr>
      <vt:lpstr>Wingdings 3</vt:lpstr>
      <vt:lpstr>YS Text</vt:lpstr>
      <vt:lpstr>Аспект</vt:lpstr>
      <vt:lpstr> Лекция 4. Организация противотуберкулезной работы. Порядок оказания противотуберкулезной помощи. Профилактика туберкулеза</vt:lpstr>
      <vt:lpstr>Цель лекции:</vt:lpstr>
      <vt:lpstr>Задачи  лекции:</vt:lpstr>
      <vt:lpstr>План  лекции: </vt:lpstr>
      <vt:lpstr>Противотуберкулезная работа  - это комплекс мероприятий, направленных на диагностику, своевременное выявление, лечение и профилактику туберкулёза среди населения. </vt:lpstr>
      <vt:lpstr>Противотуберкулезная работа   Цель: минимизировать распространение инфекции и снизить заболеваемость туберкулезом и  смертность от туберкулеза. </vt:lpstr>
      <vt:lpstr>Виды медицинской помощи больным  туберкулезом:    </vt:lpstr>
      <vt:lpstr>Первичная доврачебная  медико-санитарная помощь</vt:lpstr>
      <vt:lpstr>Первичная врачебная  медико-санитарная помощь</vt:lpstr>
      <vt:lpstr>Специализированная медицинская помощь   больным туберкулезом  </vt:lpstr>
      <vt:lpstr>Скорая медицинская помощь </vt:lpstr>
      <vt:lpstr>Презентация PowerPoint</vt:lpstr>
      <vt:lpstr>Презентация PowerPoint</vt:lpstr>
      <vt:lpstr>Презентация PowerPoint</vt:lpstr>
      <vt:lpstr>Противотуберкулезный диспансер (диспансерное отделение)</vt:lpstr>
      <vt:lpstr>Противотуберкулезный диспансер (диспансерное отделение)</vt:lpstr>
      <vt:lpstr>Противотуберкулезный диспансер (диспансерное отделение)</vt:lpstr>
      <vt:lpstr>Презентация PowerPoint</vt:lpstr>
      <vt:lpstr>Диспансерное наблюдение</vt:lpstr>
      <vt:lpstr>ДИСПАНСЕРНОМУ НАБЛЮДЕНИЮ  У ФТИЗИАТРА ПОДЛЕЖАТ:</vt:lpstr>
      <vt:lpstr>Презентация PowerPoint</vt:lpstr>
      <vt:lpstr>Презентация PowerPoint</vt:lpstr>
      <vt:lpstr>Группы диспансерного наблюдения</vt:lpstr>
      <vt:lpstr>Группы диспансерного наблюдения</vt:lpstr>
      <vt:lpstr>Презентация PowerPoint</vt:lpstr>
      <vt:lpstr>Профилактические мероприятия</vt:lpstr>
      <vt:lpstr>Виды профилактики туберкулеза:    </vt:lpstr>
      <vt:lpstr>Социальная профилактика</vt:lpstr>
      <vt:lpstr>СОЦИАЛЬНАЯ ПРОФИЛАКТИКА</vt:lpstr>
      <vt:lpstr>НЕСПЕЦИФИЧЕСКАЯ ПРОФИЛАКТИКА это </vt:lpstr>
      <vt:lpstr>Специфическая профилактика</vt:lpstr>
      <vt:lpstr>Санитарная профилактика</vt:lpstr>
      <vt:lpstr>САНИТАРНАЯ ПРОФИЛАКТИКА</vt:lpstr>
      <vt:lpstr>Эпидемический очаг туберкулеза   </vt:lpstr>
      <vt:lpstr>Эпидемический очаг туберкулеза   </vt:lpstr>
      <vt:lpstr>Риск заболевания туберкулезом в очаге туберкулезной инфекции определяют:    </vt:lpstr>
      <vt:lpstr>При определении риска заболевания туберкулезом в очаге туберкулезной инфекции учитывают:  </vt:lpstr>
      <vt:lpstr>Классификация очагов  туберкулеза</vt:lpstr>
      <vt:lpstr>Классификация очагов  туберкулеза</vt:lpstr>
      <vt:lpstr>ПЕРВИЧНОЕ ЭПИДЕМИОЛОГИЧЕСКОЕ ОБСЛЕДОВАНИЕ ОЧАГА</vt:lpstr>
      <vt:lpstr>Работа В ОЧАГАХ ТУБЕРКУЛЕЗА</vt:lpstr>
      <vt:lpstr>Работа В ОЧАГАХ ТУБЕРКУЛЕЗА</vt:lpstr>
      <vt:lpstr>КОНТАКТЫ</vt:lpstr>
      <vt:lpstr>Презентация PowerPoint</vt:lpstr>
      <vt:lpstr>ЧАСТОТА ПАТРОНАЖА И ДЕЗИНФЕКЦИИ В ОЧАГАХ</vt:lpstr>
      <vt:lpstr>Презентация PowerPoint</vt:lpstr>
      <vt:lpstr>Специфическая профилактика</vt:lpstr>
      <vt:lpstr> ВАКЦИНА  БЦЖ - АТТЕНУИРОВАННЫЙ ШТАММ    M. bovis BCG (Bacillus Calmette-Guérin - бациллы  Кальметта-Герена)    </vt:lpstr>
      <vt:lpstr>ВИДЫ ВАКЦИН </vt:lpstr>
      <vt:lpstr>ФОРМА ВЫПУСКА ВАКЦИНЫ</vt:lpstr>
      <vt:lpstr>Биологические и иммунологические свойства БЦЖ</vt:lpstr>
      <vt:lpstr>Вакцинация против туберкулеза</vt:lpstr>
      <vt:lpstr>ПРОТИВОПОКАЗАНИЯ  к ВАКЦИНАЦИИ БЦЖ/БЦЖ-М</vt:lpstr>
      <vt:lpstr>ПРОТИВОПОКАЗАНИЯ к ревакцинации (абсолютные)</vt:lpstr>
      <vt:lpstr>Организация прививки БЦЖ</vt:lpstr>
      <vt:lpstr>Презентация PowerPoint</vt:lpstr>
      <vt:lpstr>Местная реакция на введение  БЦЖ</vt:lpstr>
      <vt:lpstr>НАБЛЮДЕНИЕ В учреждениях первичной медико-санитарной помощи (ПМСП)</vt:lpstr>
      <vt:lpstr>Наблюдение за прививочной реакцией</vt:lpstr>
      <vt:lpstr>Направлению  на консультацию к фтизиатру подлежат дети с :</vt:lpstr>
      <vt:lpstr>Поствакцинальные осложнения</vt:lpstr>
      <vt:lpstr>Поствакцинальные осложнения</vt:lpstr>
      <vt:lpstr>Причины осложнений после введения  БЦЖ и БЦЖ-М</vt:lpstr>
      <vt:lpstr>Осложнения БЦЖ </vt:lpstr>
      <vt:lpstr>Осложнения БЦЖ </vt:lpstr>
      <vt:lpstr>Осложнения БЦЖ </vt:lpstr>
      <vt:lpstr>Осложнения БЦЖ </vt:lpstr>
      <vt:lpstr>Диагностические критерии при подозрении на  осложнение вакцинации БЦЖ</vt:lpstr>
      <vt:lpstr>Презентация PowerPoint</vt:lpstr>
      <vt:lpstr>Диагностика  БЦЖ- остита:</vt:lpstr>
      <vt:lpstr>АЛГОРИТМ (ПОСЛЕДОВАТЕЛЬНОСТЬ) ДЕЙСТВИЙ  ВРАЧА ПРИ ВЫЯВЛЕНИИ ОСЛОЖНЕНИЙ (1)</vt:lpstr>
      <vt:lpstr>АЛГОРИТМ (ПОСЛЕДОВАТЕЛЬНОСТЬ) ДЕЙСТВИЙ  ВРАЧА ПРИ ВЫЯВЛЕНИИ ОСЛОЖНЕНИЙ (2)</vt:lpstr>
      <vt:lpstr>4 этап. ЗАКЛЮЧИТЕЛЬНЫЙ  ЭТАП  АЛГОРИТМА ВРАЧЕБНЫХ МЕРОПРИЯТИЙ</vt:lpstr>
      <vt:lpstr>ЛЕЧЕНИЕ  ОСЛОЖНЕНИЙ</vt:lpstr>
      <vt:lpstr>Вопросы для самоконтроля: </vt:lpstr>
      <vt:lpstr>Выводы </vt:lpstr>
      <vt:lpstr>РЕКОМЕНДУЕМАЯ ЛИТЕРАТУРА (1)</vt:lpstr>
      <vt:lpstr>РЕКОМЕНДУЕМАЯ ЛИТЕРАТУРА (2)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Порядок оказания медицинской помощи больным туберкулезом. Профилактика туберкулеза</dc:title>
  <dc:creator>user_consult</dc:creator>
  <cp:lastModifiedBy>Татьяна Петренко</cp:lastModifiedBy>
  <cp:revision>112</cp:revision>
  <dcterms:created xsi:type="dcterms:W3CDTF">2016-10-28T11:36:16Z</dcterms:created>
  <dcterms:modified xsi:type="dcterms:W3CDTF">2026-04-26T19:09:32Z</dcterms:modified>
</cp:coreProperties>
</file>