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1" r:id="rId2"/>
    <p:sldMasterId id="2147483757" r:id="rId3"/>
    <p:sldMasterId id="2147484037" r:id="rId4"/>
    <p:sldMasterId id="2147484183" r:id="rId5"/>
    <p:sldMasterId id="2147484207" r:id="rId6"/>
    <p:sldMasterId id="2147484220" r:id="rId7"/>
  </p:sldMasterIdLst>
  <p:notesMasterIdLst>
    <p:notesMasterId r:id="rId54"/>
  </p:notesMasterIdLst>
  <p:handoutMasterIdLst>
    <p:handoutMasterId r:id="rId55"/>
  </p:handoutMasterIdLst>
  <p:sldIdLst>
    <p:sldId id="272" r:id="rId8"/>
    <p:sldId id="279" r:id="rId9"/>
    <p:sldId id="366" r:id="rId10"/>
    <p:sldId id="379" r:id="rId11"/>
    <p:sldId id="381" r:id="rId12"/>
    <p:sldId id="385" r:id="rId13"/>
    <p:sldId id="367" r:id="rId14"/>
    <p:sldId id="386" r:id="rId15"/>
    <p:sldId id="387" r:id="rId16"/>
    <p:sldId id="380" r:id="rId17"/>
    <p:sldId id="388" r:id="rId18"/>
    <p:sldId id="389" r:id="rId19"/>
    <p:sldId id="391" r:id="rId20"/>
    <p:sldId id="395" r:id="rId21"/>
    <p:sldId id="393" r:id="rId22"/>
    <p:sldId id="375" r:id="rId23"/>
    <p:sldId id="397" r:id="rId24"/>
    <p:sldId id="376" r:id="rId25"/>
    <p:sldId id="398" r:id="rId26"/>
    <p:sldId id="377" r:id="rId27"/>
    <p:sldId id="378" r:id="rId28"/>
    <p:sldId id="406" r:id="rId29"/>
    <p:sldId id="404" r:id="rId30"/>
    <p:sldId id="412" r:id="rId31"/>
    <p:sldId id="405" r:id="rId32"/>
    <p:sldId id="413" r:id="rId33"/>
    <p:sldId id="415" r:id="rId34"/>
    <p:sldId id="416" r:id="rId35"/>
    <p:sldId id="421" r:id="rId36"/>
    <p:sldId id="418" r:id="rId37"/>
    <p:sldId id="420" r:id="rId38"/>
    <p:sldId id="417" r:id="rId39"/>
    <p:sldId id="407" r:id="rId40"/>
    <p:sldId id="430" r:id="rId41"/>
    <p:sldId id="422" r:id="rId42"/>
    <p:sldId id="423" r:id="rId43"/>
    <p:sldId id="424" r:id="rId44"/>
    <p:sldId id="425" r:id="rId45"/>
    <p:sldId id="426" r:id="rId46"/>
    <p:sldId id="427" r:id="rId47"/>
    <p:sldId id="428" r:id="rId48"/>
    <p:sldId id="414" r:id="rId49"/>
    <p:sldId id="419" r:id="rId50"/>
    <p:sldId id="429" r:id="rId51"/>
    <p:sldId id="431" r:id="rId52"/>
    <p:sldId id="432" r:id="rId53"/>
  </p:sldIdLst>
  <p:sldSz cx="12192000" cy="6858000"/>
  <p:notesSz cx="6858000" cy="9144000"/>
  <p:custDataLst>
    <p:tags r:id="rId56"/>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24" autoAdjust="0"/>
    <p:restoredTop sz="94663" autoAdjust="0"/>
  </p:normalViewPr>
  <p:slideViewPr>
    <p:cSldViewPr snapToGrid="0">
      <p:cViewPr>
        <p:scale>
          <a:sx n="80" d="100"/>
          <a:sy n="80" d="100"/>
        </p:scale>
        <p:origin x="66" y="51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85" d="100"/>
          <a:sy n="85" d="100"/>
        </p:scale>
        <p:origin x="-378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handoutMaster" Target="handoutMasters/handout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viewProps" Target="viewProps.xml"/><Relationship Id="rId5" Type="http://schemas.openxmlformats.org/officeDocument/2006/relationships/slideMaster" Target="slideMasters/slideMaster5.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tags" Target="tags/tag1.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theme" Target="theme/theme1.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presProps" Target="presProp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637F03C-B1E8-46C5-8595-8F99007DA0BB}" type="datetimeFigureOut">
              <a:rPr lang="ru-RU" smtClean="0"/>
              <a:pPr/>
              <a:t>25.04.2026</a:t>
            </a:fld>
            <a:endParaRPr lang="ru-RU"/>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8B57A0-1014-4808-AC9E-41E2EB9AC112}" type="slidenum">
              <a:rPr lang="ru-RU" smtClean="0"/>
              <a:pPr/>
              <a:t>‹#›</a:t>
            </a:fld>
            <a:endParaRPr lang="ru-RU"/>
          </a:p>
        </p:txBody>
      </p:sp>
    </p:spTree>
    <p:extLst>
      <p:ext uri="{BB962C8B-B14F-4D97-AF65-F5344CB8AC3E}">
        <p14:creationId xmlns:p14="http://schemas.microsoft.com/office/powerpoint/2010/main" val="29167833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64C51F-A3E9-4968-9327-E378EAF65036}" type="datetimeFigureOut">
              <a:rPr lang="ru-RU" smtClean="0"/>
              <a:t>25.04.2026</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D1DD68-6981-4DEE-ACA1-F8A62C2549B4}" type="slidenum">
              <a:rPr lang="ru-RU" smtClean="0"/>
              <a:t>‹#›</a:t>
            </a:fld>
            <a:endParaRPr lang="ru-RU"/>
          </a:p>
        </p:txBody>
      </p:sp>
    </p:spTree>
    <p:extLst>
      <p:ext uri="{BB962C8B-B14F-4D97-AF65-F5344CB8AC3E}">
        <p14:creationId xmlns:p14="http://schemas.microsoft.com/office/powerpoint/2010/main" val="2903269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Образ слайда 1"/>
          <p:cNvSpPr>
            <a:spLocks noGrp="1" noRot="1" noChangeAspect="1" noChangeArrowheads="1" noTextEdit="1"/>
          </p:cNvSpPr>
          <p:nvPr>
            <p:ph type="sldImg"/>
          </p:nvPr>
        </p:nvSpPr>
        <p:spPr>
          <a:xfrm>
            <a:off x="381000" y="685800"/>
            <a:ext cx="6096000" cy="3429000"/>
          </a:xfrm>
          <a:ln/>
        </p:spPr>
      </p:sp>
      <p:sp>
        <p:nvSpPr>
          <p:cNvPr id="197635" name="Заметки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ru-RU" altLang="ru-RU"/>
          </a:p>
        </p:txBody>
      </p:sp>
      <p:sp>
        <p:nvSpPr>
          <p:cNvPr id="148484" name="Номер слайда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defRPr/>
            </a:pPr>
            <a:fld id="{350E8277-082F-40F5-9807-A72679B7441B}" type="slidenum">
              <a:rPr lang="ru-RU" altLang="ru-RU">
                <a:solidFill>
                  <a:srgbClr val="000000"/>
                </a:solidFill>
              </a:rPr>
              <a:pPr>
                <a:defRPr/>
              </a:pPr>
              <a:t>5</a:t>
            </a:fld>
            <a:endParaRPr lang="ru-RU" altLang="ru-RU">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B7D1DD68-6981-4DEE-ACA1-F8A62C2549B4}" type="slidenum">
              <a:rPr lang="ru-RU" smtClean="0"/>
              <a:t>21</a:t>
            </a:fld>
            <a:endParaRPr lang="ru-RU"/>
          </a:p>
        </p:txBody>
      </p:sp>
    </p:spTree>
    <p:extLst>
      <p:ext uri="{BB962C8B-B14F-4D97-AF65-F5344CB8AC3E}">
        <p14:creationId xmlns:p14="http://schemas.microsoft.com/office/powerpoint/2010/main" val="58792924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2.wdp"/><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2.xml"/><Relationship Id="rId5" Type="http://schemas.microsoft.com/office/2007/relationships/hdphoto" Target="../media/hdphoto2.wdp"/><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2.xml"/><Relationship Id="rId5" Type="http://schemas.microsoft.com/office/2007/relationships/hdphoto" Target="../media/hdphoto2.wdp"/><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4.xml"/><Relationship Id="rId4" Type="http://schemas.openxmlformats.org/officeDocument/2006/relationships/image" Target="../media/image6.pn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2.png"/></Relationships>
</file>

<file path=ppt/slideLayouts/_rels/slideLayout7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7.xml"/><Relationship Id="rId5" Type="http://schemas.microsoft.com/office/2007/relationships/hdphoto" Target="../media/hdphoto2.wdp"/><Relationship Id="rId4" Type="http://schemas.openxmlformats.org/officeDocument/2006/relationships/image" Target="../media/image3.png"/></Relationships>
</file>

<file path=ppt/slideLayouts/_rels/slideLayout7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7.xml"/><Relationship Id="rId5" Type="http://schemas.microsoft.com/office/2007/relationships/hdphoto" Target="../media/hdphoto2.wdp"/><Relationship Id="rId4" Type="http://schemas.openxmlformats.org/officeDocument/2006/relationships/image" Target="../media/image3.png"/></Relationships>
</file>

<file path=ppt/slideLayouts/_rels/slideLayout7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ctrTitle" hasCustomPrompt="1"/>
          </p:nvPr>
        </p:nvSpPr>
        <p:spPr>
          <a:xfrm>
            <a:off x="2765503" y="1122363"/>
            <a:ext cx="8280000" cy="2387600"/>
          </a:xfrm>
        </p:spPr>
        <p:txBody>
          <a:bodyPr anchor="t">
            <a:normAutofit/>
          </a:bodyPr>
          <a:lstStyle>
            <a:lvl1pPr algn="l">
              <a:defRPr sz="5400" baseline="0"/>
            </a:lvl1pPr>
          </a:lstStyle>
          <a:p>
            <a:r>
              <a:rPr lang="ru-RU" dirty="0"/>
              <a:t>ОБРАЗЕЦ ЗАГОЛОВКА</a:t>
            </a:r>
          </a:p>
        </p:txBody>
      </p:sp>
      <p:sp>
        <p:nvSpPr>
          <p:cNvPr id="8" name="Прямоугольник 7"/>
          <p:cNvSpPr/>
          <p:nvPr userDrawn="1"/>
        </p:nvSpPr>
        <p:spPr>
          <a:xfrm>
            <a:off x="3480329" y="6199567"/>
            <a:ext cx="5400275" cy="430887"/>
          </a:xfrm>
          <a:prstGeom prst="rect">
            <a:avLst/>
          </a:prstGeom>
          <a:ln>
            <a:noFill/>
          </a:ln>
        </p:spPr>
        <p:txBody>
          <a:bodyPr wrap="square">
            <a:spAutoFit/>
          </a:bodyPr>
          <a:lstStyle/>
          <a:p>
            <a:r>
              <a:rPr lang="ru-RU" sz="1100" b="1" dirty="0">
                <a:solidFill>
                  <a:srgbClr val="44546A"/>
                </a:solidFill>
              </a:rPr>
              <a:t>ФГБОУ ВО «НОВОСИБИРСКИЙ ГОСУДАРСТВЕННЫЙ МЕДИЦИНСКИЙ УНИВЕРСИТЕТ» МИНЗДРАВА РОССИИ</a:t>
            </a:r>
          </a:p>
        </p:txBody>
      </p:sp>
      <p:pic>
        <p:nvPicPr>
          <p:cNvPr id="3" name="Рисунок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71260" y="6076051"/>
            <a:ext cx="675951" cy="675950"/>
          </a:xfrm>
          <a:prstGeom prst="rect">
            <a:avLst/>
          </a:prstGeom>
        </p:spPr>
      </p:pic>
    </p:spTree>
    <p:extLst>
      <p:ext uri="{BB962C8B-B14F-4D97-AF65-F5344CB8AC3E}">
        <p14:creationId xmlns:p14="http://schemas.microsoft.com/office/powerpoint/2010/main" val="93760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title" hasCustomPrompt="1"/>
          </p:nvPr>
        </p:nvSpPr>
        <p:spPr>
          <a:xfrm>
            <a:off x="2780837" y="2002635"/>
            <a:ext cx="8715763" cy="2852737"/>
          </a:xfrm>
        </p:spPr>
        <p:txBody>
          <a:bodyPr anchor="t">
            <a:normAutofit/>
          </a:bodyPr>
          <a:lstStyle>
            <a:lvl1pPr>
              <a:defRPr sz="5400" baseline="0"/>
            </a:lvl1pPr>
          </a:lstStyle>
          <a:p>
            <a:r>
              <a:rPr lang="ru-RU" dirty="0"/>
              <a:t>ЗАГОЛОВОК РАЗДЕЛА </a:t>
            </a:r>
          </a:p>
        </p:txBody>
      </p:sp>
      <p:sp>
        <p:nvSpPr>
          <p:cNvPr id="8" name="Прямоугольник 7"/>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4" name="Рисунок 3"/>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3644708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Заголовок подраздела">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title" hasCustomPrompt="1"/>
          </p:nvPr>
        </p:nvSpPr>
        <p:spPr>
          <a:xfrm>
            <a:off x="2996788" y="555679"/>
            <a:ext cx="8329055" cy="1325563"/>
          </a:xfrm>
        </p:spPr>
        <p:txBody>
          <a:bodyPr>
            <a:normAutofit/>
          </a:bodyPr>
          <a:lstStyle>
            <a:lvl1pPr>
              <a:defRPr sz="4400"/>
            </a:lvl1pPr>
          </a:lstStyle>
          <a:p>
            <a:r>
              <a:rPr lang="ru-RU" dirty="0"/>
              <a:t>Заголовок подраздела</a:t>
            </a:r>
          </a:p>
        </p:txBody>
      </p:sp>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965083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СТРУКТУРА УЧЕБНОГО СОДЕРЖАНИЯ">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a:lvl1pPr>
          </a:lstStyle>
          <a:p>
            <a:r>
              <a:rPr lang="ru-RU" dirty="0"/>
              <a:t>СТРУКТУРА УЧЕБНОГО СОДЕРЖАНИЯ</a:t>
            </a:r>
          </a:p>
        </p:txBody>
      </p:sp>
      <p:sp>
        <p:nvSpPr>
          <p:cNvPr id="5" name="Объект 2"/>
          <p:cNvSpPr>
            <a:spLocks noGrp="1"/>
          </p:cNvSpPr>
          <p:nvPr>
            <p:ph idx="1"/>
          </p:nvPr>
        </p:nvSpPr>
        <p:spPr>
          <a:xfrm>
            <a:off x="696000" y="1796268"/>
            <a:ext cx="10800000" cy="4320000"/>
          </a:xfrm>
        </p:spPr>
        <p:txBody>
          <a:bodyPr wrap="none">
            <a:noAutofit/>
          </a:bodyPr>
          <a:lstStyle>
            <a:lvl1pPr marL="432000" indent="-432000" algn="just">
              <a:lnSpc>
                <a:spcPct val="100000"/>
              </a:lnSpc>
              <a:spcBef>
                <a:spcPts val="600"/>
              </a:spcBef>
              <a:spcAft>
                <a:spcPts val="1200"/>
              </a:spcAft>
              <a:buClrTx/>
              <a:buFont typeface="+mj-lt"/>
              <a:buAutoNum type="arabicPeriod"/>
              <a:defRPr sz="1800" b="0">
                <a:solidFill>
                  <a:schemeClr val="bg2">
                    <a:lumMod val="10000"/>
                  </a:schemeClr>
                </a:solidFill>
              </a:defRPr>
            </a:lvl1pPr>
            <a:lvl2pPr marL="790575" indent="-358775" algn="just">
              <a:lnSpc>
                <a:spcPct val="100000"/>
              </a:lnSpc>
              <a:spcBef>
                <a:spcPts val="200"/>
              </a:spcBef>
              <a:spcAft>
                <a:spcPts val="1200"/>
              </a:spcAft>
              <a:buClr>
                <a:schemeClr val="bg2">
                  <a:lumMod val="10000"/>
                </a:schemeClr>
              </a:buClr>
              <a:buFont typeface="+mj-lt"/>
              <a:buAutoNum type="arabicPeriod"/>
              <a:defRPr sz="1800">
                <a:solidFill>
                  <a:schemeClr val="bg2">
                    <a:lumMod val="10000"/>
                  </a:schemeClr>
                </a:solidFill>
              </a:defRPr>
            </a:lvl2pPr>
            <a:lvl3pPr marL="1152000" indent="-358775" algn="just">
              <a:lnSpc>
                <a:spcPct val="100000"/>
              </a:lnSpc>
              <a:spcBef>
                <a:spcPts val="50"/>
              </a:spcBef>
              <a:spcAft>
                <a:spcPts val="1200"/>
              </a:spcAft>
              <a:buClrTx/>
              <a:buFont typeface="+mj-lt"/>
              <a:buAutoNum type="arabicPeriod"/>
              <a:defRPr sz="1800">
                <a:solidFill>
                  <a:schemeClr val="bg2">
                    <a:lumMod val="10000"/>
                  </a:schemeClr>
                </a:solidFill>
              </a:defRPr>
            </a:lvl3pPr>
            <a:lvl4pPr marL="1481138" indent="-457200">
              <a:buClr>
                <a:schemeClr val="accent1"/>
              </a:buClr>
              <a:buFont typeface="+mj-lt"/>
              <a:buAutoNum type="arabicPeriod"/>
              <a:defRPr sz="2000"/>
            </a:lvl4pPr>
            <a:lvl5pPr marL="1752600" indent="-457200">
              <a:buClr>
                <a:schemeClr val="accent1"/>
              </a:buClr>
              <a:buFont typeface="+mj-lt"/>
              <a:buAutoNum type="arabicPeriod"/>
              <a:defRPr sz="2000"/>
            </a:lvl5pPr>
          </a:lstStyle>
          <a:p>
            <a:pPr lvl="0"/>
            <a:r>
              <a:rPr lang="ru-RU" dirty="0"/>
              <a:t>Образец текста</a:t>
            </a:r>
          </a:p>
          <a:p>
            <a:pPr lvl="1"/>
            <a:r>
              <a:rPr lang="ru-RU" dirty="0"/>
              <a:t>Второй уровень</a:t>
            </a:r>
          </a:p>
          <a:p>
            <a:pPr lvl="2"/>
            <a:r>
              <a:rPr lang="ru-RU" dirty="0"/>
              <a:t>Третий уровень</a:t>
            </a:r>
          </a:p>
        </p:txBody>
      </p:sp>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1127120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Заголовок и текст по всей ширин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sp>
        <p:nvSpPr>
          <p:cNvPr id="3" name="Объект 2"/>
          <p:cNvSpPr>
            <a:spLocks noGrp="1"/>
          </p:cNvSpPr>
          <p:nvPr>
            <p:ph idx="1"/>
          </p:nvPr>
        </p:nvSpPr>
        <p:spPr>
          <a:xfrm>
            <a:off x="696000" y="1784197"/>
            <a:ext cx="10800000" cy="4292407"/>
          </a:xfrm>
        </p:spPr>
        <p:txBody>
          <a:bodyPr/>
          <a:lstStyle>
            <a:lvl1pPr marL="0" indent="0" algn="just">
              <a:lnSpc>
                <a:spcPct val="100000"/>
              </a:lnSpc>
              <a:spcAft>
                <a:spcPts val="1200"/>
              </a:spcAft>
              <a:buNone/>
              <a:defRPr sz="1800"/>
            </a:lvl1pPr>
            <a:lvl2pPr marL="685800" indent="-228600" algn="just">
              <a:lnSpc>
                <a:spcPct val="100000"/>
              </a:lnSpc>
              <a:spcAft>
                <a:spcPts val="1200"/>
              </a:spcAft>
              <a:buFont typeface="Wingdings" panose="05000000000000000000" pitchFamily="2" charset="2"/>
              <a:buChar char="§"/>
              <a:defRPr sz="1800"/>
            </a:lvl2pPr>
            <a:lvl3pPr marL="1143000" indent="-228600" algn="just">
              <a:lnSpc>
                <a:spcPct val="100000"/>
              </a:lnSpc>
              <a:spcAft>
                <a:spcPts val="1200"/>
              </a:spcAft>
              <a:buFont typeface="Wingdings" panose="05000000000000000000" pitchFamily="2" charset="2"/>
              <a:buChar char="ü"/>
              <a:defRPr sz="1800"/>
            </a:lvl3pPr>
            <a:lvl4pPr marL="1600200" indent="-228600" algn="just">
              <a:lnSpc>
                <a:spcPct val="100000"/>
              </a:lnSpc>
              <a:spcAft>
                <a:spcPts val="1200"/>
              </a:spcAft>
              <a:buFont typeface="Wingdings" panose="05000000000000000000" pitchFamily="2" charset="2"/>
              <a:buChar char="q"/>
              <a:defRPr/>
            </a:lvl4pPr>
            <a:lvl5pPr marL="2057400" indent="-228600" algn="just">
              <a:lnSpc>
                <a:spcPct val="100000"/>
              </a:lnSpc>
              <a:spcAft>
                <a:spcPts val="1200"/>
              </a:spcAft>
              <a:buFont typeface="Wingdings" panose="05000000000000000000" pitchFamily="2" charset="2"/>
              <a:buChar char="Ø"/>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0" name="Прямоугольник 9"/>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2397566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graphicFrame>
        <p:nvGraphicFramePr>
          <p:cNvPr id="3" name="Таблица 2"/>
          <p:cNvGraphicFramePr>
            <a:graphicFrameLocks noGrp="1"/>
          </p:cNvGraphicFramePr>
          <p:nvPr userDrawn="1">
            <p:extLst>
              <p:ext uri="{D42A27DB-BD31-4B8C-83A1-F6EECF244321}">
                <p14:modId xmlns:p14="http://schemas.microsoft.com/office/powerpoint/2010/main" val="1996177546"/>
              </p:ext>
            </p:extLst>
          </p:nvPr>
        </p:nvGraphicFramePr>
        <p:xfrm>
          <a:off x="696000" y="2134809"/>
          <a:ext cx="10800000" cy="1483360"/>
        </p:xfrm>
        <a:graphic>
          <a:graphicData uri="http://schemas.openxmlformats.org/drawingml/2006/table">
            <a:tbl>
              <a:tblPr firstRow="1" bandRow="1">
                <a:tableStyleId>{BDBED569-4797-4DF1-A0F4-6AAB3CD982D8}</a:tableStyleId>
              </a:tblPr>
              <a:tblGrid>
                <a:gridCol w="2700000">
                  <a:extLst>
                    <a:ext uri="{9D8B030D-6E8A-4147-A177-3AD203B41FA5}">
                      <a16:colId xmlns:a16="http://schemas.microsoft.com/office/drawing/2014/main" val="2197793136"/>
                    </a:ext>
                  </a:extLst>
                </a:gridCol>
                <a:gridCol w="2700000">
                  <a:extLst>
                    <a:ext uri="{9D8B030D-6E8A-4147-A177-3AD203B41FA5}">
                      <a16:colId xmlns:a16="http://schemas.microsoft.com/office/drawing/2014/main" val="3973714599"/>
                    </a:ext>
                  </a:extLst>
                </a:gridCol>
                <a:gridCol w="2700000">
                  <a:extLst>
                    <a:ext uri="{9D8B030D-6E8A-4147-A177-3AD203B41FA5}">
                      <a16:colId xmlns:a16="http://schemas.microsoft.com/office/drawing/2014/main" val="2418584000"/>
                    </a:ext>
                  </a:extLst>
                </a:gridCol>
                <a:gridCol w="2700000">
                  <a:extLst>
                    <a:ext uri="{9D8B030D-6E8A-4147-A177-3AD203B41FA5}">
                      <a16:colId xmlns:a16="http://schemas.microsoft.com/office/drawing/2014/main" val="419486828"/>
                    </a:ext>
                  </a:extLst>
                </a:gridCol>
              </a:tblGrid>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a:solidFill>
                          <a:schemeClr val="bg2">
                            <a:lumMod val="10000"/>
                          </a:schemeClr>
                        </a:solidFill>
                      </a:endParaRPr>
                    </a:p>
                  </a:txBody>
                  <a:tcPr anchor="ctr"/>
                </a:tc>
                <a:extLst>
                  <a:ext uri="{0D108BD9-81ED-4DB2-BD59-A6C34878D82A}">
                    <a16:rowId xmlns:a16="http://schemas.microsoft.com/office/drawing/2014/main" val="3251134359"/>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2685326241"/>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343258380"/>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1251859722"/>
                  </a:ext>
                </a:extLst>
              </a:tr>
            </a:tbl>
          </a:graphicData>
        </a:graphic>
      </p:graphicFrame>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2645975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1219496"/>
          </a:xfrm>
        </p:spPr>
        <p:txBody>
          <a:bodyPr/>
          <a:lstStyle>
            <a:lvl1pPr>
              <a:lnSpc>
                <a:spcPct val="100000"/>
              </a:lnSpc>
              <a:defRPr/>
            </a:lvl1pPr>
          </a:lstStyle>
          <a:p>
            <a:r>
              <a:rPr lang="ru-RU" dirty="0"/>
              <a:t>Образец заголовка</a:t>
            </a:r>
          </a:p>
        </p:txBody>
      </p:sp>
      <p:sp>
        <p:nvSpPr>
          <p:cNvPr id="3" name="Объект 2"/>
          <p:cNvSpPr>
            <a:spLocks noGrp="1"/>
          </p:cNvSpPr>
          <p:nvPr>
            <p:ph sz="half" idx="1"/>
          </p:nvPr>
        </p:nvSpPr>
        <p:spPr>
          <a:xfrm>
            <a:off x="670505" y="1780309"/>
            <a:ext cx="5328851" cy="4398654"/>
          </a:xfrm>
        </p:spPr>
        <p:txBody>
          <a:bodyPr>
            <a:normAutofit/>
          </a:bodyPr>
          <a:lstStyle>
            <a:lvl1pPr marL="0" indent="0" algn="just">
              <a:spcAft>
                <a:spcPts val="1200"/>
              </a:spcAft>
              <a:buNone/>
              <a:defRPr sz="1800"/>
            </a:lvl1pPr>
            <a:lvl2pPr marL="685800" indent="-228600" algn="just">
              <a:spcAft>
                <a:spcPts val="1200"/>
              </a:spcAft>
              <a:buFont typeface="Wingdings" panose="05000000000000000000" pitchFamily="2" charset="2"/>
              <a:buChar char="§"/>
              <a:defRPr sz="1800"/>
            </a:lvl2pPr>
            <a:lvl3pPr marL="1143000" indent="-228600" algn="just">
              <a:spcAft>
                <a:spcPts val="1200"/>
              </a:spcAft>
              <a:buFont typeface="Wingdings" panose="05000000000000000000" pitchFamily="2" charset="2"/>
              <a:buChar char="ü"/>
              <a:defRPr sz="1800"/>
            </a:lvl3pPr>
            <a:lvl4pPr marL="1600200" indent="-228600" algn="just">
              <a:spcAft>
                <a:spcPts val="1200"/>
              </a:spcAft>
              <a:buFont typeface="Wingdings" panose="05000000000000000000" pitchFamily="2" charset="2"/>
              <a:buChar char="q"/>
              <a:defRPr sz="1800"/>
            </a:lvl4pPr>
            <a:lvl5pPr>
              <a:spcAft>
                <a:spcPts val="1200"/>
              </a:spcAft>
              <a:defRPr sz="1800"/>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p:txBody>
      </p:sp>
      <p:sp>
        <p:nvSpPr>
          <p:cNvPr id="4" name="Объект 3"/>
          <p:cNvSpPr>
            <a:spLocks noGrp="1"/>
          </p:cNvSpPr>
          <p:nvPr>
            <p:ph sz="half" idx="2"/>
          </p:nvPr>
        </p:nvSpPr>
        <p:spPr>
          <a:xfrm>
            <a:off x="6191887" y="1780309"/>
            <a:ext cx="5304116" cy="4398654"/>
          </a:xfrm>
        </p:spPr>
        <p:txBody>
          <a:bodyPr>
            <a:normAutofit/>
          </a:bodyPr>
          <a:lstStyle>
            <a:lvl1pPr marL="0" indent="0" algn="just">
              <a:spcAft>
                <a:spcPts val="1200"/>
              </a:spcAft>
              <a:buNone/>
              <a:defRPr sz="1800"/>
            </a:lvl1pPr>
            <a:lvl2pPr marL="685800" indent="-228600" algn="just">
              <a:spcAft>
                <a:spcPts val="1200"/>
              </a:spcAft>
              <a:buFont typeface="Wingdings" panose="05000000000000000000" pitchFamily="2" charset="2"/>
              <a:buChar char="§"/>
              <a:defRPr sz="1800"/>
            </a:lvl2pPr>
            <a:lvl3pPr marL="1143000" indent="-228600" algn="just">
              <a:spcAft>
                <a:spcPts val="1200"/>
              </a:spcAft>
              <a:buFont typeface="Wingdings" panose="05000000000000000000" pitchFamily="2" charset="2"/>
              <a:buChar char="ü"/>
              <a:defRPr sz="1800"/>
            </a:lvl3pPr>
            <a:lvl4pPr marL="1600200" indent="-228600" algn="just">
              <a:spcAft>
                <a:spcPts val="1200"/>
              </a:spcAft>
              <a:buFont typeface="Wingdings" panose="05000000000000000000" pitchFamily="2" charset="2"/>
              <a:buChar char="q"/>
              <a:defRPr sz="1800"/>
            </a:lvl4pPr>
            <a:lvl5pPr>
              <a:spcAft>
                <a:spcPts val="1200"/>
              </a:spcAft>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p:txBody>
      </p:sp>
      <p:sp>
        <p:nvSpPr>
          <p:cNvPr id="11" name="Прямоугольник 10"/>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3" name="Рисунок 12"/>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392148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sp>
        <p:nvSpPr>
          <p:cNvPr id="8" name="Прямоугольник 7"/>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2278567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Рисунок с подписью">
    <p:spTree>
      <p:nvGrpSpPr>
        <p:cNvPr id="1" name=""/>
        <p:cNvGrpSpPr/>
        <p:nvPr/>
      </p:nvGrpSpPr>
      <p:grpSpPr>
        <a:xfrm>
          <a:off x="0" y="0"/>
          <a:ext cx="0" cy="0"/>
          <a:chOff x="0" y="0"/>
          <a:chExt cx="0" cy="0"/>
        </a:xfrm>
      </p:grpSpPr>
      <p:sp>
        <p:nvSpPr>
          <p:cNvPr id="3" name="Рисунок 2"/>
          <p:cNvSpPr>
            <a:spLocks noGrp="1"/>
          </p:cNvSpPr>
          <p:nvPr>
            <p:ph type="pic" idx="1"/>
          </p:nvPr>
        </p:nvSpPr>
        <p:spPr>
          <a:xfrm>
            <a:off x="5324400" y="104987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671161" y="1807030"/>
            <a:ext cx="4279025" cy="4223657"/>
          </a:xfrm>
        </p:spPr>
        <p:txBody>
          <a:bodyPr>
            <a:normAutofit/>
          </a:bodyPr>
          <a:lstStyle>
            <a:lvl1pPr marL="0" indent="0" algn="just">
              <a:spcBef>
                <a:spcPts val="0"/>
              </a:spcBef>
              <a:spcAft>
                <a:spcPts val="1200"/>
              </a:spcAft>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dirty="0"/>
              <a:t>Образец текста</a:t>
            </a:r>
          </a:p>
        </p:txBody>
      </p:sp>
      <p:sp>
        <p:nvSpPr>
          <p:cNvPr id="12" name="Заголовок 1"/>
          <p:cNvSpPr>
            <a:spLocks noGrp="1"/>
          </p:cNvSpPr>
          <p:nvPr>
            <p:ph type="title"/>
          </p:nvPr>
        </p:nvSpPr>
        <p:spPr>
          <a:xfrm>
            <a:off x="696657" y="267452"/>
            <a:ext cx="4277847" cy="1240651"/>
          </a:xfrm>
        </p:spPr>
        <p:txBody>
          <a:bodyPr/>
          <a:lstStyle>
            <a:lvl1pPr>
              <a:lnSpc>
                <a:spcPct val="100000"/>
              </a:lnSpc>
              <a:defRPr/>
            </a:lvl1pPr>
          </a:lstStyle>
          <a:p>
            <a:r>
              <a:rPr lang="ru-RU" dirty="0"/>
              <a:t>Образец заголовка</a:t>
            </a:r>
          </a:p>
        </p:txBody>
      </p:sp>
      <p:sp>
        <p:nvSpPr>
          <p:cNvPr id="11" name="Прямоугольник 10"/>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4" name="Рисунок 13"/>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1612142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ctrTitle" hasCustomPrompt="1"/>
          </p:nvPr>
        </p:nvSpPr>
        <p:spPr>
          <a:xfrm>
            <a:off x="2765503" y="1122363"/>
            <a:ext cx="8280000" cy="2387600"/>
          </a:xfrm>
        </p:spPr>
        <p:txBody>
          <a:bodyPr anchor="t">
            <a:normAutofit/>
          </a:bodyPr>
          <a:lstStyle>
            <a:lvl1pPr algn="l">
              <a:defRPr sz="5400" baseline="0"/>
            </a:lvl1pPr>
          </a:lstStyle>
          <a:p>
            <a:r>
              <a:rPr lang="ru-RU" dirty="0"/>
              <a:t>ОБРАЗЕЦ ЗАГОЛОВКА</a:t>
            </a:r>
          </a:p>
        </p:txBody>
      </p:sp>
      <p:sp>
        <p:nvSpPr>
          <p:cNvPr id="8" name="Прямоугольник 7"/>
          <p:cNvSpPr/>
          <p:nvPr userDrawn="1"/>
        </p:nvSpPr>
        <p:spPr>
          <a:xfrm>
            <a:off x="3480329" y="6199567"/>
            <a:ext cx="5400275" cy="430887"/>
          </a:xfrm>
          <a:prstGeom prst="rect">
            <a:avLst/>
          </a:prstGeom>
          <a:ln>
            <a:noFill/>
          </a:ln>
        </p:spPr>
        <p:txBody>
          <a:bodyPr wrap="square">
            <a:spAutoFit/>
          </a:bodyPr>
          <a:lstStyle/>
          <a:p>
            <a:r>
              <a:rPr lang="ru-RU" sz="1100" b="1" i="0" kern="1200" baseline="0" dirty="0">
                <a:solidFill>
                  <a:schemeClr val="tx2"/>
                </a:solidFill>
                <a:effectLst/>
                <a:latin typeface="+mn-lt"/>
                <a:ea typeface="+mn-ea"/>
                <a:cs typeface="+mn-cs"/>
              </a:rPr>
              <a:t>ФГБОУ ВО «НОВОСИБИРСКИЙ ГОСУДАРСТВЕННЫЙ МЕДИЦИНСКИЙ УНИВЕРСИТЕТ» МИНЗДРАВА РОССИИ</a:t>
            </a:r>
          </a:p>
        </p:txBody>
      </p:sp>
      <p:pic>
        <p:nvPicPr>
          <p:cNvPr id="3" name="Рисунок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71260" y="6076051"/>
            <a:ext cx="675951" cy="675950"/>
          </a:xfrm>
          <a:prstGeom prst="rect">
            <a:avLst/>
          </a:prstGeom>
        </p:spPr>
      </p:pic>
    </p:spTree>
    <p:extLst>
      <p:ext uri="{BB962C8B-B14F-4D97-AF65-F5344CB8AC3E}">
        <p14:creationId xmlns:p14="http://schemas.microsoft.com/office/powerpoint/2010/main" val="3777685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ЗАГОЛОВОК РАЗДЕЛА">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title" hasCustomPrompt="1"/>
          </p:nvPr>
        </p:nvSpPr>
        <p:spPr>
          <a:xfrm>
            <a:off x="2780837" y="2002635"/>
            <a:ext cx="8715763" cy="2852737"/>
          </a:xfrm>
        </p:spPr>
        <p:txBody>
          <a:bodyPr anchor="t">
            <a:normAutofit/>
          </a:bodyPr>
          <a:lstStyle>
            <a:lvl1pPr>
              <a:defRPr sz="5400" baseline="0"/>
            </a:lvl1pPr>
          </a:lstStyle>
          <a:p>
            <a:r>
              <a:rPr lang="ru-RU" dirty="0"/>
              <a:t>ЗАГОЛОВОК РАЗДЕЛА </a:t>
            </a:r>
          </a:p>
        </p:txBody>
      </p:sp>
      <p:sp>
        <p:nvSpPr>
          <p:cNvPr id="8" name="Прямоугольник 7"/>
          <p:cNvSpPr/>
          <p:nvPr userDrawn="1"/>
        </p:nvSpPr>
        <p:spPr>
          <a:xfrm>
            <a:off x="6779557"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4" name="Рисунок 3"/>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1169757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Заголовок подраздела">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title" hasCustomPrompt="1"/>
          </p:nvPr>
        </p:nvSpPr>
        <p:spPr>
          <a:xfrm>
            <a:off x="2996788" y="555679"/>
            <a:ext cx="8329055" cy="1325563"/>
          </a:xfrm>
        </p:spPr>
        <p:txBody>
          <a:bodyPr>
            <a:normAutofit/>
          </a:bodyPr>
          <a:lstStyle>
            <a:lvl1pPr>
              <a:defRPr sz="4400"/>
            </a:lvl1pPr>
          </a:lstStyle>
          <a:p>
            <a:r>
              <a:rPr lang="ru-RU" dirty="0"/>
              <a:t>Заголовок подраздела</a:t>
            </a:r>
          </a:p>
        </p:txBody>
      </p:sp>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19222807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СТРУКТУРА УЧЕБНОГО СОДЕРЖАНИЯ">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a:lvl1pPr>
          </a:lstStyle>
          <a:p>
            <a:r>
              <a:rPr lang="ru-RU" dirty="0"/>
              <a:t>СТРУКТУРА УЧЕБНОГО СОДЕРЖАНИЯ</a:t>
            </a:r>
          </a:p>
        </p:txBody>
      </p:sp>
      <p:sp>
        <p:nvSpPr>
          <p:cNvPr id="5" name="Объект 2"/>
          <p:cNvSpPr>
            <a:spLocks noGrp="1"/>
          </p:cNvSpPr>
          <p:nvPr>
            <p:ph idx="1"/>
          </p:nvPr>
        </p:nvSpPr>
        <p:spPr>
          <a:xfrm>
            <a:off x="696000" y="1796268"/>
            <a:ext cx="10800000" cy="4320000"/>
          </a:xfrm>
        </p:spPr>
        <p:txBody>
          <a:bodyPr wrap="none">
            <a:noAutofit/>
          </a:bodyPr>
          <a:lstStyle>
            <a:lvl1pPr marL="432000" indent="-432000" algn="just">
              <a:lnSpc>
                <a:spcPct val="100000"/>
              </a:lnSpc>
              <a:spcBef>
                <a:spcPts val="600"/>
              </a:spcBef>
              <a:spcAft>
                <a:spcPts val="1200"/>
              </a:spcAft>
              <a:buClrTx/>
              <a:buFont typeface="+mj-lt"/>
              <a:buAutoNum type="arabicPeriod"/>
              <a:defRPr sz="1800" b="0">
                <a:solidFill>
                  <a:schemeClr val="bg2">
                    <a:lumMod val="10000"/>
                  </a:schemeClr>
                </a:solidFill>
              </a:defRPr>
            </a:lvl1pPr>
            <a:lvl2pPr marL="790575" indent="-358775" algn="just">
              <a:lnSpc>
                <a:spcPct val="100000"/>
              </a:lnSpc>
              <a:spcBef>
                <a:spcPts val="200"/>
              </a:spcBef>
              <a:spcAft>
                <a:spcPts val="1200"/>
              </a:spcAft>
              <a:buClr>
                <a:schemeClr val="bg2">
                  <a:lumMod val="10000"/>
                </a:schemeClr>
              </a:buClr>
              <a:buFont typeface="+mj-lt"/>
              <a:buAutoNum type="arabicPeriod"/>
              <a:defRPr sz="1800">
                <a:solidFill>
                  <a:schemeClr val="bg2">
                    <a:lumMod val="10000"/>
                  </a:schemeClr>
                </a:solidFill>
              </a:defRPr>
            </a:lvl2pPr>
            <a:lvl3pPr marL="1152000" indent="-358775" algn="just">
              <a:lnSpc>
                <a:spcPct val="100000"/>
              </a:lnSpc>
              <a:spcBef>
                <a:spcPts val="50"/>
              </a:spcBef>
              <a:spcAft>
                <a:spcPts val="1200"/>
              </a:spcAft>
              <a:buClrTx/>
              <a:buFont typeface="+mj-lt"/>
              <a:buAutoNum type="arabicPeriod"/>
              <a:defRPr sz="1800">
                <a:solidFill>
                  <a:schemeClr val="bg2">
                    <a:lumMod val="10000"/>
                  </a:schemeClr>
                </a:solidFill>
              </a:defRPr>
            </a:lvl3pPr>
            <a:lvl4pPr marL="1481138" indent="-457200">
              <a:buClr>
                <a:schemeClr val="accent1"/>
              </a:buClr>
              <a:buFont typeface="+mj-lt"/>
              <a:buAutoNum type="arabicPeriod"/>
              <a:defRPr sz="2000"/>
            </a:lvl4pPr>
            <a:lvl5pPr marL="1752600" indent="-457200">
              <a:buClr>
                <a:schemeClr val="accent1"/>
              </a:buClr>
              <a:buFont typeface="+mj-lt"/>
              <a:buAutoNum type="arabicPeriod"/>
              <a:defRPr sz="2000"/>
            </a:lvl5pPr>
          </a:lstStyle>
          <a:p>
            <a:pPr lvl="0"/>
            <a:r>
              <a:rPr lang="ru-RU" dirty="0"/>
              <a:t>Образец текста</a:t>
            </a:r>
          </a:p>
          <a:p>
            <a:pPr lvl="1"/>
            <a:r>
              <a:rPr lang="ru-RU" dirty="0"/>
              <a:t>Второй уровень</a:t>
            </a:r>
          </a:p>
          <a:p>
            <a:pPr lvl="2"/>
            <a:r>
              <a:rPr lang="ru-RU" dirty="0"/>
              <a:t>Третий уровень</a:t>
            </a:r>
          </a:p>
        </p:txBody>
      </p:sp>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5910386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graphicFrame>
        <p:nvGraphicFramePr>
          <p:cNvPr id="3" name="Таблица 2"/>
          <p:cNvGraphicFramePr>
            <a:graphicFrameLocks noGrp="1"/>
          </p:cNvGraphicFramePr>
          <p:nvPr userDrawn="1">
            <p:extLst>
              <p:ext uri="{D42A27DB-BD31-4B8C-83A1-F6EECF244321}">
                <p14:modId xmlns:p14="http://schemas.microsoft.com/office/powerpoint/2010/main" val="3871930939"/>
              </p:ext>
            </p:extLst>
          </p:nvPr>
        </p:nvGraphicFramePr>
        <p:xfrm>
          <a:off x="696000" y="2134809"/>
          <a:ext cx="10800000" cy="1483360"/>
        </p:xfrm>
        <a:graphic>
          <a:graphicData uri="http://schemas.openxmlformats.org/drawingml/2006/table">
            <a:tbl>
              <a:tblPr firstRow="1" bandRow="1">
                <a:tableStyleId>{BDBED569-4797-4DF1-A0F4-6AAB3CD982D8}</a:tableStyleId>
              </a:tblPr>
              <a:tblGrid>
                <a:gridCol w="2700000">
                  <a:extLst>
                    <a:ext uri="{9D8B030D-6E8A-4147-A177-3AD203B41FA5}">
                      <a16:colId xmlns:a16="http://schemas.microsoft.com/office/drawing/2014/main" val="2197793136"/>
                    </a:ext>
                  </a:extLst>
                </a:gridCol>
                <a:gridCol w="2700000">
                  <a:extLst>
                    <a:ext uri="{9D8B030D-6E8A-4147-A177-3AD203B41FA5}">
                      <a16:colId xmlns:a16="http://schemas.microsoft.com/office/drawing/2014/main" val="3973714599"/>
                    </a:ext>
                  </a:extLst>
                </a:gridCol>
                <a:gridCol w="2700000">
                  <a:extLst>
                    <a:ext uri="{9D8B030D-6E8A-4147-A177-3AD203B41FA5}">
                      <a16:colId xmlns:a16="http://schemas.microsoft.com/office/drawing/2014/main" val="2418584000"/>
                    </a:ext>
                  </a:extLst>
                </a:gridCol>
                <a:gridCol w="2700000">
                  <a:extLst>
                    <a:ext uri="{9D8B030D-6E8A-4147-A177-3AD203B41FA5}">
                      <a16:colId xmlns:a16="http://schemas.microsoft.com/office/drawing/2014/main" val="419486828"/>
                    </a:ext>
                  </a:extLst>
                </a:gridCol>
              </a:tblGrid>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a:solidFill>
                          <a:schemeClr val="bg2">
                            <a:lumMod val="10000"/>
                          </a:schemeClr>
                        </a:solidFill>
                      </a:endParaRPr>
                    </a:p>
                  </a:txBody>
                  <a:tcPr anchor="ctr"/>
                </a:tc>
                <a:extLst>
                  <a:ext uri="{0D108BD9-81ED-4DB2-BD59-A6C34878D82A}">
                    <a16:rowId xmlns:a16="http://schemas.microsoft.com/office/drawing/2014/main" val="3251134359"/>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2685326241"/>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343258380"/>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1251859722"/>
                  </a:ext>
                </a:extLst>
              </a:tr>
            </a:tbl>
          </a:graphicData>
        </a:graphic>
      </p:graphicFrame>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2077917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Рисунок с подписью">
    <p:spTree>
      <p:nvGrpSpPr>
        <p:cNvPr id="1" name=""/>
        <p:cNvGrpSpPr/>
        <p:nvPr/>
      </p:nvGrpSpPr>
      <p:grpSpPr>
        <a:xfrm>
          <a:off x="0" y="0"/>
          <a:ext cx="0" cy="0"/>
          <a:chOff x="0" y="0"/>
          <a:chExt cx="0" cy="0"/>
        </a:xfrm>
      </p:grpSpPr>
      <p:sp>
        <p:nvSpPr>
          <p:cNvPr id="3" name="Рисунок 2"/>
          <p:cNvSpPr>
            <a:spLocks noGrp="1"/>
          </p:cNvSpPr>
          <p:nvPr>
            <p:ph type="pic" idx="1"/>
          </p:nvPr>
        </p:nvSpPr>
        <p:spPr>
          <a:xfrm>
            <a:off x="5324400" y="104987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671161" y="1807030"/>
            <a:ext cx="4279025" cy="4223657"/>
          </a:xfrm>
        </p:spPr>
        <p:txBody>
          <a:bodyPr>
            <a:normAutofit/>
          </a:bodyPr>
          <a:lstStyle>
            <a:lvl1pPr marL="0" indent="0" algn="just">
              <a:spcBef>
                <a:spcPts val="0"/>
              </a:spcBef>
              <a:spcAft>
                <a:spcPts val="1200"/>
              </a:spcAft>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dirty="0"/>
              <a:t>Образец текста</a:t>
            </a:r>
          </a:p>
        </p:txBody>
      </p:sp>
      <p:sp>
        <p:nvSpPr>
          <p:cNvPr id="12" name="Заголовок 1"/>
          <p:cNvSpPr>
            <a:spLocks noGrp="1"/>
          </p:cNvSpPr>
          <p:nvPr>
            <p:ph type="title"/>
          </p:nvPr>
        </p:nvSpPr>
        <p:spPr>
          <a:xfrm>
            <a:off x="696657" y="267452"/>
            <a:ext cx="4277847" cy="1240651"/>
          </a:xfrm>
        </p:spPr>
        <p:txBody>
          <a:bodyPr/>
          <a:lstStyle>
            <a:lvl1pPr>
              <a:lnSpc>
                <a:spcPct val="100000"/>
              </a:lnSpc>
              <a:defRPr/>
            </a:lvl1pPr>
          </a:lstStyle>
          <a:p>
            <a:r>
              <a:rPr lang="ru-RU" dirty="0"/>
              <a:t>Образец заголовка</a:t>
            </a:r>
          </a:p>
        </p:txBody>
      </p:sp>
      <p:sp>
        <p:nvSpPr>
          <p:cNvPr id="11" name="Прямоугольник 10"/>
          <p:cNvSpPr/>
          <p:nvPr userDrawn="1"/>
        </p:nvSpPr>
        <p:spPr>
          <a:xfrm>
            <a:off x="6779557" y="6415303"/>
            <a:ext cx="4999441" cy="369332"/>
          </a:xfrm>
          <a:prstGeom prst="rect">
            <a:avLst/>
          </a:prstGeom>
          <a:ln>
            <a:noFill/>
          </a:ln>
        </p:spPr>
        <p:txBody>
          <a:bodyPr wrap="square">
            <a:spAutoFit/>
          </a:bodyPr>
          <a:lstStyle/>
          <a:p>
            <a:r>
              <a:rPr lang="ru-RU" sz="900" kern="1200" dirty="0">
                <a:solidFill>
                  <a:schemeClr val="tx1">
                    <a:lumMod val="65000"/>
                    <a:lumOff val="35000"/>
                  </a:schemeClr>
                </a:solidFill>
                <a:effectLst/>
                <a:latin typeface="+mn-lt"/>
                <a:ea typeface="+mn-ea"/>
                <a:cs typeface="+mn-cs"/>
              </a:rPr>
              <a:t>ФГБОУ ВО «НОВОСИБИРСКИЙ ГОСУДАРСТВЕННЫЙ МЕДИЦИНСКИЙ УНИВЕРСИТЕТ» МИНЗДРАВА РОССИИ</a:t>
            </a:r>
          </a:p>
        </p:txBody>
      </p:sp>
      <p:pic>
        <p:nvPicPr>
          <p:cNvPr id="14" name="Рисунок 13"/>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1843001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ctrTitle" hasCustomPrompt="1"/>
          </p:nvPr>
        </p:nvSpPr>
        <p:spPr>
          <a:xfrm>
            <a:off x="2765503" y="1122363"/>
            <a:ext cx="8280000" cy="2387600"/>
          </a:xfrm>
        </p:spPr>
        <p:txBody>
          <a:bodyPr anchor="t">
            <a:normAutofit/>
          </a:bodyPr>
          <a:lstStyle>
            <a:lvl1pPr algn="l">
              <a:defRPr sz="5400" baseline="0"/>
            </a:lvl1pPr>
          </a:lstStyle>
          <a:p>
            <a:r>
              <a:rPr lang="ru-RU" dirty="0"/>
              <a:t>ОБРАЗЕЦ ЗАГОЛОВКА</a:t>
            </a:r>
          </a:p>
        </p:txBody>
      </p:sp>
      <p:sp>
        <p:nvSpPr>
          <p:cNvPr id="8" name="Прямоугольник 7"/>
          <p:cNvSpPr/>
          <p:nvPr userDrawn="1"/>
        </p:nvSpPr>
        <p:spPr>
          <a:xfrm>
            <a:off x="3480329" y="6199567"/>
            <a:ext cx="5400275" cy="430887"/>
          </a:xfrm>
          <a:prstGeom prst="rect">
            <a:avLst/>
          </a:prstGeom>
          <a:ln>
            <a:noFill/>
          </a:ln>
        </p:spPr>
        <p:txBody>
          <a:bodyPr wrap="square">
            <a:spAutoFit/>
          </a:bodyPr>
          <a:lstStyle/>
          <a:p>
            <a:r>
              <a:rPr lang="ru-RU" sz="1100" b="1" dirty="0">
                <a:solidFill>
                  <a:srgbClr val="44546A"/>
                </a:solidFill>
              </a:rPr>
              <a:t>ФГБОУ ВО «НОВОСИБИРСКИЙ ГОСУДАРСТВЕННЫЙ МЕДИЦИНСКИЙ УНИВЕРСИТЕТ» МИНЗДРАВА РОССИИ</a:t>
            </a:r>
          </a:p>
        </p:txBody>
      </p:sp>
      <p:pic>
        <p:nvPicPr>
          <p:cNvPr id="3" name="Рисунок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71260" y="6076051"/>
            <a:ext cx="675951" cy="675950"/>
          </a:xfrm>
          <a:prstGeom prst="rect">
            <a:avLst/>
          </a:prstGeom>
        </p:spPr>
      </p:pic>
    </p:spTree>
    <p:extLst>
      <p:ext uri="{BB962C8B-B14F-4D97-AF65-F5344CB8AC3E}">
        <p14:creationId xmlns:p14="http://schemas.microsoft.com/office/powerpoint/2010/main" val="9376017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title" hasCustomPrompt="1"/>
          </p:nvPr>
        </p:nvSpPr>
        <p:spPr>
          <a:xfrm>
            <a:off x="2780837" y="2002635"/>
            <a:ext cx="8715763" cy="2852737"/>
          </a:xfrm>
        </p:spPr>
        <p:txBody>
          <a:bodyPr anchor="t">
            <a:normAutofit/>
          </a:bodyPr>
          <a:lstStyle>
            <a:lvl1pPr>
              <a:defRPr sz="5400" baseline="0"/>
            </a:lvl1pPr>
          </a:lstStyle>
          <a:p>
            <a:r>
              <a:rPr lang="ru-RU" dirty="0"/>
              <a:t>ЗАГОЛОВОК РАЗДЕЛА </a:t>
            </a:r>
          </a:p>
        </p:txBody>
      </p:sp>
      <p:sp>
        <p:nvSpPr>
          <p:cNvPr id="8" name="Прямоугольник 7"/>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4" name="Рисунок 3"/>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36447086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Заголовок подраздела">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title" hasCustomPrompt="1"/>
          </p:nvPr>
        </p:nvSpPr>
        <p:spPr>
          <a:xfrm>
            <a:off x="2996788" y="555679"/>
            <a:ext cx="8329055" cy="1325563"/>
          </a:xfrm>
        </p:spPr>
        <p:txBody>
          <a:bodyPr>
            <a:normAutofit/>
          </a:bodyPr>
          <a:lstStyle>
            <a:lvl1pPr>
              <a:defRPr sz="4400"/>
            </a:lvl1pPr>
          </a:lstStyle>
          <a:p>
            <a:r>
              <a:rPr lang="ru-RU" dirty="0"/>
              <a:t>Заголовок подраздела</a:t>
            </a:r>
          </a:p>
        </p:txBody>
      </p:sp>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9650835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СТРУКТУРА УЧЕБНОГО СОДЕРЖАНИЯ">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a:lvl1pPr>
          </a:lstStyle>
          <a:p>
            <a:r>
              <a:rPr lang="ru-RU" dirty="0"/>
              <a:t>СТРУКТУРА УЧЕБНОГО СОДЕРЖАНИЯ</a:t>
            </a:r>
          </a:p>
        </p:txBody>
      </p:sp>
      <p:sp>
        <p:nvSpPr>
          <p:cNvPr id="5" name="Объект 2"/>
          <p:cNvSpPr>
            <a:spLocks noGrp="1"/>
          </p:cNvSpPr>
          <p:nvPr>
            <p:ph idx="1"/>
          </p:nvPr>
        </p:nvSpPr>
        <p:spPr>
          <a:xfrm>
            <a:off x="696000" y="1796268"/>
            <a:ext cx="10800000" cy="4320000"/>
          </a:xfrm>
        </p:spPr>
        <p:txBody>
          <a:bodyPr wrap="none">
            <a:noAutofit/>
          </a:bodyPr>
          <a:lstStyle>
            <a:lvl1pPr marL="432000" indent="-432000" algn="just">
              <a:lnSpc>
                <a:spcPct val="100000"/>
              </a:lnSpc>
              <a:spcBef>
                <a:spcPts val="600"/>
              </a:spcBef>
              <a:spcAft>
                <a:spcPts val="1200"/>
              </a:spcAft>
              <a:buClrTx/>
              <a:buFont typeface="+mj-lt"/>
              <a:buAutoNum type="arabicPeriod"/>
              <a:defRPr sz="1800" b="0">
                <a:solidFill>
                  <a:schemeClr val="bg2">
                    <a:lumMod val="10000"/>
                  </a:schemeClr>
                </a:solidFill>
              </a:defRPr>
            </a:lvl1pPr>
            <a:lvl2pPr marL="790575" indent="-358775" algn="just">
              <a:lnSpc>
                <a:spcPct val="100000"/>
              </a:lnSpc>
              <a:spcBef>
                <a:spcPts val="200"/>
              </a:spcBef>
              <a:spcAft>
                <a:spcPts val="1200"/>
              </a:spcAft>
              <a:buClr>
                <a:schemeClr val="bg2">
                  <a:lumMod val="10000"/>
                </a:schemeClr>
              </a:buClr>
              <a:buFont typeface="+mj-lt"/>
              <a:buAutoNum type="arabicPeriod"/>
              <a:defRPr sz="1800">
                <a:solidFill>
                  <a:schemeClr val="bg2">
                    <a:lumMod val="10000"/>
                  </a:schemeClr>
                </a:solidFill>
              </a:defRPr>
            </a:lvl2pPr>
            <a:lvl3pPr marL="1152000" indent="-358775" algn="just">
              <a:lnSpc>
                <a:spcPct val="100000"/>
              </a:lnSpc>
              <a:spcBef>
                <a:spcPts val="50"/>
              </a:spcBef>
              <a:spcAft>
                <a:spcPts val="1200"/>
              </a:spcAft>
              <a:buClrTx/>
              <a:buFont typeface="+mj-lt"/>
              <a:buAutoNum type="arabicPeriod"/>
              <a:defRPr sz="1800">
                <a:solidFill>
                  <a:schemeClr val="bg2">
                    <a:lumMod val="10000"/>
                  </a:schemeClr>
                </a:solidFill>
              </a:defRPr>
            </a:lvl3pPr>
            <a:lvl4pPr marL="1481138" indent="-457200">
              <a:buClr>
                <a:schemeClr val="accent1"/>
              </a:buClr>
              <a:buFont typeface="+mj-lt"/>
              <a:buAutoNum type="arabicPeriod"/>
              <a:defRPr sz="2000"/>
            </a:lvl4pPr>
            <a:lvl5pPr marL="1752600" indent="-457200">
              <a:buClr>
                <a:schemeClr val="accent1"/>
              </a:buClr>
              <a:buFont typeface="+mj-lt"/>
              <a:buAutoNum type="arabicPeriod"/>
              <a:defRPr sz="2000"/>
            </a:lvl5pPr>
          </a:lstStyle>
          <a:p>
            <a:pPr lvl="0"/>
            <a:r>
              <a:rPr lang="ru-RU" dirty="0"/>
              <a:t>Образец текста</a:t>
            </a:r>
          </a:p>
          <a:p>
            <a:pPr lvl="1"/>
            <a:r>
              <a:rPr lang="ru-RU" dirty="0"/>
              <a:t>Второй уровень</a:t>
            </a:r>
          </a:p>
          <a:p>
            <a:pPr lvl="2"/>
            <a:r>
              <a:rPr lang="ru-RU" dirty="0"/>
              <a:t>Третий уровень</a:t>
            </a:r>
          </a:p>
        </p:txBody>
      </p:sp>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11271207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1_Заголовок и текст по всей ширин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sp>
        <p:nvSpPr>
          <p:cNvPr id="3" name="Объект 2"/>
          <p:cNvSpPr>
            <a:spLocks noGrp="1"/>
          </p:cNvSpPr>
          <p:nvPr>
            <p:ph idx="1"/>
          </p:nvPr>
        </p:nvSpPr>
        <p:spPr>
          <a:xfrm>
            <a:off x="696000" y="1784197"/>
            <a:ext cx="10800000" cy="4292407"/>
          </a:xfrm>
        </p:spPr>
        <p:txBody>
          <a:bodyPr/>
          <a:lstStyle>
            <a:lvl1pPr marL="0" indent="0" algn="just">
              <a:lnSpc>
                <a:spcPct val="100000"/>
              </a:lnSpc>
              <a:spcAft>
                <a:spcPts val="1200"/>
              </a:spcAft>
              <a:buNone/>
              <a:defRPr sz="1800"/>
            </a:lvl1pPr>
            <a:lvl2pPr marL="685800" indent="-228600" algn="just">
              <a:lnSpc>
                <a:spcPct val="100000"/>
              </a:lnSpc>
              <a:spcAft>
                <a:spcPts val="1200"/>
              </a:spcAft>
              <a:buFont typeface="Wingdings" panose="05000000000000000000" pitchFamily="2" charset="2"/>
              <a:buChar char="§"/>
              <a:defRPr sz="1800"/>
            </a:lvl2pPr>
            <a:lvl3pPr marL="1143000" indent="-228600" algn="just">
              <a:lnSpc>
                <a:spcPct val="100000"/>
              </a:lnSpc>
              <a:spcAft>
                <a:spcPts val="1200"/>
              </a:spcAft>
              <a:buFont typeface="Wingdings" panose="05000000000000000000" pitchFamily="2" charset="2"/>
              <a:buChar char="ü"/>
              <a:defRPr sz="1800"/>
            </a:lvl3pPr>
            <a:lvl4pPr marL="1600200" indent="-228600" algn="just">
              <a:lnSpc>
                <a:spcPct val="100000"/>
              </a:lnSpc>
              <a:spcAft>
                <a:spcPts val="1200"/>
              </a:spcAft>
              <a:buFont typeface="Wingdings" panose="05000000000000000000" pitchFamily="2" charset="2"/>
              <a:buChar char="q"/>
              <a:defRPr/>
            </a:lvl4pPr>
            <a:lvl5pPr marL="2057400" indent="-228600" algn="just">
              <a:lnSpc>
                <a:spcPct val="100000"/>
              </a:lnSpc>
              <a:spcAft>
                <a:spcPts val="1200"/>
              </a:spcAft>
              <a:buFont typeface="Wingdings" panose="05000000000000000000" pitchFamily="2" charset="2"/>
              <a:buChar char="Ø"/>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0" name="Прямоугольник 9"/>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23975661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graphicFrame>
        <p:nvGraphicFramePr>
          <p:cNvPr id="3" name="Таблица 2"/>
          <p:cNvGraphicFramePr>
            <a:graphicFrameLocks noGrp="1"/>
          </p:cNvGraphicFramePr>
          <p:nvPr userDrawn="1">
            <p:extLst>
              <p:ext uri="{D42A27DB-BD31-4B8C-83A1-F6EECF244321}">
                <p14:modId xmlns:p14="http://schemas.microsoft.com/office/powerpoint/2010/main" val="1996177546"/>
              </p:ext>
            </p:extLst>
          </p:nvPr>
        </p:nvGraphicFramePr>
        <p:xfrm>
          <a:off x="696000" y="2134809"/>
          <a:ext cx="10800000" cy="1483360"/>
        </p:xfrm>
        <a:graphic>
          <a:graphicData uri="http://schemas.openxmlformats.org/drawingml/2006/table">
            <a:tbl>
              <a:tblPr firstRow="1" bandRow="1">
                <a:tableStyleId>{BDBED569-4797-4DF1-A0F4-6AAB3CD982D8}</a:tableStyleId>
              </a:tblPr>
              <a:tblGrid>
                <a:gridCol w="2700000">
                  <a:extLst>
                    <a:ext uri="{9D8B030D-6E8A-4147-A177-3AD203B41FA5}">
                      <a16:colId xmlns:a16="http://schemas.microsoft.com/office/drawing/2014/main" val="2197793136"/>
                    </a:ext>
                  </a:extLst>
                </a:gridCol>
                <a:gridCol w="2700000">
                  <a:extLst>
                    <a:ext uri="{9D8B030D-6E8A-4147-A177-3AD203B41FA5}">
                      <a16:colId xmlns:a16="http://schemas.microsoft.com/office/drawing/2014/main" val="3973714599"/>
                    </a:ext>
                  </a:extLst>
                </a:gridCol>
                <a:gridCol w="2700000">
                  <a:extLst>
                    <a:ext uri="{9D8B030D-6E8A-4147-A177-3AD203B41FA5}">
                      <a16:colId xmlns:a16="http://schemas.microsoft.com/office/drawing/2014/main" val="2418584000"/>
                    </a:ext>
                  </a:extLst>
                </a:gridCol>
                <a:gridCol w="2700000">
                  <a:extLst>
                    <a:ext uri="{9D8B030D-6E8A-4147-A177-3AD203B41FA5}">
                      <a16:colId xmlns:a16="http://schemas.microsoft.com/office/drawing/2014/main" val="419486828"/>
                    </a:ext>
                  </a:extLst>
                </a:gridCol>
              </a:tblGrid>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a:solidFill>
                          <a:schemeClr val="bg2">
                            <a:lumMod val="10000"/>
                          </a:schemeClr>
                        </a:solidFill>
                      </a:endParaRPr>
                    </a:p>
                  </a:txBody>
                  <a:tcPr anchor="ctr"/>
                </a:tc>
                <a:extLst>
                  <a:ext uri="{0D108BD9-81ED-4DB2-BD59-A6C34878D82A}">
                    <a16:rowId xmlns:a16="http://schemas.microsoft.com/office/drawing/2014/main" val="3251134359"/>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2685326241"/>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343258380"/>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1251859722"/>
                  </a:ext>
                </a:extLst>
              </a:tr>
            </a:tbl>
          </a:graphicData>
        </a:graphic>
      </p:graphicFrame>
      <p:sp>
        <p:nvSpPr>
          <p:cNvPr id="9" name="Прямоугольник 8"/>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26459750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1219496"/>
          </a:xfrm>
        </p:spPr>
        <p:txBody>
          <a:bodyPr/>
          <a:lstStyle>
            <a:lvl1pPr>
              <a:lnSpc>
                <a:spcPct val="100000"/>
              </a:lnSpc>
              <a:defRPr/>
            </a:lvl1pPr>
          </a:lstStyle>
          <a:p>
            <a:r>
              <a:rPr lang="ru-RU" dirty="0"/>
              <a:t>Образец заголовка</a:t>
            </a:r>
          </a:p>
        </p:txBody>
      </p:sp>
      <p:sp>
        <p:nvSpPr>
          <p:cNvPr id="3" name="Объект 2"/>
          <p:cNvSpPr>
            <a:spLocks noGrp="1"/>
          </p:cNvSpPr>
          <p:nvPr>
            <p:ph sz="half" idx="1"/>
          </p:nvPr>
        </p:nvSpPr>
        <p:spPr>
          <a:xfrm>
            <a:off x="670505" y="1780309"/>
            <a:ext cx="5328851" cy="4398654"/>
          </a:xfrm>
        </p:spPr>
        <p:txBody>
          <a:bodyPr>
            <a:normAutofit/>
          </a:bodyPr>
          <a:lstStyle>
            <a:lvl1pPr marL="0" indent="0" algn="just">
              <a:spcAft>
                <a:spcPts val="1200"/>
              </a:spcAft>
              <a:buNone/>
              <a:defRPr sz="1800"/>
            </a:lvl1pPr>
            <a:lvl2pPr marL="685800" indent="-228600" algn="just">
              <a:spcAft>
                <a:spcPts val="1200"/>
              </a:spcAft>
              <a:buFont typeface="Wingdings" panose="05000000000000000000" pitchFamily="2" charset="2"/>
              <a:buChar char="§"/>
              <a:defRPr sz="1800"/>
            </a:lvl2pPr>
            <a:lvl3pPr marL="1143000" indent="-228600" algn="just">
              <a:spcAft>
                <a:spcPts val="1200"/>
              </a:spcAft>
              <a:buFont typeface="Wingdings" panose="05000000000000000000" pitchFamily="2" charset="2"/>
              <a:buChar char="ü"/>
              <a:defRPr sz="1800"/>
            </a:lvl3pPr>
            <a:lvl4pPr marL="1600200" indent="-228600" algn="just">
              <a:spcAft>
                <a:spcPts val="1200"/>
              </a:spcAft>
              <a:buFont typeface="Wingdings" panose="05000000000000000000" pitchFamily="2" charset="2"/>
              <a:buChar char="q"/>
              <a:defRPr sz="1800"/>
            </a:lvl4pPr>
            <a:lvl5pPr>
              <a:spcAft>
                <a:spcPts val="1200"/>
              </a:spcAft>
              <a:defRPr sz="1800"/>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p:txBody>
      </p:sp>
      <p:sp>
        <p:nvSpPr>
          <p:cNvPr id="4" name="Объект 3"/>
          <p:cNvSpPr>
            <a:spLocks noGrp="1"/>
          </p:cNvSpPr>
          <p:nvPr>
            <p:ph sz="half" idx="2"/>
          </p:nvPr>
        </p:nvSpPr>
        <p:spPr>
          <a:xfrm>
            <a:off x="6191887" y="1780309"/>
            <a:ext cx="5304116" cy="4398654"/>
          </a:xfrm>
        </p:spPr>
        <p:txBody>
          <a:bodyPr>
            <a:normAutofit/>
          </a:bodyPr>
          <a:lstStyle>
            <a:lvl1pPr marL="0" indent="0" algn="just">
              <a:spcAft>
                <a:spcPts val="1200"/>
              </a:spcAft>
              <a:buNone/>
              <a:defRPr sz="1800"/>
            </a:lvl1pPr>
            <a:lvl2pPr marL="685800" indent="-228600" algn="just">
              <a:spcAft>
                <a:spcPts val="1200"/>
              </a:spcAft>
              <a:buFont typeface="Wingdings" panose="05000000000000000000" pitchFamily="2" charset="2"/>
              <a:buChar char="§"/>
              <a:defRPr sz="1800"/>
            </a:lvl2pPr>
            <a:lvl3pPr marL="1143000" indent="-228600" algn="just">
              <a:spcAft>
                <a:spcPts val="1200"/>
              </a:spcAft>
              <a:buFont typeface="Wingdings" panose="05000000000000000000" pitchFamily="2" charset="2"/>
              <a:buChar char="ü"/>
              <a:defRPr sz="1800"/>
            </a:lvl3pPr>
            <a:lvl4pPr marL="1600200" indent="-228600" algn="just">
              <a:spcAft>
                <a:spcPts val="1200"/>
              </a:spcAft>
              <a:buFont typeface="Wingdings" panose="05000000000000000000" pitchFamily="2" charset="2"/>
              <a:buChar char="q"/>
              <a:defRPr sz="1800"/>
            </a:lvl4pPr>
            <a:lvl5pPr>
              <a:spcAft>
                <a:spcPts val="1200"/>
              </a:spcAft>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p:txBody>
      </p:sp>
      <p:sp>
        <p:nvSpPr>
          <p:cNvPr id="11" name="Прямоугольник 10"/>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3" name="Рисунок 12"/>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39214838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sp>
        <p:nvSpPr>
          <p:cNvPr id="8" name="Прямоугольник 7"/>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22785674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Рисунок с подписью">
    <p:spTree>
      <p:nvGrpSpPr>
        <p:cNvPr id="1" name=""/>
        <p:cNvGrpSpPr/>
        <p:nvPr/>
      </p:nvGrpSpPr>
      <p:grpSpPr>
        <a:xfrm>
          <a:off x="0" y="0"/>
          <a:ext cx="0" cy="0"/>
          <a:chOff x="0" y="0"/>
          <a:chExt cx="0" cy="0"/>
        </a:xfrm>
      </p:grpSpPr>
      <p:sp>
        <p:nvSpPr>
          <p:cNvPr id="3" name="Рисунок 2"/>
          <p:cNvSpPr>
            <a:spLocks noGrp="1"/>
          </p:cNvSpPr>
          <p:nvPr>
            <p:ph type="pic" idx="1"/>
          </p:nvPr>
        </p:nvSpPr>
        <p:spPr>
          <a:xfrm>
            <a:off x="5324400" y="104987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671161" y="1807030"/>
            <a:ext cx="4279025" cy="4223657"/>
          </a:xfrm>
        </p:spPr>
        <p:txBody>
          <a:bodyPr>
            <a:normAutofit/>
          </a:bodyPr>
          <a:lstStyle>
            <a:lvl1pPr marL="0" indent="0" algn="just">
              <a:spcBef>
                <a:spcPts val="0"/>
              </a:spcBef>
              <a:spcAft>
                <a:spcPts val="1200"/>
              </a:spcAft>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dirty="0"/>
              <a:t>Образец текста</a:t>
            </a:r>
          </a:p>
        </p:txBody>
      </p:sp>
      <p:sp>
        <p:nvSpPr>
          <p:cNvPr id="12" name="Заголовок 1"/>
          <p:cNvSpPr>
            <a:spLocks noGrp="1"/>
          </p:cNvSpPr>
          <p:nvPr>
            <p:ph type="title"/>
          </p:nvPr>
        </p:nvSpPr>
        <p:spPr>
          <a:xfrm>
            <a:off x="696657" y="267452"/>
            <a:ext cx="4277847" cy="1240651"/>
          </a:xfrm>
        </p:spPr>
        <p:txBody>
          <a:bodyPr/>
          <a:lstStyle>
            <a:lvl1pPr>
              <a:lnSpc>
                <a:spcPct val="100000"/>
              </a:lnSpc>
              <a:defRPr/>
            </a:lvl1pPr>
          </a:lstStyle>
          <a:p>
            <a:r>
              <a:rPr lang="ru-RU" dirty="0"/>
              <a:t>Образец заголовка</a:t>
            </a:r>
          </a:p>
        </p:txBody>
      </p:sp>
      <p:sp>
        <p:nvSpPr>
          <p:cNvPr id="11" name="Прямоугольник 10"/>
          <p:cNvSpPr/>
          <p:nvPr userDrawn="1"/>
        </p:nvSpPr>
        <p:spPr>
          <a:xfrm>
            <a:off x="6779557"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4" name="Рисунок 13"/>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16121425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1390"/>
            <a:ext cx="10363200" cy="1470025"/>
          </a:xfrm>
        </p:spPr>
        <p:txBody>
          <a:bodyPr/>
          <a:lstStyle/>
          <a:p>
            <a:r>
              <a:rPr lang="ru-RU"/>
              <a:t>Образец заголовка</a:t>
            </a:r>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D549A0D-002C-40FB-831D-5F2F5CDACE5E}" type="slidenum">
              <a:rPr lang="ru-RU" altLang="ru-RU"/>
              <a:pPr>
                <a:defRPr/>
              </a:pPr>
              <a:t>‹#›</a:t>
            </a:fld>
            <a:endParaRPr lang="ru-RU" altLang="ru-RU"/>
          </a:p>
        </p:txBody>
      </p:sp>
    </p:spTree>
    <p:extLst>
      <p:ext uri="{BB962C8B-B14F-4D97-AF65-F5344CB8AC3E}">
        <p14:creationId xmlns:p14="http://schemas.microsoft.com/office/powerpoint/2010/main" val="41607746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E8DB2BF7-FA31-4BD2-921E-5D4609E4D90A}" type="slidenum">
              <a:rPr lang="ru-RU" altLang="ru-RU"/>
              <a:pPr>
                <a:defRPr/>
              </a:pPr>
              <a:t>‹#›</a:t>
            </a:fld>
            <a:endParaRPr lang="ru-RU" altLang="ru-RU"/>
          </a:p>
        </p:txBody>
      </p:sp>
    </p:spTree>
    <p:extLst>
      <p:ext uri="{BB962C8B-B14F-4D97-AF65-F5344CB8AC3E}">
        <p14:creationId xmlns:p14="http://schemas.microsoft.com/office/powerpoint/2010/main" val="4697515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7865"/>
            <a:ext cx="103632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6435761-91B5-4748-9912-878AFB12BC76}" type="slidenum">
              <a:rPr lang="ru-RU" altLang="ru-RU"/>
              <a:pPr>
                <a:defRPr/>
              </a:pPr>
              <a:t>‹#›</a:t>
            </a:fld>
            <a:endParaRPr lang="ru-RU" altLang="ru-RU"/>
          </a:p>
        </p:txBody>
      </p:sp>
    </p:spTree>
    <p:extLst>
      <p:ext uri="{BB962C8B-B14F-4D97-AF65-F5344CB8AC3E}">
        <p14:creationId xmlns:p14="http://schemas.microsoft.com/office/powerpoint/2010/main" val="21540669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F82DD6B9-C3BB-4C0C-96FA-3EB2EBA7B4D7}" type="slidenum">
              <a:rPr lang="ru-RU" altLang="ru-RU"/>
              <a:pPr>
                <a:defRPr/>
              </a:pPr>
              <a:t>‹#›</a:t>
            </a:fld>
            <a:endParaRPr lang="ru-RU" altLang="ru-RU"/>
          </a:p>
        </p:txBody>
      </p:sp>
    </p:spTree>
    <p:extLst>
      <p:ext uri="{BB962C8B-B14F-4D97-AF65-F5344CB8AC3E}">
        <p14:creationId xmlns:p14="http://schemas.microsoft.com/office/powerpoint/2010/main" val="26891752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401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619401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D0033C13-4345-47FE-A4E2-C2D16EA64D9A}" type="slidenum">
              <a:rPr lang="ru-RU" altLang="ru-RU"/>
              <a:pPr>
                <a:defRPr/>
              </a:pPr>
              <a:t>‹#›</a:t>
            </a:fld>
            <a:endParaRPr lang="ru-RU" altLang="ru-RU"/>
          </a:p>
        </p:txBody>
      </p:sp>
    </p:spTree>
    <p:extLst>
      <p:ext uri="{BB962C8B-B14F-4D97-AF65-F5344CB8AC3E}">
        <p14:creationId xmlns:p14="http://schemas.microsoft.com/office/powerpoint/2010/main" val="8039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89903C0E-94C4-46AC-A975-64E61AB0213C}" type="slidenum">
              <a:rPr lang="ru-RU" altLang="ru-RU"/>
              <a:pPr>
                <a:defRPr/>
              </a:pPr>
              <a:t>‹#›</a:t>
            </a:fld>
            <a:endParaRPr lang="ru-RU" altLang="ru-RU"/>
          </a:p>
        </p:txBody>
      </p:sp>
    </p:spTree>
    <p:extLst>
      <p:ext uri="{BB962C8B-B14F-4D97-AF65-F5344CB8AC3E}">
        <p14:creationId xmlns:p14="http://schemas.microsoft.com/office/powerpoint/2010/main" val="35184759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1F15DBE0-1AAD-41ED-BAF6-64A0CCA0AED1}" type="slidenum">
              <a:rPr lang="ru-RU" altLang="ru-RU"/>
              <a:pPr>
                <a:defRPr/>
              </a:pPr>
              <a:t>‹#›</a:t>
            </a:fld>
            <a:endParaRPr lang="ru-RU" altLang="ru-RU"/>
          </a:p>
        </p:txBody>
      </p:sp>
    </p:spTree>
    <p:extLst>
      <p:ext uri="{BB962C8B-B14F-4D97-AF65-F5344CB8AC3E}">
        <p14:creationId xmlns:p14="http://schemas.microsoft.com/office/powerpoint/2010/main" val="8467831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3" y="273050"/>
            <a:ext cx="4011084"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4766733" y="27401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CED5D441-0CB3-42AD-9257-28C944CCD436}" type="slidenum">
              <a:rPr lang="ru-RU" altLang="ru-RU"/>
              <a:pPr>
                <a:defRPr/>
              </a:pPr>
              <a:t>‹#›</a:t>
            </a:fld>
            <a:endParaRPr lang="ru-RU" altLang="ru-RU"/>
          </a:p>
        </p:txBody>
      </p:sp>
    </p:spTree>
    <p:extLst>
      <p:ext uri="{BB962C8B-B14F-4D97-AF65-F5344CB8AC3E}">
        <p14:creationId xmlns:p14="http://schemas.microsoft.com/office/powerpoint/2010/main" val="11118829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020A4D8A-706B-484E-80F8-D191D8152A97}" type="slidenum">
              <a:rPr lang="ru-RU" altLang="ru-RU"/>
              <a:pPr>
                <a:defRPr/>
              </a:pPr>
              <a:t>‹#›</a:t>
            </a:fld>
            <a:endParaRPr lang="ru-RU" altLang="ru-RU"/>
          </a:p>
        </p:txBody>
      </p:sp>
    </p:spTree>
    <p:extLst>
      <p:ext uri="{BB962C8B-B14F-4D97-AF65-F5344CB8AC3E}">
        <p14:creationId xmlns:p14="http://schemas.microsoft.com/office/powerpoint/2010/main" val="35647834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1598EC5-59C0-44B1-8601-ADBE40ED93E7}" type="slidenum">
              <a:rPr lang="ru-RU" altLang="ru-RU"/>
              <a:pPr>
                <a:defRPr/>
              </a:pPr>
              <a:t>‹#›</a:t>
            </a:fld>
            <a:endParaRPr lang="ru-RU" altLang="ru-RU"/>
          </a:p>
        </p:txBody>
      </p:sp>
    </p:spTree>
    <p:extLst>
      <p:ext uri="{BB962C8B-B14F-4D97-AF65-F5344CB8AC3E}">
        <p14:creationId xmlns:p14="http://schemas.microsoft.com/office/powerpoint/2010/main" val="10386614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5603"/>
            <a:ext cx="27432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09600" y="275603"/>
            <a:ext cx="80264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27B9577C-89E7-44E8-A6E0-774C7F4A9847}" type="slidenum">
              <a:rPr lang="ru-RU" altLang="ru-RU"/>
              <a:pPr>
                <a:defRPr/>
              </a:pPr>
              <a:t>‹#›</a:t>
            </a:fld>
            <a:endParaRPr lang="ru-RU" altLang="ru-RU"/>
          </a:p>
        </p:txBody>
      </p:sp>
    </p:spTree>
    <p:extLst>
      <p:ext uri="{BB962C8B-B14F-4D97-AF65-F5344CB8AC3E}">
        <p14:creationId xmlns:p14="http://schemas.microsoft.com/office/powerpoint/2010/main" val="287894012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a:t>Образец заголовка</a:t>
            </a:r>
          </a:p>
        </p:txBody>
      </p:sp>
      <p:sp>
        <p:nvSpPr>
          <p:cNvPr id="3" name="Текст 2"/>
          <p:cNvSpPr>
            <a:spLocks noGrp="1"/>
          </p:cNvSpPr>
          <p:nvPr>
            <p:ph type="body" sz="half" idx="1"/>
          </p:nvPr>
        </p:nvSpPr>
        <p:spPr>
          <a:xfrm>
            <a:off x="609600" y="1600206"/>
            <a:ext cx="5384800" cy="45259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6197600" y="1600206"/>
            <a:ext cx="5384800" cy="45259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74DA1670-D8B6-49B6-A10B-78DEC63BBF94}" type="slidenum">
              <a:rPr lang="ru-RU" altLang="ru-RU"/>
              <a:pPr>
                <a:defRPr/>
              </a:pPr>
              <a:t>‹#›</a:t>
            </a:fld>
            <a:endParaRPr lang="ru-RU" altLang="ru-RU"/>
          </a:p>
        </p:txBody>
      </p:sp>
    </p:spTree>
    <p:extLst>
      <p:ext uri="{BB962C8B-B14F-4D97-AF65-F5344CB8AC3E}">
        <p14:creationId xmlns:p14="http://schemas.microsoft.com/office/powerpoint/2010/main" val="19266901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a:t>Образец заголовка</a:t>
            </a:r>
          </a:p>
        </p:txBody>
      </p:sp>
      <p:sp>
        <p:nvSpPr>
          <p:cNvPr id="3" name="Таблица 2"/>
          <p:cNvSpPr>
            <a:spLocks noGrp="1"/>
          </p:cNvSpPr>
          <p:nvPr>
            <p:ph type="tbl" idx="1"/>
          </p:nvPr>
        </p:nvSpPr>
        <p:spPr>
          <a:xfrm>
            <a:off x="609600" y="1600206"/>
            <a:ext cx="10972800" cy="4525963"/>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23EF1AC3-09F5-4956-A461-DE3BDCB07B55}" type="slidenum">
              <a:rPr lang="ru-RU" altLang="ru-RU"/>
              <a:pPr>
                <a:defRPr/>
              </a:pPr>
              <a:t>‹#›</a:t>
            </a:fld>
            <a:endParaRPr lang="ru-RU" altLang="ru-RU"/>
          </a:p>
        </p:txBody>
      </p:sp>
    </p:spTree>
    <p:extLst>
      <p:ext uri="{BB962C8B-B14F-4D97-AF65-F5344CB8AC3E}">
        <p14:creationId xmlns:p14="http://schemas.microsoft.com/office/powerpoint/2010/main" val="31398232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818"/>
            <a:ext cx="10363200" cy="1470025"/>
          </a:xfrm>
        </p:spPr>
        <p:txBody>
          <a:bodyPr/>
          <a:lstStyle/>
          <a:p>
            <a:r>
              <a:rPr lang="ru-RU"/>
              <a:t>Образец заголовка</a:t>
            </a:r>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F0A1D43-AC4C-4FB8-8C3E-8A57B7453001}"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6679573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392C36E-B864-49DD-8E64-93D0EC9CA5BD}"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27430283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7293"/>
            <a:ext cx="103632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A819CC9-745B-4086-B05A-34FE02052831}"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276403604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9A43719-59AA-476D-AB0A-D72FCE048ECF}"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03024859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362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619362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5C42AD-59B0-4F09-A072-3AED6DAE38C2}"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23299595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696B2DF7-7F66-492C-B25B-6A61255C7C46}"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415397380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BDC547CD-68BA-4E93-AD4E-9ADB4A4B1037}"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11959094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3" y="273050"/>
            <a:ext cx="4011084"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4766733" y="27344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6E02373-796B-40EA-A156-76C3646EC615}"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84862232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A514A5-98F6-4560-8900-43EAECC54980}"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181702294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868F24-7C89-4003-9E36-33E835C9216D}"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172302810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5031"/>
            <a:ext cx="27432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09600" y="275031"/>
            <a:ext cx="80264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201FE34-12A8-4823-99EC-DF7818AF0F33}"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219459929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a:t>Образец заголовка</a:t>
            </a:r>
          </a:p>
        </p:txBody>
      </p:sp>
      <p:sp>
        <p:nvSpPr>
          <p:cNvPr id="3" name="Текст 2"/>
          <p:cNvSpPr>
            <a:spLocks noGrp="1"/>
          </p:cNvSpPr>
          <p:nvPr>
            <p:ph type="body" sz="half" idx="1"/>
          </p:nvPr>
        </p:nvSpPr>
        <p:spPr>
          <a:xfrm>
            <a:off x="609600" y="1600206"/>
            <a:ext cx="5384800" cy="45259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6197600" y="1600206"/>
            <a:ext cx="5384800" cy="4525963"/>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5A28694-87A7-402E-BE01-405597B2A37B}"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281822066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p>
            <a:r>
              <a:rPr lang="ru-RU"/>
              <a:t>Образец заголовка</a:t>
            </a:r>
          </a:p>
        </p:txBody>
      </p:sp>
      <p:sp>
        <p:nvSpPr>
          <p:cNvPr id="3" name="Таблица 2"/>
          <p:cNvSpPr>
            <a:spLocks noGrp="1"/>
          </p:cNvSpPr>
          <p:nvPr>
            <p:ph type="tbl" idx="1"/>
          </p:nvPr>
        </p:nvSpPr>
        <p:spPr>
          <a:xfrm>
            <a:off x="609600" y="1600206"/>
            <a:ext cx="10972800" cy="4525963"/>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C8D2EAE-51D8-4C18-9D3D-0A043B8BC790}" type="slidenum">
              <a:rPr lang="ru-RU" altLang="ru-RU">
                <a:solidFill>
                  <a:srgbClr val="000000"/>
                </a:solidFill>
              </a:rPr>
              <a:pPr>
                <a:defRPr/>
              </a:pPr>
              <a:t>‹#›</a:t>
            </a:fld>
            <a:endParaRPr lang="ru-RU" altLang="ru-RU">
              <a:solidFill>
                <a:srgbClr val="000000"/>
              </a:solidFill>
            </a:endParaRPr>
          </a:p>
        </p:txBody>
      </p:sp>
    </p:spTree>
    <p:extLst>
      <p:ext uri="{BB962C8B-B14F-4D97-AF65-F5344CB8AC3E}">
        <p14:creationId xmlns:p14="http://schemas.microsoft.com/office/powerpoint/2010/main" val="360762144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Заголовок и объект">
    <p:spTree>
      <p:nvGrpSpPr>
        <p:cNvPr id="1" name=""/>
        <p:cNvGrpSpPr/>
        <p:nvPr/>
      </p:nvGrpSpPr>
      <p:grpSpPr>
        <a:xfrm>
          <a:off x="0" y="0"/>
          <a:ext cx="0" cy="0"/>
          <a:chOff x="0" y="0"/>
          <a:chExt cx="0" cy="0"/>
        </a:xfrm>
      </p:grpSpPr>
      <p:pic>
        <p:nvPicPr>
          <p:cNvPr id="4" name="Picture 2" descr="C:\Users\LM\Desktop\Generium_logo_Pharm.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22300" y="6061075"/>
            <a:ext cx="2601384"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C:\Users\LM\Desktop\fddf.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778068" y="0"/>
            <a:ext cx="1413933"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LM\Desktop\Generium - презентация\sdfdfsfd.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330740" y="6103938"/>
            <a:ext cx="7844367"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Содержимое 2"/>
          <p:cNvSpPr>
            <a:spLocks noGrp="1"/>
          </p:cNvSpPr>
          <p:nvPr>
            <p:ph idx="1"/>
          </p:nvPr>
        </p:nvSpPr>
        <p:spPr>
          <a:xfrm>
            <a:off x="609600" y="836783"/>
            <a:ext cx="10972800" cy="4525963"/>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7" name="Номер слайда 5"/>
          <p:cNvSpPr>
            <a:spLocks noGrp="1"/>
          </p:cNvSpPr>
          <p:nvPr>
            <p:ph type="sldNum" sz="quarter" idx="10"/>
          </p:nvPr>
        </p:nvSpPr>
        <p:spPr>
          <a:xfrm>
            <a:off x="8915400" y="260353"/>
            <a:ext cx="2844800" cy="365125"/>
          </a:xfrm>
        </p:spPr>
        <p:txBody>
          <a:bodyPr/>
          <a:lstStyle>
            <a:lvl1pPr>
              <a:defRPr>
                <a:solidFill>
                  <a:srgbClr val="898989"/>
                </a:solidFill>
                <a:latin typeface="Verdana" pitchFamily="34" charset="0"/>
              </a:defRPr>
            </a:lvl1pPr>
          </a:lstStyle>
          <a:p>
            <a:pPr>
              <a:defRPr/>
            </a:pPr>
            <a:fld id="{21F311D5-846F-47EA-ABB8-4B2AA8CF3EF7}" type="slidenum">
              <a:rPr lang="ru-RU" altLang="ru-RU"/>
              <a:pPr>
                <a:defRPr/>
              </a:pPr>
              <a:t>‹#›</a:t>
            </a:fld>
            <a:endParaRPr lang="ru-RU" altLang="ru-RU"/>
          </a:p>
        </p:txBody>
      </p:sp>
    </p:spTree>
    <p:extLst>
      <p:ext uri="{BB962C8B-B14F-4D97-AF65-F5344CB8AC3E}">
        <p14:creationId xmlns:p14="http://schemas.microsoft.com/office/powerpoint/2010/main" val="420580857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58"/>
            <a:ext cx="10363200" cy="1470025"/>
          </a:xfrm>
        </p:spPr>
        <p:txBody>
          <a:bodyPr/>
          <a:lstStyle/>
          <a:p>
            <a:r>
              <a:rPr lang="ru-RU"/>
              <a:t>Образец заголовка</a:t>
            </a:r>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EE8F1550-008B-4DD6-A860-8D655B800EC5}" type="datetimeFigureOut">
              <a:rPr lang="ru-RU"/>
              <a:pPr>
                <a:defRPr/>
              </a:pPr>
              <a:t>25.04.2026</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81425D3C-98E4-4C9C-9968-400DF9328A5C}" type="slidenum">
              <a:rPr lang="ru-RU"/>
              <a:pPr>
                <a:defRPr/>
              </a:pPr>
              <a:t>‹#›</a:t>
            </a:fld>
            <a:endParaRPr lang="ru-RU"/>
          </a:p>
        </p:txBody>
      </p:sp>
    </p:spTree>
    <p:extLst>
      <p:ext uri="{BB962C8B-B14F-4D97-AF65-F5344CB8AC3E}">
        <p14:creationId xmlns:p14="http://schemas.microsoft.com/office/powerpoint/2010/main" val="72381958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30B6CFD5-D06E-4922-970F-899F7E61DCE8}" type="datetimeFigureOut">
              <a:rPr lang="ru-RU"/>
              <a:pPr>
                <a:defRPr/>
              </a:pPr>
              <a:t>25.04.2026</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03A7B024-9183-4404-A316-07EF04A169F9}" type="slidenum">
              <a:rPr lang="ru-RU"/>
              <a:pPr>
                <a:defRPr/>
              </a:pPr>
              <a:t>‹#›</a:t>
            </a:fld>
            <a:endParaRPr lang="ru-RU"/>
          </a:p>
        </p:txBody>
      </p:sp>
    </p:spTree>
    <p:extLst>
      <p:ext uri="{BB962C8B-B14F-4D97-AF65-F5344CB8AC3E}">
        <p14:creationId xmlns:p14="http://schemas.microsoft.com/office/powerpoint/2010/main" val="415411839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33"/>
            <a:ext cx="103632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F1B939E6-C577-43DE-840B-3A0AE042028A}" type="datetimeFigureOut">
              <a:rPr lang="ru-RU"/>
              <a:pPr>
                <a:defRPr/>
              </a:pPr>
              <a:t>25.04.2026</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57C0F2A3-5B08-4157-8444-7A56EA643D3D}" type="slidenum">
              <a:rPr lang="ru-RU"/>
              <a:pPr>
                <a:defRPr/>
              </a:pPr>
              <a:t>‹#›</a:t>
            </a:fld>
            <a:endParaRPr lang="ru-RU"/>
          </a:p>
        </p:txBody>
      </p:sp>
    </p:spTree>
    <p:extLst>
      <p:ext uri="{BB962C8B-B14F-4D97-AF65-F5344CB8AC3E}">
        <p14:creationId xmlns:p14="http://schemas.microsoft.com/office/powerpoint/2010/main" val="18055252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5F871B92-239F-4DED-8AE1-DF22A00C4041}" type="datetimeFigureOut">
              <a:rPr lang="ru-RU"/>
              <a:pPr>
                <a:defRPr/>
              </a:pPr>
              <a:t>25.04.2026</a:t>
            </a:fld>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7" name="Номер слайда 6"/>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C3213132-0FB5-4729-934B-BDC573648D53}" type="slidenum">
              <a:rPr lang="ru-RU"/>
              <a:pPr>
                <a:defRPr/>
              </a:pPr>
              <a:t>‹#›</a:t>
            </a:fld>
            <a:endParaRPr lang="ru-RU"/>
          </a:p>
        </p:txBody>
      </p:sp>
    </p:spTree>
    <p:extLst>
      <p:ext uri="{BB962C8B-B14F-4D97-AF65-F5344CB8AC3E}">
        <p14:creationId xmlns:p14="http://schemas.microsoft.com/office/powerpoint/2010/main" val="249719231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338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9338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51D008A5-89D4-4080-8118-64FB64E819EF}" type="datetimeFigureOut">
              <a:rPr lang="ru-RU"/>
              <a:pPr>
                <a:defRPr/>
              </a:pPr>
              <a:t>25.04.2026</a:t>
            </a:fld>
            <a:endParaRPr lang="ru-RU"/>
          </a:p>
        </p:txBody>
      </p:sp>
      <p:sp>
        <p:nvSpPr>
          <p:cNvPr id="8" name="Нижний колонтитул 7"/>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9" name="Номер слайда 8"/>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F9C5ED7C-B7DC-467C-8DAB-26EFA20439C5}" type="slidenum">
              <a:rPr lang="ru-RU"/>
              <a:pPr>
                <a:defRPr/>
              </a:pPr>
              <a:t>‹#›</a:t>
            </a:fld>
            <a:endParaRPr lang="ru-RU"/>
          </a:p>
        </p:txBody>
      </p:sp>
    </p:spTree>
    <p:extLst>
      <p:ext uri="{BB962C8B-B14F-4D97-AF65-F5344CB8AC3E}">
        <p14:creationId xmlns:p14="http://schemas.microsoft.com/office/powerpoint/2010/main" val="382144100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D385B643-BCEC-40BF-99A6-FFD47A2E99B3}" type="datetimeFigureOut">
              <a:rPr lang="ru-RU"/>
              <a:pPr>
                <a:defRPr/>
              </a:pPr>
              <a:t>25.04.2026</a:t>
            </a:fld>
            <a:endParaRPr lang="ru-RU"/>
          </a:p>
        </p:txBody>
      </p:sp>
      <p:sp>
        <p:nvSpPr>
          <p:cNvPr id="4" name="Нижний колонтитул 3"/>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5" name="Номер слайда 4"/>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165BBCA3-F269-4F6D-BE90-B4421EE278FB}" type="slidenum">
              <a:rPr lang="ru-RU"/>
              <a:pPr>
                <a:defRPr/>
              </a:pPr>
              <a:t>‹#›</a:t>
            </a:fld>
            <a:endParaRPr lang="ru-RU"/>
          </a:p>
        </p:txBody>
      </p:sp>
    </p:spTree>
    <p:extLst>
      <p:ext uri="{BB962C8B-B14F-4D97-AF65-F5344CB8AC3E}">
        <p14:creationId xmlns:p14="http://schemas.microsoft.com/office/powerpoint/2010/main" val="85944300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F68EF258-2AFB-4245-AD42-92932AF784D0}" type="datetimeFigureOut">
              <a:rPr lang="ru-RU"/>
              <a:pPr>
                <a:defRPr/>
              </a:pPr>
              <a:t>25.04.2026</a:t>
            </a:fld>
            <a:endParaRPr lang="ru-RU"/>
          </a:p>
        </p:txBody>
      </p:sp>
      <p:sp>
        <p:nvSpPr>
          <p:cNvPr id="3" name="Нижний колонтитул 2"/>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4" name="Номер слайда 3"/>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D29EC9E1-C27F-4D58-AB2D-C80A5ACDC5E3}" type="slidenum">
              <a:rPr lang="ru-RU"/>
              <a:pPr>
                <a:defRPr/>
              </a:pPr>
              <a:t>‹#›</a:t>
            </a:fld>
            <a:endParaRPr lang="ru-RU"/>
          </a:p>
        </p:txBody>
      </p:sp>
    </p:spTree>
    <p:extLst>
      <p:ext uri="{BB962C8B-B14F-4D97-AF65-F5344CB8AC3E}">
        <p14:creationId xmlns:p14="http://schemas.microsoft.com/office/powerpoint/2010/main" val="164952392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3" y="273050"/>
            <a:ext cx="4011084"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4766733" y="27308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2B48A70B-CDBD-4F24-9E79-B38AD654593C}" type="datetimeFigureOut">
              <a:rPr lang="ru-RU"/>
              <a:pPr>
                <a:defRPr/>
              </a:pPr>
              <a:t>25.04.2026</a:t>
            </a:fld>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7" name="Номер слайда 6"/>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A26D21F8-7542-4836-A5D5-CA232B8DA4E2}" type="slidenum">
              <a:rPr lang="ru-RU"/>
              <a:pPr>
                <a:defRPr/>
              </a:pPr>
              <a:t>‹#›</a:t>
            </a:fld>
            <a:endParaRPr lang="ru-RU"/>
          </a:p>
        </p:txBody>
      </p:sp>
    </p:spTree>
    <p:extLst>
      <p:ext uri="{BB962C8B-B14F-4D97-AF65-F5344CB8AC3E}">
        <p14:creationId xmlns:p14="http://schemas.microsoft.com/office/powerpoint/2010/main" val="35149018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3CECED01-1EC5-4A4F-BF3E-B53E50E0013D}" type="datetimeFigureOut">
              <a:rPr lang="ru-RU"/>
              <a:pPr>
                <a:defRPr/>
              </a:pPr>
              <a:t>25.04.2026</a:t>
            </a:fld>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7" name="Номер слайда 6"/>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89C876D0-E68C-4CBF-92E0-E01332460087}" type="slidenum">
              <a:rPr lang="ru-RU"/>
              <a:pPr>
                <a:defRPr/>
              </a:pPr>
              <a:t>‹#›</a:t>
            </a:fld>
            <a:endParaRPr lang="ru-RU"/>
          </a:p>
        </p:txBody>
      </p:sp>
    </p:spTree>
    <p:extLst>
      <p:ext uri="{BB962C8B-B14F-4D97-AF65-F5344CB8AC3E}">
        <p14:creationId xmlns:p14="http://schemas.microsoft.com/office/powerpoint/2010/main" val="71561733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21D63353-06DF-44E7-8CEB-9390887E6A2C}" type="datetimeFigureOut">
              <a:rPr lang="ru-RU"/>
              <a:pPr>
                <a:defRPr/>
              </a:pPr>
              <a:t>25.04.2026</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282E8FD8-A12E-4A70-92E6-C9F6E5ECD53B}" type="slidenum">
              <a:rPr lang="ru-RU"/>
              <a:pPr>
                <a:defRPr/>
              </a:pPr>
              <a:t>‹#›</a:t>
            </a:fld>
            <a:endParaRPr lang="ru-RU"/>
          </a:p>
        </p:txBody>
      </p:sp>
    </p:spTree>
    <p:extLst>
      <p:ext uri="{BB962C8B-B14F-4D97-AF65-F5344CB8AC3E}">
        <p14:creationId xmlns:p14="http://schemas.microsoft.com/office/powerpoint/2010/main" val="93392172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71"/>
            <a:ext cx="27432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09600" y="274671"/>
            <a:ext cx="80264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fontAlgn="base">
              <a:spcBef>
                <a:spcPct val="0"/>
              </a:spcBef>
              <a:spcAft>
                <a:spcPct val="0"/>
              </a:spcAft>
              <a:defRPr>
                <a:latin typeface="Arial" pitchFamily="34" charset="0"/>
                <a:cs typeface="Arial" pitchFamily="34" charset="0"/>
              </a:defRPr>
            </a:lvl1pPr>
          </a:lstStyle>
          <a:p>
            <a:pPr>
              <a:defRPr/>
            </a:pPr>
            <a:fld id="{C47E2169-F84E-42AB-8F3C-6FB985669EBE}" type="datetimeFigureOut">
              <a:rPr lang="ru-RU"/>
              <a:pPr>
                <a:defRPr/>
              </a:pPr>
              <a:t>25.04.2026</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Arial" pitchFamily="34" charset="0"/>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fontAlgn="base">
              <a:spcBef>
                <a:spcPct val="0"/>
              </a:spcBef>
              <a:spcAft>
                <a:spcPct val="0"/>
              </a:spcAft>
              <a:defRPr>
                <a:latin typeface="Arial" pitchFamily="34" charset="0"/>
                <a:cs typeface="Arial" pitchFamily="34" charset="0"/>
              </a:defRPr>
            </a:lvl1pPr>
          </a:lstStyle>
          <a:p>
            <a:pPr>
              <a:defRPr/>
            </a:pPr>
            <a:fld id="{F1151549-7881-4DF3-915B-834D23A2E4CB}" type="slidenum">
              <a:rPr lang="ru-RU"/>
              <a:pPr>
                <a:defRPr/>
              </a:pPr>
              <a:t>‹#›</a:t>
            </a:fld>
            <a:endParaRPr lang="ru-RU"/>
          </a:p>
        </p:txBody>
      </p:sp>
    </p:spTree>
    <p:extLst>
      <p:ext uri="{BB962C8B-B14F-4D97-AF65-F5344CB8AC3E}">
        <p14:creationId xmlns:p14="http://schemas.microsoft.com/office/powerpoint/2010/main" val="168940179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641A6061-358A-4286-A432-8C7B7C72A539}" type="slidenum">
              <a:rPr lang="ru-RU" altLang="ru-RU"/>
              <a:pPr>
                <a:defRPr/>
              </a:pPr>
              <a:t>‹#›</a:t>
            </a:fld>
            <a:endParaRPr lang="ru-RU" altLang="ru-RU"/>
          </a:p>
        </p:txBody>
      </p:sp>
    </p:spTree>
    <p:extLst>
      <p:ext uri="{BB962C8B-B14F-4D97-AF65-F5344CB8AC3E}">
        <p14:creationId xmlns:p14="http://schemas.microsoft.com/office/powerpoint/2010/main" val="255558809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FD311582-990A-457B-B9A5-4D1BAC5E58F2}" type="slidenum">
              <a:rPr lang="ru-RU" altLang="ru-RU"/>
              <a:pPr>
                <a:defRPr/>
              </a:pPr>
              <a:t>‹#›</a:t>
            </a:fld>
            <a:endParaRPr lang="ru-RU" altLang="ru-RU"/>
          </a:p>
        </p:txBody>
      </p:sp>
    </p:spTree>
    <p:extLst>
      <p:ext uri="{BB962C8B-B14F-4D97-AF65-F5344CB8AC3E}">
        <p14:creationId xmlns:p14="http://schemas.microsoft.com/office/powerpoint/2010/main" val="33507939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46"/>
            <a:ext cx="10515600" cy="2852737"/>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831851" y="4589471"/>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2C182B72-110D-4871-BCD6-C82D9EC05910}" type="slidenum">
              <a:rPr lang="ru-RU" altLang="ru-RU"/>
              <a:pPr>
                <a:defRPr/>
              </a:pPr>
              <a:t>‹#›</a:t>
            </a:fld>
            <a:endParaRPr lang="ru-RU" altLang="ru-RU"/>
          </a:p>
        </p:txBody>
      </p:sp>
    </p:spTree>
    <p:extLst>
      <p:ext uri="{BB962C8B-B14F-4D97-AF65-F5344CB8AC3E}">
        <p14:creationId xmlns:p14="http://schemas.microsoft.com/office/powerpoint/2010/main" val="181445114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7"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ED6A4033-5584-441F-927D-B612B138A727}" type="slidenum">
              <a:rPr lang="ru-RU" altLang="ru-RU"/>
              <a:pPr>
                <a:defRPr/>
              </a:pPr>
              <a:t>‹#›</a:t>
            </a:fld>
            <a:endParaRPr lang="ru-RU" altLang="ru-RU"/>
          </a:p>
        </p:txBody>
      </p:sp>
    </p:spTree>
    <p:extLst>
      <p:ext uri="{BB962C8B-B14F-4D97-AF65-F5344CB8AC3E}">
        <p14:creationId xmlns:p14="http://schemas.microsoft.com/office/powerpoint/2010/main" val="100361654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9"/>
            <a:ext cx="10515600" cy="1325563"/>
          </a:xfrm>
        </p:spPr>
        <p:txBody>
          <a:bodyPr/>
          <a:lstStyle/>
          <a:p>
            <a:r>
              <a:rPr lang="ru-RU"/>
              <a:t>Образец заголовка</a:t>
            </a:r>
          </a:p>
        </p:txBody>
      </p:sp>
      <p:sp>
        <p:nvSpPr>
          <p:cNvPr id="3" name="Текст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Объект 3"/>
          <p:cNvSpPr>
            <a:spLocks noGrp="1"/>
          </p:cNvSpPr>
          <p:nvPr>
            <p:ph sz="half" idx="2"/>
          </p:nvPr>
        </p:nvSpPr>
        <p:spPr>
          <a:xfrm>
            <a:off x="839789"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3"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Объект 5"/>
          <p:cNvSpPr>
            <a:spLocks noGrp="1"/>
          </p:cNvSpPr>
          <p:nvPr>
            <p:ph sz="quarter" idx="4"/>
          </p:nvPr>
        </p:nvSpPr>
        <p:spPr>
          <a:xfrm>
            <a:off x="6172203"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8"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9"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CE50AB7C-1DAE-459F-A9D4-7B6019E0F2C4}" type="slidenum">
              <a:rPr lang="ru-RU" altLang="ru-RU"/>
              <a:pPr>
                <a:defRPr/>
              </a:pPr>
              <a:t>‹#›</a:t>
            </a:fld>
            <a:endParaRPr lang="ru-RU" altLang="ru-RU"/>
          </a:p>
        </p:txBody>
      </p:sp>
    </p:spTree>
    <p:extLst>
      <p:ext uri="{BB962C8B-B14F-4D97-AF65-F5344CB8AC3E}">
        <p14:creationId xmlns:p14="http://schemas.microsoft.com/office/powerpoint/2010/main" val="294307699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5"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648FEACD-4E17-4966-8541-F2F87E9C35A1}" type="slidenum">
              <a:rPr lang="ru-RU" altLang="ru-RU"/>
              <a:pPr>
                <a:defRPr/>
              </a:pPr>
              <a:t>‹#›</a:t>
            </a:fld>
            <a:endParaRPr lang="ru-RU" altLang="ru-RU"/>
          </a:p>
        </p:txBody>
      </p:sp>
    </p:spTree>
    <p:extLst>
      <p:ext uri="{BB962C8B-B14F-4D97-AF65-F5344CB8AC3E}">
        <p14:creationId xmlns:p14="http://schemas.microsoft.com/office/powerpoint/2010/main" val="360746364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3"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4"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30E48959-3F53-4332-8982-C67C60CB5C1C}" type="slidenum">
              <a:rPr lang="ru-RU" altLang="ru-RU"/>
              <a:pPr>
                <a:defRPr/>
              </a:pPr>
              <a:t>‹#›</a:t>
            </a:fld>
            <a:endParaRPr lang="ru-RU" altLang="ru-RU"/>
          </a:p>
        </p:txBody>
      </p:sp>
    </p:spTree>
    <p:extLst>
      <p:ext uri="{BB962C8B-B14F-4D97-AF65-F5344CB8AC3E}">
        <p14:creationId xmlns:p14="http://schemas.microsoft.com/office/powerpoint/2010/main" val="376477342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5183188" y="987433"/>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7"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22200A38-E8EE-4916-B7E0-A9821AC801EC}" type="slidenum">
              <a:rPr lang="ru-RU" altLang="ru-RU"/>
              <a:pPr>
                <a:defRPr/>
              </a:pPr>
              <a:t>‹#›</a:t>
            </a:fld>
            <a:endParaRPr lang="ru-RU" altLang="ru-RU"/>
          </a:p>
        </p:txBody>
      </p:sp>
    </p:spTree>
    <p:extLst>
      <p:ext uri="{BB962C8B-B14F-4D97-AF65-F5344CB8AC3E}">
        <p14:creationId xmlns:p14="http://schemas.microsoft.com/office/powerpoint/2010/main" val="427595698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5183188" y="987433"/>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ru-RU" noProof="0"/>
          </a:p>
        </p:txBody>
      </p:sp>
      <p:sp>
        <p:nvSpPr>
          <p:cNvPr id="4" name="Текст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7"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71D900D0-D575-45D3-96A4-F05ECD30C91B}" type="slidenum">
              <a:rPr lang="ru-RU" altLang="ru-RU"/>
              <a:pPr>
                <a:defRPr/>
              </a:pPr>
              <a:t>‹#›</a:t>
            </a:fld>
            <a:endParaRPr lang="ru-RU" altLang="ru-RU"/>
          </a:p>
        </p:txBody>
      </p:sp>
    </p:spTree>
    <p:extLst>
      <p:ext uri="{BB962C8B-B14F-4D97-AF65-F5344CB8AC3E}">
        <p14:creationId xmlns:p14="http://schemas.microsoft.com/office/powerpoint/2010/main" val="14920490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90CB5AFA-0A53-4D97-9E8F-1DBFD0860421}" type="slidenum">
              <a:rPr lang="ru-RU" altLang="ru-RU"/>
              <a:pPr>
                <a:defRPr/>
              </a:pPr>
              <a:t>‹#›</a:t>
            </a:fld>
            <a:endParaRPr lang="ru-RU" altLang="ru-RU"/>
          </a:p>
        </p:txBody>
      </p:sp>
    </p:spTree>
    <p:extLst>
      <p:ext uri="{BB962C8B-B14F-4D97-AF65-F5344CB8AC3E}">
        <p14:creationId xmlns:p14="http://schemas.microsoft.com/office/powerpoint/2010/main" val="76591490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2"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3"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A99185BF-1E59-4F11-BB5C-5CC83749FCE6}" type="slidenum">
              <a:rPr lang="ru-RU" altLang="ru-RU"/>
              <a:pPr>
                <a:defRPr/>
              </a:pPr>
              <a:t>‹#›</a:t>
            </a:fld>
            <a:endParaRPr lang="ru-RU" altLang="ru-RU"/>
          </a:p>
        </p:txBody>
      </p:sp>
    </p:spTree>
    <p:extLst>
      <p:ext uri="{BB962C8B-B14F-4D97-AF65-F5344CB8AC3E}">
        <p14:creationId xmlns:p14="http://schemas.microsoft.com/office/powerpoint/2010/main" val="147081684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914400" y="609600"/>
            <a:ext cx="10363200" cy="54864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3" name="Дата 3"/>
          <p:cNvSpPr>
            <a:spLocks noGrp="1"/>
          </p:cNvSpPr>
          <p:nvPr>
            <p:ph type="dt" sz="half" idx="10"/>
          </p:nvPr>
        </p:nvSpPr>
        <p:spPr/>
        <p:txBody>
          <a:bodyPr/>
          <a:lstStyle>
            <a:lvl1pPr>
              <a:defRPr>
                <a:cs typeface="Arial" pitchFamily="34" charset="0"/>
              </a:defRPr>
            </a:lvl1pPr>
          </a:lstStyle>
          <a:p>
            <a:pPr>
              <a:defRPr/>
            </a:pPr>
            <a:endParaRPr lang="ru-RU"/>
          </a:p>
        </p:txBody>
      </p:sp>
      <p:sp>
        <p:nvSpPr>
          <p:cNvPr id="4" name="Нижний колонтитул 4"/>
          <p:cNvSpPr>
            <a:spLocks noGrp="1"/>
          </p:cNvSpPr>
          <p:nvPr>
            <p:ph type="ftr" sz="quarter" idx="11"/>
          </p:nvPr>
        </p:nvSpPr>
        <p:spPr/>
        <p:txBody>
          <a:bodyPr/>
          <a:lstStyle>
            <a:lvl1pPr>
              <a:defRPr>
                <a:cs typeface="Arial" pitchFamily="34" charset="0"/>
              </a:defRPr>
            </a:lvl1pPr>
          </a:lstStyle>
          <a:p>
            <a:pPr>
              <a:defRPr/>
            </a:pPr>
            <a:endParaRPr lang="ru-RU"/>
          </a:p>
        </p:txBody>
      </p:sp>
      <p:sp>
        <p:nvSpPr>
          <p:cNvPr id="5" name="Номер слайда 5"/>
          <p:cNvSpPr>
            <a:spLocks noGrp="1"/>
          </p:cNvSpPr>
          <p:nvPr>
            <p:ph type="sldNum" sz="quarter" idx="12"/>
          </p:nvPr>
        </p:nvSpPr>
        <p:spPr/>
        <p:txBody>
          <a:bodyPr/>
          <a:lstStyle>
            <a:lvl1pPr>
              <a:defRPr>
                <a:latin typeface="Arial" pitchFamily="34" charset="0"/>
                <a:cs typeface="Arial" pitchFamily="34" charset="0"/>
              </a:defRPr>
            </a:lvl1pPr>
          </a:lstStyle>
          <a:p>
            <a:pPr>
              <a:defRPr/>
            </a:pPr>
            <a:fld id="{EDD2E4A2-0413-49E9-9286-DC1AFDAB6115}" type="slidenum">
              <a:rPr lang="ru-RU" altLang="ru-RU"/>
              <a:pPr>
                <a:defRPr/>
              </a:pPr>
              <a:t>‹#›</a:t>
            </a:fld>
            <a:endParaRPr lang="ru-RU" altLang="ru-RU"/>
          </a:p>
        </p:txBody>
      </p:sp>
    </p:spTree>
    <p:extLst>
      <p:ext uri="{BB962C8B-B14F-4D97-AF65-F5344CB8AC3E}">
        <p14:creationId xmlns:p14="http://schemas.microsoft.com/office/powerpoint/2010/main" val="1702439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ctrTitle" hasCustomPrompt="1"/>
          </p:nvPr>
        </p:nvSpPr>
        <p:spPr>
          <a:xfrm>
            <a:off x="2765503" y="1122363"/>
            <a:ext cx="8280000" cy="2387600"/>
          </a:xfrm>
        </p:spPr>
        <p:txBody>
          <a:bodyPr anchor="t">
            <a:normAutofit/>
          </a:bodyPr>
          <a:lstStyle>
            <a:lvl1pPr algn="l">
              <a:defRPr sz="5400" baseline="0"/>
            </a:lvl1pPr>
          </a:lstStyle>
          <a:p>
            <a:r>
              <a:rPr lang="ru-RU" dirty="0"/>
              <a:t>ОБРАЗЕЦ ЗАГОЛОВКА</a:t>
            </a:r>
          </a:p>
        </p:txBody>
      </p:sp>
      <p:sp>
        <p:nvSpPr>
          <p:cNvPr id="8" name="Прямоугольник 7"/>
          <p:cNvSpPr/>
          <p:nvPr userDrawn="1"/>
        </p:nvSpPr>
        <p:spPr>
          <a:xfrm>
            <a:off x="3480329" y="6199525"/>
            <a:ext cx="5400275" cy="430887"/>
          </a:xfrm>
          <a:prstGeom prst="rect">
            <a:avLst/>
          </a:prstGeom>
          <a:ln>
            <a:noFill/>
          </a:ln>
        </p:spPr>
        <p:txBody>
          <a:bodyPr wrap="square">
            <a:spAutoFit/>
          </a:bodyPr>
          <a:lstStyle/>
          <a:p>
            <a:r>
              <a:rPr lang="ru-RU" sz="1100" b="1" dirty="0">
                <a:solidFill>
                  <a:srgbClr val="44546A"/>
                </a:solidFill>
              </a:rPr>
              <a:t>ФГБОУ ВО «НОВОСИБИРСКИЙ ГОСУДАРСТВЕННЫЙ МЕДИЦИНСКИЙ УНИВЕРСИТЕТ» МИНЗДРАВА РОССИИ</a:t>
            </a:r>
          </a:p>
        </p:txBody>
      </p:sp>
      <p:pic>
        <p:nvPicPr>
          <p:cNvPr id="3" name="Рисунок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71260" y="6076051"/>
            <a:ext cx="675951" cy="675950"/>
          </a:xfrm>
          <a:prstGeom prst="rect">
            <a:avLst/>
          </a:prstGeom>
        </p:spPr>
      </p:pic>
    </p:spTree>
    <p:extLst>
      <p:ext uri="{BB962C8B-B14F-4D97-AF65-F5344CB8AC3E}">
        <p14:creationId xmlns:p14="http://schemas.microsoft.com/office/powerpoint/2010/main" val="20360211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spTree>
      <p:nvGrpSpPr>
        <p:cNvPr id="1" name=""/>
        <p:cNvGrpSpPr/>
        <p:nvPr/>
      </p:nvGrpSpPr>
      <p:grpSpPr>
        <a:xfrm>
          <a:off x="0" y="0"/>
          <a:ext cx="0" cy="0"/>
          <a:chOff x="0" y="0"/>
          <a:chExt cx="0" cy="0"/>
        </a:xfrm>
      </p:grpSpPr>
      <p:pic>
        <p:nvPicPr>
          <p:cNvPr id="7" name="Рисунок 6">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title" hasCustomPrompt="1"/>
          </p:nvPr>
        </p:nvSpPr>
        <p:spPr>
          <a:xfrm>
            <a:off x="2780837" y="2002635"/>
            <a:ext cx="8715763" cy="2852737"/>
          </a:xfrm>
        </p:spPr>
        <p:txBody>
          <a:bodyPr anchor="t">
            <a:normAutofit/>
          </a:bodyPr>
          <a:lstStyle>
            <a:lvl1pPr>
              <a:defRPr sz="5400" baseline="0"/>
            </a:lvl1pPr>
          </a:lstStyle>
          <a:p>
            <a:r>
              <a:rPr lang="ru-RU" dirty="0"/>
              <a:t>ЗАГОЛОВОК РАЗДЕЛА </a:t>
            </a:r>
          </a:p>
        </p:txBody>
      </p:sp>
      <p:sp>
        <p:nvSpPr>
          <p:cNvPr id="8" name="Прямоугольник 7"/>
          <p:cNvSpPr/>
          <p:nvPr userDrawn="1"/>
        </p:nvSpPr>
        <p:spPr>
          <a:xfrm>
            <a:off x="6779529"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4" name="Рисунок 3"/>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58214543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Заголовок подраздела">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DED9F310-D743-4958-B02D-DDD1081192BD}"/>
              </a:ext>
            </a:extLst>
          </p:cNvPr>
          <p:cNvPicPr>
            <a:picLocks noChangeAspect="1"/>
          </p:cNvPicPr>
          <p:nvPr userDrawn="1"/>
        </p:nvPicPr>
        <p:blipFill rotWithShape="1">
          <a:blip r:embed="rId2" cstate="print">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51435" r="10761"/>
          <a:stretch/>
        </p:blipFill>
        <p:spPr>
          <a:xfrm>
            <a:off x="1808" y="0"/>
            <a:ext cx="2592608" cy="6858000"/>
          </a:xfrm>
          <a:prstGeom prst="rect">
            <a:avLst/>
          </a:prstGeom>
        </p:spPr>
      </p:pic>
      <p:sp>
        <p:nvSpPr>
          <p:cNvPr id="2" name="Заголовок 1"/>
          <p:cNvSpPr>
            <a:spLocks noGrp="1"/>
          </p:cNvSpPr>
          <p:nvPr>
            <p:ph type="title" hasCustomPrompt="1"/>
          </p:nvPr>
        </p:nvSpPr>
        <p:spPr>
          <a:xfrm>
            <a:off x="2996788" y="555637"/>
            <a:ext cx="8329055" cy="1325563"/>
          </a:xfrm>
        </p:spPr>
        <p:txBody>
          <a:bodyPr>
            <a:normAutofit/>
          </a:bodyPr>
          <a:lstStyle>
            <a:lvl1pPr>
              <a:defRPr sz="4400"/>
            </a:lvl1pPr>
          </a:lstStyle>
          <a:p>
            <a:r>
              <a:rPr lang="ru-RU" dirty="0"/>
              <a:t>Заголовок подраздела</a:t>
            </a:r>
          </a:p>
        </p:txBody>
      </p:sp>
      <p:sp>
        <p:nvSpPr>
          <p:cNvPr id="9" name="Прямоугольник 8"/>
          <p:cNvSpPr/>
          <p:nvPr userDrawn="1"/>
        </p:nvSpPr>
        <p:spPr>
          <a:xfrm>
            <a:off x="6779529"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4" cstate="print">
            <a:grayscl/>
            <a:extLst>
              <a:ext uri="{BEBA8EAE-BF5A-486C-A8C5-ECC9F3942E4B}">
                <a14:imgProps xmlns:a14="http://schemas.microsoft.com/office/drawing/2010/main">
                  <a14:imgLayer r:embed="rId5">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320032292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СТРУКТУРА УЧЕБНОГО СОДЕРЖАНИЯ">
    <p:spTree>
      <p:nvGrpSpPr>
        <p:cNvPr id="1" name=""/>
        <p:cNvGrpSpPr/>
        <p:nvPr/>
      </p:nvGrpSpPr>
      <p:grpSpPr>
        <a:xfrm>
          <a:off x="0" y="0"/>
          <a:ext cx="0" cy="0"/>
          <a:chOff x="0" y="0"/>
          <a:chExt cx="0" cy="0"/>
        </a:xfrm>
      </p:grpSpPr>
      <p:sp>
        <p:nvSpPr>
          <p:cNvPr id="2" name="Заголовок 1"/>
          <p:cNvSpPr>
            <a:spLocks noGrp="1"/>
          </p:cNvSpPr>
          <p:nvPr>
            <p:ph type="title" hasCustomPrompt="1"/>
          </p:nvPr>
        </p:nvSpPr>
        <p:spPr/>
        <p:txBody>
          <a:bodyPr/>
          <a:lstStyle>
            <a:lvl1pPr>
              <a:defRPr/>
            </a:lvl1pPr>
          </a:lstStyle>
          <a:p>
            <a:r>
              <a:rPr lang="ru-RU" dirty="0"/>
              <a:t>СТРУКТУРА УЧЕБНОГО СОДЕРЖАНИЯ</a:t>
            </a:r>
          </a:p>
        </p:txBody>
      </p:sp>
      <p:sp>
        <p:nvSpPr>
          <p:cNvPr id="5" name="Объект 2"/>
          <p:cNvSpPr>
            <a:spLocks noGrp="1"/>
          </p:cNvSpPr>
          <p:nvPr>
            <p:ph idx="1"/>
          </p:nvPr>
        </p:nvSpPr>
        <p:spPr>
          <a:xfrm>
            <a:off x="696000" y="1796268"/>
            <a:ext cx="10800000" cy="4320000"/>
          </a:xfrm>
        </p:spPr>
        <p:txBody>
          <a:bodyPr wrap="none">
            <a:noAutofit/>
          </a:bodyPr>
          <a:lstStyle>
            <a:lvl1pPr marL="432000" indent="-432000" algn="just">
              <a:lnSpc>
                <a:spcPct val="100000"/>
              </a:lnSpc>
              <a:spcBef>
                <a:spcPts val="600"/>
              </a:spcBef>
              <a:spcAft>
                <a:spcPts val="1200"/>
              </a:spcAft>
              <a:buClrTx/>
              <a:buFont typeface="+mj-lt"/>
              <a:buAutoNum type="arabicPeriod"/>
              <a:defRPr sz="1800" b="0">
                <a:solidFill>
                  <a:schemeClr val="bg2">
                    <a:lumMod val="10000"/>
                  </a:schemeClr>
                </a:solidFill>
              </a:defRPr>
            </a:lvl1pPr>
            <a:lvl2pPr marL="790575" indent="-358775" algn="just">
              <a:lnSpc>
                <a:spcPct val="100000"/>
              </a:lnSpc>
              <a:spcBef>
                <a:spcPts val="200"/>
              </a:spcBef>
              <a:spcAft>
                <a:spcPts val="1200"/>
              </a:spcAft>
              <a:buClr>
                <a:schemeClr val="bg2">
                  <a:lumMod val="10000"/>
                </a:schemeClr>
              </a:buClr>
              <a:buFont typeface="+mj-lt"/>
              <a:buAutoNum type="arabicPeriod"/>
              <a:defRPr sz="1800">
                <a:solidFill>
                  <a:schemeClr val="bg2">
                    <a:lumMod val="10000"/>
                  </a:schemeClr>
                </a:solidFill>
              </a:defRPr>
            </a:lvl2pPr>
            <a:lvl3pPr marL="1152000" indent="-358775" algn="just">
              <a:lnSpc>
                <a:spcPct val="100000"/>
              </a:lnSpc>
              <a:spcBef>
                <a:spcPts val="50"/>
              </a:spcBef>
              <a:spcAft>
                <a:spcPts val="1200"/>
              </a:spcAft>
              <a:buClrTx/>
              <a:buFont typeface="+mj-lt"/>
              <a:buAutoNum type="arabicPeriod"/>
              <a:defRPr sz="1800">
                <a:solidFill>
                  <a:schemeClr val="bg2">
                    <a:lumMod val="10000"/>
                  </a:schemeClr>
                </a:solidFill>
              </a:defRPr>
            </a:lvl3pPr>
            <a:lvl4pPr marL="1481138" indent="-457200">
              <a:buClr>
                <a:schemeClr val="accent1"/>
              </a:buClr>
              <a:buFont typeface="+mj-lt"/>
              <a:buAutoNum type="arabicPeriod"/>
              <a:defRPr sz="2000"/>
            </a:lvl4pPr>
            <a:lvl5pPr marL="1752600" indent="-457200">
              <a:buClr>
                <a:schemeClr val="accent1"/>
              </a:buClr>
              <a:buFont typeface="+mj-lt"/>
              <a:buAutoNum type="arabicPeriod"/>
              <a:defRPr sz="2000"/>
            </a:lvl5pPr>
          </a:lstStyle>
          <a:p>
            <a:pPr lvl="0"/>
            <a:r>
              <a:rPr lang="ru-RU" dirty="0"/>
              <a:t>Образец текста</a:t>
            </a:r>
          </a:p>
          <a:p>
            <a:pPr lvl="1"/>
            <a:r>
              <a:rPr lang="ru-RU" dirty="0"/>
              <a:t>Второй уровень</a:t>
            </a:r>
          </a:p>
          <a:p>
            <a:pPr lvl="2"/>
            <a:r>
              <a:rPr lang="ru-RU" dirty="0"/>
              <a:t>Третий уровень</a:t>
            </a:r>
          </a:p>
        </p:txBody>
      </p:sp>
      <p:sp>
        <p:nvSpPr>
          <p:cNvPr id="9" name="Прямоугольник 8"/>
          <p:cNvSpPr/>
          <p:nvPr userDrawn="1"/>
        </p:nvSpPr>
        <p:spPr>
          <a:xfrm>
            <a:off x="6779529"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404279076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1_Заголовок и текст по всей ширин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sp>
        <p:nvSpPr>
          <p:cNvPr id="3" name="Объект 2"/>
          <p:cNvSpPr>
            <a:spLocks noGrp="1"/>
          </p:cNvSpPr>
          <p:nvPr>
            <p:ph idx="1"/>
          </p:nvPr>
        </p:nvSpPr>
        <p:spPr>
          <a:xfrm>
            <a:off x="696000" y="1784197"/>
            <a:ext cx="10800000" cy="4292407"/>
          </a:xfrm>
        </p:spPr>
        <p:txBody>
          <a:bodyPr/>
          <a:lstStyle>
            <a:lvl1pPr marL="0" indent="0" algn="just">
              <a:lnSpc>
                <a:spcPct val="100000"/>
              </a:lnSpc>
              <a:spcAft>
                <a:spcPts val="1200"/>
              </a:spcAft>
              <a:buNone/>
              <a:defRPr sz="1800"/>
            </a:lvl1pPr>
            <a:lvl2pPr marL="685800" indent="-228600" algn="just">
              <a:lnSpc>
                <a:spcPct val="100000"/>
              </a:lnSpc>
              <a:spcAft>
                <a:spcPts val="1200"/>
              </a:spcAft>
              <a:buFont typeface="Wingdings" panose="05000000000000000000" pitchFamily="2" charset="2"/>
              <a:buChar char="§"/>
              <a:defRPr sz="1800"/>
            </a:lvl2pPr>
            <a:lvl3pPr marL="1143000" indent="-228600" algn="just">
              <a:lnSpc>
                <a:spcPct val="100000"/>
              </a:lnSpc>
              <a:spcAft>
                <a:spcPts val="1200"/>
              </a:spcAft>
              <a:buFont typeface="Wingdings" panose="05000000000000000000" pitchFamily="2" charset="2"/>
              <a:buChar char="ü"/>
              <a:defRPr sz="1800"/>
            </a:lvl3pPr>
            <a:lvl4pPr marL="1600200" indent="-228600" algn="just">
              <a:lnSpc>
                <a:spcPct val="100000"/>
              </a:lnSpc>
              <a:spcAft>
                <a:spcPts val="1200"/>
              </a:spcAft>
              <a:buFont typeface="Wingdings" panose="05000000000000000000" pitchFamily="2" charset="2"/>
              <a:buChar char="q"/>
              <a:defRPr/>
            </a:lvl4pPr>
            <a:lvl5pPr marL="2057400" indent="-228600" algn="just">
              <a:lnSpc>
                <a:spcPct val="100000"/>
              </a:lnSpc>
              <a:spcAft>
                <a:spcPts val="1200"/>
              </a:spcAft>
              <a:buFont typeface="Wingdings" panose="05000000000000000000" pitchFamily="2" charset="2"/>
              <a:buChar char="Ø"/>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0" name="Прямоугольник 9"/>
          <p:cNvSpPr/>
          <p:nvPr userDrawn="1"/>
        </p:nvSpPr>
        <p:spPr>
          <a:xfrm>
            <a:off x="6779529"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347105137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graphicFrame>
        <p:nvGraphicFramePr>
          <p:cNvPr id="3" name="Таблица 2"/>
          <p:cNvGraphicFramePr>
            <a:graphicFrameLocks noGrp="1"/>
          </p:cNvGraphicFramePr>
          <p:nvPr userDrawn="1">
            <p:extLst>
              <p:ext uri="{D42A27DB-BD31-4B8C-83A1-F6EECF244321}">
                <p14:modId xmlns:p14="http://schemas.microsoft.com/office/powerpoint/2010/main" val="596876644"/>
              </p:ext>
            </p:extLst>
          </p:nvPr>
        </p:nvGraphicFramePr>
        <p:xfrm>
          <a:off x="696000" y="2134809"/>
          <a:ext cx="10800000" cy="1483360"/>
        </p:xfrm>
        <a:graphic>
          <a:graphicData uri="http://schemas.openxmlformats.org/drawingml/2006/table">
            <a:tbl>
              <a:tblPr firstRow="1" bandRow="1">
                <a:tableStyleId>{BDBED569-4797-4DF1-A0F4-6AAB3CD982D8}</a:tableStyleId>
              </a:tblPr>
              <a:tblGrid>
                <a:gridCol w="2700000">
                  <a:extLst>
                    <a:ext uri="{9D8B030D-6E8A-4147-A177-3AD203B41FA5}">
                      <a16:colId xmlns:a16="http://schemas.microsoft.com/office/drawing/2014/main" val="2197793136"/>
                    </a:ext>
                  </a:extLst>
                </a:gridCol>
                <a:gridCol w="2700000">
                  <a:extLst>
                    <a:ext uri="{9D8B030D-6E8A-4147-A177-3AD203B41FA5}">
                      <a16:colId xmlns:a16="http://schemas.microsoft.com/office/drawing/2014/main" val="3973714599"/>
                    </a:ext>
                  </a:extLst>
                </a:gridCol>
                <a:gridCol w="2700000">
                  <a:extLst>
                    <a:ext uri="{9D8B030D-6E8A-4147-A177-3AD203B41FA5}">
                      <a16:colId xmlns:a16="http://schemas.microsoft.com/office/drawing/2014/main" val="2418584000"/>
                    </a:ext>
                  </a:extLst>
                </a:gridCol>
                <a:gridCol w="2700000">
                  <a:extLst>
                    <a:ext uri="{9D8B030D-6E8A-4147-A177-3AD203B41FA5}">
                      <a16:colId xmlns:a16="http://schemas.microsoft.com/office/drawing/2014/main" val="419486828"/>
                    </a:ext>
                  </a:extLst>
                </a:gridCol>
              </a:tblGrid>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a:solidFill>
                          <a:schemeClr val="bg2">
                            <a:lumMod val="10000"/>
                          </a:schemeClr>
                        </a:solidFill>
                      </a:endParaRPr>
                    </a:p>
                  </a:txBody>
                  <a:tcPr anchor="ctr"/>
                </a:tc>
                <a:extLst>
                  <a:ext uri="{0D108BD9-81ED-4DB2-BD59-A6C34878D82A}">
                    <a16:rowId xmlns:a16="http://schemas.microsoft.com/office/drawing/2014/main" val="3251134359"/>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2685326241"/>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343258380"/>
                  </a:ext>
                </a:extLst>
              </a:tr>
              <a:tr h="370840">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tc>
                  <a:txBody>
                    <a:bodyPr/>
                    <a:lstStyle/>
                    <a:p>
                      <a:endParaRPr lang="ru-RU" dirty="0">
                        <a:solidFill>
                          <a:schemeClr val="bg2">
                            <a:lumMod val="10000"/>
                          </a:schemeClr>
                        </a:solidFill>
                      </a:endParaRPr>
                    </a:p>
                  </a:txBody>
                  <a:tcPr anchor="ctr"/>
                </a:tc>
                <a:extLst>
                  <a:ext uri="{0D108BD9-81ED-4DB2-BD59-A6C34878D82A}">
                    <a16:rowId xmlns:a16="http://schemas.microsoft.com/office/drawing/2014/main" val="1251859722"/>
                  </a:ext>
                </a:extLst>
              </a:tr>
            </a:tbl>
          </a:graphicData>
        </a:graphic>
      </p:graphicFrame>
      <p:sp>
        <p:nvSpPr>
          <p:cNvPr id="9" name="Прямоугольник 8"/>
          <p:cNvSpPr/>
          <p:nvPr userDrawn="1"/>
        </p:nvSpPr>
        <p:spPr>
          <a:xfrm>
            <a:off x="6779529"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2" name="Рисунок 11"/>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173469133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Заголовок и 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1219496"/>
          </a:xfrm>
        </p:spPr>
        <p:txBody>
          <a:bodyPr/>
          <a:lstStyle>
            <a:lvl1pPr>
              <a:lnSpc>
                <a:spcPct val="100000"/>
              </a:lnSpc>
              <a:defRPr/>
            </a:lvl1pPr>
          </a:lstStyle>
          <a:p>
            <a:r>
              <a:rPr lang="ru-RU" dirty="0"/>
              <a:t>Образец заголовка</a:t>
            </a:r>
          </a:p>
        </p:txBody>
      </p:sp>
      <p:sp>
        <p:nvSpPr>
          <p:cNvPr id="3" name="Объект 2"/>
          <p:cNvSpPr>
            <a:spLocks noGrp="1"/>
          </p:cNvSpPr>
          <p:nvPr>
            <p:ph sz="half" idx="1"/>
          </p:nvPr>
        </p:nvSpPr>
        <p:spPr>
          <a:xfrm>
            <a:off x="670505" y="1780309"/>
            <a:ext cx="5328851" cy="4398654"/>
          </a:xfrm>
        </p:spPr>
        <p:txBody>
          <a:bodyPr>
            <a:normAutofit/>
          </a:bodyPr>
          <a:lstStyle>
            <a:lvl1pPr marL="0" indent="0" algn="just">
              <a:spcAft>
                <a:spcPts val="1200"/>
              </a:spcAft>
              <a:buNone/>
              <a:defRPr sz="1800"/>
            </a:lvl1pPr>
            <a:lvl2pPr marL="685800" indent="-228600" algn="just">
              <a:spcAft>
                <a:spcPts val="1200"/>
              </a:spcAft>
              <a:buFont typeface="Wingdings" panose="05000000000000000000" pitchFamily="2" charset="2"/>
              <a:buChar char="§"/>
              <a:defRPr sz="1800"/>
            </a:lvl2pPr>
            <a:lvl3pPr marL="1143000" indent="-228600" algn="just">
              <a:spcAft>
                <a:spcPts val="1200"/>
              </a:spcAft>
              <a:buFont typeface="Wingdings" panose="05000000000000000000" pitchFamily="2" charset="2"/>
              <a:buChar char="ü"/>
              <a:defRPr sz="1800"/>
            </a:lvl3pPr>
            <a:lvl4pPr marL="1600200" indent="-228600" algn="just">
              <a:spcAft>
                <a:spcPts val="1200"/>
              </a:spcAft>
              <a:buFont typeface="Wingdings" panose="05000000000000000000" pitchFamily="2" charset="2"/>
              <a:buChar char="q"/>
              <a:defRPr sz="1800"/>
            </a:lvl4pPr>
            <a:lvl5pPr>
              <a:spcAft>
                <a:spcPts val="1200"/>
              </a:spcAft>
              <a:defRPr sz="1800"/>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p:txBody>
      </p:sp>
      <p:sp>
        <p:nvSpPr>
          <p:cNvPr id="4" name="Объект 3"/>
          <p:cNvSpPr>
            <a:spLocks noGrp="1"/>
          </p:cNvSpPr>
          <p:nvPr>
            <p:ph sz="half" idx="2"/>
          </p:nvPr>
        </p:nvSpPr>
        <p:spPr>
          <a:xfrm>
            <a:off x="6191887" y="1780309"/>
            <a:ext cx="5304116" cy="4398654"/>
          </a:xfrm>
        </p:spPr>
        <p:txBody>
          <a:bodyPr>
            <a:normAutofit/>
          </a:bodyPr>
          <a:lstStyle>
            <a:lvl1pPr marL="0" indent="0" algn="just">
              <a:spcAft>
                <a:spcPts val="1200"/>
              </a:spcAft>
              <a:buNone/>
              <a:defRPr sz="1800"/>
            </a:lvl1pPr>
            <a:lvl2pPr marL="685800" indent="-228600" algn="just">
              <a:spcAft>
                <a:spcPts val="1200"/>
              </a:spcAft>
              <a:buFont typeface="Wingdings" panose="05000000000000000000" pitchFamily="2" charset="2"/>
              <a:buChar char="§"/>
              <a:defRPr sz="1800"/>
            </a:lvl2pPr>
            <a:lvl3pPr marL="1143000" indent="-228600" algn="just">
              <a:spcAft>
                <a:spcPts val="1200"/>
              </a:spcAft>
              <a:buFont typeface="Wingdings" panose="05000000000000000000" pitchFamily="2" charset="2"/>
              <a:buChar char="ü"/>
              <a:defRPr sz="1800"/>
            </a:lvl3pPr>
            <a:lvl4pPr marL="1600200" indent="-228600" algn="just">
              <a:spcAft>
                <a:spcPts val="1200"/>
              </a:spcAft>
              <a:buFont typeface="Wingdings" panose="05000000000000000000" pitchFamily="2" charset="2"/>
              <a:buChar char="q"/>
              <a:defRPr sz="1800"/>
            </a:lvl4pPr>
            <a:lvl5pPr>
              <a:spcAft>
                <a:spcPts val="1200"/>
              </a:spcAft>
              <a:defRPr/>
            </a:lvl5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p:txBody>
      </p:sp>
      <p:sp>
        <p:nvSpPr>
          <p:cNvPr id="11" name="Прямоугольник 10"/>
          <p:cNvSpPr/>
          <p:nvPr userDrawn="1"/>
        </p:nvSpPr>
        <p:spPr>
          <a:xfrm>
            <a:off x="6779529"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3" name="Рисунок 12"/>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392148512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nSpc>
                <a:spcPct val="100000"/>
              </a:lnSpc>
              <a:defRPr/>
            </a:lvl1pPr>
          </a:lstStyle>
          <a:p>
            <a:r>
              <a:rPr lang="ru-RU" dirty="0"/>
              <a:t>Образец заголовка</a:t>
            </a:r>
          </a:p>
        </p:txBody>
      </p:sp>
      <p:sp>
        <p:nvSpPr>
          <p:cNvPr id="8" name="Прямоугольник 7"/>
          <p:cNvSpPr/>
          <p:nvPr userDrawn="1"/>
        </p:nvSpPr>
        <p:spPr>
          <a:xfrm>
            <a:off x="6779529"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1" name="Рисунок 10"/>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20078886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Рисунок с подписью">
    <p:spTree>
      <p:nvGrpSpPr>
        <p:cNvPr id="1" name=""/>
        <p:cNvGrpSpPr/>
        <p:nvPr/>
      </p:nvGrpSpPr>
      <p:grpSpPr>
        <a:xfrm>
          <a:off x="0" y="0"/>
          <a:ext cx="0" cy="0"/>
          <a:chOff x="0" y="0"/>
          <a:chExt cx="0" cy="0"/>
        </a:xfrm>
      </p:grpSpPr>
      <p:sp>
        <p:nvSpPr>
          <p:cNvPr id="3" name="Рисунок 2"/>
          <p:cNvSpPr>
            <a:spLocks noGrp="1"/>
          </p:cNvSpPr>
          <p:nvPr>
            <p:ph type="pic" idx="1"/>
          </p:nvPr>
        </p:nvSpPr>
        <p:spPr>
          <a:xfrm>
            <a:off x="5324400" y="104987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671133" y="1807030"/>
            <a:ext cx="4279025" cy="4223657"/>
          </a:xfrm>
        </p:spPr>
        <p:txBody>
          <a:bodyPr>
            <a:normAutofit/>
          </a:bodyPr>
          <a:lstStyle>
            <a:lvl1pPr marL="0" indent="0" algn="just">
              <a:spcBef>
                <a:spcPts val="0"/>
              </a:spcBef>
              <a:spcAft>
                <a:spcPts val="1200"/>
              </a:spcAft>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dirty="0"/>
              <a:t>Образец текста</a:t>
            </a:r>
          </a:p>
        </p:txBody>
      </p:sp>
      <p:sp>
        <p:nvSpPr>
          <p:cNvPr id="12" name="Заголовок 1"/>
          <p:cNvSpPr>
            <a:spLocks noGrp="1"/>
          </p:cNvSpPr>
          <p:nvPr>
            <p:ph type="title"/>
          </p:nvPr>
        </p:nvSpPr>
        <p:spPr>
          <a:xfrm>
            <a:off x="696629" y="267452"/>
            <a:ext cx="4277847" cy="1240651"/>
          </a:xfrm>
        </p:spPr>
        <p:txBody>
          <a:bodyPr/>
          <a:lstStyle>
            <a:lvl1pPr>
              <a:lnSpc>
                <a:spcPct val="100000"/>
              </a:lnSpc>
              <a:defRPr/>
            </a:lvl1pPr>
          </a:lstStyle>
          <a:p>
            <a:r>
              <a:rPr lang="ru-RU" dirty="0"/>
              <a:t>Образец заголовка</a:t>
            </a:r>
          </a:p>
        </p:txBody>
      </p:sp>
      <p:sp>
        <p:nvSpPr>
          <p:cNvPr id="11" name="Прямоугольник 10"/>
          <p:cNvSpPr/>
          <p:nvPr userDrawn="1"/>
        </p:nvSpPr>
        <p:spPr>
          <a:xfrm>
            <a:off x="6779529" y="6415303"/>
            <a:ext cx="4999441" cy="369332"/>
          </a:xfrm>
          <a:prstGeom prst="rect">
            <a:avLst/>
          </a:prstGeom>
          <a:ln>
            <a:noFill/>
          </a:ln>
        </p:spPr>
        <p:txBody>
          <a:bodyPr wrap="square">
            <a:spAutoFit/>
          </a:bodyPr>
          <a:lstStyle/>
          <a:p>
            <a:r>
              <a:rPr lang="ru-RU" sz="900" dirty="0">
                <a:solidFill>
                  <a:prstClr val="black">
                    <a:lumMod val="65000"/>
                    <a:lumOff val="35000"/>
                  </a:prstClr>
                </a:solidFill>
              </a:rPr>
              <a:t>ФГБОУ ВО «НОВОСИБИРСКИЙ ГОСУДАРСТВЕННЫЙ МЕДИЦИНСКИЙ УНИВЕРСИТЕТ» МИНЗДРАВА РОССИИ</a:t>
            </a:r>
          </a:p>
        </p:txBody>
      </p:sp>
      <p:pic>
        <p:nvPicPr>
          <p:cNvPr id="14" name="Рисунок 13"/>
          <p:cNvPicPr>
            <a:picLocks noChangeAspect="1"/>
          </p:cNvPicPr>
          <p:nvPr userDrawn="1"/>
        </p:nvPicPr>
        <p:blipFill>
          <a:blip r:embed="rId2" cstate="print">
            <a:grayscl/>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440573" y="6420358"/>
            <a:ext cx="338331" cy="341406"/>
          </a:xfrm>
          <a:prstGeom prst="rect">
            <a:avLst/>
          </a:prstGeom>
        </p:spPr>
      </p:pic>
    </p:spTree>
    <p:extLst>
      <p:ext uri="{BB962C8B-B14F-4D97-AF65-F5344CB8AC3E}">
        <p14:creationId xmlns:p14="http://schemas.microsoft.com/office/powerpoint/2010/main" val="380750884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31"/>
          <p:cNvSpPr>
            <a:spLocks noGrp="1" noChangeArrowheads="1"/>
          </p:cNvSpPr>
          <p:nvPr>
            <p:ph type="dt" sz="half" idx="10"/>
          </p:nvPr>
        </p:nvSpPr>
        <p:spPr>
          <a:xfrm>
            <a:off x="886884" y="6367463"/>
            <a:ext cx="2540000" cy="457200"/>
          </a:xfrm>
          <a:prstGeom prst="rect">
            <a:avLst/>
          </a:prstGeom>
        </p:spPr>
        <p:txBody>
          <a:bodyPr/>
          <a:lstStyle>
            <a:lvl1pPr>
              <a:defRPr>
                <a:latin typeface="Arial" charset="0"/>
              </a:defRPr>
            </a:lvl1pPr>
          </a:lstStyle>
          <a:p>
            <a:pPr>
              <a:defRPr/>
            </a:pPr>
            <a:endParaRPr lang="ru-RU">
              <a:solidFill>
                <a:prstClr val="black"/>
              </a:solidFill>
            </a:endParaRPr>
          </a:p>
        </p:txBody>
      </p:sp>
      <p:sp>
        <p:nvSpPr>
          <p:cNvPr id="8" name="Rectangle 32"/>
          <p:cNvSpPr>
            <a:spLocks noGrp="1" noChangeArrowheads="1"/>
          </p:cNvSpPr>
          <p:nvPr>
            <p:ph type="ftr" sz="quarter" idx="11"/>
          </p:nvPr>
        </p:nvSpPr>
        <p:spPr>
          <a:xfrm>
            <a:off x="4138084" y="6367463"/>
            <a:ext cx="3860800" cy="457200"/>
          </a:xfrm>
          <a:prstGeom prst="rect">
            <a:avLst/>
          </a:prstGeom>
        </p:spPr>
        <p:txBody>
          <a:bodyPr/>
          <a:lstStyle>
            <a:lvl1pPr>
              <a:defRPr>
                <a:latin typeface="Arial" charset="0"/>
              </a:defRPr>
            </a:lvl1pPr>
          </a:lstStyle>
          <a:p>
            <a:pPr>
              <a:defRPr/>
            </a:pPr>
            <a:endParaRPr lang="ru-RU">
              <a:solidFill>
                <a:prstClr val="black"/>
              </a:solidFill>
            </a:endParaRPr>
          </a:p>
        </p:txBody>
      </p:sp>
      <p:sp>
        <p:nvSpPr>
          <p:cNvPr id="9" name="Rectangle 33"/>
          <p:cNvSpPr>
            <a:spLocks noGrp="1" noChangeArrowheads="1"/>
          </p:cNvSpPr>
          <p:nvPr>
            <p:ph type="sldNum" sz="quarter" idx="12"/>
          </p:nvPr>
        </p:nvSpPr>
        <p:spPr>
          <a:xfrm>
            <a:off x="8710084" y="6367463"/>
            <a:ext cx="2540000" cy="457200"/>
          </a:xfrm>
          <a:prstGeom prst="rect">
            <a:avLst/>
          </a:prstGeom>
        </p:spPr>
        <p:txBody>
          <a:bodyPr/>
          <a:lstStyle>
            <a:lvl1pPr>
              <a:defRPr>
                <a:latin typeface="Arial" pitchFamily="34" charset="0"/>
              </a:defRPr>
            </a:lvl1pPr>
          </a:lstStyle>
          <a:p>
            <a:pPr>
              <a:defRPr/>
            </a:pPr>
            <a:fld id="{EB6838EC-BD26-4884-A5E2-B06A10190F68}" type="slidenum">
              <a:rPr lang="ru-RU" altLang="ru-RU">
                <a:solidFill>
                  <a:prstClr val="black"/>
                </a:solidFill>
              </a:rPr>
              <a:pPr>
                <a:defRPr/>
              </a:pPr>
              <a:t>‹#›</a:t>
            </a:fld>
            <a:endParaRPr lang="ru-RU" altLang="ru-RU">
              <a:solidFill>
                <a:prstClr val="black"/>
              </a:solidFill>
            </a:endParaRPr>
          </a:p>
        </p:txBody>
      </p:sp>
    </p:spTree>
    <p:extLst>
      <p:ext uri="{BB962C8B-B14F-4D97-AF65-F5344CB8AC3E}">
        <p14:creationId xmlns:p14="http://schemas.microsoft.com/office/powerpoint/2010/main" val="138511564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609600" y="6356357"/>
            <a:ext cx="2844800" cy="365125"/>
          </a:xfrm>
          <a:prstGeom prst="rect">
            <a:avLst/>
          </a:prstGeom>
        </p:spPr>
        <p:txBody>
          <a:bodyPr/>
          <a:lstStyle/>
          <a:p>
            <a:fld id="{84604EFB-04BC-43C3-9D1C-9A2F15F714B7}" type="datetimeFigureOut">
              <a:rPr lang="ru-RU" smtClean="0">
                <a:solidFill>
                  <a:prstClr val="black"/>
                </a:solidFill>
              </a:rPr>
              <a:pPr/>
              <a:t>25.04.2026</a:t>
            </a:fld>
            <a:endParaRPr lang="ru-RU">
              <a:solidFill>
                <a:prstClr val="black"/>
              </a:solidFill>
            </a:endParaRPr>
          </a:p>
        </p:txBody>
      </p:sp>
      <p:sp>
        <p:nvSpPr>
          <p:cNvPr id="3" name="Нижний колонтитул 2"/>
          <p:cNvSpPr>
            <a:spLocks noGrp="1"/>
          </p:cNvSpPr>
          <p:nvPr>
            <p:ph type="ftr" sz="quarter" idx="11"/>
          </p:nvPr>
        </p:nvSpPr>
        <p:spPr>
          <a:xfrm>
            <a:off x="4165600" y="6356357"/>
            <a:ext cx="3860800" cy="365125"/>
          </a:xfrm>
          <a:prstGeom prst="rect">
            <a:avLst/>
          </a:prstGeom>
        </p:spPr>
        <p:txBody>
          <a:bodyPr/>
          <a:lstStyle/>
          <a:p>
            <a:endParaRPr lang="ru-RU">
              <a:solidFill>
                <a:prstClr val="black"/>
              </a:solidFill>
            </a:endParaRPr>
          </a:p>
        </p:txBody>
      </p:sp>
      <p:sp>
        <p:nvSpPr>
          <p:cNvPr id="4" name="Номер слайда 3"/>
          <p:cNvSpPr>
            <a:spLocks noGrp="1"/>
          </p:cNvSpPr>
          <p:nvPr>
            <p:ph type="sldNum" sz="quarter" idx="12"/>
          </p:nvPr>
        </p:nvSpPr>
        <p:spPr>
          <a:xfrm>
            <a:off x="8737600" y="6356357"/>
            <a:ext cx="2844800" cy="365125"/>
          </a:xfrm>
          <a:prstGeom prst="rect">
            <a:avLst/>
          </a:prstGeom>
        </p:spPr>
        <p:txBody>
          <a:bodyPr/>
          <a:lstStyle/>
          <a:p>
            <a:fld id="{7020B3A1-5D9C-4F8A-BD61-A934D3DE925A}" type="slidenum">
              <a:rPr lang="ru-RU" smtClean="0">
                <a:solidFill>
                  <a:prstClr val="black"/>
                </a:solidFill>
              </a:rPr>
              <a:pPr/>
              <a:t>‹#›</a:t>
            </a:fld>
            <a:endParaRPr lang="ru-RU">
              <a:solidFill>
                <a:prstClr val="black"/>
              </a:solidFill>
            </a:endParaRPr>
          </a:p>
        </p:txBody>
      </p:sp>
    </p:spTree>
    <p:extLst>
      <p:ext uri="{BB962C8B-B14F-4D97-AF65-F5344CB8AC3E}">
        <p14:creationId xmlns:p14="http://schemas.microsoft.com/office/powerpoint/2010/main" val="3057931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5" Type="http://schemas.openxmlformats.org/officeDocument/2006/relationships/slideLayout" Target="../slideLayouts/slideLayout20.xml"/><Relationship Id="rId10"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theme" Target="../theme/theme4.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theme" Target="../theme/theme5.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theme" Target="../theme/theme6.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2.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theme" Target="../theme/theme7.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1240651"/>
          </a:xfrm>
          <a:prstGeom prst="rect">
            <a:avLst/>
          </a:prstGeom>
        </p:spPr>
        <p:txBody>
          <a:bodyPr vert="horz" lIns="91440" tIns="45720" rIns="91440" bIns="45720" rtlCol="0" anchor="ctr">
            <a:normAutofit/>
          </a:bodyPr>
          <a:lstStyle/>
          <a:p>
            <a:r>
              <a:rPr lang="ru-RU" dirty="0"/>
              <a:t>Образец заголовка</a:t>
            </a:r>
          </a:p>
        </p:txBody>
      </p:sp>
      <p:sp>
        <p:nvSpPr>
          <p:cNvPr id="3" name="Текст 2"/>
          <p:cNvSpPr>
            <a:spLocks noGrp="1"/>
          </p:cNvSpPr>
          <p:nvPr>
            <p:ph type="body" idx="1"/>
          </p:nvPr>
        </p:nvSpPr>
        <p:spPr>
          <a:xfrm>
            <a:off x="696000" y="1725264"/>
            <a:ext cx="10800000" cy="4351338"/>
          </a:xfrm>
          <a:prstGeom prst="rect">
            <a:avLst/>
          </a:prstGeom>
        </p:spPr>
        <p:txBody>
          <a:bodyPr vert="horz" lIns="91440" tIns="45720" rIns="9144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303089004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49" r:id="rId10"/>
    <p:sldLayoutId id="2147483651" r:id="rId11"/>
    <p:sldLayoutId id="2147483658" r:id="rId12"/>
    <p:sldLayoutId id="2147483659" r:id="rId13"/>
    <p:sldLayoutId id="2147483660" r:id="rId14"/>
    <p:sldLayoutId id="2147483657" r:id="rId15"/>
  </p:sldLayoutIdLst>
  <p:txStyles>
    <p:titleStyle>
      <a:lvl1pPr algn="l" defTabSz="914400" rtl="0" eaLnBrk="1" latinLnBrk="0" hangingPunct="1">
        <a:lnSpc>
          <a:spcPct val="90000"/>
        </a:lnSpc>
        <a:spcBef>
          <a:spcPct val="0"/>
        </a:spcBef>
        <a:buNone/>
        <a:defRPr sz="3200" kern="1200">
          <a:solidFill>
            <a:schemeClr val="accent5">
              <a:lumMod val="7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spcAft>
          <a:spcPts val="800"/>
        </a:spcAft>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100000"/>
        </a:lnSpc>
        <a:spcBef>
          <a:spcPts val="500"/>
        </a:spcBef>
        <a:spcAft>
          <a:spcPts val="800"/>
        </a:spcAft>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100000"/>
        </a:lnSpc>
        <a:spcBef>
          <a:spcPts val="500"/>
        </a:spcBef>
        <a:spcAft>
          <a:spcPts val="800"/>
        </a:spcAft>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1240651"/>
          </a:xfrm>
          <a:prstGeom prst="rect">
            <a:avLst/>
          </a:prstGeom>
        </p:spPr>
        <p:txBody>
          <a:bodyPr vert="horz" lIns="91440" tIns="45720" rIns="91440" bIns="45720" rtlCol="0" anchor="ctr">
            <a:normAutofit/>
          </a:bodyPr>
          <a:lstStyle/>
          <a:p>
            <a:r>
              <a:rPr lang="ru-RU" dirty="0"/>
              <a:t>Образец заголовка</a:t>
            </a:r>
          </a:p>
        </p:txBody>
      </p:sp>
      <p:sp>
        <p:nvSpPr>
          <p:cNvPr id="3" name="Текст 2"/>
          <p:cNvSpPr>
            <a:spLocks noGrp="1"/>
          </p:cNvSpPr>
          <p:nvPr>
            <p:ph type="body" idx="1"/>
          </p:nvPr>
        </p:nvSpPr>
        <p:spPr>
          <a:xfrm>
            <a:off x="696000" y="1725264"/>
            <a:ext cx="10800000" cy="4351338"/>
          </a:xfrm>
          <a:prstGeom prst="rect">
            <a:avLst/>
          </a:prstGeom>
        </p:spPr>
        <p:txBody>
          <a:bodyPr vert="horz" lIns="91440" tIns="45720" rIns="9144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3030890043"/>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Lst>
  <p:txStyles>
    <p:titleStyle>
      <a:lvl1pPr algn="l" defTabSz="914400" rtl="0" eaLnBrk="1" latinLnBrk="0" hangingPunct="1">
        <a:lnSpc>
          <a:spcPct val="90000"/>
        </a:lnSpc>
        <a:spcBef>
          <a:spcPct val="0"/>
        </a:spcBef>
        <a:buNone/>
        <a:defRPr sz="3200" kern="1200">
          <a:solidFill>
            <a:schemeClr val="accent5">
              <a:lumMod val="7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spcAft>
          <a:spcPts val="800"/>
        </a:spcAft>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100000"/>
        </a:lnSpc>
        <a:spcBef>
          <a:spcPts val="500"/>
        </a:spcBef>
        <a:spcAft>
          <a:spcPts val="800"/>
        </a:spcAft>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100000"/>
        </a:lnSpc>
        <a:spcBef>
          <a:spcPts val="500"/>
        </a:spcBef>
        <a:spcAft>
          <a:spcPts val="800"/>
        </a:spcAft>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9219" name="Rectangle 3"/>
          <p:cNvSpPr>
            <a:spLocks noGrp="1" noChangeArrowheads="1"/>
          </p:cNvSpPr>
          <p:nvPr>
            <p:ph type="body" idx="1"/>
          </p:nvPr>
        </p:nvSpPr>
        <p:spPr bwMode="auto">
          <a:xfrm>
            <a:off x="609600" y="1600206"/>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defRPr>
            </a:lvl1pPr>
          </a:lstStyle>
          <a:p>
            <a:pPr fontAlgn="base">
              <a:spcBef>
                <a:spcPct val="0"/>
              </a:spcBef>
              <a:spcAft>
                <a:spcPct val="0"/>
              </a:spcAft>
              <a:defRPr/>
            </a:pPr>
            <a:endParaRPr lang="ru-RU"/>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defRPr>
            </a:lvl1pPr>
          </a:lstStyle>
          <a:p>
            <a:pPr fontAlgn="base">
              <a:spcBef>
                <a:spcPct val="0"/>
              </a:spcBef>
              <a:spcAft>
                <a:spcPct val="0"/>
              </a:spcAft>
              <a:defRPr/>
            </a:pPr>
            <a:endParaRPr lang="ru-RU"/>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charset="0"/>
              </a:defRPr>
            </a:lvl1pPr>
          </a:lstStyle>
          <a:p>
            <a:pPr fontAlgn="base">
              <a:spcBef>
                <a:spcPct val="0"/>
              </a:spcBef>
              <a:spcAft>
                <a:spcPct val="0"/>
              </a:spcAft>
              <a:defRPr/>
            </a:pPr>
            <a:fld id="{7FC8E2B4-96C2-4D81-8937-B82655A140CB}" type="slidenum">
              <a:rPr lang="ru-RU" altLang="ru-RU"/>
              <a:pPr fontAlgn="base">
                <a:spcBef>
                  <a:spcPct val="0"/>
                </a:spcBef>
                <a:spcAft>
                  <a:spcPct val="0"/>
                </a:spcAft>
                <a:defRPr/>
              </a:pPr>
              <a:t>‹#›</a:t>
            </a:fld>
            <a:endParaRPr lang="ru-RU" altLang="ru-RU"/>
          </a:p>
        </p:txBody>
      </p:sp>
    </p:spTree>
    <p:extLst>
      <p:ext uri="{BB962C8B-B14F-4D97-AF65-F5344CB8AC3E}">
        <p14:creationId xmlns:p14="http://schemas.microsoft.com/office/powerpoint/2010/main" val="738275607"/>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1027" name="Rectangle 3"/>
          <p:cNvSpPr>
            <a:spLocks noGrp="1" noChangeArrowheads="1"/>
          </p:cNvSpPr>
          <p:nvPr>
            <p:ph type="body" idx="1"/>
          </p:nvPr>
        </p:nvSpPr>
        <p:spPr bwMode="auto">
          <a:xfrm>
            <a:off x="609600" y="1600206"/>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fontAlgn="base">
              <a:spcBef>
                <a:spcPct val="0"/>
              </a:spcBef>
              <a:spcAft>
                <a:spcPct val="0"/>
              </a:spcAft>
              <a:defRPr/>
            </a:pPr>
            <a:endParaRPr lang="ru-RU">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fontAlgn="base">
              <a:spcBef>
                <a:spcPct val="0"/>
              </a:spcBef>
              <a:spcAft>
                <a:spcPct val="0"/>
              </a:spcAft>
              <a:defRPr/>
            </a:pPr>
            <a:endParaRPr lang="ru-RU">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Arial" charset="0"/>
              </a:defRPr>
            </a:lvl1pPr>
          </a:lstStyle>
          <a:p>
            <a:pPr fontAlgn="base">
              <a:spcBef>
                <a:spcPct val="0"/>
              </a:spcBef>
              <a:spcAft>
                <a:spcPct val="0"/>
              </a:spcAft>
              <a:defRPr/>
            </a:pPr>
            <a:fld id="{18223513-80ED-4238-A14E-3E33B2CA55A2}" type="slidenum">
              <a:rPr lang="ru-RU" altLang="ru-RU">
                <a:solidFill>
                  <a:srgbClr val="000000"/>
                </a:solidFill>
              </a:rPr>
              <a:pPr fontAlgn="base">
                <a:spcBef>
                  <a:spcPct val="0"/>
                </a:spcBef>
                <a:spcAft>
                  <a:spcPct val="0"/>
                </a:spcAft>
                <a:defRPr/>
              </a:pPr>
              <a:t>‹#›</a:t>
            </a:fld>
            <a:endParaRPr lang="ru-RU" altLang="ru-RU">
              <a:solidFill>
                <a:srgbClr val="000000"/>
              </a:solidFill>
            </a:endParaRPr>
          </a:p>
        </p:txBody>
      </p:sp>
    </p:spTree>
    <p:extLst>
      <p:ext uri="{BB962C8B-B14F-4D97-AF65-F5344CB8AC3E}">
        <p14:creationId xmlns:p14="http://schemas.microsoft.com/office/powerpoint/2010/main" val="608184130"/>
      </p:ext>
    </p:extLst>
  </p:cSld>
  <p:clrMap bg1="lt1" tx1="dk1" bg2="lt2" tx2="dk2" accent1="accent1" accent2="accent2" accent3="accent3" accent4="accent4" accent5="accent5" accent6="accent6" hlink="hlink" folHlink="folHlink"/>
  <p:sldLayoutIdLst>
    <p:sldLayoutId id="2147484038" r:id="rId1"/>
    <p:sldLayoutId id="2147484039" r:id="rId2"/>
    <p:sldLayoutId id="2147484040" r:id="rId3"/>
    <p:sldLayoutId id="2147484041" r:id="rId4"/>
    <p:sldLayoutId id="2147484042" r:id="rId5"/>
    <p:sldLayoutId id="2147484043" r:id="rId6"/>
    <p:sldLayoutId id="2147484044" r:id="rId7"/>
    <p:sldLayoutId id="2147484045" r:id="rId8"/>
    <p:sldLayoutId id="2147484046" r:id="rId9"/>
    <p:sldLayoutId id="2147484047" r:id="rId10"/>
    <p:sldLayoutId id="2147484048" r:id="rId11"/>
    <p:sldLayoutId id="2147484049" r:id="rId12"/>
    <p:sldLayoutId id="2147484050" r:id="rId13"/>
    <p:sldLayoutId id="2147484170"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Заголовок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4099" name="Текст 2"/>
          <p:cNvSpPr>
            <a:spLocks noGrp="1"/>
          </p:cNvSpPr>
          <p:nvPr>
            <p:ph type="body" idx="1"/>
          </p:nvPr>
        </p:nvSpPr>
        <p:spPr bwMode="auto">
          <a:xfrm>
            <a:off x="609600" y="1600206"/>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4" name="Дата 3"/>
          <p:cNvSpPr>
            <a:spLocks noGrp="1"/>
          </p:cNvSpPr>
          <p:nvPr>
            <p:ph type="dt" sz="half" idx="2"/>
          </p:nvPr>
        </p:nvSpPr>
        <p:spPr>
          <a:xfrm>
            <a:off x="609600" y="6356383"/>
            <a:ext cx="28448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cs typeface="+mn-cs"/>
              </a:defRPr>
            </a:lvl1pPr>
          </a:lstStyle>
          <a:p>
            <a:pPr>
              <a:defRPr/>
            </a:pPr>
            <a:fld id="{C9A0DA02-A932-45FC-97DB-C9121242A678}" type="datetimeFigureOut">
              <a:rPr lang="ru-RU"/>
              <a:pPr>
                <a:defRPr/>
              </a:pPr>
              <a:t>25.04.2026</a:t>
            </a:fld>
            <a:endParaRPr lang="ru-RU"/>
          </a:p>
        </p:txBody>
      </p:sp>
      <p:sp>
        <p:nvSpPr>
          <p:cNvPr id="5" name="Нижний колонтитул 4"/>
          <p:cNvSpPr>
            <a:spLocks noGrp="1"/>
          </p:cNvSpPr>
          <p:nvPr>
            <p:ph type="ftr" sz="quarter" idx="3"/>
          </p:nvPr>
        </p:nvSpPr>
        <p:spPr>
          <a:xfrm>
            <a:off x="4165600" y="6356383"/>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cs typeface="+mn-cs"/>
              </a:defRPr>
            </a:lvl1pPr>
          </a:lstStyle>
          <a:p>
            <a:pPr>
              <a:defRPr/>
            </a:pPr>
            <a:endParaRPr lang="ru-RU"/>
          </a:p>
        </p:txBody>
      </p:sp>
      <p:sp>
        <p:nvSpPr>
          <p:cNvPr id="6" name="Номер слайда 5"/>
          <p:cNvSpPr>
            <a:spLocks noGrp="1"/>
          </p:cNvSpPr>
          <p:nvPr>
            <p:ph type="sldNum" sz="quarter" idx="4"/>
          </p:nvPr>
        </p:nvSpPr>
        <p:spPr>
          <a:xfrm>
            <a:off x="8737600" y="6356383"/>
            <a:ext cx="28448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cs typeface="+mn-cs"/>
              </a:defRPr>
            </a:lvl1pPr>
          </a:lstStyle>
          <a:p>
            <a:pPr>
              <a:defRPr/>
            </a:pPr>
            <a:fld id="{9CFEEADF-80C9-49F8-B343-DD1639A0808F}" type="slidenum">
              <a:rPr lang="ru-RU"/>
              <a:pPr>
                <a:defRPr/>
              </a:pPr>
              <a:t>‹#›</a:t>
            </a:fld>
            <a:endParaRPr lang="ru-RU"/>
          </a:p>
        </p:txBody>
      </p:sp>
    </p:spTree>
    <p:extLst>
      <p:ext uri="{BB962C8B-B14F-4D97-AF65-F5344CB8AC3E}">
        <p14:creationId xmlns:p14="http://schemas.microsoft.com/office/powerpoint/2010/main" val="1755824345"/>
      </p:ext>
    </p:extLst>
  </p:cSld>
  <p:clrMap bg1="lt1" tx1="dk1" bg2="lt2" tx2="dk2" accent1="accent1" accent2="accent2" accent3="accent3" accent4="accent4" accent5="accent5" accent6="accent6" hlink="hlink" folHlink="folHlink"/>
  <p:sldLayoutIdLst>
    <p:sldLayoutId id="2147484184" r:id="rId1"/>
    <p:sldLayoutId id="2147484185" r:id="rId2"/>
    <p:sldLayoutId id="2147484186" r:id="rId3"/>
    <p:sldLayoutId id="2147484187" r:id="rId4"/>
    <p:sldLayoutId id="2147484188" r:id="rId5"/>
    <p:sldLayoutId id="2147484189" r:id="rId6"/>
    <p:sldLayoutId id="2147484190" r:id="rId7"/>
    <p:sldLayoutId id="2147484191" r:id="rId8"/>
    <p:sldLayoutId id="2147484192" r:id="rId9"/>
    <p:sldLayoutId id="2147484193" r:id="rId10"/>
    <p:sldLayoutId id="2147484194"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Заголовок 1"/>
          <p:cNvSpPr>
            <a:spLocks noGrp="1" noChangeArrowheads="1"/>
          </p:cNvSpPr>
          <p:nvPr>
            <p:ph type="title"/>
          </p:nvPr>
        </p:nvSpPr>
        <p:spPr bwMode="auto">
          <a:xfrm>
            <a:off x="838200" y="365129"/>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altLang="ru-RU"/>
              <a:t>Образец заголовка</a:t>
            </a:r>
          </a:p>
        </p:txBody>
      </p:sp>
      <p:sp>
        <p:nvSpPr>
          <p:cNvPr id="5123" name="Текст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a:t>Образец текста</a:t>
            </a:r>
          </a:p>
          <a:p>
            <a:pPr lvl="1"/>
            <a:r>
              <a:rPr lang="ru-RU" altLang="ru-RU"/>
              <a:t>Второй уровень</a:t>
            </a:r>
          </a:p>
          <a:p>
            <a:pPr lvl="2"/>
            <a:r>
              <a:rPr lang="ru-RU" altLang="ru-RU"/>
              <a:t>Третий уровень</a:t>
            </a:r>
          </a:p>
          <a:p>
            <a:pPr lvl="3"/>
            <a:r>
              <a:rPr lang="ru-RU" altLang="ru-RU"/>
              <a:t>Четвертый уровень</a:t>
            </a:r>
          </a:p>
          <a:p>
            <a:pPr lvl="4"/>
            <a:r>
              <a:rPr lang="ru-RU" altLang="ru-RU"/>
              <a:t>Пятый уровень</a:t>
            </a:r>
          </a:p>
        </p:txBody>
      </p:sp>
      <p:sp>
        <p:nvSpPr>
          <p:cNvPr id="4" name="Дата 3"/>
          <p:cNvSpPr>
            <a:spLocks noGrp="1"/>
          </p:cNvSpPr>
          <p:nvPr>
            <p:ph type="dt" sz="half" idx="2"/>
          </p:nvPr>
        </p:nvSpPr>
        <p:spPr>
          <a:xfrm>
            <a:off x="838200" y="6356357"/>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prstClr val="black">
                    <a:tint val="75000"/>
                  </a:prstClr>
                </a:solidFill>
                <a:latin typeface="+mn-lt"/>
                <a:cs typeface="+mn-cs"/>
              </a:defRPr>
            </a:lvl1pPr>
          </a:lstStyle>
          <a:p>
            <a:pPr>
              <a:defRPr/>
            </a:pPr>
            <a:endParaRPr lang="ru-RU"/>
          </a:p>
        </p:txBody>
      </p:sp>
      <p:sp>
        <p:nvSpPr>
          <p:cNvPr id="5" name="Нижний колонтитул 4"/>
          <p:cNvSpPr>
            <a:spLocks noGrp="1"/>
          </p:cNvSpPr>
          <p:nvPr>
            <p:ph type="ftr" sz="quarter" idx="3"/>
          </p:nvPr>
        </p:nvSpPr>
        <p:spPr>
          <a:xfrm>
            <a:off x="4038600" y="6356357"/>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prstClr val="black">
                    <a:tint val="75000"/>
                  </a:prst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8610600" y="6356357"/>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a:solidFill>
                  <a:srgbClr val="898989"/>
                </a:solidFill>
                <a:latin typeface="Calibri"/>
                <a:cs typeface="+mn-cs"/>
              </a:defRPr>
            </a:lvl1pPr>
          </a:lstStyle>
          <a:p>
            <a:pPr fontAlgn="base">
              <a:spcBef>
                <a:spcPct val="0"/>
              </a:spcBef>
              <a:spcAft>
                <a:spcPct val="0"/>
              </a:spcAft>
              <a:defRPr/>
            </a:pPr>
            <a:fld id="{6DA55DD8-619F-4C1A-9FC3-90EBA9A3E06C}" type="slidenum">
              <a:rPr lang="ru-RU" altLang="ru-RU"/>
              <a:pPr fontAlgn="base">
                <a:spcBef>
                  <a:spcPct val="0"/>
                </a:spcBef>
                <a:spcAft>
                  <a:spcPct val="0"/>
                </a:spcAft>
                <a:defRPr/>
              </a:pPr>
              <a:t>‹#›</a:t>
            </a:fld>
            <a:endParaRPr lang="ru-RU" altLang="ru-RU"/>
          </a:p>
        </p:txBody>
      </p:sp>
    </p:spTree>
    <p:extLst>
      <p:ext uri="{BB962C8B-B14F-4D97-AF65-F5344CB8AC3E}">
        <p14:creationId xmlns:p14="http://schemas.microsoft.com/office/powerpoint/2010/main" val="1300913216"/>
      </p:ext>
    </p:extLst>
  </p:cSld>
  <p:clrMap bg1="lt1" tx1="dk1" bg2="lt2" tx2="dk2" accent1="accent1" accent2="accent2" accent3="accent3" accent4="accent4" accent5="accent5" accent6="accent6" hlink="hlink" folHlink="folHlink"/>
  <p:sldLayoutIdLst>
    <p:sldLayoutId id="2147484208" r:id="rId1"/>
    <p:sldLayoutId id="2147484209" r:id="rId2"/>
    <p:sldLayoutId id="2147484210" r:id="rId3"/>
    <p:sldLayoutId id="2147484211" r:id="rId4"/>
    <p:sldLayoutId id="2147484212" r:id="rId5"/>
    <p:sldLayoutId id="2147484213" r:id="rId6"/>
    <p:sldLayoutId id="2147484214" r:id="rId7"/>
    <p:sldLayoutId id="2147484215" r:id="rId8"/>
    <p:sldLayoutId id="2147484216" r:id="rId9"/>
    <p:sldLayoutId id="2147484217" r:id="rId10"/>
    <p:sldLayoutId id="2147484218" r:id="rId11"/>
    <p:sldLayoutId id="2147484219" r:id="rId12"/>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6"/>
            <a:ext cx="10800000" cy="1240651"/>
          </a:xfrm>
          <a:prstGeom prst="rect">
            <a:avLst/>
          </a:prstGeom>
        </p:spPr>
        <p:txBody>
          <a:bodyPr vert="horz" lIns="91440" tIns="45720" rIns="91440" bIns="45720" rtlCol="0" anchor="ctr">
            <a:normAutofit/>
          </a:bodyPr>
          <a:lstStyle/>
          <a:p>
            <a:r>
              <a:rPr lang="ru-RU" dirty="0"/>
              <a:t>Образец заголовка</a:t>
            </a:r>
          </a:p>
        </p:txBody>
      </p:sp>
      <p:sp>
        <p:nvSpPr>
          <p:cNvPr id="3" name="Текст 2"/>
          <p:cNvSpPr>
            <a:spLocks noGrp="1"/>
          </p:cNvSpPr>
          <p:nvPr>
            <p:ph type="body" idx="1"/>
          </p:nvPr>
        </p:nvSpPr>
        <p:spPr>
          <a:xfrm>
            <a:off x="696000" y="1725264"/>
            <a:ext cx="10800000" cy="4351338"/>
          </a:xfrm>
          <a:prstGeom prst="rect">
            <a:avLst/>
          </a:prstGeom>
        </p:spPr>
        <p:txBody>
          <a:bodyPr vert="horz" lIns="91440" tIns="45720" rIns="9144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3799393859"/>
      </p:ext>
    </p:extLst>
  </p:cSld>
  <p:clrMap bg1="lt1" tx1="dk1" bg2="lt2" tx2="dk2" accent1="accent1" accent2="accent2" accent3="accent3" accent4="accent4" accent5="accent5" accent6="accent6" hlink="hlink" folHlink="folHlink"/>
  <p:sldLayoutIdLst>
    <p:sldLayoutId id="2147484221" r:id="rId1"/>
    <p:sldLayoutId id="2147484222" r:id="rId2"/>
    <p:sldLayoutId id="2147484223" r:id="rId3"/>
    <p:sldLayoutId id="2147484224" r:id="rId4"/>
    <p:sldLayoutId id="2147484225" r:id="rId5"/>
    <p:sldLayoutId id="2147484226" r:id="rId6"/>
    <p:sldLayoutId id="2147484227" r:id="rId7"/>
    <p:sldLayoutId id="2147484228" r:id="rId8"/>
    <p:sldLayoutId id="2147484229" r:id="rId9"/>
    <p:sldLayoutId id="2147484230" r:id="rId10"/>
    <p:sldLayoutId id="2147484231" r:id="rId11"/>
  </p:sldLayoutIdLst>
  <p:txStyles>
    <p:titleStyle>
      <a:lvl1pPr algn="l" defTabSz="914400" rtl="0" eaLnBrk="1" latinLnBrk="0" hangingPunct="1">
        <a:lnSpc>
          <a:spcPct val="90000"/>
        </a:lnSpc>
        <a:spcBef>
          <a:spcPct val="0"/>
        </a:spcBef>
        <a:buNone/>
        <a:defRPr sz="3200" kern="1200">
          <a:solidFill>
            <a:schemeClr val="accent5">
              <a:lumMod val="7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spcAft>
          <a:spcPts val="800"/>
        </a:spcAft>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100000"/>
        </a:lnSpc>
        <a:spcBef>
          <a:spcPts val="500"/>
        </a:spcBef>
        <a:spcAft>
          <a:spcPts val="800"/>
        </a:spcAft>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100000"/>
        </a:lnSpc>
        <a:spcBef>
          <a:spcPts val="500"/>
        </a:spcBef>
        <a:spcAft>
          <a:spcPts val="800"/>
        </a:spcAft>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0.png"/><Relationship Id="rId7"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3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20.png"/><Relationship Id="rId7" Type="http://schemas.openxmlformats.org/officeDocument/2006/relationships/image" Target="../media/image11.png"/><Relationship Id="rId2" Type="http://schemas.openxmlformats.org/officeDocument/2006/relationships/image" Target="../media/image19.png"/><Relationship Id="rId1" Type="http://schemas.openxmlformats.org/officeDocument/2006/relationships/slideLayout" Target="../slideLayouts/slideLayout2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1.png"/><Relationship Id="rId9"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2.png"/><Relationship Id="rId1" Type="http://schemas.openxmlformats.org/officeDocument/2006/relationships/slideLayout" Target="../slideLayouts/slideLayout53.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64.xml"/><Relationship Id="rId5" Type="http://schemas.openxmlformats.org/officeDocument/2006/relationships/image" Target="../media/image9.png"/><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hyperlink" Target="https://www.studentlibrary.ru/book/ISBN9785970481974.html" TargetMode="Externa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6.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897351" y="1384299"/>
            <a:ext cx="8130852" cy="2387600"/>
          </a:xfrm>
        </p:spPr>
        <p:txBody>
          <a:bodyPr>
            <a:normAutofit fontScale="90000"/>
          </a:bodyPr>
          <a:lstStyle/>
          <a:p>
            <a:pPr algn="ctr"/>
            <a:r>
              <a:rPr lang="ru-RU" sz="4400" dirty="0">
                <a:solidFill>
                  <a:schemeClr val="tx1"/>
                </a:solidFill>
              </a:rPr>
              <a:t>Методы выявления и диагностики туберкулеза. </a:t>
            </a:r>
            <a:br>
              <a:rPr lang="ru-RU" sz="4400" dirty="0">
                <a:solidFill>
                  <a:schemeClr val="tx1"/>
                </a:solidFill>
              </a:rPr>
            </a:br>
            <a:r>
              <a:rPr lang="ru-RU" sz="4400" dirty="0">
                <a:solidFill>
                  <a:schemeClr val="tx1"/>
                </a:solidFill>
              </a:rPr>
              <a:t>Алгоритм диагностики туберкулеза. </a:t>
            </a:r>
            <a:br>
              <a:rPr lang="ru-RU" sz="4400" dirty="0"/>
            </a:br>
            <a:endParaRPr lang="ru-RU" sz="4400" dirty="0"/>
          </a:p>
        </p:txBody>
      </p:sp>
      <p:sp>
        <p:nvSpPr>
          <p:cNvPr id="3" name="TextBox 2"/>
          <p:cNvSpPr txBox="1"/>
          <p:nvPr/>
        </p:nvSpPr>
        <p:spPr>
          <a:xfrm>
            <a:off x="3638595" y="3772391"/>
            <a:ext cx="8048625" cy="1323439"/>
          </a:xfrm>
          <a:prstGeom prst="rect">
            <a:avLst/>
          </a:prstGeom>
          <a:noFill/>
        </p:spPr>
        <p:txBody>
          <a:bodyPr wrap="square" rtlCol="0">
            <a:spAutoFit/>
          </a:bodyPr>
          <a:lstStyle/>
          <a:p>
            <a:pPr algn="ctr"/>
            <a:r>
              <a:rPr lang="ru-RU" sz="2000" dirty="0" err="1"/>
              <a:t>Поддубная</a:t>
            </a:r>
            <a:r>
              <a:rPr lang="ru-RU" sz="2000" dirty="0"/>
              <a:t> Людмила Владимировна, </a:t>
            </a:r>
          </a:p>
          <a:p>
            <a:pPr algn="ctr"/>
            <a:endParaRPr lang="ru-RU" sz="2000" dirty="0"/>
          </a:p>
          <a:p>
            <a:pPr algn="ctr"/>
            <a:r>
              <a:rPr lang="ru-RU" sz="2000" dirty="0"/>
              <a:t>д.м.н., профессор кафедры фтизиопульмонологии</a:t>
            </a:r>
            <a:br>
              <a:rPr lang="ru-RU" sz="2000" dirty="0"/>
            </a:br>
            <a:endParaRPr lang="ru-RU" sz="2000" dirty="0">
              <a:latin typeface="+mj-lt"/>
              <a:ea typeface="+mj-ea"/>
              <a:cs typeface="+mj-cs"/>
            </a:endParaRPr>
          </a:p>
        </p:txBody>
      </p:sp>
    </p:spTree>
    <p:extLst>
      <p:ext uri="{BB962C8B-B14F-4D97-AF65-F5344CB8AC3E}">
        <p14:creationId xmlns:p14="http://schemas.microsoft.com/office/powerpoint/2010/main" val="609201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43701" y="124427"/>
            <a:ext cx="9256264" cy="1637698"/>
          </a:xfrm>
        </p:spPr>
        <p:txBody>
          <a:bodyPr>
            <a:noAutofit/>
          </a:bodyPr>
          <a:lstStyle/>
          <a:p>
            <a:pPr algn="ctr">
              <a:lnSpc>
                <a:spcPct val="90000"/>
              </a:lnSpc>
            </a:pPr>
            <a:r>
              <a:rPr lang="ru-RU" b="1" dirty="0"/>
              <a:t>Цель лекции:     Представить алгоритм  верификации заболевания туберкулезом</a:t>
            </a:r>
          </a:p>
        </p:txBody>
      </p:sp>
      <p:sp>
        <p:nvSpPr>
          <p:cNvPr id="3" name="Объект 2"/>
          <p:cNvSpPr>
            <a:spLocks noGrp="1"/>
          </p:cNvSpPr>
          <p:nvPr>
            <p:ph idx="1"/>
          </p:nvPr>
        </p:nvSpPr>
        <p:spPr>
          <a:xfrm>
            <a:off x="1171623" y="1809755"/>
            <a:ext cx="10229175" cy="4410077"/>
          </a:xfrm>
        </p:spPr>
        <p:txBody>
          <a:bodyPr>
            <a:noAutofit/>
          </a:bodyPr>
          <a:lstStyle/>
          <a:p>
            <a:pPr>
              <a:spcBef>
                <a:spcPts val="0"/>
              </a:spcBef>
              <a:spcAft>
                <a:spcPts val="600"/>
              </a:spcAft>
            </a:pPr>
            <a:r>
              <a:rPr lang="ru-RU" sz="2800" b="1" i="1" dirty="0">
                <a:solidFill>
                  <a:schemeClr val="tx1"/>
                </a:solidFill>
                <a:latin typeface="Arial" panose="020B0604020202020204" pitchFamily="34" charset="0"/>
                <a:cs typeface="Arial" panose="020B0604020202020204" pitchFamily="34" charset="0"/>
              </a:rPr>
              <a:t>задачи лекции:</a:t>
            </a:r>
          </a:p>
          <a:p>
            <a:pPr algn="l">
              <a:spcBef>
                <a:spcPts val="0"/>
              </a:spcBef>
              <a:spcAft>
                <a:spcPts val="600"/>
              </a:spcAft>
            </a:pPr>
            <a:r>
              <a:rPr lang="ru-RU" sz="2400" i="1" dirty="0">
                <a:solidFill>
                  <a:schemeClr val="tx1"/>
                </a:solidFill>
                <a:latin typeface="Arial" panose="020B0604020202020204" pitchFamily="34" charset="0"/>
                <a:cs typeface="Arial" panose="020B0604020202020204" pitchFamily="34" charset="0"/>
              </a:rPr>
              <a:t>1.Этапы диагностики туберкулеза: представить диагностический алгоритм врача первичной медико-санитарной помощи (ПМСП) при подозрении на туберкулез.</a:t>
            </a:r>
          </a:p>
          <a:p>
            <a:pPr algn="l">
              <a:spcBef>
                <a:spcPts val="0"/>
              </a:spcBef>
              <a:spcAft>
                <a:spcPts val="600"/>
              </a:spcAft>
            </a:pPr>
            <a:r>
              <a:rPr lang="ru-RU" sz="2400" i="1" dirty="0">
                <a:solidFill>
                  <a:schemeClr val="tx1"/>
                </a:solidFill>
                <a:latin typeface="Arial" panose="020B0604020202020204" pitchFamily="34" charset="0"/>
                <a:cs typeface="Arial" panose="020B0604020202020204" pitchFamily="34" charset="0"/>
              </a:rPr>
              <a:t>2. Выполнение этиологической диагностики туберкулеза в  специализированном учреждении. </a:t>
            </a:r>
          </a:p>
          <a:p>
            <a:pPr algn="l">
              <a:spcBef>
                <a:spcPts val="0"/>
              </a:spcBef>
              <a:spcAft>
                <a:spcPts val="600"/>
              </a:spcAft>
            </a:pPr>
            <a:r>
              <a:rPr lang="ru-RU" sz="2400" i="1" dirty="0">
                <a:solidFill>
                  <a:schemeClr val="tx1"/>
                </a:solidFill>
                <a:latin typeface="Arial" panose="020B0604020202020204" pitchFamily="34" charset="0"/>
                <a:cs typeface="Arial" panose="020B0604020202020204" pitchFamily="34" charset="0"/>
              </a:rPr>
              <a:t>3. Идентификация  микобактерий и определение  лекарственной чувствительности  микобактерий  туберкулеза.  </a:t>
            </a:r>
          </a:p>
          <a:p>
            <a:pPr algn="l">
              <a:spcBef>
                <a:spcPts val="0"/>
              </a:spcBef>
              <a:spcAft>
                <a:spcPts val="600"/>
              </a:spcAft>
            </a:pPr>
            <a:r>
              <a:rPr lang="ru-RU" sz="2400" i="1" dirty="0">
                <a:solidFill>
                  <a:schemeClr val="tx1"/>
                </a:solidFill>
                <a:latin typeface="Arial" panose="020B0604020202020204" pitchFamily="34" charset="0"/>
                <a:cs typeface="Arial" panose="020B0604020202020204" pitchFamily="34" charset="0"/>
              </a:rPr>
              <a:t>4. Сравнительная чувствительность методов и сроков   обнаружения микобактерий  туберкулеза. </a:t>
            </a:r>
          </a:p>
          <a:p>
            <a:pPr>
              <a:spcBef>
                <a:spcPts val="0"/>
              </a:spcBef>
              <a:spcAft>
                <a:spcPts val="600"/>
              </a:spcAft>
            </a:pPr>
            <a:endParaRPr lang="ru-RU" sz="2400"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6102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087851" y="574746"/>
            <a:ext cx="8130852" cy="539751"/>
          </a:xfrm>
        </p:spPr>
        <p:txBody>
          <a:bodyPr>
            <a:normAutofit fontScale="90000"/>
          </a:bodyPr>
          <a:lstStyle/>
          <a:p>
            <a:pPr algn="ctr"/>
            <a:r>
              <a:rPr lang="ru-RU" sz="4400" b="1" dirty="0"/>
              <a:t>План лекции </a:t>
            </a:r>
          </a:p>
        </p:txBody>
      </p:sp>
      <p:sp>
        <p:nvSpPr>
          <p:cNvPr id="4" name="Прямоугольник 3"/>
          <p:cNvSpPr/>
          <p:nvPr/>
        </p:nvSpPr>
        <p:spPr>
          <a:xfrm>
            <a:off x="2895632" y="1364653"/>
            <a:ext cx="8743951" cy="4635115"/>
          </a:xfrm>
          <a:prstGeom prst="rect">
            <a:avLst/>
          </a:prstGeom>
        </p:spPr>
        <p:txBody>
          <a:bodyPr wrap="square">
            <a:spAutoFit/>
          </a:bodyPr>
          <a:lstStyle/>
          <a:p>
            <a:pPr marL="342900" lvl="0" indent="-342900" eaLnBrk="0" fontAlgn="base" hangingPunct="0">
              <a:spcBef>
                <a:spcPct val="20000"/>
              </a:spcBef>
              <a:spcAft>
                <a:spcPct val="0"/>
              </a:spcAft>
              <a:buSzPct val="90000"/>
              <a:buFont typeface="+mj-lt"/>
              <a:buAutoNum type="arabicPeriod"/>
              <a:defRPr/>
            </a:pPr>
            <a:r>
              <a:rPr lang="ru-RU" altLang="ru-RU" kern="0" dirty="0">
                <a:solidFill>
                  <a:srgbClr val="464660"/>
                </a:solidFill>
                <a:latin typeface="Arial" pitchFamily="34" charset="0"/>
                <a:cs typeface="Arial" pitchFamily="34" charset="0"/>
              </a:rPr>
              <a:t>Этапы  диагностики туберкулеза. </a:t>
            </a:r>
          </a:p>
          <a:p>
            <a:pPr marL="342900" lvl="0" indent="-342900" eaLnBrk="0" fontAlgn="base" hangingPunct="0">
              <a:spcBef>
                <a:spcPct val="20000"/>
              </a:spcBef>
              <a:spcAft>
                <a:spcPct val="0"/>
              </a:spcAft>
              <a:buSzPct val="90000"/>
              <a:buFont typeface="+mj-lt"/>
              <a:buAutoNum type="arabicPeriod"/>
              <a:defRPr/>
            </a:pPr>
            <a:r>
              <a:rPr lang="ru-RU" altLang="ru-RU" kern="0" dirty="0">
                <a:solidFill>
                  <a:srgbClr val="464660"/>
                </a:solidFill>
                <a:latin typeface="Arial" pitchFamily="34" charset="0"/>
                <a:cs typeface="Arial" pitchFamily="34" charset="0"/>
              </a:rPr>
              <a:t>Понятие  активного и пассивного выявления туберкулеза. </a:t>
            </a:r>
          </a:p>
          <a:p>
            <a:pPr marL="342900" lvl="0" indent="-342900" eaLnBrk="0" fontAlgn="base" hangingPunct="0">
              <a:spcBef>
                <a:spcPct val="20000"/>
              </a:spcBef>
              <a:spcAft>
                <a:spcPct val="0"/>
              </a:spcAft>
              <a:buSzPct val="90000"/>
              <a:buFont typeface="+mj-lt"/>
              <a:buAutoNum type="arabicPeriod"/>
              <a:defRPr/>
            </a:pPr>
            <a:r>
              <a:rPr lang="ru-RU" altLang="ru-RU" kern="0" dirty="0">
                <a:solidFill>
                  <a:srgbClr val="464660"/>
                </a:solidFill>
                <a:latin typeface="Arial" pitchFamily="34" charset="0"/>
                <a:cs typeface="Arial" pitchFamily="34" charset="0"/>
              </a:rPr>
              <a:t>Диагностический алгоритм врача первичной медико-санитарной помощи (ПМСП) при подозрении на туберкулез.</a:t>
            </a:r>
          </a:p>
          <a:p>
            <a:pPr marL="342900" lvl="0" indent="-342900" eaLnBrk="0" fontAlgn="base" hangingPunct="0">
              <a:spcBef>
                <a:spcPct val="20000"/>
              </a:spcBef>
              <a:spcAft>
                <a:spcPct val="0"/>
              </a:spcAft>
              <a:buSzPct val="90000"/>
              <a:buFont typeface="+mj-lt"/>
              <a:buAutoNum type="arabicPeriod"/>
              <a:defRPr/>
            </a:pPr>
            <a:r>
              <a:rPr lang="ru-RU" altLang="ru-RU" kern="0" dirty="0">
                <a:solidFill>
                  <a:srgbClr val="464660"/>
                </a:solidFill>
                <a:latin typeface="Arial" pitchFamily="34" charset="0"/>
                <a:cs typeface="Arial" pitchFamily="34" charset="0"/>
              </a:rPr>
              <a:t>Клинический  минимум обследования.   Виды  диагностического  материала. </a:t>
            </a:r>
          </a:p>
          <a:p>
            <a:pPr marL="342900" lvl="0" indent="-342900" eaLnBrk="0" fontAlgn="base" hangingPunct="0">
              <a:spcBef>
                <a:spcPct val="20000"/>
              </a:spcBef>
              <a:spcAft>
                <a:spcPct val="0"/>
              </a:spcAft>
              <a:buSzPct val="90000"/>
              <a:buFont typeface="+mj-lt"/>
              <a:buAutoNum type="arabicPeriod"/>
              <a:defRPr/>
            </a:pPr>
            <a:r>
              <a:rPr lang="ru-RU" altLang="ru-RU" kern="0" dirty="0">
                <a:solidFill>
                  <a:srgbClr val="464660"/>
                </a:solidFill>
                <a:latin typeface="Arial" pitchFamily="34" charset="0"/>
                <a:cs typeface="Arial" pitchFamily="34" charset="0"/>
              </a:rPr>
              <a:t>Методы этиологической диагностики туберкулёза на 1-ом этапе  (ПМСП)</a:t>
            </a:r>
          </a:p>
          <a:p>
            <a:pPr marL="342900" lvl="0" indent="-342900" eaLnBrk="0" fontAlgn="base" hangingPunct="0">
              <a:spcBef>
                <a:spcPct val="20000"/>
              </a:spcBef>
              <a:spcAft>
                <a:spcPct val="0"/>
              </a:spcAft>
              <a:buSzPct val="90000"/>
              <a:buFont typeface="+mj-lt"/>
              <a:buAutoNum type="arabicPeriod"/>
              <a:defRPr/>
            </a:pPr>
            <a:r>
              <a:rPr lang="ru-RU" altLang="ru-RU" kern="0" dirty="0">
                <a:solidFill>
                  <a:srgbClr val="464660"/>
                </a:solidFill>
                <a:latin typeface="Arial" pitchFamily="34" charset="0"/>
                <a:cs typeface="Arial" pitchFamily="34" charset="0"/>
              </a:rPr>
              <a:t>Выполнение обязательного диагностического минимума в специализированном учреждении:  </a:t>
            </a:r>
          </a:p>
          <a:p>
            <a:pPr lvl="0" eaLnBrk="0" fontAlgn="base" hangingPunct="0">
              <a:spcBef>
                <a:spcPct val="20000"/>
              </a:spcBef>
              <a:spcAft>
                <a:spcPct val="0"/>
              </a:spcAft>
              <a:buSzPct val="90000"/>
              <a:defRPr/>
            </a:pPr>
            <a:r>
              <a:rPr lang="ru-RU" altLang="ru-RU" kern="0" dirty="0">
                <a:solidFill>
                  <a:srgbClr val="464660"/>
                </a:solidFill>
                <a:latin typeface="Arial" pitchFamily="34" charset="0"/>
                <a:cs typeface="Arial" pitchFamily="34" charset="0"/>
              </a:rPr>
              <a:t>    - молекулярно-генетические методы  (ПЦР )  - в реальном времени.</a:t>
            </a:r>
            <a:br>
              <a:rPr lang="ru-RU" altLang="ru-RU" kern="0" dirty="0">
                <a:solidFill>
                  <a:srgbClr val="464660"/>
                </a:solidFill>
                <a:latin typeface="Arial" pitchFamily="34" charset="0"/>
                <a:cs typeface="Arial" pitchFamily="34" charset="0"/>
              </a:rPr>
            </a:br>
            <a:r>
              <a:rPr lang="ru-RU" altLang="ru-RU" kern="0" dirty="0">
                <a:solidFill>
                  <a:srgbClr val="464660"/>
                </a:solidFill>
                <a:latin typeface="Arial" pitchFamily="34" charset="0"/>
                <a:cs typeface="Arial" pitchFamily="34" charset="0"/>
              </a:rPr>
              <a:t>    - микроскопия – Ц-Н, ЛМ  (из 2-х проб)  </a:t>
            </a:r>
            <a:br>
              <a:rPr lang="ru-RU" altLang="ru-RU" kern="0" dirty="0">
                <a:solidFill>
                  <a:srgbClr val="464660"/>
                </a:solidFill>
                <a:latin typeface="Arial" pitchFamily="34" charset="0"/>
                <a:cs typeface="Arial" pitchFamily="34" charset="0"/>
              </a:rPr>
            </a:br>
            <a:r>
              <a:rPr lang="ru-RU" altLang="ru-RU" kern="0" dirty="0">
                <a:solidFill>
                  <a:srgbClr val="464660"/>
                </a:solidFill>
                <a:latin typeface="Arial" pitchFamily="34" charset="0"/>
                <a:cs typeface="Arial" pitchFamily="34" charset="0"/>
              </a:rPr>
              <a:t>    -посев на твердые и жидкие питательные среды (из 2-х проб)</a:t>
            </a:r>
            <a:br>
              <a:rPr lang="ru-RU" altLang="ru-RU" kern="0" dirty="0">
                <a:solidFill>
                  <a:srgbClr val="464660"/>
                </a:solidFill>
                <a:latin typeface="Arial" pitchFamily="34" charset="0"/>
                <a:cs typeface="Arial" pitchFamily="34" charset="0"/>
              </a:rPr>
            </a:br>
            <a:r>
              <a:rPr lang="ru-RU" altLang="ru-RU" kern="0" dirty="0">
                <a:solidFill>
                  <a:srgbClr val="464660"/>
                </a:solidFill>
                <a:latin typeface="Arial" pitchFamily="34" charset="0"/>
                <a:cs typeface="Arial" pitchFamily="34" charset="0"/>
              </a:rPr>
              <a:t>    -идентификация культуры, выросшей на питательной среде</a:t>
            </a:r>
            <a:br>
              <a:rPr lang="ru-RU" altLang="ru-RU" kern="0" dirty="0">
                <a:solidFill>
                  <a:srgbClr val="464660"/>
                </a:solidFill>
                <a:latin typeface="Arial" pitchFamily="34" charset="0"/>
                <a:cs typeface="Arial" pitchFamily="34" charset="0"/>
              </a:rPr>
            </a:br>
            <a:r>
              <a:rPr lang="ru-RU" altLang="ru-RU" kern="0" dirty="0">
                <a:solidFill>
                  <a:srgbClr val="464660"/>
                </a:solidFill>
                <a:latin typeface="Arial" pitchFamily="34" charset="0"/>
                <a:cs typeface="Arial" pitchFamily="34" charset="0"/>
              </a:rPr>
              <a:t>   -ТЕСТ лекарственной чувствительности МБТ к  противотуберкулёзным  препаратам.</a:t>
            </a:r>
          </a:p>
          <a:p>
            <a:pPr lvl="0" eaLnBrk="0" fontAlgn="base" hangingPunct="0">
              <a:spcBef>
                <a:spcPct val="20000"/>
              </a:spcBef>
              <a:spcAft>
                <a:spcPct val="0"/>
              </a:spcAft>
              <a:buSzPct val="90000"/>
              <a:defRPr/>
            </a:pPr>
            <a:r>
              <a:rPr lang="ru-RU" altLang="ru-RU" kern="0" dirty="0">
                <a:solidFill>
                  <a:srgbClr val="464660"/>
                </a:solidFill>
                <a:latin typeface="Arial" pitchFamily="34" charset="0"/>
                <a:cs typeface="Arial" pitchFamily="34" charset="0"/>
              </a:rPr>
              <a:t>7. Сравнительная чувствительность методов и сроки обнаружения МБТ </a:t>
            </a:r>
          </a:p>
        </p:txBody>
      </p:sp>
    </p:spTree>
    <p:extLst>
      <p:ext uri="{BB962C8B-B14F-4D97-AF65-F5344CB8AC3E}">
        <p14:creationId xmlns:p14="http://schemas.microsoft.com/office/powerpoint/2010/main" val="4080966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Объект 2"/>
          <p:cNvSpPr>
            <a:spLocks noGrp="1"/>
          </p:cNvSpPr>
          <p:nvPr>
            <p:ph idx="1"/>
          </p:nvPr>
        </p:nvSpPr>
        <p:spPr>
          <a:xfrm>
            <a:off x="1600247" y="320675"/>
            <a:ext cx="9886951" cy="869950"/>
          </a:xfrm>
        </p:spPr>
        <p:txBody>
          <a:bodyPr>
            <a:noAutofit/>
          </a:bodyPr>
          <a:lstStyle/>
          <a:p>
            <a:r>
              <a:rPr lang="ru-RU" altLang="ru-RU" sz="3200" dirty="0"/>
              <a:t>     </a:t>
            </a:r>
            <a:r>
              <a:rPr lang="ru-RU" altLang="ru-RU" sz="4000" b="1" dirty="0">
                <a:solidFill>
                  <a:schemeClr val="accent5">
                    <a:lumMod val="75000"/>
                  </a:schemeClr>
                </a:solidFill>
                <a:latin typeface="+mj-lt"/>
                <a:ea typeface="+mj-ea"/>
                <a:cs typeface="+mj-cs"/>
              </a:rPr>
              <a:t>Этапы   диагностики   туберкулеза </a:t>
            </a:r>
          </a:p>
        </p:txBody>
      </p:sp>
      <p:sp>
        <p:nvSpPr>
          <p:cNvPr id="4" name="Прямоугольник 3"/>
          <p:cNvSpPr/>
          <p:nvPr/>
        </p:nvSpPr>
        <p:spPr bwMode="auto">
          <a:xfrm>
            <a:off x="4764617" y="1386533"/>
            <a:ext cx="5651499" cy="1000124"/>
          </a:xfrm>
          <a:prstGeom prst="rect">
            <a:avLst/>
          </a:prstGeom>
          <a:solidFill>
            <a:schemeClr val="accent3">
              <a:lumMod val="20000"/>
              <a:lumOff val="80000"/>
            </a:schemeClr>
          </a:solidFill>
          <a:ln w="9525" cap="flat" cmpd="sng" algn="ctr">
            <a:solidFill>
              <a:schemeClr val="tx1"/>
            </a:solidFill>
            <a:prstDash val="solid"/>
            <a:miter lim="800000"/>
            <a:headEnd type="none" w="med" len="med"/>
            <a:tailEnd type="none" w="med" len="med"/>
          </a:ln>
          <a:effectLst/>
        </p:spPr>
        <p:txBody>
          <a:bodyPr wrap="none"/>
          <a:lstStyle/>
          <a:p>
            <a:pPr fontAlgn="base">
              <a:spcBef>
                <a:spcPct val="0"/>
              </a:spcBef>
              <a:spcAft>
                <a:spcPct val="0"/>
              </a:spcAft>
              <a:defRPr/>
            </a:pPr>
            <a:r>
              <a:rPr kumimoji="1" lang="ru-RU" sz="2400" b="1" dirty="0">
                <a:solidFill>
                  <a:srgbClr val="545472">
                    <a:lumMod val="75000"/>
                  </a:srgbClr>
                </a:solidFill>
                <a:latin typeface="Arial" panose="020B0604020202020204" pitchFamily="34" charset="0"/>
                <a:cs typeface="Arial" panose="020B0604020202020204" pitchFamily="34" charset="0"/>
              </a:rPr>
              <a:t>СКРИНИНГ (учреждение </a:t>
            </a:r>
          </a:p>
          <a:p>
            <a:pPr fontAlgn="base">
              <a:spcBef>
                <a:spcPct val="0"/>
              </a:spcBef>
              <a:spcAft>
                <a:spcPct val="0"/>
              </a:spcAft>
              <a:defRPr/>
            </a:pPr>
            <a:r>
              <a:rPr kumimoji="1" lang="ru-RU" sz="2400" b="1" dirty="0">
                <a:solidFill>
                  <a:srgbClr val="545472">
                    <a:lumMod val="75000"/>
                  </a:srgbClr>
                </a:solidFill>
                <a:latin typeface="Arial" panose="020B0604020202020204" pitchFamily="34" charset="0"/>
                <a:cs typeface="Arial" panose="020B0604020202020204" pitchFamily="34" charset="0"/>
              </a:rPr>
              <a:t>медико-санитарной помощи)</a:t>
            </a:r>
            <a:endParaRPr kumimoji="1" lang="ru-RU" sz="2400" dirty="0">
              <a:solidFill>
                <a:srgbClr val="545472"/>
              </a:solidFill>
              <a:latin typeface="Times New Roman" pitchFamily="18" charset="0"/>
              <a:cs typeface="Arial" pitchFamily="34" charset="0"/>
            </a:endParaRPr>
          </a:p>
        </p:txBody>
      </p:sp>
      <p:sp>
        <p:nvSpPr>
          <p:cNvPr id="134148" name="TextBox 4"/>
          <p:cNvSpPr txBox="1">
            <a:spLocks noChangeArrowheads="1"/>
          </p:cNvSpPr>
          <p:nvPr/>
        </p:nvSpPr>
        <p:spPr bwMode="auto">
          <a:xfrm>
            <a:off x="1530351" y="1655765"/>
            <a:ext cx="18397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2400" b="1" dirty="0">
                <a:solidFill>
                  <a:srgbClr val="3F3F56"/>
                </a:solidFill>
                <a:latin typeface="Arial" pitchFamily="34" charset="0"/>
                <a:cs typeface="Arial" pitchFamily="34" charset="0"/>
              </a:rPr>
              <a:t>1-ый этап  </a:t>
            </a:r>
          </a:p>
        </p:txBody>
      </p:sp>
      <p:sp>
        <p:nvSpPr>
          <p:cNvPr id="134149" name="Прямоугольник 5"/>
          <p:cNvSpPr>
            <a:spLocks noChangeArrowheads="1"/>
          </p:cNvSpPr>
          <p:nvPr/>
        </p:nvSpPr>
        <p:spPr bwMode="auto">
          <a:xfrm>
            <a:off x="1488018" y="3059186"/>
            <a:ext cx="16794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2400" b="1" dirty="0">
                <a:solidFill>
                  <a:srgbClr val="3F3F56"/>
                </a:solidFill>
                <a:latin typeface="Arial" pitchFamily="34" charset="0"/>
                <a:cs typeface="Arial" pitchFamily="34" charset="0"/>
              </a:rPr>
              <a:t>2-ой этап </a:t>
            </a:r>
          </a:p>
        </p:txBody>
      </p:sp>
      <p:sp>
        <p:nvSpPr>
          <p:cNvPr id="7" name="Прямоугольник 6"/>
          <p:cNvSpPr/>
          <p:nvPr/>
        </p:nvSpPr>
        <p:spPr bwMode="auto">
          <a:xfrm>
            <a:off x="3888331" y="3059113"/>
            <a:ext cx="7969249" cy="1017587"/>
          </a:xfrm>
          <a:prstGeom prst="rect">
            <a:avLst/>
          </a:prstGeom>
          <a:solidFill>
            <a:schemeClr val="accent1">
              <a:lumMod val="20000"/>
              <a:lumOff val="80000"/>
            </a:schemeClr>
          </a:solidFill>
          <a:ln w="9525" cap="flat" cmpd="sng" algn="ctr">
            <a:solidFill>
              <a:schemeClr val="tx1"/>
            </a:solidFill>
            <a:prstDash val="solid"/>
            <a:miter lim="800000"/>
            <a:headEnd type="none" w="med" len="med"/>
            <a:tailEnd type="none" w="med" len="med"/>
          </a:ln>
          <a:effectLst/>
        </p:spPr>
        <p:txBody>
          <a:bodyPr wrap="none"/>
          <a:lstStyle/>
          <a:p>
            <a:pPr fontAlgn="base">
              <a:spcBef>
                <a:spcPct val="0"/>
              </a:spcBef>
              <a:spcAft>
                <a:spcPct val="0"/>
              </a:spcAft>
              <a:defRPr/>
            </a:pPr>
            <a:r>
              <a:rPr kumimoji="1" lang="ru-RU" sz="2400" b="1" dirty="0">
                <a:solidFill>
                  <a:srgbClr val="545472">
                    <a:lumMod val="75000"/>
                  </a:srgbClr>
                </a:solidFill>
                <a:latin typeface="Arial" panose="020B0604020202020204" pitchFamily="34" charset="0"/>
                <a:cs typeface="Arial" panose="020B0604020202020204" pitchFamily="34" charset="0"/>
              </a:rPr>
              <a:t>  Клинический    метод    обследования </a:t>
            </a:r>
          </a:p>
          <a:p>
            <a:pPr fontAlgn="base">
              <a:spcBef>
                <a:spcPct val="0"/>
              </a:spcBef>
              <a:spcAft>
                <a:spcPct val="0"/>
              </a:spcAft>
              <a:defRPr/>
            </a:pPr>
            <a:r>
              <a:rPr kumimoji="1" lang="ru-RU" sz="2400" b="1" dirty="0">
                <a:solidFill>
                  <a:srgbClr val="545472">
                    <a:lumMod val="75000"/>
                  </a:srgbClr>
                </a:solidFill>
                <a:latin typeface="Arial" panose="020B0604020202020204" pitchFamily="34" charset="0"/>
                <a:cs typeface="Arial" panose="020B0604020202020204" pitchFamily="34" charset="0"/>
              </a:rPr>
              <a:t>(участковая сеть). Предварительный диагноз</a:t>
            </a:r>
          </a:p>
        </p:txBody>
      </p:sp>
      <p:sp>
        <p:nvSpPr>
          <p:cNvPr id="134151" name="TextBox 7"/>
          <p:cNvSpPr txBox="1">
            <a:spLocks noChangeArrowheads="1"/>
          </p:cNvSpPr>
          <p:nvPr/>
        </p:nvSpPr>
        <p:spPr bwMode="auto">
          <a:xfrm>
            <a:off x="1530420" y="4756222"/>
            <a:ext cx="14918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2400" b="1">
                <a:solidFill>
                  <a:srgbClr val="3F3F56"/>
                </a:solidFill>
                <a:latin typeface="Arial" pitchFamily="34" charset="0"/>
                <a:cs typeface="Arial" pitchFamily="34" charset="0"/>
              </a:rPr>
              <a:t>3-й этап </a:t>
            </a:r>
          </a:p>
        </p:txBody>
      </p:sp>
      <p:sp>
        <p:nvSpPr>
          <p:cNvPr id="134152" name="Прямоугольник 8"/>
          <p:cNvSpPr>
            <a:spLocks noChangeArrowheads="1"/>
          </p:cNvSpPr>
          <p:nvPr/>
        </p:nvSpPr>
        <p:spPr bwMode="auto">
          <a:xfrm>
            <a:off x="4561417" y="4605188"/>
            <a:ext cx="6623051" cy="935038"/>
          </a:xfrm>
          <a:prstGeom prst="rect">
            <a:avLst/>
          </a:prstGeom>
          <a:solidFill>
            <a:schemeClr val="accent6">
              <a:lumMod val="20000"/>
              <a:lumOff val="80000"/>
            </a:schemeClr>
          </a:solidFill>
          <a:ln w="9525" algn="ctr">
            <a:solidFill>
              <a:schemeClr val="tx1"/>
            </a:solidFill>
            <a:miter lim="800000"/>
            <a:headEnd/>
            <a:tailEnd/>
          </a:ln>
        </p:spPr>
        <p:txBody>
          <a:bodyPr wrap="none"/>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defRPr/>
            </a:pPr>
            <a:r>
              <a:rPr kumimoji="1" lang="ru-RU" altLang="ru-RU" sz="2400" b="1" dirty="0">
                <a:solidFill>
                  <a:srgbClr val="545472">
                    <a:lumMod val="75000"/>
                  </a:srgbClr>
                </a:solidFill>
                <a:latin typeface="Arial" panose="020B0604020202020204" pitchFamily="34" charset="0"/>
                <a:cs typeface="Arial" panose="020B0604020202020204" pitchFamily="34" charset="0"/>
              </a:rPr>
              <a:t>   Специализированное учреждение</a:t>
            </a:r>
          </a:p>
          <a:p>
            <a:pPr eaLnBrk="1" fontAlgn="base" hangingPunct="1">
              <a:spcBef>
                <a:spcPct val="0"/>
              </a:spcBef>
              <a:spcAft>
                <a:spcPct val="0"/>
              </a:spcAft>
              <a:buSzTx/>
              <a:buFontTx/>
              <a:buNone/>
              <a:defRPr/>
            </a:pPr>
            <a:r>
              <a:rPr kumimoji="1" lang="ru-RU" altLang="ru-RU" sz="2400" b="1" dirty="0">
                <a:solidFill>
                  <a:srgbClr val="545472">
                    <a:lumMod val="75000"/>
                  </a:srgbClr>
                </a:solidFill>
                <a:latin typeface="Arial" panose="020B0604020202020204" pitchFamily="34" charset="0"/>
                <a:cs typeface="Arial" panose="020B0604020202020204" pitchFamily="34" charset="0"/>
              </a:rPr>
              <a:t>  Диагноз.    Лечение.   Мониторинг.</a:t>
            </a:r>
          </a:p>
        </p:txBody>
      </p:sp>
    </p:spTree>
    <p:extLst>
      <p:ext uri="{BB962C8B-B14F-4D97-AF65-F5344CB8AC3E}">
        <p14:creationId xmlns:p14="http://schemas.microsoft.com/office/powerpoint/2010/main" val="2340695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a:xfrm>
            <a:off x="924985" y="166688"/>
            <a:ext cx="10363200" cy="1143000"/>
          </a:xfrm>
        </p:spPr>
        <p:txBody>
          <a:bodyPr>
            <a:noAutofit/>
          </a:bodyPr>
          <a:lstStyle/>
          <a:p>
            <a:pPr algn="ctr">
              <a:defRPr/>
            </a:pPr>
            <a:r>
              <a:rPr lang="ru-RU" altLang="ru-RU" b="1" dirty="0"/>
              <a:t>Методы раннего и своевременного </a:t>
            </a:r>
            <a:br>
              <a:rPr lang="ru-RU" altLang="ru-RU" b="1" dirty="0"/>
            </a:br>
            <a:r>
              <a:rPr lang="ru-RU" altLang="ru-RU" b="1" dirty="0"/>
              <a:t>выявления   ТБ </a:t>
            </a:r>
          </a:p>
        </p:txBody>
      </p:sp>
      <p:sp>
        <p:nvSpPr>
          <p:cNvPr id="135171" name="Rectangle 3"/>
          <p:cNvSpPr>
            <a:spLocks noGrp="1" noChangeArrowheads="1"/>
          </p:cNvSpPr>
          <p:nvPr>
            <p:ph idx="1"/>
          </p:nvPr>
        </p:nvSpPr>
        <p:spPr>
          <a:xfrm>
            <a:off x="262469" y="1614488"/>
            <a:ext cx="11601451" cy="4525962"/>
          </a:xfrm>
        </p:spPr>
        <p:txBody>
          <a:bodyPr/>
          <a:lstStyle/>
          <a:p>
            <a:r>
              <a:rPr lang="ru-RU" altLang="ru-RU" dirty="0"/>
              <a:t>1. </a:t>
            </a:r>
          </a:p>
        </p:txBody>
      </p:sp>
      <p:sp>
        <p:nvSpPr>
          <p:cNvPr id="215044" name="Rectangle 4"/>
          <p:cNvSpPr>
            <a:spLocks noChangeArrowheads="1"/>
          </p:cNvSpPr>
          <p:nvPr/>
        </p:nvSpPr>
        <p:spPr bwMode="auto">
          <a:xfrm>
            <a:off x="800116" y="1533600"/>
            <a:ext cx="4720167" cy="1223963"/>
          </a:xfrm>
          <a:prstGeom prst="rect">
            <a:avLst/>
          </a:prstGeom>
          <a:solidFill>
            <a:schemeClr val="accent1">
              <a:lumMod val="20000"/>
              <a:lumOff val="80000"/>
            </a:schemeClr>
          </a:solidFill>
          <a:ln w="9525">
            <a:noFill/>
            <a:miter lim="800000"/>
            <a:headEnd/>
            <a:tailEnd/>
          </a:ln>
          <a:effectLst>
            <a:prstShdw prst="shdw17" dist="17961" dir="2700000">
              <a:schemeClr val="accent1">
                <a:gamma/>
                <a:shade val="60000"/>
                <a:invGamma/>
              </a:schemeClr>
            </a:prstShdw>
          </a:effectLst>
        </p:spPr>
        <p:txBody>
          <a:bodyPr wrap="none" anchor="ctr"/>
          <a:lstStyle/>
          <a:p>
            <a:pPr algn="ctr" fontAlgn="base">
              <a:spcBef>
                <a:spcPct val="0"/>
              </a:spcBef>
              <a:spcAft>
                <a:spcPct val="0"/>
              </a:spcAft>
              <a:defRPr/>
            </a:pPr>
            <a:r>
              <a:rPr lang="ru-RU" sz="2000" b="1" dirty="0">
                <a:latin typeface="Arial" charset="0"/>
                <a:cs typeface="Arial" pitchFamily="34" charset="0"/>
              </a:rPr>
              <a:t>Профилактические</a:t>
            </a:r>
          </a:p>
          <a:p>
            <a:pPr algn="ctr" fontAlgn="base">
              <a:spcBef>
                <a:spcPct val="0"/>
              </a:spcBef>
              <a:spcAft>
                <a:spcPct val="0"/>
              </a:spcAft>
              <a:defRPr/>
            </a:pPr>
            <a:r>
              <a:rPr lang="ru-RU" sz="2000" b="1" dirty="0">
                <a:solidFill>
                  <a:srgbClr val="000000"/>
                </a:solidFill>
                <a:latin typeface="Arial" charset="0"/>
                <a:cs typeface="Arial" pitchFamily="34" charset="0"/>
              </a:rPr>
              <a:t>плановые мероприятия – </a:t>
            </a:r>
          </a:p>
          <a:p>
            <a:pPr algn="ctr" fontAlgn="base">
              <a:spcBef>
                <a:spcPct val="0"/>
              </a:spcBef>
              <a:spcAft>
                <a:spcPct val="0"/>
              </a:spcAft>
              <a:defRPr/>
            </a:pPr>
            <a:r>
              <a:rPr lang="ru-RU" sz="2000" b="1" dirty="0">
                <a:solidFill>
                  <a:srgbClr val="0000CC"/>
                </a:solidFill>
                <a:latin typeface="Arial" charset="0"/>
                <a:cs typeface="Arial" pitchFamily="34" charset="0"/>
              </a:rPr>
              <a:t>активное выявление:</a:t>
            </a:r>
          </a:p>
        </p:txBody>
      </p:sp>
      <p:sp>
        <p:nvSpPr>
          <p:cNvPr id="117765" name="Rectangle 5"/>
          <p:cNvSpPr>
            <a:spLocks noChangeArrowheads="1"/>
          </p:cNvSpPr>
          <p:nvPr/>
        </p:nvSpPr>
        <p:spPr bwMode="auto">
          <a:xfrm>
            <a:off x="6961719" y="1360488"/>
            <a:ext cx="4610100" cy="1079500"/>
          </a:xfrm>
          <a:prstGeom prst="rect">
            <a:avLst/>
          </a:prstGeom>
          <a:solidFill>
            <a:schemeClr val="accent1">
              <a:lumMod val="20000"/>
              <a:lumOff val="80000"/>
            </a:schemeClr>
          </a:solidFill>
          <a:ln>
            <a:noFill/>
          </a:ln>
          <a:effectLst>
            <a:prstShdw prst="shdw17" dist="17961" dir="2700000">
              <a:srgbClr val="7A997A"/>
            </a:prstShdw>
          </a:effectLst>
        </p:spPr>
        <p:txBody>
          <a:bodyPr wrap="none" anchor="ctr"/>
          <a:lstStyle>
            <a:lvl1pPr>
              <a:spcBef>
                <a:spcPct val="20000"/>
              </a:spcBef>
              <a:buSzPct val="90000"/>
              <a:buBlip>
                <a:blip r:embed="rId3"/>
              </a:buBlip>
              <a:defRPr sz="3200">
                <a:solidFill>
                  <a:schemeClr val="tx1"/>
                </a:solidFill>
                <a:latin typeface="Tahoma" pitchFamily="34" charset="0"/>
              </a:defRPr>
            </a:lvl1pPr>
            <a:lvl2pPr marL="742950" indent="-285750">
              <a:spcBef>
                <a:spcPct val="20000"/>
              </a:spcBef>
              <a:buSzPct val="80000"/>
              <a:buBlip>
                <a:blip r:embed="rId4"/>
              </a:buBlip>
              <a:defRPr sz="2800">
                <a:solidFill>
                  <a:schemeClr val="tx1"/>
                </a:solidFill>
                <a:latin typeface="Tahoma" pitchFamily="34" charset="0"/>
              </a:defRPr>
            </a:lvl2pPr>
            <a:lvl3pPr marL="1143000" indent="-228600">
              <a:spcBef>
                <a:spcPct val="20000"/>
              </a:spcBef>
              <a:buSzPct val="70000"/>
              <a:buBlip>
                <a:blip r:embed="rId5"/>
              </a:buBlip>
              <a:defRPr sz="2400">
                <a:solidFill>
                  <a:schemeClr val="tx1"/>
                </a:solidFill>
                <a:latin typeface="Tahoma" pitchFamily="34" charset="0"/>
              </a:defRPr>
            </a:lvl3pPr>
            <a:lvl4pPr marL="1600200" indent="-228600">
              <a:spcBef>
                <a:spcPct val="20000"/>
              </a:spcBef>
              <a:buSzPct val="70000"/>
              <a:buBlip>
                <a:blip r:embed="rId6"/>
              </a:buBlip>
              <a:defRPr sz="2000">
                <a:solidFill>
                  <a:schemeClr val="tx1"/>
                </a:solidFill>
                <a:latin typeface="Tahoma" pitchFamily="34" charset="0"/>
              </a:defRPr>
            </a:lvl4pPr>
            <a:lvl5pPr marL="2057400" indent="-228600">
              <a:spcBef>
                <a:spcPct val="20000"/>
              </a:spcBef>
              <a:buSzPct val="70000"/>
              <a:buBlip>
                <a:blip r:embed="rId7"/>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7"/>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7"/>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7"/>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7"/>
              </a:buBlip>
              <a:defRPr sz="2000">
                <a:solidFill>
                  <a:schemeClr val="tx1"/>
                </a:solidFill>
                <a:latin typeface="Tahoma" pitchFamily="34" charset="0"/>
              </a:defRPr>
            </a:lvl9pPr>
          </a:lstStyle>
          <a:p>
            <a:pPr algn="ctr" fontAlgn="base">
              <a:spcBef>
                <a:spcPct val="0"/>
              </a:spcBef>
              <a:spcAft>
                <a:spcPct val="0"/>
              </a:spcAft>
              <a:buSzTx/>
              <a:buFontTx/>
              <a:buNone/>
              <a:defRPr/>
            </a:pPr>
            <a:r>
              <a:rPr lang="ru-RU" altLang="ru-RU" sz="1800" b="1" dirty="0">
                <a:latin typeface="Arial" pitchFamily="34" charset="0"/>
                <a:cs typeface="Arial" pitchFamily="34" charset="0"/>
              </a:rPr>
              <a:t>Клинический метод</a:t>
            </a:r>
          </a:p>
          <a:p>
            <a:pPr algn="ctr" fontAlgn="base">
              <a:spcBef>
                <a:spcPct val="0"/>
              </a:spcBef>
              <a:spcAft>
                <a:spcPct val="0"/>
              </a:spcAft>
              <a:buSzTx/>
              <a:buFontTx/>
              <a:buNone/>
              <a:defRPr/>
            </a:pPr>
            <a:r>
              <a:rPr lang="ru-RU" altLang="ru-RU" sz="1800" b="1" dirty="0">
                <a:solidFill>
                  <a:srgbClr val="000000"/>
                </a:solidFill>
                <a:latin typeface="Arial" pitchFamily="34" charset="0"/>
                <a:cs typeface="Arial" pitchFamily="34" charset="0"/>
              </a:rPr>
              <a:t>(при обращении к врачу) </a:t>
            </a:r>
          </a:p>
          <a:p>
            <a:pPr algn="ctr" fontAlgn="base">
              <a:spcBef>
                <a:spcPct val="0"/>
              </a:spcBef>
              <a:spcAft>
                <a:spcPct val="0"/>
              </a:spcAft>
              <a:buSzTx/>
              <a:buFontTx/>
              <a:buNone/>
              <a:defRPr/>
            </a:pPr>
            <a:r>
              <a:rPr lang="ru-RU" altLang="ru-RU" sz="1800" b="1" dirty="0">
                <a:solidFill>
                  <a:srgbClr val="0000CC"/>
                </a:solidFill>
                <a:latin typeface="Arial" pitchFamily="34" charset="0"/>
                <a:cs typeface="Arial" pitchFamily="34" charset="0"/>
              </a:rPr>
              <a:t>пассивное выявление</a:t>
            </a:r>
          </a:p>
        </p:txBody>
      </p:sp>
      <p:sp>
        <p:nvSpPr>
          <p:cNvPr id="215046" name="Rectangle 6"/>
          <p:cNvSpPr>
            <a:spLocks noChangeArrowheads="1"/>
          </p:cNvSpPr>
          <p:nvPr/>
        </p:nvSpPr>
        <p:spPr bwMode="auto">
          <a:xfrm>
            <a:off x="658287" y="4502225"/>
            <a:ext cx="2103964" cy="919163"/>
          </a:xfrm>
          <a:prstGeom prst="rect">
            <a:avLst/>
          </a:prstGeom>
          <a:solidFill>
            <a:schemeClr val="accent1">
              <a:lumMod val="20000"/>
              <a:lumOff val="80000"/>
            </a:schemeClr>
          </a:solidFill>
          <a:ln w="9525">
            <a:noFill/>
            <a:miter lim="800000"/>
            <a:headEnd/>
            <a:tailEnd/>
          </a:ln>
          <a:effectLst>
            <a:prstShdw prst="shdw17" dist="17961" dir="2700000">
              <a:schemeClr val="accent1">
                <a:gamma/>
                <a:shade val="60000"/>
                <a:invGamma/>
              </a:schemeClr>
            </a:prstShdw>
          </a:effectLst>
        </p:spPr>
        <p:txBody>
          <a:bodyPr wrap="none" anchor="ctr"/>
          <a:lstStyle/>
          <a:p>
            <a:pPr algn="ctr" fontAlgn="base">
              <a:spcBef>
                <a:spcPct val="0"/>
              </a:spcBef>
              <a:spcAft>
                <a:spcPct val="0"/>
              </a:spcAft>
              <a:defRPr/>
            </a:pPr>
            <a:endParaRPr lang="ru-RU" sz="1400" b="1" dirty="0">
              <a:solidFill>
                <a:srgbClr val="000000"/>
              </a:solidFill>
              <a:latin typeface="Arial" charset="0"/>
              <a:cs typeface="Arial" pitchFamily="34" charset="0"/>
            </a:endParaRPr>
          </a:p>
          <a:p>
            <a:pPr algn="ctr" fontAlgn="base">
              <a:spcBef>
                <a:spcPct val="0"/>
              </a:spcBef>
              <a:spcAft>
                <a:spcPct val="0"/>
              </a:spcAft>
              <a:defRPr/>
            </a:pPr>
            <a:r>
              <a:rPr lang="ru-RU" sz="1600" b="1" dirty="0">
                <a:solidFill>
                  <a:srgbClr val="0000FF"/>
                </a:solidFill>
                <a:latin typeface="Arial" charset="0"/>
                <a:cs typeface="Arial" pitchFamily="34" charset="0"/>
              </a:rPr>
              <a:t>Манту с 2 ТЕ ППД-Л</a:t>
            </a:r>
          </a:p>
          <a:p>
            <a:pPr algn="ctr" fontAlgn="base">
              <a:spcBef>
                <a:spcPct val="0"/>
              </a:spcBef>
              <a:spcAft>
                <a:spcPct val="0"/>
              </a:spcAft>
              <a:defRPr/>
            </a:pPr>
            <a:endParaRPr lang="ru-RU" sz="1600" b="1" dirty="0">
              <a:solidFill>
                <a:srgbClr val="0000FF"/>
              </a:solidFill>
              <a:latin typeface="Arial" charset="0"/>
              <a:cs typeface="Arial" pitchFamily="34" charset="0"/>
            </a:endParaRPr>
          </a:p>
          <a:p>
            <a:pPr algn="ctr" fontAlgn="base">
              <a:spcBef>
                <a:spcPct val="0"/>
              </a:spcBef>
              <a:spcAft>
                <a:spcPct val="0"/>
              </a:spcAft>
              <a:defRPr/>
            </a:pPr>
            <a:r>
              <a:rPr lang="ru-RU" sz="1600" b="1" dirty="0">
                <a:solidFill>
                  <a:srgbClr val="0000FF"/>
                </a:solidFill>
                <a:latin typeface="Arial" charset="0"/>
                <a:cs typeface="Arial" pitchFamily="34" charset="0"/>
              </a:rPr>
              <a:t>Проба с АТР</a:t>
            </a:r>
          </a:p>
          <a:p>
            <a:pPr algn="ctr" fontAlgn="base">
              <a:spcBef>
                <a:spcPct val="0"/>
              </a:spcBef>
              <a:spcAft>
                <a:spcPct val="0"/>
              </a:spcAft>
              <a:defRPr/>
            </a:pPr>
            <a:endParaRPr lang="ru-RU" dirty="0">
              <a:solidFill>
                <a:srgbClr val="000000"/>
              </a:solidFill>
              <a:latin typeface="Arial" charset="0"/>
              <a:cs typeface="Arial" pitchFamily="34" charset="0"/>
            </a:endParaRPr>
          </a:p>
        </p:txBody>
      </p:sp>
      <p:sp>
        <p:nvSpPr>
          <p:cNvPr id="215047" name="Rectangle 7"/>
          <p:cNvSpPr>
            <a:spLocks noChangeArrowheads="1"/>
          </p:cNvSpPr>
          <p:nvPr/>
        </p:nvSpPr>
        <p:spPr bwMode="auto">
          <a:xfrm>
            <a:off x="1871184" y="5500688"/>
            <a:ext cx="4180417" cy="1143000"/>
          </a:xfrm>
          <a:prstGeom prst="rect">
            <a:avLst/>
          </a:prstGeom>
          <a:solidFill>
            <a:schemeClr val="accent1">
              <a:lumMod val="20000"/>
              <a:lumOff val="80000"/>
            </a:schemeClr>
          </a:solidFill>
          <a:ln w="9525">
            <a:noFill/>
            <a:miter lim="800000"/>
            <a:headEnd/>
            <a:tailEnd/>
          </a:ln>
          <a:effectLst>
            <a:prstShdw prst="shdw17" dist="17961" dir="2700000">
              <a:schemeClr val="accent1">
                <a:gamma/>
                <a:shade val="60000"/>
                <a:invGamma/>
              </a:schemeClr>
            </a:prstShdw>
          </a:effectLst>
        </p:spPr>
        <p:txBody>
          <a:bodyPr wrap="none" anchor="ctr"/>
          <a:lstStyle/>
          <a:p>
            <a:pPr fontAlgn="base">
              <a:spcBef>
                <a:spcPct val="0"/>
              </a:spcBef>
              <a:spcAft>
                <a:spcPct val="0"/>
              </a:spcAft>
              <a:defRPr/>
            </a:pPr>
            <a:endParaRPr lang="ru-RU" b="1" dirty="0">
              <a:solidFill>
                <a:srgbClr val="000000"/>
              </a:solidFill>
              <a:latin typeface="Arial" charset="0"/>
              <a:cs typeface="Arial" pitchFamily="34" charset="0"/>
            </a:endParaRPr>
          </a:p>
          <a:p>
            <a:pPr fontAlgn="base">
              <a:spcBef>
                <a:spcPct val="0"/>
              </a:spcBef>
              <a:spcAft>
                <a:spcPct val="0"/>
              </a:spcAft>
              <a:defRPr/>
            </a:pPr>
            <a:endParaRPr lang="ru-RU" sz="1400" b="1" dirty="0">
              <a:solidFill>
                <a:srgbClr val="000000"/>
              </a:solidFill>
              <a:latin typeface="Arial" charset="0"/>
              <a:cs typeface="Arial" pitchFamily="34" charset="0"/>
            </a:endParaRPr>
          </a:p>
        </p:txBody>
      </p:sp>
      <p:sp>
        <p:nvSpPr>
          <p:cNvPr id="215048" name="Rectangle 8"/>
          <p:cNvSpPr>
            <a:spLocks noChangeArrowheads="1"/>
          </p:cNvSpPr>
          <p:nvPr/>
        </p:nvSpPr>
        <p:spPr bwMode="auto">
          <a:xfrm>
            <a:off x="4123267" y="4470475"/>
            <a:ext cx="1928284" cy="544513"/>
          </a:xfrm>
          <a:prstGeom prst="rect">
            <a:avLst/>
          </a:prstGeom>
          <a:solidFill>
            <a:schemeClr val="accent1">
              <a:lumMod val="20000"/>
              <a:lumOff val="80000"/>
            </a:schemeClr>
          </a:solidFill>
          <a:ln w="9525">
            <a:noFill/>
            <a:miter lim="800000"/>
            <a:headEnd/>
            <a:tailEnd/>
          </a:ln>
          <a:effectLst>
            <a:prstShdw prst="shdw17" dist="17961" dir="2700000">
              <a:schemeClr val="accent1">
                <a:gamma/>
                <a:shade val="60000"/>
                <a:invGamma/>
              </a:schemeClr>
            </a:prstShdw>
          </a:effectLst>
        </p:spPr>
        <p:txBody>
          <a:bodyPr wrap="none" anchor="ctr"/>
          <a:lstStyle/>
          <a:p>
            <a:pPr algn="ctr" fontAlgn="base">
              <a:spcBef>
                <a:spcPct val="0"/>
              </a:spcBef>
              <a:spcAft>
                <a:spcPct val="0"/>
              </a:spcAft>
              <a:defRPr/>
            </a:pPr>
            <a:endParaRPr lang="ru-RU" dirty="0">
              <a:solidFill>
                <a:srgbClr val="000000"/>
              </a:solidFill>
              <a:latin typeface="Arial" charset="0"/>
              <a:cs typeface="Arial" pitchFamily="34" charset="0"/>
            </a:endParaRPr>
          </a:p>
          <a:p>
            <a:pPr algn="ctr" fontAlgn="base">
              <a:spcBef>
                <a:spcPct val="0"/>
              </a:spcBef>
              <a:spcAft>
                <a:spcPct val="0"/>
              </a:spcAft>
              <a:defRPr/>
            </a:pPr>
            <a:endParaRPr lang="ru-RU" sz="1400" b="1" dirty="0">
              <a:solidFill>
                <a:srgbClr val="000000"/>
              </a:solidFill>
              <a:latin typeface="Arial" charset="0"/>
              <a:cs typeface="Arial" pitchFamily="34" charset="0"/>
            </a:endParaRPr>
          </a:p>
          <a:p>
            <a:pPr algn="ctr" fontAlgn="base">
              <a:spcBef>
                <a:spcPct val="0"/>
              </a:spcBef>
              <a:spcAft>
                <a:spcPct val="0"/>
              </a:spcAft>
              <a:defRPr/>
            </a:pPr>
            <a:endParaRPr lang="ru-RU" sz="1400" b="1" dirty="0">
              <a:solidFill>
                <a:srgbClr val="000000"/>
              </a:solidFill>
              <a:latin typeface="Arial" charset="0"/>
              <a:cs typeface="Arial" pitchFamily="34" charset="0"/>
            </a:endParaRPr>
          </a:p>
          <a:p>
            <a:pPr algn="ctr" fontAlgn="base">
              <a:spcBef>
                <a:spcPct val="0"/>
              </a:spcBef>
              <a:spcAft>
                <a:spcPct val="0"/>
              </a:spcAft>
              <a:defRPr/>
            </a:pPr>
            <a:endParaRPr lang="ru-RU" sz="1400" b="1" dirty="0">
              <a:solidFill>
                <a:srgbClr val="000000"/>
              </a:solidFill>
              <a:latin typeface="Arial" charset="0"/>
              <a:cs typeface="Arial" pitchFamily="34" charset="0"/>
            </a:endParaRPr>
          </a:p>
          <a:p>
            <a:pPr algn="ctr" fontAlgn="base">
              <a:spcBef>
                <a:spcPct val="0"/>
              </a:spcBef>
              <a:spcAft>
                <a:spcPct val="0"/>
              </a:spcAft>
              <a:defRPr/>
            </a:pPr>
            <a:r>
              <a:rPr lang="ru-RU" sz="1600" b="1" dirty="0">
                <a:solidFill>
                  <a:srgbClr val="0000FF"/>
                </a:solidFill>
                <a:latin typeface="Arial" charset="0"/>
                <a:cs typeface="Arial" pitchFamily="34" charset="0"/>
              </a:rPr>
              <a:t>ФЛГ с 15 лет</a:t>
            </a:r>
          </a:p>
          <a:p>
            <a:pPr algn="ctr" fontAlgn="base">
              <a:spcBef>
                <a:spcPct val="0"/>
              </a:spcBef>
              <a:spcAft>
                <a:spcPct val="0"/>
              </a:spcAft>
              <a:defRPr/>
            </a:pPr>
            <a:endParaRPr lang="ru-RU" sz="1600" b="1" dirty="0">
              <a:solidFill>
                <a:srgbClr val="000000"/>
              </a:solidFill>
              <a:latin typeface="Arial" charset="0"/>
              <a:cs typeface="Arial" pitchFamily="34" charset="0"/>
            </a:endParaRPr>
          </a:p>
          <a:p>
            <a:pPr algn="ctr" fontAlgn="base">
              <a:spcBef>
                <a:spcPct val="0"/>
              </a:spcBef>
              <a:spcAft>
                <a:spcPct val="0"/>
              </a:spcAft>
              <a:defRPr/>
            </a:pPr>
            <a:endParaRPr lang="ru-RU" sz="1400" dirty="0">
              <a:solidFill>
                <a:srgbClr val="000000"/>
              </a:solidFill>
              <a:latin typeface="Arial" charset="0"/>
              <a:cs typeface="Arial" pitchFamily="34" charset="0"/>
            </a:endParaRPr>
          </a:p>
          <a:p>
            <a:pPr algn="ctr" fontAlgn="base">
              <a:spcBef>
                <a:spcPct val="0"/>
              </a:spcBef>
              <a:spcAft>
                <a:spcPct val="0"/>
              </a:spcAft>
              <a:defRPr/>
            </a:pPr>
            <a:r>
              <a:rPr lang="ru-RU" dirty="0">
                <a:solidFill>
                  <a:srgbClr val="000000"/>
                </a:solidFill>
                <a:latin typeface="Arial" charset="0"/>
                <a:cs typeface="Arial" pitchFamily="34" charset="0"/>
              </a:rPr>
              <a:t>  </a:t>
            </a:r>
          </a:p>
          <a:p>
            <a:pPr algn="ctr" fontAlgn="base">
              <a:spcBef>
                <a:spcPct val="0"/>
              </a:spcBef>
              <a:spcAft>
                <a:spcPct val="0"/>
              </a:spcAft>
              <a:defRPr/>
            </a:pPr>
            <a:endParaRPr lang="ru-RU" dirty="0">
              <a:solidFill>
                <a:srgbClr val="000000"/>
              </a:solidFill>
              <a:latin typeface="Arial" charset="0"/>
              <a:cs typeface="Arial" pitchFamily="34" charset="0"/>
            </a:endParaRPr>
          </a:p>
        </p:txBody>
      </p:sp>
      <p:sp>
        <p:nvSpPr>
          <p:cNvPr id="215049" name="AutoShape 9"/>
          <p:cNvSpPr>
            <a:spLocks noChangeArrowheads="1"/>
          </p:cNvSpPr>
          <p:nvPr/>
        </p:nvSpPr>
        <p:spPr bwMode="auto">
          <a:xfrm>
            <a:off x="1392809" y="4121153"/>
            <a:ext cx="317503" cy="431800"/>
          </a:xfrm>
          <a:prstGeom prst="downArrow">
            <a:avLst>
              <a:gd name="adj1" fmla="val 50000"/>
              <a:gd name="adj2" fmla="val 37569"/>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vert="eaVert" wrap="none" anchor="ctr"/>
          <a:lstStyle/>
          <a:p>
            <a:pPr fontAlgn="base">
              <a:spcBef>
                <a:spcPct val="0"/>
              </a:spcBef>
              <a:spcAft>
                <a:spcPct val="0"/>
              </a:spcAft>
              <a:defRPr/>
            </a:pPr>
            <a:endParaRPr lang="ru-RU">
              <a:solidFill>
                <a:srgbClr val="000000"/>
              </a:solidFill>
              <a:latin typeface="Arial" charset="0"/>
              <a:cs typeface="Arial" pitchFamily="34" charset="0"/>
            </a:endParaRPr>
          </a:p>
        </p:txBody>
      </p:sp>
      <p:sp>
        <p:nvSpPr>
          <p:cNvPr id="215051" name="AutoShape 11"/>
          <p:cNvSpPr>
            <a:spLocks noChangeArrowheads="1"/>
          </p:cNvSpPr>
          <p:nvPr/>
        </p:nvSpPr>
        <p:spPr bwMode="auto">
          <a:xfrm>
            <a:off x="4944533" y="3810007"/>
            <a:ext cx="287867" cy="650875"/>
          </a:xfrm>
          <a:prstGeom prst="downArrow">
            <a:avLst>
              <a:gd name="adj1" fmla="val 50000"/>
              <a:gd name="adj2" fmla="val 49590"/>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vert="eaVert" wrap="none" anchor="ctr"/>
          <a:lstStyle/>
          <a:p>
            <a:pPr fontAlgn="base">
              <a:spcBef>
                <a:spcPct val="0"/>
              </a:spcBef>
              <a:spcAft>
                <a:spcPct val="0"/>
              </a:spcAft>
              <a:defRPr/>
            </a:pPr>
            <a:endParaRPr lang="ru-RU">
              <a:solidFill>
                <a:srgbClr val="000000"/>
              </a:solidFill>
              <a:latin typeface="Arial" charset="0"/>
              <a:cs typeface="Arial" pitchFamily="34" charset="0"/>
            </a:endParaRPr>
          </a:p>
        </p:txBody>
      </p:sp>
      <p:sp>
        <p:nvSpPr>
          <p:cNvPr id="117772" name="Oval 12"/>
          <p:cNvSpPr>
            <a:spLocks noChangeArrowheads="1"/>
          </p:cNvSpPr>
          <p:nvPr/>
        </p:nvSpPr>
        <p:spPr bwMode="auto">
          <a:xfrm>
            <a:off x="6769103" y="3858493"/>
            <a:ext cx="2207684" cy="1287463"/>
          </a:xfrm>
          <a:prstGeom prst="ellipse">
            <a:avLst/>
          </a:prstGeom>
          <a:solidFill>
            <a:schemeClr val="accent1">
              <a:lumMod val="40000"/>
              <a:lumOff val="60000"/>
            </a:schemeClr>
          </a:solidFill>
          <a:ln>
            <a:noFill/>
          </a:ln>
          <a:effectLst>
            <a:prstShdw prst="shdw17" dist="17961" dir="2700000">
              <a:srgbClr val="7A997A"/>
            </a:prstShdw>
          </a:effectLst>
        </p:spPr>
        <p:txBody>
          <a:bodyPr wrap="none" anchor="ctr"/>
          <a:lstStyle>
            <a:lvl1pPr>
              <a:spcBef>
                <a:spcPct val="20000"/>
              </a:spcBef>
              <a:buSzPct val="90000"/>
              <a:buBlip>
                <a:blip r:embed="rId3"/>
              </a:buBlip>
              <a:defRPr sz="3200">
                <a:solidFill>
                  <a:schemeClr val="tx1"/>
                </a:solidFill>
                <a:latin typeface="Tahoma" pitchFamily="34" charset="0"/>
              </a:defRPr>
            </a:lvl1pPr>
            <a:lvl2pPr marL="742950" indent="-285750">
              <a:spcBef>
                <a:spcPct val="20000"/>
              </a:spcBef>
              <a:buSzPct val="80000"/>
              <a:buBlip>
                <a:blip r:embed="rId4"/>
              </a:buBlip>
              <a:defRPr sz="2800">
                <a:solidFill>
                  <a:schemeClr val="tx1"/>
                </a:solidFill>
                <a:latin typeface="Tahoma" pitchFamily="34" charset="0"/>
              </a:defRPr>
            </a:lvl2pPr>
            <a:lvl3pPr marL="1143000" indent="-228600">
              <a:spcBef>
                <a:spcPct val="20000"/>
              </a:spcBef>
              <a:buSzPct val="70000"/>
              <a:buBlip>
                <a:blip r:embed="rId5"/>
              </a:buBlip>
              <a:defRPr sz="2400">
                <a:solidFill>
                  <a:schemeClr val="tx1"/>
                </a:solidFill>
                <a:latin typeface="Tahoma" pitchFamily="34" charset="0"/>
              </a:defRPr>
            </a:lvl3pPr>
            <a:lvl4pPr marL="1600200" indent="-228600">
              <a:spcBef>
                <a:spcPct val="20000"/>
              </a:spcBef>
              <a:buSzPct val="70000"/>
              <a:buBlip>
                <a:blip r:embed="rId6"/>
              </a:buBlip>
              <a:defRPr sz="2000">
                <a:solidFill>
                  <a:schemeClr val="tx1"/>
                </a:solidFill>
                <a:latin typeface="Tahoma" pitchFamily="34" charset="0"/>
              </a:defRPr>
            </a:lvl4pPr>
            <a:lvl5pPr marL="2057400" indent="-228600">
              <a:spcBef>
                <a:spcPct val="20000"/>
              </a:spcBef>
              <a:buSzPct val="70000"/>
              <a:buBlip>
                <a:blip r:embed="rId7"/>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7"/>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7"/>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7"/>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7"/>
              </a:buBlip>
              <a:defRPr sz="2000">
                <a:solidFill>
                  <a:schemeClr val="tx1"/>
                </a:solidFill>
                <a:latin typeface="Tahoma" pitchFamily="34" charset="0"/>
              </a:defRPr>
            </a:lvl9pPr>
          </a:lstStyle>
          <a:p>
            <a:pPr algn="ctr" fontAlgn="base">
              <a:spcBef>
                <a:spcPct val="0"/>
              </a:spcBef>
              <a:spcAft>
                <a:spcPct val="0"/>
              </a:spcAft>
              <a:buSzTx/>
              <a:buFontTx/>
              <a:buNone/>
              <a:defRPr/>
            </a:pPr>
            <a:endParaRPr lang="ru-RU" altLang="ru-RU" sz="1800" b="1" dirty="0">
              <a:solidFill>
                <a:srgbClr val="000000"/>
              </a:solidFill>
              <a:latin typeface="Arial" pitchFamily="34" charset="0"/>
              <a:cs typeface="Arial" pitchFamily="34" charset="0"/>
            </a:endParaRPr>
          </a:p>
          <a:p>
            <a:pPr algn="ctr" fontAlgn="base">
              <a:spcBef>
                <a:spcPct val="0"/>
              </a:spcBef>
              <a:spcAft>
                <a:spcPct val="0"/>
              </a:spcAft>
              <a:buSzTx/>
              <a:buFontTx/>
              <a:buNone/>
              <a:defRPr/>
            </a:pPr>
            <a:r>
              <a:rPr lang="ru-RU" altLang="ru-RU" sz="1800" b="1" dirty="0">
                <a:solidFill>
                  <a:srgbClr val="000000"/>
                </a:solidFill>
                <a:latin typeface="Arial" pitchFamily="34" charset="0"/>
                <a:cs typeface="Arial" pitchFamily="34" charset="0"/>
              </a:rPr>
              <a:t>Симптомы </a:t>
            </a:r>
          </a:p>
          <a:p>
            <a:pPr algn="ctr" fontAlgn="base">
              <a:spcBef>
                <a:spcPct val="0"/>
              </a:spcBef>
              <a:spcAft>
                <a:spcPct val="0"/>
              </a:spcAft>
              <a:buSzTx/>
              <a:buFontTx/>
              <a:buNone/>
              <a:defRPr/>
            </a:pPr>
            <a:r>
              <a:rPr lang="ru-RU" altLang="ru-RU" sz="1800" b="1" dirty="0" err="1">
                <a:solidFill>
                  <a:srgbClr val="000000"/>
                </a:solidFill>
                <a:latin typeface="Arial" pitchFamily="34" charset="0"/>
                <a:cs typeface="Arial" pitchFamily="34" charset="0"/>
              </a:rPr>
              <a:t>интокси</a:t>
            </a:r>
            <a:r>
              <a:rPr lang="ru-RU" altLang="ru-RU" sz="1800" b="1" dirty="0">
                <a:solidFill>
                  <a:srgbClr val="000000"/>
                </a:solidFill>
                <a:latin typeface="Arial" pitchFamily="34" charset="0"/>
                <a:cs typeface="Arial" pitchFamily="34" charset="0"/>
              </a:rPr>
              <a:t>-</a:t>
            </a:r>
          </a:p>
          <a:p>
            <a:pPr algn="ctr" fontAlgn="base">
              <a:spcBef>
                <a:spcPct val="0"/>
              </a:spcBef>
              <a:spcAft>
                <a:spcPct val="0"/>
              </a:spcAft>
              <a:buSzTx/>
              <a:buFontTx/>
              <a:buNone/>
              <a:defRPr/>
            </a:pPr>
            <a:r>
              <a:rPr lang="ru-RU" altLang="ru-RU" sz="1800" b="1" dirty="0" err="1">
                <a:solidFill>
                  <a:srgbClr val="000000"/>
                </a:solidFill>
                <a:latin typeface="Arial" pitchFamily="34" charset="0"/>
                <a:cs typeface="Arial" pitchFamily="34" charset="0"/>
              </a:rPr>
              <a:t>кации</a:t>
            </a:r>
            <a:endParaRPr lang="ru-RU" altLang="ru-RU" sz="1800" b="1" dirty="0">
              <a:solidFill>
                <a:srgbClr val="000000"/>
              </a:solidFill>
              <a:latin typeface="Arial" pitchFamily="34" charset="0"/>
              <a:cs typeface="Arial" pitchFamily="34" charset="0"/>
            </a:endParaRPr>
          </a:p>
          <a:p>
            <a:pPr algn="ctr" fontAlgn="base">
              <a:spcBef>
                <a:spcPct val="0"/>
              </a:spcBef>
              <a:spcAft>
                <a:spcPct val="0"/>
              </a:spcAft>
              <a:buSzTx/>
              <a:buFontTx/>
              <a:buNone/>
              <a:defRPr/>
            </a:pPr>
            <a:endParaRPr lang="ru-RU" altLang="ru-RU" sz="1800" dirty="0">
              <a:solidFill>
                <a:srgbClr val="000000"/>
              </a:solidFill>
              <a:latin typeface="Arial" pitchFamily="34" charset="0"/>
              <a:cs typeface="Arial" pitchFamily="34" charset="0"/>
            </a:endParaRPr>
          </a:p>
        </p:txBody>
      </p:sp>
      <p:sp>
        <p:nvSpPr>
          <p:cNvPr id="117773" name="Oval 13"/>
          <p:cNvSpPr>
            <a:spLocks noChangeArrowheads="1"/>
          </p:cNvSpPr>
          <p:nvPr/>
        </p:nvSpPr>
        <p:spPr bwMode="auto">
          <a:xfrm>
            <a:off x="9148283" y="3398838"/>
            <a:ext cx="1824567" cy="1511300"/>
          </a:xfrm>
          <a:prstGeom prst="ellipse">
            <a:avLst/>
          </a:prstGeom>
          <a:solidFill>
            <a:schemeClr val="accent1">
              <a:lumMod val="20000"/>
              <a:lumOff val="80000"/>
            </a:schemeClr>
          </a:solidFill>
          <a:ln>
            <a:noFill/>
          </a:ln>
          <a:effectLst>
            <a:prstShdw prst="shdw17" dist="17961" dir="2700000">
              <a:srgbClr val="7A997A"/>
            </a:prstShdw>
          </a:effectLst>
        </p:spPr>
        <p:txBody>
          <a:bodyPr wrap="none" anchor="ctr"/>
          <a:lstStyle>
            <a:lvl1pPr>
              <a:spcBef>
                <a:spcPct val="20000"/>
              </a:spcBef>
              <a:buSzPct val="90000"/>
              <a:buBlip>
                <a:blip r:embed="rId3"/>
              </a:buBlip>
              <a:defRPr sz="3200">
                <a:solidFill>
                  <a:schemeClr val="tx1"/>
                </a:solidFill>
                <a:latin typeface="Tahoma" pitchFamily="34" charset="0"/>
              </a:defRPr>
            </a:lvl1pPr>
            <a:lvl2pPr marL="742950" indent="-285750">
              <a:spcBef>
                <a:spcPct val="20000"/>
              </a:spcBef>
              <a:buSzPct val="80000"/>
              <a:buBlip>
                <a:blip r:embed="rId4"/>
              </a:buBlip>
              <a:defRPr sz="2800">
                <a:solidFill>
                  <a:schemeClr val="tx1"/>
                </a:solidFill>
                <a:latin typeface="Tahoma" pitchFamily="34" charset="0"/>
              </a:defRPr>
            </a:lvl2pPr>
            <a:lvl3pPr marL="1143000" indent="-228600">
              <a:spcBef>
                <a:spcPct val="20000"/>
              </a:spcBef>
              <a:buSzPct val="70000"/>
              <a:buBlip>
                <a:blip r:embed="rId5"/>
              </a:buBlip>
              <a:defRPr sz="2400">
                <a:solidFill>
                  <a:schemeClr val="tx1"/>
                </a:solidFill>
                <a:latin typeface="Tahoma" pitchFamily="34" charset="0"/>
              </a:defRPr>
            </a:lvl3pPr>
            <a:lvl4pPr marL="1600200" indent="-228600">
              <a:spcBef>
                <a:spcPct val="20000"/>
              </a:spcBef>
              <a:buSzPct val="70000"/>
              <a:buBlip>
                <a:blip r:embed="rId6"/>
              </a:buBlip>
              <a:defRPr sz="2000">
                <a:solidFill>
                  <a:schemeClr val="tx1"/>
                </a:solidFill>
                <a:latin typeface="Tahoma" pitchFamily="34" charset="0"/>
              </a:defRPr>
            </a:lvl4pPr>
            <a:lvl5pPr marL="2057400" indent="-228600">
              <a:spcBef>
                <a:spcPct val="20000"/>
              </a:spcBef>
              <a:buSzPct val="70000"/>
              <a:buBlip>
                <a:blip r:embed="rId7"/>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7"/>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7"/>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7"/>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7"/>
              </a:buBlip>
              <a:defRPr sz="2000">
                <a:solidFill>
                  <a:schemeClr val="tx1"/>
                </a:solidFill>
                <a:latin typeface="Tahoma" pitchFamily="34" charset="0"/>
              </a:defRPr>
            </a:lvl9pPr>
          </a:lstStyle>
          <a:p>
            <a:pPr algn="ctr" fontAlgn="base">
              <a:spcBef>
                <a:spcPct val="0"/>
              </a:spcBef>
              <a:spcAft>
                <a:spcPct val="0"/>
              </a:spcAft>
              <a:buSzTx/>
              <a:buFontTx/>
              <a:buNone/>
              <a:defRPr/>
            </a:pPr>
            <a:r>
              <a:rPr lang="ru-RU" altLang="ru-RU" sz="1600" b="1" dirty="0" err="1">
                <a:solidFill>
                  <a:srgbClr val="000000"/>
                </a:solidFill>
                <a:latin typeface="Arial" pitchFamily="34" charset="0"/>
                <a:cs typeface="Arial" pitchFamily="34" charset="0"/>
              </a:rPr>
              <a:t>Плевро</a:t>
            </a:r>
            <a:r>
              <a:rPr lang="ru-RU" altLang="ru-RU" sz="1600" b="1" dirty="0">
                <a:solidFill>
                  <a:srgbClr val="000000"/>
                </a:solidFill>
                <a:latin typeface="Arial" pitchFamily="34" charset="0"/>
                <a:cs typeface="Arial" pitchFamily="34" charset="0"/>
              </a:rPr>
              <a:t>-</a:t>
            </a:r>
          </a:p>
          <a:p>
            <a:pPr algn="ctr" fontAlgn="base">
              <a:spcBef>
                <a:spcPct val="0"/>
              </a:spcBef>
              <a:spcAft>
                <a:spcPct val="0"/>
              </a:spcAft>
              <a:buSzTx/>
              <a:buFontTx/>
              <a:buNone/>
              <a:defRPr/>
            </a:pPr>
            <a:r>
              <a:rPr lang="ru-RU" altLang="ru-RU" sz="1600" b="1" dirty="0">
                <a:solidFill>
                  <a:srgbClr val="000000"/>
                </a:solidFill>
                <a:latin typeface="Arial" pitchFamily="34" charset="0"/>
                <a:cs typeface="Arial" pitchFamily="34" charset="0"/>
              </a:rPr>
              <a:t> бронхо-</a:t>
            </a:r>
          </a:p>
          <a:p>
            <a:pPr algn="ctr" fontAlgn="base">
              <a:spcBef>
                <a:spcPct val="0"/>
              </a:spcBef>
              <a:spcAft>
                <a:spcPct val="0"/>
              </a:spcAft>
              <a:buSzTx/>
              <a:buFontTx/>
              <a:buNone/>
              <a:defRPr/>
            </a:pPr>
            <a:r>
              <a:rPr lang="ru-RU" altLang="ru-RU" sz="1600" b="1" dirty="0">
                <a:solidFill>
                  <a:srgbClr val="000000"/>
                </a:solidFill>
                <a:latin typeface="Arial" pitchFamily="34" charset="0"/>
                <a:cs typeface="Arial" pitchFamily="34" charset="0"/>
              </a:rPr>
              <a:t>легочный</a:t>
            </a:r>
          </a:p>
          <a:p>
            <a:pPr algn="ctr" fontAlgn="base">
              <a:spcBef>
                <a:spcPct val="0"/>
              </a:spcBef>
              <a:spcAft>
                <a:spcPct val="0"/>
              </a:spcAft>
              <a:buSzTx/>
              <a:buFontTx/>
              <a:buNone/>
              <a:defRPr/>
            </a:pPr>
            <a:r>
              <a:rPr lang="ru-RU" altLang="ru-RU" sz="1600" b="1" dirty="0">
                <a:solidFill>
                  <a:srgbClr val="000000"/>
                </a:solidFill>
                <a:latin typeface="Arial" pitchFamily="34" charset="0"/>
                <a:cs typeface="Arial" pitchFamily="34" charset="0"/>
              </a:rPr>
              <a:t>синдром</a:t>
            </a:r>
            <a:r>
              <a:rPr lang="ru-RU" altLang="ru-RU" sz="1600" dirty="0">
                <a:solidFill>
                  <a:srgbClr val="000000"/>
                </a:solidFill>
                <a:latin typeface="Arial" pitchFamily="34" charset="0"/>
                <a:cs typeface="Arial" pitchFamily="34" charset="0"/>
              </a:rPr>
              <a:t>  </a:t>
            </a:r>
          </a:p>
        </p:txBody>
      </p:sp>
      <p:sp>
        <p:nvSpPr>
          <p:cNvPr id="117774" name="Oval 14"/>
          <p:cNvSpPr>
            <a:spLocks noChangeArrowheads="1"/>
          </p:cNvSpPr>
          <p:nvPr/>
        </p:nvSpPr>
        <p:spPr bwMode="auto">
          <a:xfrm>
            <a:off x="9489017" y="5027688"/>
            <a:ext cx="2624667" cy="1150937"/>
          </a:xfrm>
          <a:prstGeom prst="ellipse">
            <a:avLst/>
          </a:prstGeom>
          <a:solidFill>
            <a:schemeClr val="accent1">
              <a:lumMod val="20000"/>
              <a:lumOff val="80000"/>
            </a:schemeClr>
          </a:solidFill>
          <a:ln>
            <a:noFill/>
          </a:ln>
          <a:effectLst>
            <a:prstShdw prst="shdw17" dist="17961" dir="2700000">
              <a:srgbClr val="7A997A"/>
            </a:prstShdw>
          </a:effectLst>
        </p:spPr>
        <p:txBody>
          <a:bodyPr wrap="none" anchor="ctr"/>
          <a:lstStyle>
            <a:lvl1pPr>
              <a:spcBef>
                <a:spcPct val="20000"/>
              </a:spcBef>
              <a:buSzPct val="90000"/>
              <a:buBlip>
                <a:blip r:embed="rId3"/>
              </a:buBlip>
              <a:defRPr sz="3200">
                <a:solidFill>
                  <a:schemeClr val="tx1"/>
                </a:solidFill>
                <a:latin typeface="Tahoma" pitchFamily="34" charset="0"/>
              </a:defRPr>
            </a:lvl1pPr>
            <a:lvl2pPr marL="742950" indent="-285750">
              <a:spcBef>
                <a:spcPct val="20000"/>
              </a:spcBef>
              <a:buSzPct val="80000"/>
              <a:buBlip>
                <a:blip r:embed="rId4"/>
              </a:buBlip>
              <a:defRPr sz="2800">
                <a:solidFill>
                  <a:schemeClr val="tx1"/>
                </a:solidFill>
                <a:latin typeface="Tahoma" pitchFamily="34" charset="0"/>
              </a:defRPr>
            </a:lvl2pPr>
            <a:lvl3pPr marL="1143000" indent="-228600">
              <a:spcBef>
                <a:spcPct val="20000"/>
              </a:spcBef>
              <a:buSzPct val="70000"/>
              <a:buBlip>
                <a:blip r:embed="rId5"/>
              </a:buBlip>
              <a:defRPr sz="2400">
                <a:solidFill>
                  <a:schemeClr val="tx1"/>
                </a:solidFill>
                <a:latin typeface="Tahoma" pitchFamily="34" charset="0"/>
              </a:defRPr>
            </a:lvl3pPr>
            <a:lvl4pPr marL="1600200" indent="-228600">
              <a:spcBef>
                <a:spcPct val="20000"/>
              </a:spcBef>
              <a:buSzPct val="70000"/>
              <a:buBlip>
                <a:blip r:embed="rId6"/>
              </a:buBlip>
              <a:defRPr sz="2000">
                <a:solidFill>
                  <a:schemeClr val="tx1"/>
                </a:solidFill>
                <a:latin typeface="Tahoma" pitchFamily="34" charset="0"/>
              </a:defRPr>
            </a:lvl4pPr>
            <a:lvl5pPr marL="2057400" indent="-228600">
              <a:spcBef>
                <a:spcPct val="20000"/>
              </a:spcBef>
              <a:buSzPct val="70000"/>
              <a:buBlip>
                <a:blip r:embed="rId7"/>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7"/>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7"/>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7"/>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7"/>
              </a:buBlip>
              <a:defRPr sz="2000">
                <a:solidFill>
                  <a:schemeClr val="tx1"/>
                </a:solidFill>
                <a:latin typeface="Tahoma" pitchFamily="34" charset="0"/>
              </a:defRPr>
            </a:lvl9pPr>
          </a:lstStyle>
          <a:p>
            <a:pPr algn="ctr" fontAlgn="base">
              <a:spcBef>
                <a:spcPct val="0"/>
              </a:spcBef>
              <a:spcAft>
                <a:spcPct val="0"/>
              </a:spcAft>
              <a:buSzTx/>
              <a:buFontTx/>
              <a:buNone/>
              <a:defRPr/>
            </a:pPr>
            <a:r>
              <a:rPr lang="ru-RU" altLang="ru-RU" sz="1600" b="1" dirty="0">
                <a:solidFill>
                  <a:srgbClr val="000000"/>
                </a:solidFill>
                <a:latin typeface="Arial" pitchFamily="34" charset="0"/>
                <a:cs typeface="Arial" pitchFamily="34" charset="0"/>
              </a:rPr>
              <a:t>Симптомы </a:t>
            </a:r>
          </a:p>
          <a:p>
            <a:pPr algn="ctr" fontAlgn="base">
              <a:spcBef>
                <a:spcPct val="0"/>
              </a:spcBef>
              <a:spcAft>
                <a:spcPct val="0"/>
              </a:spcAft>
              <a:buSzTx/>
              <a:buFontTx/>
              <a:buNone/>
              <a:defRPr/>
            </a:pPr>
            <a:r>
              <a:rPr lang="ru-RU" altLang="ru-RU" sz="1600" b="1" dirty="0">
                <a:solidFill>
                  <a:srgbClr val="000000"/>
                </a:solidFill>
                <a:latin typeface="Arial" pitchFamily="34" charset="0"/>
                <a:cs typeface="Arial" pitchFamily="34" charset="0"/>
              </a:rPr>
              <a:t>поражения  </a:t>
            </a:r>
          </a:p>
          <a:p>
            <a:pPr algn="ctr" fontAlgn="base">
              <a:spcBef>
                <a:spcPct val="0"/>
              </a:spcBef>
              <a:spcAft>
                <a:spcPct val="0"/>
              </a:spcAft>
              <a:buSzTx/>
              <a:buFontTx/>
              <a:buNone/>
              <a:defRPr/>
            </a:pPr>
            <a:r>
              <a:rPr lang="ru-RU" altLang="ru-RU" sz="1600" b="1" dirty="0">
                <a:solidFill>
                  <a:srgbClr val="000000"/>
                </a:solidFill>
                <a:latin typeface="Arial" pitchFamily="34" charset="0"/>
                <a:cs typeface="Arial" pitchFamily="34" charset="0"/>
              </a:rPr>
              <a:t>др. органов</a:t>
            </a:r>
          </a:p>
          <a:p>
            <a:pPr algn="ctr" fontAlgn="base">
              <a:spcBef>
                <a:spcPct val="0"/>
              </a:spcBef>
              <a:spcAft>
                <a:spcPct val="0"/>
              </a:spcAft>
              <a:buSzTx/>
              <a:buFontTx/>
              <a:buNone/>
              <a:defRPr/>
            </a:pPr>
            <a:r>
              <a:rPr lang="ru-RU" altLang="ru-RU" sz="1600" b="1" dirty="0">
                <a:solidFill>
                  <a:srgbClr val="000000"/>
                </a:solidFill>
                <a:latin typeface="Arial" pitchFamily="34" charset="0"/>
                <a:cs typeface="Arial" pitchFamily="34" charset="0"/>
              </a:rPr>
              <a:t>(ВЛТ)</a:t>
            </a:r>
          </a:p>
        </p:txBody>
      </p:sp>
      <p:sp>
        <p:nvSpPr>
          <p:cNvPr id="117775" name="Rectangle 15"/>
          <p:cNvSpPr>
            <a:spLocks noChangeArrowheads="1"/>
          </p:cNvSpPr>
          <p:nvPr/>
        </p:nvSpPr>
        <p:spPr bwMode="auto">
          <a:xfrm>
            <a:off x="6585001" y="2613097"/>
            <a:ext cx="5278967" cy="668341"/>
          </a:xfrm>
          <a:prstGeom prst="rect">
            <a:avLst/>
          </a:prstGeom>
          <a:solidFill>
            <a:schemeClr val="accent1">
              <a:lumMod val="20000"/>
              <a:lumOff val="80000"/>
            </a:schemeClr>
          </a:solidFill>
          <a:ln>
            <a:noFill/>
          </a:ln>
          <a:effectLst>
            <a:prstShdw prst="shdw17" dist="17961" dir="2700000">
              <a:srgbClr val="7A997A"/>
            </a:prstShdw>
          </a:effectLst>
        </p:spPr>
        <p:txBody>
          <a:bodyPr wrap="none" anchor="ctr"/>
          <a:lstStyle>
            <a:lvl1pPr>
              <a:spcBef>
                <a:spcPct val="20000"/>
              </a:spcBef>
              <a:buSzPct val="90000"/>
              <a:buBlip>
                <a:blip r:embed="rId3"/>
              </a:buBlip>
              <a:defRPr sz="3200">
                <a:solidFill>
                  <a:schemeClr val="tx1"/>
                </a:solidFill>
                <a:latin typeface="Tahoma" pitchFamily="34" charset="0"/>
              </a:defRPr>
            </a:lvl1pPr>
            <a:lvl2pPr marL="742950" indent="-285750">
              <a:spcBef>
                <a:spcPct val="20000"/>
              </a:spcBef>
              <a:buSzPct val="80000"/>
              <a:buBlip>
                <a:blip r:embed="rId4"/>
              </a:buBlip>
              <a:defRPr sz="2800">
                <a:solidFill>
                  <a:schemeClr val="tx1"/>
                </a:solidFill>
                <a:latin typeface="Tahoma" pitchFamily="34" charset="0"/>
              </a:defRPr>
            </a:lvl2pPr>
            <a:lvl3pPr marL="1143000" indent="-228600">
              <a:spcBef>
                <a:spcPct val="20000"/>
              </a:spcBef>
              <a:buSzPct val="70000"/>
              <a:buBlip>
                <a:blip r:embed="rId5"/>
              </a:buBlip>
              <a:defRPr sz="2400">
                <a:solidFill>
                  <a:schemeClr val="tx1"/>
                </a:solidFill>
                <a:latin typeface="Tahoma" pitchFamily="34" charset="0"/>
              </a:defRPr>
            </a:lvl3pPr>
            <a:lvl4pPr marL="1600200" indent="-228600">
              <a:spcBef>
                <a:spcPct val="20000"/>
              </a:spcBef>
              <a:buSzPct val="70000"/>
              <a:buBlip>
                <a:blip r:embed="rId6"/>
              </a:buBlip>
              <a:defRPr sz="2000">
                <a:solidFill>
                  <a:schemeClr val="tx1"/>
                </a:solidFill>
                <a:latin typeface="Tahoma" pitchFamily="34" charset="0"/>
              </a:defRPr>
            </a:lvl4pPr>
            <a:lvl5pPr marL="2057400" indent="-228600">
              <a:spcBef>
                <a:spcPct val="20000"/>
              </a:spcBef>
              <a:buSzPct val="70000"/>
              <a:buBlip>
                <a:blip r:embed="rId7"/>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7"/>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7"/>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7"/>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7"/>
              </a:buBlip>
              <a:defRPr sz="2000">
                <a:solidFill>
                  <a:schemeClr val="tx1"/>
                </a:solidFill>
                <a:latin typeface="Tahoma" pitchFamily="34" charset="0"/>
              </a:defRPr>
            </a:lvl9pPr>
          </a:lstStyle>
          <a:p>
            <a:pPr algn="ctr" fontAlgn="base">
              <a:spcBef>
                <a:spcPct val="0"/>
              </a:spcBef>
              <a:spcAft>
                <a:spcPct val="0"/>
              </a:spcAft>
              <a:buSzTx/>
              <a:buNone/>
              <a:defRPr/>
            </a:pPr>
            <a:endParaRPr lang="ru-RU" altLang="ru-RU" sz="1800" b="1" dirty="0">
              <a:solidFill>
                <a:srgbClr val="FF3300"/>
              </a:solidFill>
              <a:latin typeface="Arial" pitchFamily="34" charset="0"/>
              <a:cs typeface="Arial" pitchFamily="34" charset="0"/>
            </a:endParaRPr>
          </a:p>
          <a:p>
            <a:pPr algn="ctr" fontAlgn="base">
              <a:spcBef>
                <a:spcPct val="0"/>
              </a:spcBef>
              <a:spcAft>
                <a:spcPct val="0"/>
              </a:spcAft>
              <a:buSzTx/>
              <a:buNone/>
              <a:defRPr/>
            </a:pPr>
            <a:r>
              <a:rPr lang="ru-RU" altLang="ru-RU" sz="1800" b="1" dirty="0">
                <a:latin typeface="Arial" pitchFamily="34" charset="0"/>
                <a:cs typeface="Arial" pitchFamily="34" charset="0"/>
              </a:rPr>
              <a:t>Длительность  (2 -3 недели и более)</a:t>
            </a:r>
          </a:p>
          <a:p>
            <a:pPr algn="ctr" fontAlgn="base">
              <a:spcBef>
                <a:spcPct val="0"/>
              </a:spcBef>
              <a:spcAft>
                <a:spcPct val="0"/>
              </a:spcAft>
              <a:buSzTx/>
              <a:buNone/>
              <a:defRPr/>
            </a:pPr>
            <a:r>
              <a:rPr lang="ru-RU" sz="1800" b="1" dirty="0">
                <a:solidFill>
                  <a:srgbClr val="0000FF"/>
                </a:solidFill>
                <a:latin typeface="Arial" pitchFamily="34" charset="0"/>
                <a:cs typeface="Arial" pitchFamily="34" charset="0"/>
              </a:rPr>
              <a:t>и динамичность </a:t>
            </a:r>
          </a:p>
          <a:p>
            <a:pPr algn="ctr" fontAlgn="base">
              <a:spcBef>
                <a:spcPct val="0"/>
              </a:spcBef>
              <a:spcAft>
                <a:spcPct val="0"/>
              </a:spcAft>
              <a:buSzTx/>
              <a:buFontTx/>
              <a:buNone/>
              <a:defRPr/>
            </a:pPr>
            <a:endParaRPr lang="ru-RU" altLang="ru-RU" sz="1800" b="1" dirty="0">
              <a:solidFill>
                <a:srgbClr val="FF3300"/>
              </a:solidFill>
              <a:latin typeface="Arial" pitchFamily="34" charset="0"/>
              <a:cs typeface="Arial" pitchFamily="34" charset="0"/>
            </a:endParaRPr>
          </a:p>
        </p:txBody>
      </p:sp>
      <p:sp>
        <p:nvSpPr>
          <p:cNvPr id="117776" name="AutoShape 16"/>
          <p:cNvSpPr>
            <a:spLocks noChangeArrowheads="1"/>
          </p:cNvSpPr>
          <p:nvPr/>
        </p:nvSpPr>
        <p:spPr bwMode="auto">
          <a:xfrm>
            <a:off x="7640113" y="2468563"/>
            <a:ext cx="3168651" cy="14446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accent1">
              <a:lumMod val="40000"/>
              <a:lumOff val="60000"/>
            </a:schemeClr>
          </a:solidFill>
          <a:ln>
            <a:noFill/>
          </a:ln>
          <a:effectLst>
            <a:prstShdw prst="shdw17" dist="17961" dir="2700000">
              <a:srgbClr val="7A997A"/>
            </a:prstShdw>
          </a:effectLst>
        </p:spPr>
        <p:txBody>
          <a:bodyPr wrap="none" anchor="ctr"/>
          <a:lstStyle/>
          <a:p>
            <a:pPr eaLnBrk="0" fontAlgn="base" hangingPunct="0">
              <a:spcBef>
                <a:spcPct val="0"/>
              </a:spcBef>
              <a:spcAft>
                <a:spcPct val="0"/>
              </a:spcAft>
              <a:defRPr/>
            </a:pPr>
            <a:endParaRPr lang="ru-RU">
              <a:solidFill>
                <a:srgbClr val="545472"/>
              </a:solidFill>
              <a:latin typeface="Arial" pitchFamily="34" charset="0"/>
              <a:cs typeface="Arial" pitchFamily="34" charset="0"/>
            </a:endParaRPr>
          </a:p>
        </p:txBody>
      </p:sp>
      <p:sp>
        <p:nvSpPr>
          <p:cNvPr id="215057" name="AutoShape 17"/>
          <p:cNvSpPr>
            <a:spLocks noChangeArrowheads="1"/>
          </p:cNvSpPr>
          <p:nvPr/>
        </p:nvSpPr>
        <p:spPr bwMode="auto">
          <a:xfrm>
            <a:off x="7607305" y="3184529"/>
            <a:ext cx="287867" cy="625479"/>
          </a:xfrm>
          <a:prstGeom prst="downArrow">
            <a:avLst>
              <a:gd name="adj1" fmla="val 50000"/>
              <a:gd name="adj2" fmla="val 37500"/>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vert="eaVert" wrap="none" anchor="ctr"/>
          <a:lstStyle/>
          <a:p>
            <a:pPr fontAlgn="base">
              <a:spcBef>
                <a:spcPct val="0"/>
              </a:spcBef>
              <a:spcAft>
                <a:spcPct val="0"/>
              </a:spcAft>
              <a:defRPr/>
            </a:pPr>
            <a:endParaRPr lang="ru-RU">
              <a:solidFill>
                <a:srgbClr val="000000"/>
              </a:solidFill>
              <a:latin typeface="Arial" charset="0"/>
              <a:cs typeface="Arial" pitchFamily="34" charset="0"/>
            </a:endParaRPr>
          </a:p>
        </p:txBody>
      </p:sp>
      <p:sp>
        <p:nvSpPr>
          <p:cNvPr id="215058" name="AutoShape 18"/>
          <p:cNvSpPr>
            <a:spLocks noChangeArrowheads="1"/>
          </p:cNvSpPr>
          <p:nvPr/>
        </p:nvSpPr>
        <p:spPr bwMode="auto">
          <a:xfrm>
            <a:off x="11330566" y="3184529"/>
            <a:ext cx="309031" cy="1986756"/>
          </a:xfrm>
          <a:prstGeom prst="downArrow">
            <a:avLst>
              <a:gd name="adj1" fmla="val 50000"/>
              <a:gd name="adj2" fmla="val 78099"/>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vert="eaVert" wrap="none" anchor="ctr"/>
          <a:lstStyle/>
          <a:p>
            <a:pPr fontAlgn="base">
              <a:spcBef>
                <a:spcPct val="0"/>
              </a:spcBef>
              <a:spcAft>
                <a:spcPct val="0"/>
              </a:spcAft>
              <a:defRPr/>
            </a:pPr>
            <a:endParaRPr lang="ru-RU">
              <a:solidFill>
                <a:srgbClr val="000000"/>
              </a:solidFill>
              <a:latin typeface="Arial" charset="0"/>
              <a:cs typeface="Arial" pitchFamily="34" charset="0"/>
            </a:endParaRPr>
          </a:p>
        </p:txBody>
      </p:sp>
      <p:sp>
        <p:nvSpPr>
          <p:cNvPr id="215059" name="AutoShape 19"/>
          <p:cNvSpPr>
            <a:spLocks noChangeArrowheads="1"/>
          </p:cNvSpPr>
          <p:nvPr/>
        </p:nvSpPr>
        <p:spPr bwMode="auto">
          <a:xfrm>
            <a:off x="10248900" y="3184529"/>
            <a:ext cx="222251" cy="476252"/>
          </a:xfrm>
          <a:prstGeom prst="downArrow">
            <a:avLst>
              <a:gd name="adj1" fmla="val 50000"/>
              <a:gd name="adj2" fmla="val 37500"/>
            </a:avLst>
          </a:prstGeom>
          <a:solidFill>
            <a:schemeClr val="accent1"/>
          </a:solidFill>
          <a:ln w="9525">
            <a:noFill/>
            <a:miter lim="800000"/>
            <a:headEnd/>
            <a:tailEnd/>
          </a:ln>
          <a:effectLst>
            <a:prstShdw prst="shdw17" dist="17961" dir="2700000">
              <a:schemeClr val="accent1">
                <a:gamma/>
                <a:shade val="60000"/>
                <a:invGamma/>
              </a:schemeClr>
            </a:prstShdw>
          </a:effectLst>
        </p:spPr>
        <p:txBody>
          <a:bodyPr vert="eaVert" wrap="none" anchor="ctr"/>
          <a:lstStyle/>
          <a:p>
            <a:pPr fontAlgn="base">
              <a:spcBef>
                <a:spcPct val="0"/>
              </a:spcBef>
              <a:spcAft>
                <a:spcPct val="0"/>
              </a:spcAft>
              <a:defRPr/>
            </a:pPr>
            <a:endParaRPr lang="ru-RU">
              <a:solidFill>
                <a:srgbClr val="000000"/>
              </a:solidFill>
              <a:latin typeface="Arial" charset="0"/>
              <a:cs typeface="Arial" pitchFamily="34" charset="0"/>
            </a:endParaRPr>
          </a:p>
        </p:txBody>
      </p:sp>
      <p:sp>
        <p:nvSpPr>
          <p:cNvPr id="2" name="Прямоугольник 1"/>
          <p:cNvSpPr/>
          <p:nvPr/>
        </p:nvSpPr>
        <p:spPr bwMode="auto">
          <a:xfrm>
            <a:off x="357720" y="3184528"/>
            <a:ext cx="2880781" cy="936625"/>
          </a:xfrm>
          <a:prstGeom prst="rect">
            <a:avLst/>
          </a:prstGeom>
          <a:solidFill>
            <a:schemeClr val="accent1">
              <a:lumMod val="20000"/>
              <a:lumOff val="80000"/>
            </a:schemeClr>
          </a:solidFill>
          <a:ln w="9525" cap="flat" cmpd="sng" algn="ctr">
            <a:solidFill>
              <a:schemeClr val="tx1"/>
            </a:solidFill>
            <a:prstDash val="solid"/>
            <a:miter lim="800000"/>
            <a:headEnd type="none" w="med" len="med"/>
            <a:tailEnd type="none" w="med" len="med"/>
          </a:ln>
          <a:effectLst/>
        </p:spPr>
        <p:txBody>
          <a:bodyPr wrap="none"/>
          <a:lstStyle/>
          <a:p>
            <a:pPr fontAlgn="base">
              <a:spcBef>
                <a:spcPct val="0"/>
              </a:spcBef>
              <a:spcAft>
                <a:spcPct val="0"/>
              </a:spcAft>
              <a:defRPr/>
            </a:pPr>
            <a:r>
              <a:rPr lang="ru-RU" sz="1600" b="1" dirty="0">
                <a:solidFill>
                  <a:srgbClr val="000000"/>
                </a:solidFill>
                <a:latin typeface="Arial" charset="0"/>
                <a:cs typeface="Arial" pitchFamily="34" charset="0"/>
              </a:rPr>
              <a:t>Иммунодиагностические </a:t>
            </a:r>
          </a:p>
          <a:p>
            <a:pPr fontAlgn="base">
              <a:spcBef>
                <a:spcPct val="0"/>
              </a:spcBef>
              <a:spcAft>
                <a:spcPct val="0"/>
              </a:spcAft>
              <a:defRPr/>
            </a:pPr>
            <a:r>
              <a:rPr lang="ru-RU" sz="1600" b="1" dirty="0">
                <a:solidFill>
                  <a:srgbClr val="000000"/>
                </a:solidFill>
                <a:latin typeface="Arial" charset="0"/>
                <a:cs typeface="Arial" pitchFamily="34" charset="0"/>
              </a:rPr>
              <a:t>тесты</a:t>
            </a:r>
          </a:p>
          <a:p>
            <a:pPr fontAlgn="base">
              <a:spcBef>
                <a:spcPct val="0"/>
              </a:spcBef>
              <a:spcAft>
                <a:spcPct val="0"/>
              </a:spcAft>
              <a:defRPr/>
            </a:pPr>
            <a:r>
              <a:rPr kumimoji="1" lang="ru-RU" sz="1600" b="1" dirty="0">
                <a:solidFill>
                  <a:srgbClr val="000000"/>
                </a:solidFill>
                <a:latin typeface="Arial" charset="0"/>
                <a:cs typeface="Arial" pitchFamily="34" charset="0"/>
              </a:rPr>
              <a:t>    (скрининг ТБ инфекции</a:t>
            </a:r>
            <a:r>
              <a:rPr kumimoji="1" lang="ru-RU" b="1" dirty="0">
                <a:solidFill>
                  <a:srgbClr val="000000"/>
                </a:solidFill>
                <a:latin typeface="Arial" charset="0"/>
                <a:cs typeface="Arial" pitchFamily="34" charset="0"/>
              </a:rPr>
              <a:t>)</a:t>
            </a:r>
            <a:endParaRPr kumimoji="1" lang="ru-RU" dirty="0">
              <a:solidFill>
                <a:srgbClr val="545472"/>
              </a:solidFill>
              <a:latin typeface="Times New Roman" pitchFamily="18" charset="0"/>
              <a:cs typeface="Arial" pitchFamily="34" charset="0"/>
            </a:endParaRPr>
          </a:p>
        </p:txBody>
      </p:sp>
      <p:sp>
        <p:nvSpPr>
          <p:cNvPr id="3" name="Прямоугольник 2"/>
          <p:cNvSpPr/>
          <p:nvPr/>
        </p:nvSpPr>
        <p:spPr bwMode="auto">
          <a:xfrm>
            <a:off x="3873500" y="3281369"/>
            <a:ext cx="2429933" cy="720725"/>
          </a:xfrm>
          <a:prstGeom prst="rect">
            <a:avLst/>
          </a:prstGeom>
          <a:solidFill>
            <a:schemeClr val="accent1">
              <a:lumMod val="20000"/>
              <a:lumOff val="80000"/>
            </a:schemeClr>
          </a:solidFill>
          <a:ln w="9525" cap="flat" cmpd="sng" algn="ctr">
            <a:solidFill>
              <a:schemeClr val="tx1"/>
            </a:solidFill>
            <a:prstDash val="solid"/>
            <a:miter lim="800000"/>
            <a:headEnd type="none" w="med" len="med"/>
            <a:tailEnd type="none" w="med" len="med"/>
          </a:ln>
          <a:effectLst/>
        </p:spPr>
        <p:txBody>
          <a:bodyPr wrap="none"/>
          <a:lstStyle/>
          <a:p>
            <a:pPr algn="ctr" fontAlgn="base">
              <a:spcBef>
                <a:spcPct val="0"/>
              </a:spcBef>
              <a:spcAft>
                <a:spcPct val="0"/>
              </a:spcAft>
              <a:defRPr/>
            </a:pPr>
            <a:r>
              <a:rPr lang="ru-RU" sz="1600" b="1" dirty="0">
                <a:solidFill>
                  <a:srgbClr val="000000"/>
                </a:solidFill>
                <a:latin typeface="Arial" charset="0"/>
                <a:cs typeface="Arial" pitchFamily="34" charset="0"/>
              </a:rPr>
              <a:t>Лучевые методы</a:t>
            </a:r>
          </a:p>
          <a:p>
            <a:pPr algn="ctr" fontAlgn="base">
              <a:spcBef>
                <a:spcPct val="0"/>
              </a:spcBef>
              <a:spcAft>
                <a:spcPct val="0"/>
              </a:spcAft>
              <a:defRPr/>
            </a:pPr>
            <a:r>
              <a:rPr lang="ru-RU" sz="1600" b="1" dirty="0">
                <a:solidFill>
                  <a:srgbClr val="000000"/>
                </a:solidFill>
                <a:latin typeface="Arial" charset="0"/>
                <a:cs typeface="Arial" pitchFamily="34" charset="0"/>
              </a:rPr>
              <a:t>   ФЛГ </a:t>
            </a:r>
          </a:p>
        </p:txBody>
      </p:sp>
      <p:sp>
        <p:nvSpPr>
          <p:cNvPr id="4" name="Стрелка вниз 3"/>
          <p:cNvSpPr/>
          <p:nvPr/>
        </p:nvSpPr>
        <p:spPr bwMode="auto">
          <a:xfrm>
            <a:off x="3331683" y="2757507"/>
            <a:ext cx="412751" cy="2793993"/>
          </a:xfrm>
          <a:prstGeom prst="downArrow">
            <a:avLst/>
          </a:prstGeom>
          <a:solidFill>
            <a:schemeClr val="accent1"/>
          </a:solidFill>
          <a:ln w="9525" cap="flat" cmpd="sng" algn="ctr">
            <a:solidFill>
              <a:schemeClr val="tx1"/>
            </a:solidFill>
            <a:prstDash val="solid"/>
            <a:miter lim="800000"/>
            <a:headEnd type="none" w="med" len="med"/>
            <a:tailEnd type="none" w="med" len="med"/>
          </a:ln>
          <a:effectLst/>
        </p:spPr>
        <p:txBody>
          <a:bodyPr wrap="none"/>
          <a:lstStyle/>
          <a:p>
            <a:pPr fontAlgn="base">
              <a:spcBef>
                <a:spcPct val="0"/>
              </a:spcBef>
              <a:spcAft>
                <a:spcPct val="0"/>
              </a:spcAft>
              <a:defRPr/>
            </a:pPr>
            <a:endParaRPr kumimoji="1" lang="ru-RU" sz="2400">
              <a:solidFill>
                <a:srgbClr val="545472"/>
              </a:solidFill>
              <a:latin typeface="Times New Roman" pitchFamily="18" charset="0"/>
              <a:cs typeface="Arial" pitchFamily="34" charset="0"/>
            </a:endParaRPr>
          </a:p>
        </p:txBody>
      </p:sp>
      <p:sp>
        <p:nvSpPr>
          <p:cNvPr id="135190" name="Стрелка вниз 4"/>
          <p:cNvSpPr>
            <a:spLocks noChangeArrowheads="1"/>
          </p:cNvSpPr>
          <p:nvPr/>
        </p:nvSpPr>
        <p:spPr bwMode="auto">
          <a:xfrm>
            <a:off x="1166284" y="2852738"/>
            <a:ext cx="321733" cy="323850"/>
          </a:xfrm>
          <a:prstGeom prst="downArrow">
            <a:avLst>
              <a:gd name="adj1" fmla="val 50000"/>
              <a:gd name="adj2" fmla="val 49931"/>
            </a:avLst>
          </a:prstGeom>
          <a:solidFill>
            <a:schemeClr val="accent1"/>
          </a:solidFill>
          <a:ln w="9525" algn="ctr">
            <a:solidFill>
              <a:schemeClr val="tx1"/>
            </a:solidFill>
            <a:miter lim="800000"/>
            <a:headEnd/>
            <a:tailEnd/>
          </a:ln>
        </p:spPr>
        <p:txBody>
          <a:bodyPr wrap="none"/>
          <a:lstStyle>
            <a:lvl1pPr eaLnBrk="0" hangingPunct="0">
              <a:spcBef>
                <a:spcPct val="20000"/>
              </a:spcBef>
              <a:buSzPct val="90000"/>
              <a:buBlip>
                <a:blip r:embed="rId3"/>
              </a:buBlip>
              <a:defRPr sz="3200">
                <a:solidFill>
                  <a:schemeClr val="tx1"/>
                </a:solidFill>
                <a:latin typeface="Tahoma" pitchFamily="34" charset="0"/>
              </a:defRPr>
            </a:lvl1pPr>
            <a:lvl2pPr marL="742950" indent="-285750" eaLnBrk="0" hangingPunct="0">
              <a:spcBef>
                <a:spcPct val="20000"/>
              </a:spcBef>
              <a:buSzPct val="80000"/>
              <a:buBlip>
                <a:blip r:embed="rId4"/>
              </a:buBlip>
              <a:defRPr sz="2800">
                <a:solidFill>
                  <a:schemeClr val="tx1"/>
                </a:solidFill>
                <a:latin typeface="Tahoma" pitchFamily="34" charset="0"/>
              </a:defRPr>
            </a:lvl2pPr>
            <a:lvl3pPr marL="1143000" indent="-228600" eaLnBrk="0" hangingPunct="0">
              <a:spcBef>
                <a:spcPct val="20000"/>
              </a:spcBef>
              <a:buSzPct val="70000"/>
              <a:buBlip>
                <a:blip r:embed="rId5"/>
              </a:buBlip>
              <a:defRPr sz="2400">
                <a:solidFill>
                  <a:schemeClr val="tx1"/>
                </a:solidFill>
                <a:latin typeface="Tahoma" pitchFamily="34" charset="0"/>
              </a:defRPr>
            </a:lvl3pPr>
            <a:lvl4pPr marL="1600200" indent="-228600" eaLnBrk="0" hangingPunct="0">
              <a:spcBef>
                <a:spcPct val="20000"/>
              </a:spcBef>
              <a:buSzPct val="70000"/>
              <a:buBlip>
                <a:blip r:embed="rId6"/>
              </a:buBlip>
              <a:defRPr sz="2000">
                <a:solidFill>
                  <a:schemeClr val="tx1"/>
                </a:solidFill>
                <a:latin typeface="Tahoma" pitchFamily="34" charset="0"/>
              </a:defRPr>
            </a:lvl4pPr>
            <a:lvl5pPr marL="2057400" indent="-228600" eaLnBrk="0" hangingPunct="0">
              <a:spcBef>
                <a:spcPct val="20000"/>
              </a:spcBef>
              <a:buSzPct val="70000"/>
              <a:buBlip>
                <a:blip r:embed="rId7"/>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7"/>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7"/>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7"/>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7"/>
              </a:buBlip>
              <a:defRPr sz="2000">
                <a:solidFill>
                  <a:schemeClr val="tx1"/>
                </a:solidFill>
                <a:latin typeface="Tahoma" pitchFamily="34" charset="0"/>
              </a:defRPr>
            </a:lvl9pPr>
          </a:lstStyle>
          <a:p>
            <a:pPr eaLnBrk="1" fontAlgn="base" hangingPunct="1">
              <a:spcBef>
                <a:spcPct val="0"/>
              </a:spcBef>
              <a:spcAft>
                <a:spcPct val="0"/>
              </a:spcAft>
              <a:buSzTx/>
              <a:buFontTx/>
              <a:buNone/>
            </a:pPr>
            <a:endParaRPr kumimoji="1" lang="ru-RU" altLang="ru-RU" sz="2400">
              <a:solidFill>
                <a:srgbClr val="545472"/>
              </a:solidFill>
              <a:latin typeface="Times New Roman" pitchFamily="18" charset="0"/>
              <a:cs typeface="Arial" pitchFamily="34" charset="0"/>
            </a:endParaRPr>
          </a:p>
        </p:txBody>
      </p:sp>
      <p:sp>
        <p:nvSpPr>
          <p:cNvPr id="135191" name="Стрелка вниз 5"/>
          <p:cNvSpPr>
            <a:spLocks noChangeArrowheads="1"/>
          </p:cNvSpPr>
          <p:nvPr/>
        </p:nvSpPr>
        <p:spPr bwMode="auto">
          <a:xfrm>
            <a:off x="4806953" y="2884563"/>
            <a:ext cx="287867" cy="396875"/>
          </a:xfrm>
          <a:prstGeom prst="downArrow">
            <a:avLst>
              <a:gd name="adj1" fmla="val 50000"/>
              <a:gd name="adj2" fmla="val 50126"/>
            </a:avLst>
          </a:prstGeom>
          <a:solidFill>
            <a:schemeClr val="accent1"/>
          </a:solidFill>
          <a:ln w="9525" algn="ctr">
            <a:solidFill>
              <a:schemeClr val="tx1"/>
            </a:solidFill>
            <a:miter lim="800000"/>
            <a:headEnd/>
            <a:tailEnd/>
          </a:ln>
        </p:spPr>
        <p:txBody>
          <a:bodyPr wrap="none"/>
          <a:lstStyle>
            <a:lvl1pPr eaLnBrk="0" hangingPunct="0">
              <a:spcBef>
                <a:spcPct val="20000"/>
              </a:spcBef>
              <a:buSzPct val="90000"/>
              <a:buBlip>
                <a:blip r:embed="rId3"/>
              </a:buBlip>
              <a:defRPr sz="3200">
                <a:solidFill>
                  <a:schemeClr val="tx1"/>
                </a:solidFill>
                <a:latin typeface="Tahoma" pitchFamily="34" charset="0"/>
              </a:defRPr>
            </a:lvl1pPr>
            <a:lvl2pPr marL="742950" indent="-285750" eaLnBrk="0" hangingPunct="0">
              <a:spcBef>
                <a:spcPct val="20000"/>
              </a:spcBef>
              <a:buSzPct val="80000"/>
              <a:buBlip>
                <a:blip r:embed="rId4"/>
              </a:buBlip>
              <a:defRPr sz="2800">
                <a:solidFill>
                  <a:schemeClr val="tx1"/>
                </a:solidFill>
                <a:latin typeface="Tahoma" pitchFamily="34" charset="0"/>
              </a:defRPr>
            </a:lvl2pPr>
            <a:lvl3pPr marL="1143000" indent="-228600" eaLnBrk="0" hangingPunct="0">
              <a:spcBef>
                <a:spcPct val="20000"/>
              </a:spcBef>
              <a:buSzPct val="70000"/>
              <a:buBlip>
                <a:blip r:embed="rId5"/>
              </a:buBlip>
              <a:defRPr sz="2400">
                <a:solidFill>
                  <a:schemeClr val="tx1"/>
                </a:solidFill>
                <a:latin typeface="Tahoma" pitchFamily="34" charset="0"/>
              </a:defRPr>
            </a:lvl3pPr>
            <a:lvl4pPr marL="1600200" indent="-228600" eaLnBrk="0" hangingPunct="0">
              <a:spcBef>
                <a:spcPct val="20000"/>
              </a:spcBef>
              <a:buSzPct val="70000"/>
              <a:buBlip>
                <a:blip r:embed="rId6"/>
              </a:buBlip>
              <a:defRPr sz="2000">
                <a:solidFill>
                  <a:schemeClr val="tx1"/>
                </a:solidFill>
                <a:latin typeface="Tahoma" pitchFamily="34" charset="0"/>
              </a:defRPr>
            </a:lvl4pPr>
            <a:lvl5pPr marL="2057400" indent="-228600" eaLnBrk="0" hangingPunct="0">
              <a:spcBef>
                <a:spcPct val="20000"/>
              </a:spcBef>
              <a:buSzPct val="70000"/>
              <a:buBlip>
                <a:blip r:embed="rId7"/>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7"/>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7"/>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7"/>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7"/>
              </a:buBlip>
              <a:defRPr sz="2000">
                <a:solidFill>
                  <a:schemeClr val="tx1"/>
                </a:solidFill>
                <a:latin typeface="Tahoma" pitchFamily="34" charset="0"/>
              </a:defRPr>
            </a:lvl9pPr>
          </a:lstStyle>
          <a:p>
            <a:pPr eaLnBrk="1" fontAlgn="base" hangingPunct="1">
              <a:spcBef>
                <a:spcPct val="0"/>
              </a:spcBef>
              <a:spcAft>
                <a:spcPct val="0"/>
              </a:spcAft>
              <a:buSzTx/>
              <a:buFontTx/>
              <a:buNone/>
            </a:pPr>
            <a:endParaRPr kumimoji="1" lang="ru-RU" altLang="ru-RU" sz="2400">
              <a:solidFill>
                <a:srgbClr val="545472"/>
              </a:solidFill>
              <a:latin typeface="Times New Roman" pitchFamily="18" charset="0"/>
              <a:cs typeface="Arial" pitchFamily="34" charset="0"/>
            </a:endParaRPr>
          </a:p>
        </p:txBody>
      </p:sp>
      <p:sp>
        <p:nvSpPr>
          <p:cNvPr id="5" name="TextBox 4"/>
          <p:cNvSpPr txBox="1"/>
          <p:nvPr/>
        </p:nvSpPr>
        <p:spPr>
          <a:xfrm>
            <a:off x="2089201" y="5578514"/>
            <a:ext cx="3744383" cy="646331"/>
          </a:xfrm>
          <a:prstGeom prst="rect">
            <a:avLst/>
          </a:prstGeom>
          <a:solidFill>
            <a:schemeClr val="accent1">
              <a:lumMod val="20000"/>
              <a:lumOff val="80000"/>
            </a:schemeClr>
          </a:solidFill>
        </p:spPr>
        <p:txBody>
          <a:bodyPr>
            <a:spAutoFit/>
          </a:bodyPr>
          <a:lstStyle/>
          <a:p>
            <a:pPr algn="ctr" fontAlgn="base">
              <a:spcBef>
                <a:spcPct val="0"/>
              </a:spcBef>
              <a:spcAft>
                <a:spcPct val="0"/>
              </a:spcAft>
              <a:defRPr/>
            </a:pPr>
            <a:r>
              <a:rPr lang="ru-RU" b="1" dirty="0">
                <a:solidFill>
                  <a:srgbClr val="0000FF"/>
                </a:solidFill>
                <a:latin typeface="Arial" charset="0"/>
                <a:cs typeface="Arial" pitchFamily="34" charset="0"/>
              </a:rPr>
              <a:t>Выборочный скрининг</a:t>
            </a:r>
          </a:p>
          <a:p>
            <a:pPr algn="ctr" fontAlgn="base">
              <a:spcBef>
                <a:spcPct val="0"/>
              </a:spcBef>
              <a:spcAft>
                <a:spcPct val="0"/>
              </a:spcAft>
              <a:defRPr/>
            </a:pPr>
            <a:r>
              <a:rPr lang="ru-RU" b="1" dirty="0">
                <a:solidFill>
                  <a:srgbClr val="0000FF"/>
                </a:solidFill>
                <a:latin typeface="Arial" charset="0"/>
                <a:cs typeface="Arial" pitchFamily="34" charset="0"/>
              </a:rPr>
              <a:t>Микроскопия мокроты по Ц-Н </a:t>
            </a:r>
          </a:p>
        </p:txBody>
      </p:sp>
    </p:spTree>
    <p:extLst>
      <p:ext uri="{BB962C8B-B14F-4D97-AF65-F5344CB8AC3E}">
        <p14:creationId xmlns:p14="http://schemas.microsoft.com/office/powerpoint/2010/main" val="2014615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31832" y="476315"/>
            <a:ext cx="11425767" cy="5700713"/>
          </a:xfrm>
        </p:spPr>
        <p:txBody>
          <a:bodyPr/>
          <a:lstStyle/>
          <a:p>
            <a:pPr>
              <a:defRPr/>
            </a:pPr>
            <a:r>
              <a:rPr lang="ru-RU" sz="2000" b="1" dirty="0">
                <a:latin typeface="Arial" panose="020B0604020202020204" pitchFamily="34" charset="0"/>
                <a:cs typeface="Arial" panose="020B0604020202020204" pitchFamily="34" charset="0"/>
              </a:rPr>
              <a:t>Расспрос и физикальное обследование позволяют только заподозрить туберкулёз</a:t>
            </a:r>
          </a:p>
          <a:p>
            <a:pPr>
              <a:defRPr/>
            </a:pPr>
            <a:endParaRPr lang="ru-RU" dirty="0">
              <a:latin typeface="Arial" panose="020B0604020202020204" pitchFamily="34" charset="0"/>
              <a:cs typeface="Arial" panose="020B0604020202020204"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555622968"/>
              </p:ext>
            </p:extLst>
          </p:nvPr>
        </p:nvGraphicFramePr>
        <p:xfrm>
          <a:off x="355931" y="1184652"/>
          <a:ext cx="11135784" cy="5418780"/>
        </p:xfrm>
        <a:graphic>
          <a:graphicData uri="http://schemas.openxmlformats.org/drawingml/2006/table">
            <a:tbl>
              <a:tblPr firstRow="1" bandRow="1">
                <a:tableStyleId>{5C22544A-7EE6-4342-B048-85BDC9FD1C3A}</a:tableStyleId>
              </a:tblPr>
              <a:tblGrid>
                <a:gridCol w="3711928">
                  <a:extLst>
                    <a:ext uri="{9D8B030D-6E8A-4147-A177-3AD203B41FA5}">
                      <a16:colId xmlns:a16="http://schemas.microsoft.com/office/drawing/2014/main" val="20000"/>
                    </a:ext>
                  </a:extLst>
                </a:gridCol>
                <a:gridCol w="3711928">
                  <a:extLst>
                    <a:ext uri="{9D8B030D-6E8A-4147-A177-3AD203B41FA5}">
                      <a16:colId xmlns:a16="http://schemas.microsoft.com/office/drawing/2014/main" val="20001"/>
                    </a:ext>
                  </a:extLst>
                </a:gridCol>
                <a:gridCol w="3711928">
                  <a:extLst>
                    <a:ext uri="{9D8B030D-6E8A-4147-A177-3AD203B41FA5}">
                      <a16:colId xmlns:a16="http://schemas.microsoft.com/office/drawing/2014/main" val="20002"/>
                    </a:ext>
                  </a:extLst>
                </a:gridCol>
              </a:tblGrid>
              <a:tr h="514247">
                <a:tc gridSpan="3">
                  <a:txBody>
                    <a:bodyPr/>
                    <a:lstStyle/>
                    <a:p>
                      <a:pPr marL="0" marR="0" indent="0" algn="l" defTabSz="685800" rtl="0" eaLnBrk="0" fontAlgn="base" latinLnBrk="0" hangingPunct="0">
                        <a:lnSpc>
                          <a:spcPct val="90000"/>
                        </a:lnSpc>
                        <a:spcBef>
                          <a:spcPts val="750"/>
                        </a:spcBef>
                        <a:spcAft>
                          <a:spcPct val="0"/>
                        </a:spcAft>
                        <a:buClrTx/>
                        <a:buSzTx/>
                        <a:buFont typeface="Arial" pitchFamily="34" charset="0"/>
                        <a:buNone/>
                        <a:tabLst/>
                        <a:defRPr/>
                      </a:pPr>
                      <a:r>
                        <a:rPr lang="ru-RU" sz="2000" b="1" kern="1200" dirty="0">
                          <a:solidFill>
                            <a:schemeClr val="tx1"/>
                          </a:solidFill>
                          <a:latin typeface="Arial" panose="020B0604020202020204" pitchFamily="34" charset="0"/>
                          <a:ea typeface="+mn-ea"/>
                          <a:cs typeface="Arial" panose="020B0604020202020204" pitchFamily="34" charset="0"/>
                        </a:rPr>
                        <a:t>      Симптомы,   требующие   обязательного   обследования   на    туберкулез</a:t>
                      </a:r>
                    </a:p>
                    <a:p>
                      <a:pPr marL="0" marR="0" indent="0" algn="l" defTabSz="685800" rtl="0" eaLnBrk="0" fontAlgn="base" latinLnBrk="0" hangingPunct="0">
                        <a:lnSpc>
                          <a:spcPct val="90000"/>
                        </a:lnSpc>
                        <a:spcBef>
                          <a:spcPts val="750"/>
                        </a:spcBef>
                        <a:spcAft>
                          <a:spcPct val="0"/>
                        </a:spcAft>
                        <a:buClrTx/>
                        <a:buSzTx/>
                        <a:buFont typeface="Arial" pitchFamily="34" charset="0"/>
                        <a:buNone/>
                        <a:tabLst/>
                        <a:defRPr/>
                      </a:pPr>
                      <a:endParaRPr lang="ru-RU" sz="2100" b="1" kern="1200" dirty="0">
                        <a:solidFill>
                          <a:schemeClr val="tx1"/>
                        </a:solidFill>
                        <a:latin typeface="Arial" panose="020B0604020202020204" pitchFamily="34" charset="0"/>
                        <a:ea typeface="+mn-ea"/>
                        <a:cs typeface="Arial" panose="020B0604020202020204" pitchFamily="34" charset="0"/>
                      </a:endParaRPr>
                    </a:p>
                  </a:txBody>
                  <a:tcPr marL="121903" marR="121903" marT="45713" marB="45713">
                    <a:solidFill>
                      <a:schemeClr val="accent5">
                        <a:lumMod val="20000"/>
                        <a:lumOff val="80000"/>
                        <a:alpha val="79000"/>
                      </a:schemeClr>
                    </a:solidFill>
                  </a:tcPr>
                </a:tc>
                <a:tc hMerge="1">
                  <a:txBody>
                    <a:bodyPr/>
                    <a:lstStyle/>
                    <a:p>
                      <a:pPr marL="0" marR="0" indent="0" algn="l" defTabSz="685800" rtl="0" eaLnBrk="1" fontAlgn="auto" latinLnBrk="0" hangingPunct="1">
                        <a:lnSpc>
                          <a:spcPct val="100000"/>
                        </a:lnSpc>
                        <a:spcBef>
                          <a:spcPts val="0"/>
                        </a:spcBef>
                        <a:spcAft>
                          <a:spcPts val="0"/>
                        </a:spcAft>
                        <a:buClrTx/>
                        <a:buSzTx/>
                        <a:buFontTx/>
                        <a:buNone/>
                        <a:tabLst/>
                        <a:defRPr/>
                      </a:pPr>
                      <a:endParaRPr lang="ru-RU" sz="1400" kern="1200" dirty="0">
                        <a:solidFill>
                          <a:schemeClr val="dk1"/>
                        </a:solidFill>
                        <a:latin typeface="Arial" panose="020B0604020202020204" pitchFamily="34" charset="0"/>
                        <a:ea typeface="+mn-ea"/>
                        <a:cs typeface="Arial" panose="020B0604020202020204" pitchFamily="34" charset="0"/>
                      </a:endParaRPr>
                    </a:p>
                  </a:txBody>
                  <a:tcPr marL="91427" marR="91427" marT="45713" marB="45713">
                    <a:solidFill>
                      <a:schemeClr val="accent5">
                        <a:lumMod val="20000"/>
                        <a:lumOff val="80000"/>
                        <a:alpha val="79000"/>
                      </a:schemeClr>
                    </a:solidFill>
                  </a:tcPr>
                </a:tc>
                <a:tc hMerge="1">
                  <a:txBody>
                    <a:bodyPr/>
                    <a:lstStyle/>
                    <a:p>
                      <a:pPr marL="0" marR="0" indent="0" algn="l" defTabSz="685800" rtl="0" eaLnBrk="1" fontAlgn="auto" latinLnBrk="0" hangingPunct="1">
                        <a:lnSpc>
                          <a:spcPct val="100000"/>
                        </a:lnSpc>
                        <a:spcBef>
                          <a:spcPts val="0"/>
                        </a:spcBef>
                        <a:spcAft>
                          <a:spcPts val="0"/>
                        </a:spcAft>
                        <a:buClrTx/>
                        <a:buSzTx/>
                        <a:buFontTx/>
                        <a:buNone/>
                        <a:tabLst/>
                        <a:defRPr/>
                      </a:pPr>
                      <a:endParaRPr lang="ru-RU" sz="1400" kern="1200" dirty="0">
                        <a:solidFill>
                          <a:schemeClr val="dk1"/>
                        </a:solidFill>
                        <a:latin typeface="Arial" panose="020B0604020202020204" pitchFamily="34" charset="0"/>
                        <a:ea typeface="+mn-ea"/>
                        <a:cs typeface="Arial" panose="020B0604020202020204" pitchFamily="34" charset="0"/>
                      </a:endParaRPr>
                    </a:p>
                  </a:txBody>
                  <a:tcPr marL="91427" marR="91427" marT="45713" marB="45713">
                    <a:solidFill>
                      <a:schemeClr val="accent5">
                        <a:lumMod val="20000"/>
                        <a:lumOff val="80000"/>
                        <a:alpha val="79000"/>
                      </a:schemeClr>
                    </a:solidFill>
                  </a:tcPr>
                </a:tc>
                <a:extLst>
                  <a:ext uri="{0D108BD9-81ED-4DB2-BD59-A6C34878D82A}">
                    <a16:rowId xmlns:a16="http://schemas.microsoft.com/office/drawing/2014/main" val="10000"/>
                  </a:ext>
                </a:extLst>
              </a:tr>
              <a:tr h="65039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ru-RU" sz="2000" b="1" kern="1200" noProof="0" dirty="0">
                          <a:solidFill>
                            <a:srgbClr val="0000CC"/>
                          </a:solidFill>
                          <a:latin typeface="Arial" charset="0"/>
                          <a:ea typeface="+mn-ea"/>
                          <a:cs typeface="Arial" pitchFamily="34" charset="0"/>
                        </a:rPr>
                        <a:t>Симптомы   интоксикации</a:t>
                      </a:r>
                    </a:p>
                    <a:p>
                      <a:pPr marL="0" marR="0" indent="0" algn="l" defTabSz="685800" rtl="0" eaLnBrk="1" fontAlgn="auto" latinLnBrk="0" hangingPunct="1">
                        <a:lnSpc>
                          <a:spcPct val="100000"/>
                        </a:lnSpc>
                        <a:spcBef>
                          <a:spcPts val="0"/>
                        </a:spcBef>
                        <a:spcAft>
                          <a:spcPts val="0"/>
                        </a:spcAft>
                        <a:buClrTx/>
                        <a:buSzTx/>
                        <a:buFontTx/>
                        <a:buNone/>
                        <a:tabLst/>
                        <a:defRPr/>
                      </a:pPr>
                      <a:endParaRPr lang="ru-RU" sz="2000" b="1" kern="1200" dirty="0">
                        <a:solidFill>
                          <a:srgbClr val="0000CC"/>
                        </a:solidFill>
                        <a:latin typeface="Arial" charset="0"/>
                        <a:ea typeface="+mn-ea"/>
                        <a:cs typeface="Arial" pitchFamily="34" charset="0"/>
                      </a:endParaRPr>
                    </a:p>
                  </a:txBody>
                  <a:tcPr marL="121903" marR="121903" marT="45713" marB="45713">
                    <a:solidFill>
                      <a:schemeClr val="accent5">
                        <a:lumMod val="20000"/>
                        <a:lumOff val="80000"/>
                        <a:alpha val="79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000" b="1" kern="1200" dirty="0">
                          <a:solidFill>
                            <a:srgbClr val="0000CC"/>
                          </a:solidFill>
                          <a:latin typeface="Arial" charset="0"/>
                          <a:ea typeface="+mn-ea"/>
                          <a:cs typeface="Arial" pitchFamily="34" charset="0"/>
                        </a:rPr>
                        <a:t>Симптомы  </a:t>
                      </a:r>
                      <a:r>
                        <a:rPr lang="ru-RU" sz="1800" b="1" kern="1200" dirty="0">
                          <a:solidFill>
                            <a:srgbClr val="0000CC"/>
                          </a:solidFill>
                          <a:latin typeface="Arial" charset="0"/>
                          <a:ea typeface="+mn-ea"/>
                          <a:cs typeface="Arial" pitchFamily="34" charset="0"/>
                        </a:rPr>
                        <a:t>бронхолегочного   заболевания </a:t>
                      </a:r>
                    </a:p>
                    <a:p>
                      <a:endParaRPr lang="ru-RU" dirty="0"/>
                    </a:p>
                  </a:txBody>
                  <a:tcPr marL="121903" marR="121903" marT="45713" marB="45713">
                    <a:solidFill>
                      <a:schemeClr val="accent5">
                        <a:lumMod val="20000"/>
                        <a:lumOff val="80000"/>
                        <a:alpha val="79000"/>
                      </a:schemeClr>
                    </a:solid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ru-RU" sz="2000" b="1" kern="1200" dirty="0">
                          <a:solidFill>
                            <a:srgbClr val="0000CC"/>
                          </a:solidFill>
                          <a:latin typeface="Arial" charset="0"/>
                          <a:ea typeface="+mn-ea"/>
                          <a:cs typeface="Arial" pitchFamily="34" charset="0"/>
                        </a:rPr>
                        <a:t>Симптомы </a:t>
                      </a:r>
                      <a:r>
                        <a:rPr lang="ru-RU" sz="1800" b="1" kern="1200" dirty="0">
                          <a:solidFill>
                            <a:srgbClr val="0000CC"/>
                          </a:solidFill>
                          <a:latin typeface="Arial" charset="0"/>
                          <a:ea typeface="+mn-ea"/>
                          <a:cs typeface="Arial" pitchFamily="34" charset="0"/>
                        </a:rPr>
                        <a:t>со стороны  других органов  и систем </a:t>
                      </a:r>
                    </a:p>
                  </a:txBody>
                  <a:tcPr marL="121903" marR="121903" marT="45713" marB="45713">
                    <a:solidFill>
                      <a:schemeClr val="accent5">
                        <a:lumMod val="20000"/>
                        <a:lumOff val="80000"/>
                        <a:alpha val="79000"/>
                      </a:schemeClr>
                    </a:solidFill>
                  </a:tcPr>
                </a:tc>
                <a:extLst>
                  <a:ext uri="{0D108BD9-81ED-4DB2-BD59-A6C34878D82A}">
                    <a16:rowId xmlns:a16="http://schemas.microsoft.com/office/drawing/2014/main" val="10001"/>
                  </a:ext>
                </a:extLst>
              </a:tr>
              <a:tr h="1728192">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ru-RU" sz="1800" kern="1200" dirty="0">
                          <a:solidFill>
                            <a:schemeClr val="dk1"/>
                          </a:solidFill>
                          <a:latin typeface="Arial" panose="020B0604020202020204" pitchFamily="34" charset="0"/>
                          <a:ea typeface="+mn-ea"/>
                          <a:cs typeface="Arial" panose="020B0604020202020204" pitchFamily="34" charset="0"/>
                        </a:rPr>
                        <a:t>■ периодическое повышение температуры тела; появление потливости</a:t>
                      </a:r>
                    </a:p>
                    <a:p>
                      <a:r>
                        <a:rPr lang="ru-RU" sz="1800" kern="1200" dirty="0">
                          <a:solidFill>
                            <a:schemeClr val="dk1"/>
                          </a:solidFill>
                          <a:latin typeface="Arial" panose="020B0604020202020204" pitchFamily="34" charset="0"/>
                          <a:ea typeface="+mn-ea"/>
                          <a:cs typeface="Arial" panose="020B0604020202020204" pitchFamily="34" charset="0"/>
                        </a:rPr>
                        <a:t>■ ухудшение и/или снижение аппетита; </a:t>
                      </a:r>
                    </a:p>
                    <a:p>
                      <a:r>
                        <a:rPr lang="ru-RU" sz="1800" kern="1200" dirty="0">
                          <a:solidFill>
                            <a:schemeClr val="dk1"/>
                          </a:solidFill>
                          <a:latin typeface="Arial" panose="020B0604020202020204" pitchFamily="34" charset="0"/>
                          <a:ea typeface="+mn-ea"/>
                          <a:cs typeface="Arial" panose="020B0604020202020204" pitchFamily="34" charset="0"/>
                        </a:rPr>
                        <a:t>■ снижение массы тела более чем на 5 кг за последний год; </a:t>
                      </a:r>
                    </a:p>
                  </a:txBody>
                  <a:tcPr marL="91427" marR="91427" marT="45713" marB="45713">
                    <a:solidFill>
                      <a:schemeClr val="accent5">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800" dirty="0">
                          <a:latin typeface="Arial" panose="020B0604020202020204" pitchFamily="34" charset="0"/>
                          <a:cs typeface="Arial" panose="020B0604020202020204" pitchFamily="34" charset="0"/>
                        </a:rPr>
                        <a:t>■ появление кашля (сухого или с мокротой), сохраняющегося более 2 недель  после проведения неспецифической антибактериальной терапии; </a:t>
                      </a:r>
                    </a:p>
                    <a:p>
                      <a:endParaRPr lang="ru-RU" dirty="0"/>
                    </a:p>
                  </a:txBody>
                  <a:tcPr marL="121903" marR="121903" marT="45713" marB="45713">
                    <a:solidFill>
                      <a:schemeClr val="accent5">
                        <a:lumMod val="20000"/>
                        <a:lumOff val="80000"/>
                      </a:schemeClr>
                    </a:solid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ru-RU" sz="1600" kern="120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сохранение болевого синдрома любой локализации в течение длительного времени</a:t>
                      </a:r>
                      <a:r>
                        <a:rPr lang="ru-RU" sz="1600" kern="1200" dirty="0">
                          <a:solidFill>
                            <a:schemeClr val="dk1"/>
                          </a:solidFill>
                          <a:latin typeface="Arial" panose="020B0604020202020204" pitchFamily="34" charset="0"/>
                          <a:ea typeface="+mn-ea"/>
                          <a:cs typeface="Arial" panose="020B0604020202020204" pitchFamily="34" charset="0"/>
                        </a:rPr>
                        <a:t>; </a:t>
                      </a:r>
                    </a:p>
                  </a:txBody>
                  <a:tcPr marL="121903" marR="121903" marT="45713" marB="45713">
                    <a:solidFill>
                      <a:schemeClr val="accent5">
                        <a:lumMod val="20000"/>
                        <a:lumOff val="80000"/>
                      </a:schemeClr>
                    </a:solidFill>
                  </a:tcPr>
                </a:tc>
                <a:extLst>
                  <a:ext uri="{0D108BD9-81ED-4DB2-BD59-A6C34878D82A}">
                    <a16:rowId xmlns:a16="http://schemas.microsoft.com/office/drawing/2014/main" val="10002"/>
                  </a:ext>
                </a:extLst>
              </a:tr>
              <a:tr h="1300045">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endParaRPr lang="ru-RU" sz="1400" kern="1200" dirty="0">
                        <a:solidFill>
                          <a:schemeClr val="dk1"/>
                        </a:solidFill>
                        <a:latin typeface="Arial" panose="020B0604020202020204" pitchFamily="34" charset="0"/>
                        <a:ea typeface="+mn-ea"/>
                        <a:cs typeface="Arial" panose="020B0604020202020204" pitchFamily="34"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ru-RU" sz="1400" kern="120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снижение активности и/или работоспособности</a:t>
                      </a:r>
                    </a:p>
                  </a:txBody>
                  <a:tcPr marL="91427" marR="91427" marT="45713" marB="45713"/>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ru-RU" sz="1600" dirty="0">
                          <a:latin typeface="Arial" panose="020B0604020202020204" pitchFamily="34" charset="0"/>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периодические боли в грудной клетке; </a:t>
                      </a:r>
                    </a:p>
                    <a:p>
                      <a:pPr marL="0" marR="0" indent="0" algn="l" defTabSz="685800" rtl="0" eaLnBrk="1" fontAlgn="auto" latinLnBrk="0" hangingPunct="1">
                        <a:lnSpc>
                          <a:spcPct val="100000"/>
                        </a:lnSpc>
                        <a:spcBef>
                          <a:spcPts val="0"/>
                        </a:spcBef>
                        <a:spcAft>
                          <a:spcPts val="0"/>
                        </a:spcAft>
                        <a:buClrTx/>
                        <a:buSzTx/>
                        <a:buFontTx/>
                        <a:buNone/>
                        <a:tabLst/>
                        <a:defRPr/>
                      </a:pPr>
                      <a:endParaRPr lang="ru-RU" sz="1800" kern="1200" dirty="0">
                        <a:solidFill>
                          <a:schemeClr val="dk1"/>
                        </a:solidFill>
                        <a:latin typeface="Arial" panose="020B0604020202020204" pitchFamily="34" charset="0"/>
                        <a:ea typeface="+mn-ea"/>
                        <a:cs typeface="Arial" panose="020B0604020202020204" pitchFamily="34" charset="0"/>
                      </a:endParaRPr>
                    </a:p>
                    <a:p>
                      <a:pPr marL="0" marR="0" indent="0" algn="l" defTabSz="685800" rtl="0" eaLnBrk="1" fontAlgn="auto" latinLnBrk="0" hangingPunct="1">
                        <a:lnSpc>
                          <a:spcPct val="100000"/>
                        </a:lnSpc>
                        <a:spcBef>
                          <a:spcPts val="0"/>
                        </a:spcBef>
                        <a:spcAft>
                          <a:spcPts val="0"/>
                        </a:spcAft>
                        <a:buClrTx/>
                        <a:buSzTx/>
                        <a:buFontTx/>
                        <a:buNone/>
                        <a:tabLst/>
                        <a:defRPr/>
                      </a:pPr>
                      <a:r>
                        <a:rPr lang="ru-RU" sz="1800" kern="1200" dirty="0">
                          <a:solidFill>
                            <a:schemeClr val="dk1"/>
                          </a:solidFill>
                          <a:latin typeface="Arial" panose="020B0604020202020204" pitchFamily="34" charset="0"/>
                          <a:ea typeface="+mn-ea"/>
                          <a:cs typeface="Arial" panose="020B0604020202020204" pitchFamily="34" charset="0"/>
                        </a:rPr>
                        <a:t>■ появление одышки.</a:t>
                      </a:r>
                    </a:p>
                    <a:p>
                      <a:pPr marL="0" marR="0" indent="0" algn="l" defTabSz="685800" rtl="0" eaLnBrk="1" fontAlgn="auto" latinLnBrk="0" hangingPunct="1">
                        <a:lnSpc>
                          <a:spcPct val="100000"/>
                        </a:lnSpc>
                        <a:spcBef>
                          <a:spcPts val="0"/>
                        </a:spcBef>
                        <a:spcAft>
                          <a:spcPts val="0"/>
                        </a:spcAft>
                        <a:buClrTx/>
                        <a:buSzTx/>
                        <a:buFontTx/>
                        <a:buNone/>
                        <a:tabLst/>
                        <a:defRPr/>
                      </a:pPr>
                      <a:endParaRPr lang="ru-RU" sz="1800" kern="1200" dirty="0">
                        <a:solidFill>
                          <a:schemeClr val="dk1"/>
                        </a:solidFill>
                        <a:latin typeface="Arial" panose="020B0604020202020204" pitchFamily="34" charset="0"/>
                        <a:ea typeface="+mn-ea"/>
                        <a:cs typeface="Arial" panose="020B0604020202020204" pitchFamily="34" charset="0"/>
                      </a:endParaRPr>
                    </a:p>
                    <a:p>
                      <a:pPr marL="0" marR="0" indent="0" algn="l" defTabSz="685800" rtl="0" eaLnBrk="1" fontAlgn="auto" latinLnBrk="0" hangingPunct="1">
                        <a:lnSpc>
                          <a:spcPct val="100000"/>
                        </a:lnSpc>
                        <a:spcBef>
                          <a:spcPts val="0"/>
                        </a:spcBef>
                        <a:spcAft>
                          <a:spcPts val="0"/>
                        </a:spcAft>
                        <a:buClrTx/>
                        <a:buSzTx/>
                        <a:buFontTx/>
                        <a:buNone/>
                        <a:tabLst/>
                        <a:defRPr/>
                      </a:pPr>
                      <a:endParaRPr lang="ru-RU" sz="1600" kern="1200" dirty="0">
                        <a:solidFill>
                          <a:schemeClr val="dk1"/>
                        </a:solidFill>
                        <a:latin typeface="Arial" panose="020B0604020202020204" pitchFamily="34" charset="0"/>
                        <a:ea typeface="+mn-ea"/>
                        <a:cs typeface="Arial" panose="020B0604020202020204" pitchFamily="34" charset="0"/>
                      </a:endParaRPr>
                    </a:p>
                  </a:txBody>
                  <a:tcPr marL="121903" marR="121903" marT="45713" marB="45713"/>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ru-RU" sz="1600" kern="1200" dirty="0">
                          <a:solidFill>
                            <a:schemeClr val="dk1"/>
                          </a:solidFill>
                          <a:latin typeface="Arial" panose="020B0604020202020204" pitchFamily="34" charset="0"/>
                          <a:ea typeface="+mn-ea"/>
                          <a:cs typeface="Arial" panose="020B0604020202020204" pitchFamily="34" charset="0"/>
                        </a:rPr>
                        <a:t>■ </a:t>
                      </a:r>
                      <a:r>
                        <a:rPr lang="ru-RU" sz="1800" kern="1200" dirty="0">
                          <a:solidFill>
                            <a:schemeClr val="dk1"/>
                          </a:solidFill>
                          <a:latin typeface="Arial" panose="020B0604020202020204" pitchFamily="34" charset="0"/>
                          <a:ea typeface="+mn-ea"/>
                          <a:cs typeface="Arial" panose="020B0604020202020204" pitchFamily="34" charset="0"/>
                        </a:rPr>
                        <a:t>ограничение функциональных способностей органа или системы без выявления возбудителя заболевания</a:t>
                      </a:r>
                    </a:p>
                    <a:p>
                      <a:pPr marL="0" marR="0" indent="0" algn="l" defTabSz="685800" rtl="0" eaLnBrk="1" fontAlgn="auto" latinLnBrk="0" hangingPunct="1">
                        <a:lnSpc>
                          <a:spcPct val="100000"/>
                        </a:lnSpc>
                        <a:spcBef>
                          <a:spcPts val="0"/>
                        </a:spcBef>
                        <a:spcAft>
                          <a:spcPts val="0"/>
                        </a:spcAft>
                        <a:buClrTx/>
                        <a:buSzTx/>
                        <a:buFontTx/>
                        <a:buNone/>
                        <a:tabLst/>
                        <a:defRPr/>
                      </a:pPr>
                      <a:endParaRPr lang="ru-RU" sz="1800" kern="1200" dirty="0">
                        <a:solidFill>
                          <a:schemeClr val="dk1"/>
                        </a:solidFill>
                        <a:latin typeface="Arial" panose="020B0604020202020204" pitchFamily="34" charset="0"/>
                        <a:ea typeface="+mn-ea"/>
                        <a:cs typeface="Arial" panose="020B0604020202020204" pitchFamily="34" charset="0"/>
                      </a:endParaRPr>
                    </a:p>
                  </a:txBody>
                  <a:tcPr marL="121903" marR="121903" marT="45713" marB="45713"/>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1365295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621127" y="280085"/>
            <a:ext cx="8130852" cy="748616"/>
          </a:xfrm>
        </p:spPr>
        <p:txBody>
          <a:bodyPr>
            <a:normAutofit/>
          </a:bodyPr>
          <a:lstStyle/>
          <a:p>
            <a:pPr marL="171450" lvl="0" indent="-171450" defTabSz="685800" eaLnBrk="0" fontAlgn="base" hangingPunct="0">
              <a:spcBef>
                <a:spcPts val="750"/>
              </a:spcBef>
              <a:spcAft>
                <a:spcPct val="0"/>
              </a:spcAft>
              <a:defRPr/>
            </a:pPr>
            <a:r>
              <a:rPr lang="ru-RU" altLang="ru-RU" sz="4000" b="1" dirty="0"/>
              <a:t>Клинические   симптомы </a:t>
            </a:r>
            <a:endParaRPr lang="ru-RU" sz="4000" b="1" dirty="0"/>
          </a:p>
        </p:txBody>
      </p:sp>
      <p:sp>
        <p:nvSpPr>
          <p:cNvPr id="3" name="Прямоугольник 2"/>
          <p:cNvSpPr/>
          <p:nvPr/>
        </p:nvSpPr>
        <p:spPr>
          <a:xfrm>
            <a:off x="3571875" y="1340019"/>
            <a:ext cx="6096000" cy="369332"/>
          </a:xfrm>
          <a:prstGeom prst="rect">
            <a:avLst/>
          </a:prstGeom>
        </p:spPr>
        <p:txBody>
          <a:bodyPr>
            <a:spAutoFit/>
          </a:bodyPr>
          <a:lstStyle/>
          <a:p>
            <a:endParaRPr lang="ru-RU" dirty="0"/>
          </a:p>
        </p:txBody>
      </p:sp>
      <p:sp>
        <p:nvSpPr>
          <p:cNvPr id="5" name="Прямоугольник 4"/>
          <p:cNvSpPr/>
          <p:nvPr/>
        </p:nvSpPr>
        <p:spPr>
          <a:xfrm>
            <a:off x="2647951" y="1013215"/>
            <a:ext cx="9220200" cy="4739759"/>
          </a:xfrm>
          <a:prstGeom prst="rect">
            <a:avLst/>
          </a:prstGeom>
        </p:spPr>
        <p:txBody>
          <a:bodyPr wrap="square">
            <a:spAutoFit/>
          </a:bodyPr>
          <a:lstStyle/>
          <a:p>
            <a:r>
              <a:rPr lang="ru-RU" altLang="ru-RU" b="1" dirty="0">
                <a:latin typeface="Arial" panose="020B0604020202020204" pitchFamily="34" charset="0"/>
                <a:cs typeface="Arial" panose="020B0604020202020204" pitchFamily="34" charset="0"/>
              </a:rPr>
              <a:t>Повышение температуры </a:t>
            </a:r>
            <a:r>
              <a:rPr lang="ru-RU" altLang="ru-RU" sz="1600" dirty="0">
                <a:latin typeface="Arial" panose="020B0604020202020204" pitchFamily="34" charset="0"/>
                <a:cs typeface="Arial" panose="020B0604020202020204" pitchFamily="34" charset="0"/>
              </a:rPr>
              <a:t>тела  наиболее  постоянный признак больного туберкулезом,  однако  «…отсутствие какой-либо   специфичной лихорадки и является  характерным для туберкулезного  процесса» (Г.Р. Рубинштейн, 1954).</a:t>
            </a:r>
          </a:p>
          <a:p>
            <a:endParaRPr lang="ru-RU" altLang="ru-RU" dirty="0">
              <a:latin typeface="Arial" panose="020B0604020202020204" pitchFamily="34" charset="0"/>
              <a:cs typeface="Arial" panose="020B0604020202020204" pitchFamily="34" charset="0"/>
            </a:endParaRPr>
          </a:p>
          <a:p>
            <a:r>
              <a:rPr lang="ru-RU" altLang="ru-RU" b="1" dirty="0">
                <a:latin typeface="Arial" panose="020B0604020202020204" pitchFamily="34" charset="0"/>
                <a:cs typeface="Arial" panose="020B0604020202020204" pitchFamily="34" charset="0"/>
              </a:rPr>
              <a:t>КАШЕЛЬ </a:t>
            </a:r>
            <a:r>
              <a:rPr lang="ru-RU" altLang="ru-RU" dirty="0">
                <a:latin typeface="Arial" panose="020B0604020202020204" pitchFamily="34" charset="0"/>
                <a:cs typeface="Arial" panose="020B0604020202020204" pitchFamily="34" charset="0"/>
              </a:rPr>
              <a:t> </a:t>
            </a:r>
            <a:r>
              <a:rPr lang="ru-RU" altLang="ru-RU" sz="1600" dirty="0">
                <a:latin typeface="Arial" panose="020B0604020202020204" pitchFamily="34" charset="0"/>
                <a:cs typeface="Arial" panose="020B0604020202020204" pitchFamily="34" charset="0"/>
              </a:rPr>
              <a:t>на ранних стадиях заболевания туберкулёзом может отсутствовать, иногда больные отмечают периодически возникающее покашливание.</a:t>
            </a:r>
          </a:p>
          <a:p>
            <a:r>
              <a:rPr lang="ru-RU" altLang="ru-RU" sz="1600" dirty="0">
                <a:latin typeface="Arial" panose="020B0604020202020204" pitchFamily="34" charset="0"/>
                <a:cs typeface="Arial" panose="020B0604020202020204" pitchFamily="34" charset="0"/>
              </a:rPr>
              <a:t> • При прогрессировании туберкулёза кашель </a:t>
            </a:r>
            <a:r>
              <a:rPr lang="ru-RU" altLang="ru-RU" sz="1600" b="1" dirty="0">
                <a:latin typeface="Arial" panose="020B0604020202020204" pitchFamily="34" charset="0"/>
                <a:cs typeface="Arial" panose="020B0604020202020204" pitchFamily="34" charset="0"/>
              </a:rPr>
              <a:t>усиливается</a:t>
            </a:r>
            <a:r>
              <a:rPr lang="ru-RU" altLang="ru-RU" sz="1600" dirty="0">
                <a:latin typeface="Arial" panose="020B0604020202020204" pitchFamily="34" charset="0"/>
                <a:cs typeface="Arial" panose="020B0604020202020204" pitchFamily="34" charset="0"/>
              </a:rPr>
              <a:t>. Он может быть сухим (непродуктивным) и с выделением мокроты (продуктивным)</a:t>
            </a:r>
          </a:p>
          <a:p>
            <a:endParaRPr lang="ru-RU" altLang="ru-RU" dirty="0">
              <a:latin typeface="Arial" panose="020B0604020202020204" pitchFamily="34" charset="0"/>
              <a:cs typeface="Arial" panose="020B0604020202020204" pitchFamily="34" charset="0"/>
            </a:endParaRPr>
          </a:p>
          <a:p>
            <a:r>
              <a:rPr lang="ru-RU" altLang="ru-RU" b="1" dirty="0">
                <a:latin typeface="Arial" panose="020B0604020202020204" pitchFamily="34" charset="0"/>
                <a:cs typeface="Arial" panose="020B0604020202020204" pitchFamily="34" charset="0"/>
              </a:rPr>
              <a:t>Сухой приступообразный кашель </a:t>
            </a:r>
            <a:r>
              <a:rPr lang="ru-RU" altLang="ru-RU" sz="1600" dirty="0">
                <a:latin typeface="Arial" panose="020B0604020202020204" pitchFamily="34" charset="0"/>
                <a:cs typeface="Arial" panose="020B0604020202020204" pitchFamily="34" charset="0"/>
              </a:rPr>
              <a:t>появляется при сдавлении бронха увеличенными лимфатическими узлами или смещёнными органами средостения  </a:t>
            </a:r>
          </a:p>
          <a:p>
            <a:r>
              <a:rPr lang="ru-RU" altLang="ru-RU" sz="1600" dirty="0">
                <a:latin typeface="Arial" panose="020B0604020202020204" pitchFamily="34" charset="0"/>
                <a:cs typeface="Arial" panose="020B0604020202020204" pitchFamily="34" charset="0"/>
              </a:rPr>
              <a:t>(у больного с экссудативным плевритом, ателектаз). </a:t>
            </a:r>
          </a:p>
          <a:p>
            <a:r>
              <a:rPr lang="ru-RU" altLang="ru-RU" sz="1600" dirty="0">
                <a:latin typeface="Arial" panose="020B0604020202020204" pitchFamily="34" charset="0"/>
                <a:cs typeface="Arial" panose="020B0604020202020204" pitchFamily="34" charset="0"/>
              </a:rPr>
              <a:t>Сухой приступообразный кашель возникает при туберкулёзе бронха.</a:t>
            </a:r>
          </a:p>
          <a:p>
            <a:endParaRPr lang="ru-RU" altLang="ru-RU" dirty="0">
              <a:latin typeface="Arial" panose="020B0604020202020204" pitchFamily="34" charset="0"/>
              <a:cs typeface="Arial" panose="020B0604020202020204" pitchFamily="34" charset="0"/>
            </a:endParaRPr>
          </a:p>
          <a:p>
            <a:r>
              <a:rPr lang="ru-RU" altLang="ru-RU" dirty="0">
                <a:latin typeface="Arial" panose="020B0604020202020204" pitchFamily="34" charset="0"/>
                <a:cs typeface="Arial" panose="020B0604020202020204" pitchFamily="34" charset="0"/>
              </a:rPr>
              <a:t> • </a:t>
            </a:r>
            <a:r>
              <a:rPr lang="ru-RU" altLang="ru-RU" b="1" dirty="0">
                <a:latin typeface="Arial" panose="020B0604020202020204" pitchFamily="34" charset="0"/>
                <a:cs typeface="Arial" panose="020B0604020202020204" pitchFamily="34" charset="0"/>
              </a:rPr>
              <a:t>Продуктивный кашель </a:t>
            </a:r>
            <a:r>
              <a:rPr lang="ru-RU" altLang="ru-RU" sz="1600" dirty="0">
                <a:latin typeface="Arial" panose="020B0604020202020204" pitchFamily="34" charset="0"/>
                <a:cs typeface="Arial" panose="020B0604020202020204" pitchFamily="34" charset="0"/>
              </a:rPr>
              <a:t>появляется у больных туберкулёзом лёгких при деструкции лёгочной ткани, образовании лимфобронхиального свища, прорыве в бронхиальное дерево жидкости из полости плевры.</a:t>
            </a:r>
          </a:p>
          <a:p>
            <a:r>
              <a:rPr lang="ru-RU" altLang="ru-RU" sz="1600" dirty="0">
                <a:latin typeface="Arial" panose="020B0604020202020204" pitchFamily="34" charset="0"/>
                <a:cs typeface="Arial" panose="020B0604020202020204" pitchFamily="34" charset="0"/>
              </a:rPr>
              <a:t> • После распада лёгочной ткани количество мокроты увеличивается.</a:t>
            </a:r>
            <a:endParaRPr lang="ru-RU"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7352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80837" y="628714"/>
            <a:ext cx="8715763" cy="5467349"/>
          </a:xfrm>
        </p:spPr>
        <p:txBody>
          <a:bodyPr>
            <a:noAutofit/>
          </a:bodyPr>
          <a:lstStyle/>
          <a:p>
            <a:r>
              <a:rPr lang="ru-RU" altLang="ru-RU" sz="2400" b="1" dirty="0">
                <a:solidFill>
                  <a:schemeClr val="tx1"/>
                </a:solidFill>
                <a:latin typeface="Arial" panose="020B0604020202020204" pitchFamily="34" charset="0"/>
                <a:cs typeface="Arial" panose="020B0604020202020204" pitchFamily="34" charset="0"/>
              </a:rPr>
              <a:t>МОКРОТА</a:t>
            </a:r>
            <a:r>
              <a:rPr lang="ru-RU" altLang="ru-RU" sz="2400" dirty="0">
                <a:latin typeface="Arial" panose="020B0604020202020204" pitchFamily="34" charset="0"/>
                <a:cs typeface="Arial" panose="020B0604020202020204" pitchFamily="34" charset="0"/>
              </a:rPr>
              <a:t>  </a:t>
            </a:r>
            <a:r>
              <a:rPr lang="ru-RU" altLang="ru-RU" sz="2000" dirty="0">
                <a:solidFill>
                  <a:schemeClr val="tx1"/>
                </a:solidFill>
                <a:latin typeface="Arial" panose="020B0604020202020204" pitchFamily="34" charset="0"/>
                <a:cs typeface="Arial" panose="020B0604020202020204" pitchFamily="34" charset="0"/>
              </a:rPr>
              <a:t>у больных с ранними стадиями туберкулёза  часто отсутствует или её выделение связано с  сопутствующим хроническим бронхитом.</a:t>
            </a:r>
            <a:br>
              <a:rPr lang="ru-RU" altLang="ru-RU" sz="2000" dirty="0">
                <a:solidFill>
                  <a:schemeClr val="tx1"/>
                </a:solidFill>
                <a:latin typeface="Arial" panose="020B0604020202020204" pitchFamily="34" charset="0"/>
                <a:cs typeface="Arial" panose="020B0604020202020204" pitchFamily="34" charset="0"/>
              </a:rPr>
            </a:br>
            <a:br>
              <a:rPr lang="ru-RU" altLang="ru-RU" sz="2400" dirty="0">
                <a:solidFill>
                  <a:schemeClr val="tx1"/>
                </a:solidFill>
                <a:latin typeface="Arial" panose="020B0604020202020204" pitchFamily="34" charset="0"/>
                <a:cs typeface="Arial" panose="020B0604020202020204" pitchFamily="34" charset="0"/>
              </a:rPr>
            </a:br>
            <a:r>
              <a:rPr lang="ru-RU" altLang="ru-RU" sz="2400" dirty="0">
                <a:solidFill>
                  <a:schemeClr val="tx1"/>
                </a:solidFill>
                <a:latin typeface="Arial" panose="020B0604020202020204" pitchFamily="34" charset="0"/>
                <a:cs typeface="Arial" panose="020B0604020202020204" pitchFamily="34" charset="0"/>
              </a:rPr>
              <a:t> • </a:t>
            </a:r>
            <a:r>
              <a:rPr lang="ru-RU" altLang="ru-RU" sz="2000" dirty="0">
                <a:solidFill>
                  <a:schemeClr val="tx1"/>
                </a:solidFill>
                <a:latin typeface="Arial" panose="020B0604020202020204" pitchFamily="34" charset="0"/>
                <a:cs typeface="Arial" panose="020B0604020202020204" pitchFamily="34" charset="0"/>
              </a:rPr>
              <a:t>При неосложнённом туберкулёзе лёгких мокрота  обычно бесцветная, гомогенная и не имеет запаха.  </a:t>
            </a:r>
            <a:br>
              <a:rPr lang="ru-RU" altLang="ru-RU" sz="2000" dirty="0">
                <a:solidFill>
                  <a:schemeClr val="tx1"/>
                </a:solidFill>
                <a:latin typeface="Arial" panose="020B0604020202020204" pitchFamily="34" charset="0"/>
                <a:cs typeface="Arial" panose="020B0604020202020204" pitchFamily="34" charset="0"/>
              </a:rPr>
            </a:br>
            <a:br>
              <a:rPr lang="ru-RU" altLang="ru-RU" sz="2000" dirty="0">
                <a:solidFill>
                  <a:schemeClr val="tx1"/>
                </a:solidFill>
                <a:latin typeface="Arial" panose="020B0604020202020204" pitchFamily="34" charset="0"/>
                <a:cs typeface="Arial" panose="020B0604020202020204" pitchFamily="34" charset="0"/>
              </a:rPr>
            </a:br>
            <a:r>
              <a:rPr lang="ru-RU" altLang="ru-RU" sz="2000" dirty="0">
                <a:solidFill>
                  <a:schemeClr val="tx1"/>
                </a:solidFill>
                <a:latin typeface="Arial" panose="020B0604020202020204" pitchFamily="34" charset="0"/>
                <a:cs typeface="Arial" panose="020B0604020202020204" pitchFamily="34" charset="0"/>
              </a:rPr>
              <a:t>• Присоединение неспецифического воспаления  приводит к усилению кашля и значительному увеличению количества мокроты, которая может приобретать гнойный характер.</a:t>
            </a:r>
            <a:br>
              <a:rPr lang="ru-RU" altLang="ru-RU" sz="2000" dirty="0">
                <a:solidFill>
                  <a:schemeClr val="tx1"/>
                </a:solidFill>
                <a:latin typeface="Arial" panose="020B0604020202020204" pitchFamily="34" charset="0"/>
                <a:cs typeface="Arial" panose="020B0604020202020204" pitchFamily="34" charset="0"/>
              </a:rPr>
            </a:br>
            <a:br>
              <a:rPr lang="ru-RU" altLang="ru-RU" sz="2400" dirty="0">
                <a:solidFill>
                  <a:schemeClr val="tx1"/>
                </a:solidFill>
                <a:latin typeface="Arial" panose="020B0604020202020204" pitchFamily="34" charset="0"/>
                <a:cs typeface="Arial" panose="020B0604020202020204" pitchFamily="34" charset="0"/>
              </a:rPr>
            </a:br>
            <a:r>
              <a:rPr lang="ru-RU" altLang="ru-RU" sz="2400" b="1" dirty="0">
                <a:solidFill>
                  <a:schemeClr val="tx1"/>
                </a:solidFill>
                <a:latin typeface="Arial" panose="020B0604020202020204" pitchFamily="34" charset="0"/>
                <a:cs typeface="Arial" panose="020B0604020202020204" pitchFamily="34" charset="0"/>
              </a:rPr>
              <a:t>ОДЫШКА.  </a:t>
            </a:r>
            <a:r>
              <a:rPr lang="ru-RU" altLang="ru-RU" sz="2400" dirty="0">
                <a:solidFill>
                  <a:schemeClr val="tx1"/>
                </a:solidFill>
                <a:latin typeface="Arial" panose="020B0604020202020204" pitchFamily="34" charset="0"/>
                <a:cs typeface="Arial" panose="020B0604020202020204" pitchFamily="34" charset="0"/>
              </a:rPr>
              <a:t>Основные патогенетические механизмы  возникновения: </a:t>
            </a:r>
            <a:br>
              <a:rPr lang="ru-RU" altLang="ru-RU" sz="2400" dirty="0">
                <a:solidFill>
                  <a:schemeClr val="tx1"/>
                </a:solidFill>
                <a:latin typeface="Arial" panose="020B0604020202020204" pitchFamily="34" charset="0"/>
                <a:cs typeface="Arial" panose="020B0604020202020204" pitchFamily="34" charset="0"/>
              </a:rPr>
            </a:br>
            <a:r>
              <a:rPr lang="ru-RU" altLang="ru-RU" sz="2400" dirty="0">
                <a:solidFill>
                  <a:schemeClr val="tx1"/>
                </a:solidFill>
                <a:latin typeface="Arial" panose="020B0604020202020204" pitchFamily="34" charset="0"/>
                <a:cs typeface="Arial" panose="020B0604020202020204" pitchFamily="34" charset="0"/>
              </a:rPr>
              <a:t>нарушение  вентиляции  по  обструктивному типу </a:t>
            </a:r>
            <a:br>
              <a:rPr lang="ru-RU" altLang="ru-RU" sz="2400" dirty="0">
                <a:solidFill>
                  <a:schemeClr val="tx1"/>
                </a:solidFill>
                <a:latin typeface="Arial" panose="020B0604020202020204" pitchFamily="34" charset="0"/>
                <a:cs typeface="Arial" panose="020B0604020202020204" pitchFamily="34" charset="0"/>
              </a:rPr>
            </a:br>
            <a:r>
              <a:rPr lang="ru-RU" altLang="ru-RU" sz="2400" dirty="0">
                <a:solidFill>
                  <a:schemeClr val="tx1"/>
                </a:solidFill>
                <a:latin typeface="Arial" panose="020B0604020202020204" pitchFamily="34" charset="0"/>
                <a:cs typeface="Arial" panose="020B0604020202020204" pitchFamily="34" charset="0"/>
              </a:rPr>
              <a:t>нарушение  вентиляции по  рестриктивному типу</a:t>
            </a:r>
            <a:br>
              <a:rPr lang="ru-RU" altLang="ru-RU" sz="2400" dirty="0">
                <a:solidFill>
                  <a:schemeClr val="tx1"/>
                </a:solidFill>
                <a:latin typeface="Arial" panose="020B0604020202020204" pitchFamily="34" charset="0"/>
                <a:cs typeface="Arial" panose="020B0604020202020204" pitchFamily="34" charset="0"/>
              </a:rPr>
            </a:br>
            <a:r>
              <a:rPr lang="ru-RU" altLang="ru-RU" sz="2400" dirty="0">
                <a:solidFill>
                  <a:schemeClr val="tx1"/>
                </a:solidFill>
                <a:latin typeface="Arial" panose="020B0604020202020204" pitchFamily="34" charset="0"/>
                <a:cs typeface="Arial" panose="020B0604020202020204" pitchFamily="34" charset="0"/>
              </a:rPr>
              <a:t>нарушение  альвеолярно-капиллярной проницаемости</a:t>
            </a:r>
          </a:p>
        </p:txBody>
      </p:sp>
    </p:spTree>
    <p:extLst>
      <p:ext uri="{BB962C8B-B14F-4D97-AF65-F5344CB8AC3E}">
        <p14:creationId xmlns:p14="http://schemas.microsoft.com/office/powerpoint/2010/main" val="1587971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76503" y="555679"/>
            <a:ext cx="9334500" cy="1101735"/>
          </a:xfrm>
        </p:spPr>
        <p:txBody>
          <a:bodyPr>
            <a:normAutofit/>
          </a:bodyPr>
          <a:lstStyle/>
          <a:p>
            <a:pPr algn="ctr"/>
            <a:r>
              <a:rPr lang="ru-RU" altLang="ru-RU" sz="3200" b="1" dirty="0"/>
              <a:t>Этиологическая диагностика туберкулёза </a:t>
            </a:r>
            <a:endParaRPr lang="ru-RU" sz="3200" b="1" dirty="0"/>
          </a:p>
        </p:txBody>
      </p:sp>
      <p:sp>
        <p:nvSpPr>
          <p:cNvPr id="3" name="Прямоугольник 2"/>
          <p:cNvSpPr/>
          <p:nvPr/>
        </p:nvSpPr>
        <p:spPr>
          <a:xfrm>
            <a:off x="2667001" y="1727545"/>
            <a:ext cx="8934451" cy="4401205"/>
          </a:xfrm>
          <a:prstGeom prst="rect">
            <a:avLst/>
          </a:prstGeom>
        </p:spPr>
        <p:txBody>
          <a:bodyPr wrap="square">
            <a:spAutoFit/>
          </a:bodyPr>
          <a:lstStyle/>
          <a:p>
            <a:r>
              <a:rPr lang="ru-RU" altLang="ru-RU" sz="2800" b="1" dirty="0">
                <a:latin typeface="Arial" panose="020B0604020202020204" pitchFamily="34" charset="0"/>
                <a:cs typeface="Arial" panose="020B0604020202020204" pitchFamily="34" charset="0"/>
              </a:rPr>
              <a:t>1 этап: Обследование в учреждениях первичной медико-санитарной помощи (ПМСП). </a:t>
            </a:r>
          </a:p>
          <a:p>
            <a:br>
              <a:rPr lang="ru-RU" altLang="ru-RU" sz="2800" b="1" dirty="0">
                <a:latin typeface="Arial" panose="020B0604020202020204" pitchFamily="34" charset="0"/>
                <a:cs typeface="Arial" panose="020B0604020202020204" pitchFamily="34" charset="0"/>
              </a:rPr>
            </a:br>
            <a:r>
              <a:rPr lang="ru-RU" altLang="ru-RU" sz="2800" dirty="0">
                <a:latin typeface="Arial" panose="020B0604020202020204" pitchFamily="34" charset="0"/>
                <a:cs typeface="Arial" panose="020B0604020202020204" pitchFamily="34" charset="0"/>
              </a:rPr>
              <a:t>Клинический минимум обследования: </a:t>
            </a:r>
          </a:p>
          <a:p>
            <a:br>
              <a:rPr lang="ru-RU" altLang="ru-RU" sz="2800" dirty="0">
                <a:latin typeface="Arial" panose="020B0604020202020204" pitchFamily="34" charset="0"/>
                <a:cs typeface="Arial" panose="020B0604020202020204" pitchFamily="34" charset="0"/>
              </a:rPr>
            </a:br>
            <a:r>
              <a:rPr lang="ru-RU" altLang="ru-RU" sz="2800" b="1" dirty="0">
                <a:latin typeface="Arial" panose="020B0604020202020204" pitchFamily="34" charset="0"/>
                <a:cs typeface="Arial" panose="020B0604020202020204" pitchFamily="34" charset="0"/>
              </a:rPr>
              <a:t>3-х кратное</a:t>
            </a:r>
            <a:r>
              <a:rPr lang="ru-RU" altLang="ru-RU" sz="2800" dirty="0">
                <a:latin typeface="Arial" panose="020B0604020202020204" pitchFamily="34" charset="0"/>
                <a:cs typeface="Arial" panose="020B0604020202020204" pitchFamily="34" charset="0"/>
              </a:rPr>
              <a:t> исследование мокроты,  промывных вод бронхов (ПВБ), желудка (ПВЖ), и  другой диагностический материал  на наличие  </a:t>
            </a:r>
            <a:r>
              <a:rPr lang="ru-RU" altLang="ru-RU" sz="2800" b="1" dirty="0">
                <a:latin typeface="Arial" panose="020B0604020202020204" pitchFamily="34" charset="0"/>
                <a:cs typeface="Arial" panose="020B0604020202020204" pitchFamily="34" charset="0"/>
              </a:rPr>
              <a:t>КУМ </a:t>
            </a:r>
            <a:r>
              <a:rPr lang="ru-RU" altLang="ru-RU" sz="2800" dirty="0">
                <a:latin typeface="Arial" panose="020B0604020202020204" pitchFamily="34" charset="0"/>
                <a:cs typeface="Arial" panose="020B0604020202020204" pitchFamily="34" charset="0"/>
              </a:rPr>
              <a:t>(кислотоустойчивых микобактерий) </a:t>
            </a:r>
            <a:r>
              <a:rPr lang="ru-RU" altLang="ru-RU" sz="2800" b="1" dirty="0">
                <a:latin typeface="Arial" panose="020B0604020202020204" pitchFamily="34" charset="0"/>
                <a:cs typeface="Arial" panose="020B0604020202020204" pitchFamily="34" charset="0"/>
              </a:rPr>
              <a:t>методом простой микроскопии</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9066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885952" y="293752"/>
            <a:ext cx="10001251" cy="763587"/>
          </a:xfrm>
        </p:spPr>
        <p:txBody>
          <a:bodyPr>
            <a:noAutofit/>
          </a:bodyPr>
          <a:lstStyle/>
          <a:p>
            <a:pPr algn="ctr"/>
            <a:r>
              <a:rPr lang="ru-RU" sz="3200" b="1" dirty="0"/>
              <a:t>Анализ мокроты на микобактерии туберкулеза</a:t>
            </a:r>
          </a:p>
        </p:txBody>
      </p:sp>
      <p:sp>
        <p:nvSpPr>
          <p:cNvPr id="3" name="Прямоугольник 2"/>
          <p:cNvSpPr/>
          <p:nvPr/>
        </p:nvSpPr>
        <p:spPr>
          <a:xfrm>
            <a:off x="2609851" y="999262"/>
            <a:ext cx="9067800" cy="1938992"/>
          </a:xfrm>
          <a:prstGeom prst="rect">
            <a:avLst/>
          </a:prstGeom>
        </p:spPr>
        <p:txBody>
          <a:bodyPr wrap="square">
            <a:spAutoFit/>
          </a:bodyPr>
          <a:lstStyle/>
          <a:p>
            <a:pPr lvl="0" fontAlgn="base">
              <a:spcBef>
                <a:spcPct val="0"/>
              </a:spcBef>
              <a:spcAft>
                <a:spcPct val="0"/>
              </a:spcAft>
              <a:defRPr/>
            </a:pPr>
            <a:r>
              <a:rPr lang="ru-RU" sz="2400" b="1" dirty="0">
                <a:solidFill>
                  <a:srgbClr val="545472"/>
                </a:solidFill>
                <a:latin typeface="Arial" pitchFamily="34" charset="0"/>
                <a:cs typeface="Arial" pitchFamily="34" charset="0"/>
              </a:rPr>
              <a:t>Мокроту</a:t>
            </a:r>
            <a:r>
              <a:rPr lang="ru-RU" sz="2400" dirty="0">
                <a:solidFill>
                  <a:srgbClr val="545472"/>
                </a:solidFill>
                <a:latin typeface="Arial" pitchFamily="34" charset="0"/>
                <a:cs typeface="Arial" pitchFamily="34" charset="0"/>
              </a:rPr>
              <a:t> для исследования лучше брать </a:t>
            </a:r>
            <a:r>
              <a:rPr lang="ru-RU" sz="2400" b="1" dirty="0">
                <a:solidFill>
                  <a:srgbClr val="545472"/>
                </a:solidFill>
                <a:latin typeface="Arial" pitchFamily="34" charset="0"/>
                <a:cs typeface="Arial" pitchFamily="34" charset="0"/>
              </a:rPr>
              <a:t>утреннюю, свежую, по возможности до еды и после туалета полости рта</a:t>
            </a:r>
            <a:r>
              <a:rPr lang="ru-RU" sz="2400" dirty="0">
                <a:solidFill>
                  <a:srgbClr val="545472"/>
                </a:solidFill>
                <a:latin typeface="Arial" pitchFamily="34" charset="0"/>
                <a:cs typeface="Arial" pitchFamily="34" charset="0"/>
              </a:rPr>
              <a:t> (чистка зубов и полоскание кипяченой водой).</a:t>
            </a:r>
          </a:p>
          <a:p>
            <a:pPr lvl="0" fontAlgn="base">
              <a:spcBef>
                <a:spcPct val="0"/>
              </a:spcBef>
              <a:spcAft>
                <a:spcPct val="0"/>
              </a:spcAft>
              <a:defRPr/>
            </a:pPr>
            <a:r>
              <a:rPr lang="ru-RU" sz="2400" dirty="0">
                <a:solidFill>
                  <a:srgbClr val="545472"/>
                </a:solidFill>
                <a:latin typeface="Arial" pitchFamily="34" charset="0"/>
                <a:cs typeface="Arial" pitchFamily="34" charset="0"/>
              </a:rPr>
              <a:t>Собирают в чистую, с пробками посуду, доставляют в лабораторию и исследуют в тот же день.</a:t>
            </a: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21392" b="14039"/>
          <a:stretch/>
        </p:blipFill>
        <p:spPr bwMode="auto">
          <a:xfrm>
            <a:off x="2598743" y="2938254"/>
            <a:ext cx="9078913" cy="3022114"/>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1544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15888" y="132347"/>
            <a:ext cx="8329055" cy="613611"/>
          </a:xfrm>
        </p:spPr>
        <p:txBody>
          <a:bodyPr>
            <a:normAutofit/>
          </a:bodyPr>
          <a:lstStyle/>
          <a:p>
            <a:r>
              <a:rPr lang="ru-RU" altLang="ru-RU" sz="3200" b="1" dirty="0"/>
              <a:t>Виды  диагностического  материала</a:t>
            </a:r>
            <a:endParaRPr lang="ru-RU" sz="3200" b="1" dirty="0"/>
          </a:p>
        </p:txBody>
      </p:sp>
      <p:graphicFrame>
        <p:nvGraphicFramePr>
          <p:cNvPr id="3" name="Group 682"/>
          <p:cNvGraphicFramePr>
            <a:graphicFrameLocks/>
          </p:cNvGraphicFramePr>
          <p:nvPr>
            <p:extLst>
              <p:ext uri="{D42A27DB-BD31-4B8C-83A1-F6EECF244321}">
                <p14:modId xmlns:p14="http://schemas.microsoft.com/office/powerpoint/2010/main" val="1098042392"/>
              </p:ext>
            </p:extLst>
          </p:nvPr>
        </p:nvGraphicFramePr>
        <p:xfrm>
          <a:off x="3163888" y="745958"/>
          <a:ext cx="8229600" cy="5510463"/>
        </p:xfrm>
        <a:graphic>
          <a:graphicData uri="http://schemas.openxmlformats.org/drawingml/2006/table">
            <a:tbl>
              <a:tblPr/>
              <a:tblGrid>
                <a:gridCol w="441325">
                  <a:extLst>
                    <a:ext uri="{9D8B030D-6E8A-4147-A177-3AD203B41FA5}">
                      <a16:colId xmlns:a16="http://schemas.microsoft.com/office/drawing/2014/main" val="20000"/>
                    </a:ext>
                  </a:extLst>
                </a:gridCol>
                <a:gridCol w="3606800">
                  <a:extLst>
                    <a:ext uri="{9D8B030D-6E8A-4147-A177-3AD203B41FA5}">
                      <a16:colId xmlns:a16="http://schemas.microsoft.com/office/drawing/2014/main" val="20001"/>
                    </a:ext>
                  </a:extLst>
                </a:gridCol>
                <a:gridCol w="419100">
                  <a:extLst>
                    <a:ext uri="{9D8B030D-6E8A-4147-A177-3AD203B41FA5}">
                      <a16:colId xmlns:a16="http://schemas.microsoft.com/office/drawing/2014/main" val="20002"/>
                    </a:ext>
                  </a:extLst>
                </a:gridCol>
                <a:gridCol w="3762375">
                  <a:extLst>
                    <a:ext uri="{9D8B030D-6E8A-4147-A177-3AD203B41FA5}">
                      <a16:colId xmlns:a16="http://schemas.microsoft.com/office/drawing/2014/main" val="20003"/>
                    </a:ext>
                  </a:extLst>
                </a:gridCol>
              </a:tblGrid>
              <a:tr h="484080">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dirty="0">
                          <a:ln>
                            <a:noFill/>
                          </a:ln>
                          <a:solidFill>
                            <a:schemeClr val="tx1"/>
                          </a:solidFill>
                          <a:effectLst>
                            <a:outerShdw blurRad="38100" dist="38100" dir="2700000" algn="tl">
                              <a:srgbClr val="000000"/>
                            </a:outerShdw>
                          </a:effectLst>
                          <a:latin typeface="Verdana" pitchFamily="34" charset="0"/>
                          <a:cs typeface="Times New Roman" pitchFamily="18" charset="0"/>
                        </a:rPr>
                        <a:t>1</a:t>
                      </a:r>
                      <a:endParaRPr kumimoji="0" lang="ru-RU" sz="1600" b="0" i="0" u="none" strike="noStrike" cap="none" normalizeH="0" baseline="0" dirty="0">
                        <a:ln>
                          <a:noFill/>
                        </a:ln>
                        <a:solidFill>
                          <a:schemeClr val="tx1"/>
                        </a:solidFill>
                        <a:effectLst>
                          <a:outerShdw blurRad="38100" dist="38100" dir="2700000" algn="tl">
                            <a:srgbClr val="000000"/>
                          </a:outerShdw>
                        </a:effectLst>
                        <a:latin typeface="Verdana" pitchFamily="34" charset="0"/>
                      </a:endParaRP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Мокрота, </a:t>
                      </a:r>
                      <a:r>
                        <a:rPr kumimoji="0" lang="ru-RU" sz="1600"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рото</a:t>
                      </a:r>
                      <a:r>
                        <a:rPr kumimoji="0" lang="ru-RU"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-глоточная слизь </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14</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Спинномозговая жидкость</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26666">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2</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72000" marR="0" lvl="0" indent="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Отделяемое верхних дыхательных путей, полученное после аэрозольной ингаляции</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15</a:t>
                      </a:r>
                    </a:p>
                  </a:txBody>
                  <a:tcPr marT="45694" marB="4569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Плевральная жидкость</a:t>
                      </a:r>
                    </a:p>
                  </a:txBody>
                  <a:tcPr marT="45694" marB="4569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36759">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3</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Промывные воды бронхов</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16</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Перикардиальная жидкость</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36759">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4</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Бронхоальвеолярные смывы</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17</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Синовиальная жидкость</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36759">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5</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Бронхоальвеолярный </a:t>
                      </a:r>
                      <a:r>
                        <a:rPr kumimoji="0" lang="ru-RU" sz="1600" b="1" i="0" u="none" strike="noStrike" cap="none" normalizeH="0" baseline="0" dirty="0" err="1">
                          <a:ln>
                            <a:noFill/>
                          </a:ln>
                          <a:solidFill>
                            <a:schemeClr val="tx1"/>
                          </a:solidFill>
                          <a:effectLst/>
                          <a:latin typeface="Arial" panose="020B0604020202020204" pitchFamily="34" charset="0"/>
                          <a:ea typeface="TimesNewRoman+1" charset="-122"/>
                          <a:cs typeface="Arial" panose="020B0604020202020204" pitchFamily="34" charset="0"/>
                        </a:rPr>
                        <a:t>лаваж</a:t>
                      </a:r>
                      <a:endPar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endParaRP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18</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Асцитическая жидкость</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81712">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6</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Материал, полученный при бронхоскопии</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19</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Кровь</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36759">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7</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Транстрахеальный биоптат</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20</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Гной, гнойно-некротические массы</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36759">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8</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Внутрилегочный биоптат</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21</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err="1">
                          <a:ln>
                            <a:noFill/>
                          </a:ln>
                          <a:solidFill>
                            <a:schemeClr val="tx1"/>
                          </a:solidFill>
                          <a:effectLst/>
                          <a:latin typeface="Arial" panose="020B0604020202020204" pitchFamily="34" charset="0"/>
                          <a:ea typeface="TimesNewRoman+1" charset="-122"/>
                          <a:cs typeface="Arial" panose="020B0604020202020204" pitchFamily="34" charset="0"/>
                        </a:rPr>
                        <a:t>Пунктат</a:t>
                      </a: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 костного мозга</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36759">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9</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Аспират из бронхов</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22</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Резецированная ткань </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36759">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10</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Мазки из гортани</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23</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Грануляции</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39490">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11</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Экссудат</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24</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Соскоб  синовиальных  оболочек</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581712">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12</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ea typeface="TimesNewRoman+1" charset="-122"/>
                          <a:cs typeface="Arial" panose="020B0604020202020204" pitchFamily="34" charset="0"/>
                        </a:rPr>
                        <a:t>Промывные воды желудка</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cs typeface="Arial" panose="020B0604020202020204" pitchFamily="34" charset="0"/>
                        </a:rPr>
                        <a:t>25</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Лимфатический узел или его </a:t>
                      </a:r>
                      <a:r>
                        <a:rPr kumimoji="0" lang="ru-RU" sz="1600" b="1" i="0" u="none" strike="noStrike" cap="none" normalizeH="0" baseline="0" dirty="0" err="1">
                          <a:ln>
                            <a:noFill/>
                          </a:ln>
                          <a:solidFill>
                            <a:schemeClr val="tx1"/>
                          </a:solidFill>
                          <a:effectLst/>
                          <a:latin typeface="Arial" panose="020B0604020202020204" pitchFamily="34" charset="0"/>
                          <a:cs typeface="Arial" panose="020B0604020202020204" pitchFamily="34" charset="0"/>
                        </a:rPr>
                        <a:t>пунктат</a:t>
                      </a:r>
                      <a:endParaRPr kumimoji="0" lang="ru-RU" sz="1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39490">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0" i="0" u="none" strike="noStrike" cap="none" normalizeH="0" baseline="0" dirty="0">
                          <a:ln>
                            <a:noFill/>
                          </a:ln>
                          <a:solidFill>
                            <a:schemeClr val="tx1"/>
                          </a:solidFill>
                          <a:effectLst>
                            <a:outerShdw blurRad="38100" dist="38100" dir="2700000" algn="tl">
                              <a:srgbClr val="000000"/>
                            </a:outerShdw>
                          </a:effectLst>
                          <a:latin typeface="Verdana" pitchFamily="34" charset="0"/>
                          <a:ea typeface="TimesNewRoman+1" charset="-122"/>
                          <a:cs typeface="Times New Roman" pitchFamily="18" charset="0"/>
                        </a:rPr>
                        <a:t>13</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ea typeface="TimesNewRoman+1" charset="-122"/>
                          <a:cs typeface="Arial" panose="020B0604020202020204" pitchFamily="34" charset="0"/>
                        </a:rPr>
                        <a:t>Моча</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ctr"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a:ln>
                            <a:noFill/>
                          </a:ln>
                          <a:solidFill>
                            <a:schemeClr val="tx1"/>
                          </a:solidFill>
                          <a:effectLst/>
                          <a:latin typeface="Arial" panose="020B0604020202020204" pitchFamily="34" charset="0"/>
                          <a:cs typeface="Arial" panose="020B0604020202020204" pitchFamily="34" charset="0"/>
                        </a:rPr>
                        <a:t>26</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342900" marR="0" lvl="0" indent="-342900" algn="l" defTabSz="914400" rtl="0" eaLnBrk="1" fontAlgn="base" latinLnBrk="0" hangingPunct="1">
                        <a:lnSpc>
                          <a:spcPct val="100000"/>
                        </a:lnSpc>
                        <a:spcBef>
                          <a:spcPct val="0"/>
                        </a:spcBef>
                        <a:spcAft>
                          <a:spcPct val="0"/>
                        </a:spcAft>
                        <a:buClr>
                          <a:schemeClr val="hlink"/>
                        </a:buClr>
                        <a:buSzPct val="60000"/>
                        <a:buFont typeface="Wingdings" pitchFamily="2" charset="2"/>
                        <a:buNone/>
                        <a:tabLst/>
                      </a:pPr>
                      <a:r>
                        <a:rPr kumimoji="0" lang="ru-RU" sz="16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Другие </a:t>
                      </a:r>
                    </a:p>
                  </a:txBody>
                  <a:tcPr marT="45694" marB="4569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581796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239349" y="152400"/>
            <a:ext cx="11952651" cy="684312"/>
          </a:xfrm>
        </p:spPr>
        <p:txBody>
          <a:bodyPr/>
          <a:lstStyle/>
          <a:p>
            <a:pPr eaLnBrk="1" hangingPunct="1">
              <a:buClr>
                <a:srgbClr val="FF0066"/>
              </a:buClr>
              <a:buFont typeface="Symbol" pitchFamily="18" charset="2"/>
              <a:buNone/>
              <a:defRPr/>
            </a:pPr>
            <a:r>
              <a:rPr lang="ru-RU" sz="3200" b="1" kern="1200" dirty="0">
                <a:solidFill>
                  <a:schemeClr val="tx1"/>
                </a:solidFill>
              </a:rPr>
              <a:t>БАКТЕРИОСКОПИЧЕСКАЯ   ДИАГНОСТИКА</a:t>
            </a:r>
          </a:p>
        </p:txBody>
      </p:sp>
      <p:sp>
        <p:nvSpPr>
          <p:cNvPr id="143363" name="Oval 5"/>
          <p:cNvSpPr>
            <a:spLocks noChangeArrowheads="1"/>
          </p:cNvSpPr>
          <p:nvPr/>
        </p:nvSpPr>
        <p:spPr bwMode="auto">
          <a:xfrm>
            <a:off x="1828800" y="3352800"/>
            <a:ext cx="1320800" cy="914400"/>
          </a:xfrm>
          <a:prstGeom prst="ellipse">
            <a:avLst/>
          </a:prstGeom>
          <a:noFill/>
          <a:ln w="25400">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pPr>
            <a:endParaRPr lang="ru-RU" altLang="ru-RU" sz="2400">
              <a:solidFill>
                <a:srgbClr val="000000"/>
              </a:solidFill>
              <a:latin typeface="Times New Roman" pitchFamily="18" charset="0"/>
              <a:cs typeface="Arial" pitchFamily="34" charset="0"/>
            </a:endParaRPr>
          </a:p>
        </p:txBody>
      </p:sp>
      <p:sp>
        <p:nvSpPr>
          <p:cNvPr id="143364" name="Line 6"/>
          <p:cNvSpPr>
            <a:spLocks noChangeShapeType="1"/>
          </p:cNvSpPr>
          <p:nvPr/>
        </p:nvSpPr>
        <p:spPr bwMode="auto">
          <a:xfrm>
            <a:off x="3048000" y="4114800"/>
            <a:ext cx="812800" cy="838200"/>
          </a:xfrm>
          <a:prstGeom prst="line">
            <a:avLst/>
          </a:prstGeom>
          <a:noFill/>
          <a:ln w="254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a:solidFill>
                <a:srgbClr val="545472"/>
              </a:solidFill>
              <a:latin typeface="Arial" pitchFamily="34" charset="0"/>
              <a:cs typeface="Arial" pitchFamily="34" charset="0"/>
            </a:endParaRPr>
          </a:p>
        </p:txBody>
      </p:sp>
      <p:sp>
        <p:nvSpPr>
          <p:cNvPr id="143365" name="Line 7"/>
          <p:cNvSpPr>
            <a:spLocks noChangeShapeType="1"/>
          </p:cNvSpPr>
          <p:nvPr/>
        </p:nvSpPr>
        <p:spPr bwMode="auto">
          <a:xfrm>
            <a:off x="3759200" y="4876800"/>
            <a:ext cx="406400" cy="457200"/>
          </a:xfrm>
          <a:prstGeom prst="line">
            <a:avLst/>
          </a:prstGeom>
          <a:noFill/>
          <a:ln w="38100">
            <a:solidFill>
              <a:schemeClr val="bg2"/>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a:solidFill>
                <a:srgbClr val="545472"/>
              </a:solidFill>
              <a:latin typeface="Arial" pitchFamily="34" charset="0"/>
              <a:cs typeface="Arial" pitchFamily="34" charset="0"/>
            </a:endParaRPr>
          </a:p>
        </p:txBody>
      </p:sp>
      <p:sp>
        <p:nvSpPr>
          <p:cNvPr id="143366" name="Line 9"/>
          <p:cNvSpPr>
            <a:spLocks noChangeShapeType="1"/>
          </p:cNvSpPr>
          <p:nvPr/>
        </p:nvSpPr>
        <p:spPr bwMode="auto">
          <a:xfrm>
            <a:off x="0" y="1066800"/>
            <a:ext cx="11074400" cy="0"/>
          </a:xfrm>
          <a:prstGeom prst="line">
            <a:avLst/>
          </a:prstGeom>
          <a:noFill/>
          <a:ln w="88900">
            <a:solidFill>
              <a:srgbClr val="CC0000"/>
            </a:solidFill>
            <a:round/>
            <a:headEnd/>
            <a:tailEnd/>
          </a:ln>
          <a:extLst>
            <a:ext uri="{909E8E84-426E-40DD-AFC4-6F175D3DCCD1}">
              <a14:hiddenFill xmlns:a14="http://schemas.microsoft.com/office/drawing/2010/main">
                <a:noFill/>
              </a14:hiddenFill>
            </a:ext>
          </a:extLst>
        </p:spPr>
        <p:txBody>
          <a:bodyPr wrap="none" anchor="ctr"/>
          <a:lstStyle/>
          <a:p>
            <a:pPr fontAlgn="base">
              <a:spcBef>
                <a:spcPct val="0"/>
              </a:spcBef>
              <a:spcAft>
                <a:spcPct val="0"/>
              </a:spcAft>
            </a:pPr>
            <a:endParaRPr lang="ru-RU">
              <a:solidFill>
                <a:srgbClr val="545472"/>
              </a:solidFill>
              <a:latin typeface="Arial" pitchFamily="34" charset="0"/>
              <a:cs typeface="Arial" pitchFamily="34" charset="0"/>
            </a:endParaRPr>
          </a:p>
        </p:txBody>
      </p:sp>
      <p:sp>
        <p:nvSpPr>
          <p:cNvPr id="143367" name="TextBox 1"/>
          <p:cNvSpPr txBox="1">
            <a:spLocks noChangeArrowheads="1"/>
          </p:cNvSpPr>
          <p:nvPr/>
        </p:nvSpPr>
        <p:spPr bwMode="auto">
          <a:xfrm>
            <a:off x="143933" y="4303746"/>
            <a:ext cx="524086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1800" dirty="0">
                <a:solidFill>
                  <a:srgbClr val="545472"/>
                </a:solidFill>
                <a:latin typeface="Arial" pitchFamily="34" charset="0"/>
                <a:cs typeface="Arial" pitchFamily="34" charset="0"/>
              </a:rPr>
              <a:t>Метод окраски разработан в </a:t>
            </a:r>
            <a:r>
              <a:rPr lang="ru-RU" altLang="ru-RU" sz="1800" b="1" dirty="0">
                <a:solidFill>
                  <a:srgbClr val="545472"/>
                </a:solidFill>
                <a:latin typeface="Arial" pitchFamily="34" charset="0"/>
                <a:cs typeface="Arial" pitchFamily="34" charset="0"/>
              </a:rPr>
              <a:t>1882 году </a:t>
            </a:r>
            <a:r>
              <a:rPr lang="ru-RU" altLang="ru-RU" sz="1800" dirty="0">
                <a:solidFill>
                  <a:srgbClr val="545472"/>
                </a:solidFill>
                <a:latin typeface="Arial" pitchFamily="34" charset="0"/>
                <a:cs typeface="Arial" pitchFamily="34" charset="0"/>
              </a:rPr>
              <a:t>немецкими учёными </a:t>
            </a:r>
            <a:r>
              <a:rPr lang="ru-RU" altLang="ru-RU" sz="1800" b="1" i="1" dirty="0">
                <a:solidFill>
                  <a:srgbClr val="C00000"/>
                </a:solidFill>
                <a:latin typeface="Arial" pitchFamily="34" charset="0"/>
                <a:cs typeface="Arial" pitchFamily="34" charset="0"/>
              </a:rPr>
              <a:t>Францем </a:t>
            </a:r>
            <a:r>
              <a:rPr lang="ru-RU" altLang="ru-RU" sz="1800" b="1" i="1" dirty="0" err="1">
                <a:solidFill>
                  <a:srgbClr val="C00000"/>
                </a:solidFill>
                <a:latin typeface="Arial" pitchFamily="34" charset="0"/>
                <a:cs typeface="Arial" pitchFamily="34" charset="0"/>
              </a:rPr>
              <a:t>Цилем</a:t>
            </a:r>
            <a:r>
              <a:rPr lang="ru-RU" altLang="ru-RU" sz="1800" b="1" i="1" dirty="0">
                <a:solidFill>
                  <a:srgbClr val="C00000"/>
                </a:solidFill>
                <a:latin typeface="Arial" pitchFamily="34" charset="0"/>
                <a:cs typeface="Arial" pitchFamily="34" charset="0"/>
              </a:rPr>
              <a:t> и Фридрихом </a:t>
            </a:r>
            <a:r>
              <a:rPr lang="ru-RU" altLang="ru-RU" sz="1800" b="1" i="1" dirty="0" err="1">
                <a:solidFill>
                  <a:srgbClr val="C00000"/>
                </a:solidFill>
                <a:latin typeface="Arial" pitchFamily="34" charset="0"/>
                <a:cs typeface="Arial" pitchFamily="34" charset="0"/>
              </a:rPr>
              <a:t>Нельсеном</a:t>
            </a:r>
            <a:r>
              <a:rPr lang="ru-RU" altLang="ru-RU" sz="1800" b="1" i="1" dirty="0">
                <a:solidFill>
                  <a:srgbClr val="C00000"/>
                </a:solidFill>
                <a:latin typeface="Arial" pitchFamily="34" charset="0"/>
                <a:cs typeface="Arial" pitchFamily="34" charset="0"/>
              </a:rPr>
              <a:t>. </a:t>
            </a:r>
          </a:p>
        </p:txBody>
      </p:sp>
      <p:sp>
        <p:nvSpPr>
          <p:cNvPr id="143368" name="Прямоугольник 2"/>
          <p:cNvSpPr>
            <a:spLocks noChangeArrowheads="1"/>
          </p:cNvSpPr>
          <p:nvPr/>
        </p:nvSpPr>
        <p:spPr bwMode="auto">
          <a:xfrm>
            <a:off x="611717" y="5589622"/>
            <a:ext cx="1046268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2000" dirty="0">
                <a:solidFill>
                  <a:srgbClr val="000066"/>
                </a:solidFill>
                <a:cs typeface="Arial" pitchFamily="34" charset="0"/>
              </a:rPr>
              <a:t>Кислотоустойчивость обусловлена наличием </a:t>
            </a:r>
            <a:r>
              <a:rPr lang="ru-RU" altLang="ru-RU" sz="1800" dirty="0">
                <a:solidFill>
                  <a:srgbClr val="545472"/>
                </a:solidFill>
                <a:latin typeface="Arial" pitchFamily="34" charset="0"/>
                <a:cs typeface="Arial" pitchFamily="34" charset="0"/>
              </a:rPr>
              <a:t>в клетках </a:t>
            </a:r>
            <a:r>
              <a:rPr lang="ru-RU" altLang="ru-RU" sz="1800" b="1" dirty="0">
                <a:solidFill>
                  <a:srgbClr val="C00000"/>
                </a:solidFill>
                <a:latin typeface="Arial" pitchFamily="34" charset="0"/>
                <a:cs typeface="Arial" pitchFamily="34" charset="0"/>
              </a:rPr>
              <a:t>липидов, воска  и  </a:t>
            </a:r>
            <a:r>
              <a:rPr lang="ru-RU" altLang="ru-RU" sz="1800" b="1" dirty="0" err="1">
                <a:solidFill>
                  <a:srgbClr val="C00000"/>
                </a:solidFill>
                <a:latin typeface="Arial" pitchFamily="34" charset="0"/>
                <a:cs typeface="Arial" pitchFamily="34" charset="0"/>
              </a:rPr>
              <a:t>оксикислот</a:t>
            </a:r>
            <a:r>
              <a:rPr lang="ru-RU" altLang="ru-RU" sz="1800" b="1" dirty="0">
                <a:solidFill>
                  <a:srgbClr val="C00000"/>
                </a:solidFill>
                <a:latin typeface="Arial" pitchFamily="34" charset="0"/>
                <a:cs typeface="Arial" pitchFamily="34" charset="0"/>
              </a:rPr>
              <a:t>,</a:t>
            </a:r>
            <a:r>
              <a:rPr lang="ru-RU" altLang="ru-RU" sz="1800" dirty="0">
                <a:solidFill>
                  <a:srgbClr val="545472"/>
                </a:solidFill>
                <a:latin typeface="Arial" pitchFamily="34" charset="0"/>
                <a:cs typeface="Arial" pitchFamily="34" charset="0"/>
              </a:rPr>
              <a:t>  </a:t>
            </a:r>
            <a:r>
              <a:rPr lang="ru-RU" altLang="ru-RU" sz="1800" dirty="0">
                <a:solidFill>
                  <a:srgbClr val="464660"/>
                </a:solidFill>
                <a:latin typeface="Arial" pitchFamily="34" charset="0"/>
                <a:cs typeface="Arial" pitchFamily="34" charset="0"/>
              </a:rPr>
              <a:t>и такие микроорганизмы плохо окрашиваются разведёнными растворами красителей. </a:t>
            </a:r>
          </a:p>
        </p:txBody>
      </p:sp>
      <p:pic>
        <p:nvPicPr>
          <p:cNvPr id="143369" name="Picture 2"/>
          <p:cNvPicPr>
            <a:picLocks noChangeAspect="1" noChangeArrowheads="1"/>
          </p:cNvPicPr>
          <p:nvPr/>
        </p:nvPicPr>
        <p:blipFill>
          <a:blip r:embed="rId7">
            <a:extLst>
              <a:ext uri="{28A0092B-C50C-407E-A947-70E740481C1C}">
                <a14:useLocalDpi xmlns:a14="http://schemas.microsoft.com/office/drawing/2010/main" val="0"/>
              </a:ext>
            </a:extLst>
          </a:blip>
          <a:srcRect t="18309"/>
          <a:stretch>
            <a:fillRect/>
          </a:stretch>
        </p:blipFill>
        <p:spPr bwMode="auto">
          <a:xfrm>
            <a:off x="5384842" y="1914525"/>
            <a:ext cx="6472767" cy="2736850"/>
          </a:xfrm>
          <a:prstGeom prst="rect">
            <a:avLst/>
          </a:prstGeom>
          <a:solidFill>
            <a:schemeClr val="accent1">
              <a:lumMod val="20000"/>
              <a:lumOff val="80000"/>
            </a:schemeClr>
          </a:solidFill>
          <a:ln>
            <a:noFill/>
          </a:ln>
          <a:effectLst/>
        </p:spPr>
      </p:pic>
      <p:sp>
        <p:nvSpPr>
          <p:cNvPr id="143370" name="Прямоугольник 4"/>
          <p:cNvSpPr>
            <a:spLocks noChangeArrowheads="1"/>
          </p:cNvSpPr>
          <p:nvPr/>
        </p:nvSpPr>
        <p:spPr bwMode="auto">
          <a:xfrm>
            <a:off x="5537200" y="1173163"/>
            <a:ext cx="6096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1800" b="1" dirty="0">
                <a:latin typeface="Arial" pitchFamily="34" charset="0"/>
                <a:cs typeface="Arial" pitchFamily="34" charset="0"/>
              </a:rPr>
              <a:t>ОКРАСКА  ПО ЦИЛЮ-НЕЛЬСЕНУ</a:t>
            </a:r>
          </a:p>
          <a:p>
            <a:pPr eaLnBrk="1" fontAlgn="base" hangingPunct="1">
              <a:spcBef>
                <a:spcPct val="0"/>
              </a:spcBef>
              <a:spcAft>
                <a:spcPct val="0"/>
              </a:spcAft>
              <a:buSzTx/>
              <a:buFontTx/>
              <a:buNone/>
            </a:pPr>
            <a:r>
              <a:rPr lang="ru-RU" altLang="ru-RU" sz="1800" b="1" dirty="0">
                <a:solidFill>
                  <a:srgbClr val="545472"/>
                </a:solidFill>
                <a:latin typeface="Arial" pitchFamily="34" charset="0"/>
                <a:cs typeface="Arial" pitchFamily="34" charset="0"/>
              </a:rPr>
              <a:t>     (</a:t>
            </a:r>
            <a:r>
              <a:rPr lang="ru-RU" altLang="ru-RU" sz="1800" b="1" dirty="0" err="1">
                <a:solidFill>
                  <a:srgbClr val="545472"/>
                </a:solidFill>
                <a:latin typeface="Arial" pitchFamily="34" charset="0"/>
                <a:cs typeface="Arial" pitchFamily="34" charset="0"/>
              </a:rPr>
              <a:t>F.Ziehl</a:t>
            </a:r>
            <a:r>
              <a:rPr lang="ru-RU" altLang="ru-RU" sz="1800" b="1" dirty="0">
                <a:solidFill>
                  <a:srgbClr val="545472"/>
                </a:solidFill>
                <a:latin typeface="Arial" pitchFamily="34" charset="0"/>
                <a:cs typeface="Arial" pitchFamily="34" charset="0"/>
              </a:rPr>
              <a:t>, </a:t>
            </a:r>
            <a:r>
              <a:rPr lang="ru-RU" altLang="ru-RU" sz="1800" b="1" dirty="0" err="1">
                <a:solidFill>
                  <a:srgbClr val="545472"/>
                </a:solidFill>
                <a:latin typeface="Arial" pitchFamily="34" charset="0"/>
                <a:cs typeface="Arial" pitchFamily="34" charset="0"/>
              </a:rPr>
              <a:t>F.Neelsen</a:t>
            </a:r>
            <a:r>
              <a:rPr lang="ru-RU" altLang="ru-RU" sz="1800" b="1" dirty="0">
                <a:solidFill>
                  <a:srgbClr val="545472"/>
                </a:solidFill>
                <a:latin typeface="Arial" pitchFamily="34" charset="0"/>
                <a:cs typeface="Arial" pitchFamily="34" charset="0"/>
              </a:rPr>
              <a:t>):</a:t>
            </a:r>
          </a:p>
        </p:txBody>
      </p:sp>
      <p:sp>
        <p:nvSpPr>
          <p:cNvPr id="143371" name="Прямоугольник 5"/>
          <p:cNvSpPr>
            <a:spLocks noChangeArrowheads="1"/>
          </p:cNvSpPr>
          <p:nvPr/>
        </p:nvSpPr>
        <p:spPr bwMode="auto">
          <a:xfrm>
            <a:off x="5795433" y="4410142"/>
            <a:ext cx="6096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1800" b="1">
                <a:solidFill>
                  <a:srgbClr val="C00000"/>
                </a:solidFill>
                <a:latin typeface="Arial" pitchFamily="34" charset="0"/>
                <a:cs typeface="Arial" pitchFamily="34" charset="0"/>
              </a:rPr>
              <a:t>Положительный результат:</a:t>
            </a:r>
          </a:p>
          <a:p>
            <a:pPr eaLnBrk="1" fontAlgn="base" hangingPunct="1">
              <a:spcBef>
                <a:spcPct val="0"/>
              </a:spcBef>
              <a:spcAft>
                <a:spcPct val="0"/>
              </a:spcAft>
              <a:buSzTx/>
              <a:buFontTx/>
              <a:buNone/>
            </a:pPr>
            <a:r>
              <a:rPr lang="ru-RU" altLang="ru-RU" sz="1800" b="1">
                <a:solidFill>
                  <a:srgbClr val="545472"/>
                </a:solidFill>
                <a:latin typeface="Arial" pitchFamily="34" charset="0"/>
                <a:cs typeface="Arial" pitchFamily="34" charset="0"/>
              </a:rPr>
              <a:t>скопление  кислотоуcтойчивых </a:t>
            </a:r>
          </a:p>
          <a:p>
            <a:pPr eaLnBrk="1" fontAlgn="base" hangingPunct="1">
              <a:spcBef>
                <a:spcPct val="0"/>
              </a:spcBef>
              <a:spcAft>
                <a:spcPct val="0"/>
              </a:spcAft>
              <a:buSzTx/>
              <a:buFontTx/>
              <a:buNone/>
            </a:pPr>
            <a:r>
              <a:rPr lang="ru-RU" altLang="ru-RU" sz="1800" b="1">
                <a:solidFill>
                  <a:srgbClr val="545472"/>
                </a:solidFill>
                <a:latin typeface="Arial" pitchFamily="34" charset="0"/>
                <a:cs typeface="Arial" pitchFamily="34" charset="0"/>
              </a:rPr>
              <a:t>                  микобактерий    </a:t>
            </a:r>
            <a:r>
              <a:rPr lang="ru-RU" altLang="ru-RU" sz="1800">
                <a:solidFill>
                  <a:srgbClr val="545472"/>
                </a:solidFill>
                <a:latin typeface="Arial" pitchFamily="34" charset="0"/>
                <a:cs typeface="Arial" pitchFamily="34" charset="0"/>
              </a:rPr>
              <a:t>( </a:t>
            </a:r>
            <a:r>
              <a:rPr lang="ru-RU" altLang="ru-RU" sz="1800" b="1">
                <a:solidFill>
                  <a:srgbClr val="C00000"/>
                </a:solidFill>
                <a:latin typeface="Arial" pitchFamily="34" charset="0"/>
                <a:cs typeface="Arial" pitchFamily="34" charset="0"/>
              </a:rPr>
              <a:t>КУМ</a:t>
            </a:r>
            <a:r>
              <a:rPr lang="ru-RU" altLang="ru-RU" sz="1800">
                <a:solidFill>
                  <a:srgbClr val="545472"/>
                </a:solidFill>
                <a:latin typeface="Arial" pitchFamily="34" charset="0"/>
                <a:cs typeface="Arial" pitchFamily="34" charset="0"/>
              </a:rPr>
              <a:t> ) </a:t>
            </a:r>
          </a:p>
        </p:txBody>
      </p:sp>
      <p:pic>
        <p:nvPicPr>
          <p:cNvPr id="143372"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9619" y="1268475"/>
            <a:ext cx="4889500" cy="2954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spTree>
    <p:extLst>
      <p:ext uri="{BB962C8B-B14F-4D97-AF65-F5344CB8AC3E}">
        <p14:creationId xmlns:p14="http://schemas.microsoft.com/office/powerpoint/2010/main" val="1310933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4884" y="275916"/>
            <a:ext cx="10791151" cy="1240651"/>
          </a:xfrm>
        </p:spPr>
        <p:txBody>
          <a:bodyPr/>
          <a:lstStyle/>
          <a:p>
            <a:pPr algn="ctr"/>
            <a:r>
              <a:rPr lang="ru-RU" dirty="0"/>
              <a:t>Микроскопия по </a:t>
            </a:r>
            <a:r>
              <a:rPr lang="ru-RU" dirty="0" err="1"/>
              <a:t>Цилю-Нельсену</a:t>
            </a:r>
            <a:br>
              <a:rPr lang="ru-RU" dirty="0"/>
            </a:br>
            <a:r>
              <a:rPr lang="ru-RU" dirty="0"/>
              <a:t>Чувствительность метода. </a:t>
            </a:r>
          </a:p>
        </p:txBody>
      </p:sp>
      <p:sp>
        <p:nvSpPr>
          <p:cNvPr id="3" name="Прямоугольник 2"/>
          <p:cNvSpPr/>
          <p:nvPr/>
        </p:nvSpPr>
        <p:spPr>
          <a:xfrm>
            <a:off x="704851" y="1619966"/>
            <a:ext cx="6096000" cy="4265783"/>
          </a:xfrm>
          <a:prstGeom prst="rect">
            <a:avLst/>
          </a:prstGeom>
        </p:spPr>
        <p:txBody>
          <a:bodyPr>
            <a:spAutoFit/>
          </a:bodyPr>
          <a:lstStyle/>
          <a:p>
            <a:pPr lvl="0" eaLnBrk="0" fontAlgn="base" hangingPunct="0">
              <a:spcBef>
                <a:spcPct val="20000"/>
              </a:spcBef>
              <a:spcAft>
                <a:spcPct val="0"/>
              </a:spcAft>
              <a:buSzPct val="90000"/>
              <a:defRPr/>
            </a:pPr>
            <a:r>
              <a:rPr lang="ru-RU" altLang="ru-RU" sz="2400" b="1" kern="0" dirty="0">
                <a:solidFill>
                  <a:srgbClr val="FF3300"/>
                </a:solidFill>
                <a:latin typeface="Arial" panose="020B0604020202020204" pitchFamily="34" charset="0"/>
                <a:cs typeface="Arial" panose="020B0604020202020204" pitchFamily="34" charset="0"/>
              </a:rPr>
              <a:t>КУМ</a:t>
            </a:r>
            <a:r>
              <a:rPr lang="ru-RU" altLang="ru-RU" sz="2400" kern="0" dirty="0">
                <a:solidFill>
                  <a:srgbClr val="545472"/>
                </a:solidFill>
                <a:latin typeface="Arial" panose="020B0604020202020204" pitchFamily="34" charset="0"/>
                <a:cs typeface="Arial" panose="020B0604020202020204" pitchFamily="34" charset="0"/>
              </a:rPr>
              <a:t>– окрашиваются в </a:t>
            </a:r>
            <a:r>
              <a:rPr lang="ru-RU" altLang="ru-RU" sz="2400" b="1" kern="0" dirty="0">
                <a:solidFill>
                  <a:srgbClr val="FF3300"/>
                </a:solidFill>
                <a:latin typeface="Arial" panose="020B0604020202020204" pitchFamily="34" charset="0"/>
                <a:cs typeface="Arial" panose="020B0604020202020204" pitchFamily="34" charset="0"/>
              </a:rPr>
              <a:t>красный</a:t>
            </a:r>
            <a:r>
              <a:rPr lang="ru-RU" altLang="ru-RU" sz="2400" kern="0" dirty="0">
                <a:solidFill>
                  <a:srgbClr val="545472"/>
                </a:solidFill>
                <a:latin typeface="Arial" panose="020B0604020202020204" pitchFamily="34" charset="0"/>
                <a:cs typeface="Arial" panose="020B0604020202020204" pitchFamily="34" charset="0"/>
              </a:rPr>
              <a:t>, окружающий фон </a:t>
            </a:r>
            <a:r>
              <a:rPr lang="ru-RU" altLang="ru-RU" sz="2400" b="1" kern="0" dirty="0">
                <a:solidFill>
                  <a:srgbClr val="545472"/>
                </a:solidFill>
                <a:latin typeface="Arial" panose="020B0604020202020204" pitchFamily="34" charset="0"/>
                <a:cs typeface="Arial" panose="020B0604020202020204" pitchFamily="34" charset="0"/>
              </a:rPr>
              <a:t>– в синий цвет</a:t>
            </a:r>
            <a:r>
              <a:rPr lang="ru-RU" altLang="ru-RU" sz="2400" kern="0" dirty="0">
                <a:solidFill>
                  <a:srgbClr val="545472"/>
                </a:solidFill>
                <a:latin typeface="Arial" panose="020B0604020202020204" pitchFamily="34" charset="0"/>
                <a:cs typeface="Arial" panose="020B0604020202020204" pitchFamily="34" charset="0"/>
              </a:rPr>
              <a:t>.</a:t>
            </a:r>
          </a:p>
          <a:p>
            <a:pPr lvl="0" eaLnBrk="0" fontAlgn="base" hangingPunct="0">
              <a:spcBef>
                <a:spcPct val="20000"/>
              </a:spcBef>
              <a:spcAft>
                <a:spcPct val="0"/>
              </a:spcAft>
              <a:buSzPct val="90000"/>
              <a:defRPr/>
            </a:pPr>
            <a:r>
              <a:rPr lang="ru-RU" altLang="ru-RU" sz="2400" b="1" kern="0" dirty="0">
                <a:solidFill>
                  <a:srgbClr val="545472"/>
                </a:solidFill>
                <a:latin typeface="Arial" panose="020B0604020202020204" pitchFamily="34" charset="0"/>
                <a:cs typeface="Arial" panose="020B0604020202020204" pitchFamily="34" charset="0"/>
              </a:rPr>
              <a:t>Чувствительность </a:t>
            </a:r>
            <a:r>
              <a:rPr lang="ru-RU" altLang="ru-RU" sz="2400" kern="0" dirty="0">
                <a:solidFill>
                  <a:srgbClr val="545472"/>
                </a:solidFill>
                <a:latin typeface="Arial" panose="020B0604020202020204" pitchFamily="34" charset="0"/>
                <a:cs typeface="Arial" panose="020B0604020202020204" pitchFamily="34" charset="0"/>
              </a:rPr>
              <a:t>метода определяется  кол-вом МБТ: </a:t>
            </a:r>
          </a:p>
          <a:p>
            <a:pPr marL="342900" lvl="0" indent="-342900" eaLnBrk="0" fontAlgn="base" hangingPunct="0">
              <a:spcBef>
                <a:spcPct val="20000"/>
              </a:spcBef>
              <a:spcAft>
                <a:spcPct val="0"/>
              </a:spcAft>
              <a:buSzPct val="90000"/>
              <a:buFont typeface="Arial" panose="020B0604020202020204" pitchFamily="34" charset="0"/>
              <a:buChar char="•"/>
              <a:defRPr/>
            </a:pPr>
            <a:r>
              <a:rPr lang="ru-RU" altLang="ru-RU" sz="2400" b="1" kern="0" dirty="0">
                <a:solidFill>
                  <a:srgbClr val="545472"/>
                </a:solidFill>
                <a:latin typeface="Arial" panose="020B0604020202020204" pitchFamily="34" charset="0"/>
                <a:cs typeface="Arial" panose="020B0604020202020204" pitchFamily="34" charset="0"/>
              </a:rPr>
              <a:t>КУМ+ если </a:t>
            </a:r>
            <a:r>
              <a:rPr lang="ru-RU" altLang="ru-RU" sz="2400" kern="0" dirty="0">
                <a:solidFill>
                  <a:srgbClr val="545472"/>
                </a:solidFill>
                <a:latin typeface="Arial" panose="020B0604020202020204" pitchFamily="34" charset="0"/>
                <a:cs typeface="Arial" panose="020B0604020202020204" pitchFamily="34" charset="0"/>
              </a:rPr>
              <a:t>в</a:t>
            </a:r>
            <a:r>
              <a:rPr lang="ru-RU" altLang="ru-RU" sz="2400" kern="0" dirty="0">
                <a:solidFill>
                  <a:srgbClr val="C7C7DF"/>
                </a:solidFill>
                <a:latin typeface="Arial" panose="020B0604020202020204" pitchFamily="34" charset="0"/>
                <a:cs typeface="Arial" panose="020B0604020202020204" pitchFamily="34" charset="0"/>
              </a:rPr>
              <a:t> </a:t>
            </a:r>
            <a:r>
              <a:rPr lang="ru-RU" altLang="ru-RU" sz="2400" b="1" kern="0" dirty="0">
                <a:solidFill>
                  <a:srgbClr val="FF3300"/>
                </a:solidFill>
                <a:latin typeface="Arial" panose="020B0604020202020204" pitchFamily="34" charset="0"/>
                <a:cs typeface="Arial" panose="020B0604020202020204" pitchFamily="34" charset="0"/>
              </a:rPr>
              <a:t>1 мл</a:t>
            </a:r>
            <a:r>
              <a:rPr lang="ru-RU" altLang="ru-RU" sz="2400" kern="0" dirty="0">
                <a:solidFill>
                  <a:srgbClr val="545472"/>
                </a:solidFill>
                <a:latin typeface="Arial" panose="020B0604020202020204" pitchFamily="34" charset="0"/>
                <a:cs typeface="Arial" panose="020B0604020202020204" pitchFamily="34" charset="0"/>
              </a:rPr>
              <a:t> мокроты </a:t>
            </a:r>
          </a:p>
          <a:p>
            <a:pPr lvl="0" eaLnBrk="0" fontAlgn="base" hangingPunct="0">
              <a:spcBef>
                <a:spcPct val="20000"/>
              </a:spcBef>
              <a:spcAft>
                <a:spcPct val="0"/>
              </a:spcAft>
              <a:buSzPct val="90000"/>
              <a:defRPr/>
            </a:pPr>
            <a:r>
              <a:rPr lang="ru-RU" altLang="ru-RU" sz="2400" b="1" kern="0" dirty="0">
                <a:solidFill>
                  <a:srgbClr val="FF3300"/>
                </a:solidFill>
                <a:latin typeface="Arial" panose="020B0604020202020204" pitchFamily="34" charset="0"/>
                <a:cs typeface="Arial" panose="020B0604020202020204" pitchFamily="34" charset="0"/>
              </a:rPr>
              <a:t>от   5 -10 тыс. особей</a:t>
            </a:r>
            <a:r>
              <a:rPr lang="ru-RU" altLang="ru-RU" sz="2400" kern="0" dirty="0">
                <a:solidFill>
                  <a:srgbClr val="545472"/>
                </a:solidFill>
                <a:latin typeface="Arial" panose="020B0604020202020204" pitchFamily="34" charset="0"/>
                <a:cs typeface="Arial" panose="020B0604020202020204" pitchFamily="34" charset="0"/>
              </a:rPr>
              <a:t>.</a:t>
            </a:r>
          </a:p>
          <a:p>
            <a:pPr lvl="0" eaLnBrk="0" hangingPunct="0">
              <a:buSzPct val="90000"/>
              <a:defRPr/>
            </a:pPr>
            <a:endParaRPr lang="ru-RU" altLang="ru-RU" sz="2400" b="1" dirty="0">
              <a:solidFill>
                <a:srgbClr val="545472"/>
              </a:solidFill>
              <a:latin typeface="Arial" panose="020B0604020202020204" pitchFamily="34" charset="0"/>
              <a:cs typeface="Arial" panose="020B0604020202020204" pitchFamily="34" charset="0"/>
            </a:endParaRPr>
          </a:p>
          <a:p>
            <a:pPr marL="342900" lvl="0" indent="-342900" eaLnBrk="0" hangingPunct="0">
              <a:buSzPct val="90000"/>
              <a:buBlip>
                <a:blip r:embed="rId2"/>
              </a:buBlip>
              <a:defRPr/>
            </a:pPr>
            <a:r>
              <a:rPr lang="ru-RU" altLang="ru-RU" sz="2000" dirty="0">
                <a:latin typeface="Arial" panose="020B0604020202020204" pitchFamily="34" charset="0"/>
                <a:cs typeface="Arial" panose="020B0604020202020204" pitchFamily="34" charset="0"/>
              </a:rPr>
              <a:t>Повышение информативности  метода (прямая бактериоскопия мазка и  центрифугирование – 5 тыс. оборотов  в мин.).</a:t>
            </a:r>
          </a:p>
          <a:p>
            <a:pPr marL="342900" lvl="0" indent="-342900" eaLnBrk="0" fontAlgn="base" hangingPunct="0">
              <a:spcBef>
                <a:spcPct val="20000"/>
              </a:spcBef>
              <a:spcAft>
                <a:spcPct val="0"/>
              </a:spcAft>
              <a:buSzPct val="90000"/>
              <a:defRPr/>
            </a:pPr>
            <a:endParaRPr lang="ru-RU" altLang="ru-RU" sz="2400" kern="0" dirty="0">
              <a:latin typeface="Arial" panose="020B0604020202020204" pitchFamily="34" charset="0"/>
              <a:cs typeface="Arial" panose="020B0604020202020204" pitchFamily="34" charset="0"/>
            </a:endParaRPr>
          </a:p>
        </p:txBody>
      </p:sp>
      <p:pic>
        <p:nvPicPr>
          <p:cNvPr id="4" name="Picture 4" descr="02_7_1_zi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7277100" y="1331913"/>
            <a:ext cx="4495800" cy="4406900"/>
          </a:xfrm>
          <a:prstGeom prst="rect">
            <a:avLst/>
          </a:prstGeom>
        </p:spPr>
      </p:pic>
    </p:spTree>
    <p:extLst>
      <p:ext uri="{BB962C8B-B14F-4D97-AF65-F5344CB8AC3E}">
        <p14:creationId xmlns:p14="http://schemas.microsoft.com/office/powerpoint/2010/main" val="9243022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3377" y="123825"/>
            <a:ext cx="11649075" cy="819150"/>
          </a:xfrm>
        </p:spPr>
        <p:txBody>
          <a:bodyPr>
            <a:normAutofit/>
          </a:bodyPr>
          <a:lstStyle/>
          <a:p>
            <a:r>
              <a:rPr lang="ru-RU" sz="2800" dirty="0"/>
              <a:t>Диагностический алгоритм врача при подозрении на туберкулез</a:t>
            </a:r>
          </a:p>
        </p:txBody>
      </p:sp>
      <p:sp>
        <p:nvSpPr>
          <p:cNvPr id="3" name="Rectangle 4"/>
          <p:cNvSpPr>
            <a:spLocks noChangeArrowheads="1"/>
          </p:cNvSpPr>
          <p:nvPr/>
        </p:nvSpPr>
        <p:spPr bwMode="auto">
          <a:xfrm>
            <a:off x="1200192" y="1068389"/>
            <a:ext cx="10077449" cy="1800225"/>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1800" b="0" i="0" u="none" strike="noStrike" kern="0" cap="none" spc="0" normalizeH="0" baseline="0" noProof="0" dirty="0">
              <a:ln>
                <a:noFill/>
              </a:ln>
              <a:solidFill>
                <a:srgbClr val="0000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2400" b="0" i="0" u="none" strike="noStrike" kern="0" cap="none" spc="0" normalizeH="0" baseline="0" noProof="0" dirty="0">
              <a:ln>
                <a:noFill/>
              </a:ln>
              <a:solidFill>
                <a:srgbClr val="FF33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2400" b="1" i="0" u="none" strike="noStrike" kern="0" cap="none" spc="0" normalizeH="0" baseline="0" noProof="0" dirty="0">
              <a:ln>
                <a:noFill/>
              </a:ln>
              <a:solidFill>
                <a:srgbClr val="FF33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2400" b="1" i="0" u="none" strike="noStrike" kern="0" cap="none" spc="0" normalizeH="0" baseline="0" noProof="0" dirty="0">
                <a:ln>
                  <a:noFill/>
                </a:ln>
                <a:solidFill>
                  <a:srgbClr val="FF3300"/>
                </a:solidFill>
                <a:effectLst/>
                <a:uLnTx/>
                <a:uFillTx/>
                <a:latin typeface="Arial" pitchFamily="34" charset="0"/>
                <a:cs typeface="Arial" pitchFamily="34" charset="0"/>
              </a:rPr>
              <a:t>Клинический  минимум обследования</a:t>
            </a:r>
          </a:p>
          <a:p>
            <a:pPr lvl="0" algn="ctr" eaLnBrk="1" fontAlgn="base" hangingPunct="1">
              <a:spcBef>
                <a:spcPct val="0"/>
              </a:spcBef>
              <a:spcAft>
                <a:spcPct val="0"/>
              </a:spcAft>
              <a:buSzTx/>
              <a:buNone/>
              <a:defRPr/>
            </a:pPr>
            <a:r>
              <a:rPr kumimoji="0" lang="ru-RU" altLang="ru-RU" sz="2000" b="0" i="0" u="none" strike="noStrike" kern="0" cap="none" spc="0" normalizeH="0" baseline="0" noProof="0" dirty="0">
                <a:ln>
                  <a:noFill/>
                </a:ln>
                <a:solidFill>
                  <a:srgbClr val="000000"/>
                </a:solidFill>
                <a:effectLst/>
                <a:uLnTx/>
                <a:uFillTx/>
                <a:latin typeface="Arial" pitchFamily="34" charset="0"/>
                <a:cs typeface="Arial" pitchFamily="34" charset="0"/>
              </a:rPr>
              <a:t>( </a:t>
            </a: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Изучение </a:t>
            </a:r>
            <a:r>
              <a:rPr lang="ru-RU" altLang="ru-RU" sz="1800" b="1" kern="0" dirty="0">
                <a:solidFill>
                  <a:srgbClr val="000000"/>
                </a:solidFill>
                <a:latin typeface="Arial" pitchFamily="34" charset="0"/>
                <a:cs typeface="Arial" pitchFamily="34" charset="0"/>
              </a:rPr>
              <a:t>эпидемиологического анамнеза,</a:t>
            </a:r>
          </a:p>
          <a:p>
            <a:pPr lvl="0" algn="ctr" eaLnBrk="1" fontAlgn="base" hangingPunct="1">
              <a:spcBef>
                <a:spcPct val="0"/>
              </a:spcBef>
              <a:spcAft>
                <a:spcPct val="0"/>
              </a:spcAft>
              <a:buSzTx/>
              <a:buNone/>
              <a:defRPr/>
            </a:pPr>
            <a:r>
              <a:rPr lang="ru-RU" altLang="ru-RU" sz="1800" b="1" kern="0" dirty="0">
                <a:solidFill>
                  <a:srgbClr val="000000"/>
                </a:solidFill>
                <a:latin typeface="Arial" pitchFamily="34" charset="0"/>
                <a:cs typeface="Arial" pitchFamily="34" charset="0"/>
              </a:rPr>
              <a:t>анамнеза жизни и </a:t>
            </a: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анамнеза заболевания.</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Иммунодиагностические  тесты.   Анализ  крови и мочи.</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a:t>
            </a:r>
            <a:r>
              <a:rPr kumimoji="0" lang="ru-RU" altLang="ru-RU" sz="2000" b="0" i="0" u="none" strike="noStrike" kern="0" cap="none" spc="0" normalizeH="0" baseline="0" noProof="0" dirty="0">
                <a:ln>
                  <a:noFill/>
                </a:ln>
                <a:solidFill>
                  <a:srgbClr val="000000"/>
                </a:solidFill>
                <a:effectLst/>
                <a:uLnTx/>
                <a:uFillTx/>
                <a:latin typeface="Arial" pitchFamily="34" charset="0"/>
                <a:cs typeface="Arial" pitchFamily="34" charset="0"/>
              </a:rPr>
              <a:t>Обзорная</a:t>
            </a: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рентгенограмма органов грудной клетки.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FF3300"/>
                </a:solidFill>
                <a:effectLst/>
                <a:uLnTx/>
                <a:uFillTx/>
                <a:latin typeface="Arial" pitchFamily="34" charset="0"/>
                <a:cs typeface="Arial" pitchFamily="34" charset="0"/>
              </a:rPr>
              <a:t>Исследование  мокроты </a:t>
            </a: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(любой материал) </a:t>
            </a:r>
            <a:r>
              <a:rPr kumimoji="0" lang="ru-RU" altLang="ru-RU" sz="1800" b="1" i="0" u="none" strike="noStrike" kern="0" cap="none" spc="0" normalizeH="0" baseline="0" noProof="0" dirty="0">
                <a:ln>
                  <a:noFill/>
                </a:ln>
                <a:solidFill>
                  <a:srgbClr val="FF3300"/>
                </a:solidFill>
                <a:effectLst/>
                <a:uLnTx/>
                <a:uFillTx/>
                <a:latin typeface="Arial" pitchFamily="34" charset="0"/>
                <a:cs typeface="Arial" pitchFamily="34" charset="0"/>
              </a:rPr>
              <a:t>на  КУМ 3-х кратно</a:t>
            </a: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a:t>
            </a:r>
            <a:endParaRPr kumimoji="0" lang="ru-RU" altLang="ru-RU" sz="2000" b="0" i="0" u="none" strike="noStrike" kern="0" cap="none" spc="0" normalizeH="0" baseline="0" noProof="0" dirty="0">
              <a:ln>
                <a:noFill/>
              </a:ln>
              <a:solidFill>
                <a:srgbClr val="0000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2000" b="0" i="0" u="none" strike="noStrike" kern="0" cap="none" spc="0" normalizeH="0" baseline="0" noProof="0" dirty="0">
              <a:ln>
                <a:noFill/>
              </a:ln>
              <a:solidFill>
                <a:srgbClr val="000000"/>
              </a:solidFill>
              <a:effectLst/>
              <a:uLnTx/>
              <a:uFillTx/>
              <a:latin typeface="Arial" pitchFamily="34" charset="0"/>
              <a:cs typeface="Arial" pitchFamily="34" charset="0"/>
            </a:endParaRPr>
          </a:p>
        </p:txBody>
      </p:sp>
      <p:sp>
        <p:nvSpPr>
          <p:cNvPr id="4" name="Rectangle 6"/>
          <p:cNvSpPr>
            <a:spLocks noChangeArrowheads="1"/>
          </p:cNvSpPr>
          <p:nvPr/>
        </p:nvSpPr>
        <p:spPr bwMode="auto">
          <a:xfrm>
            <a:off x="527051" y="3286125"/>
            <a:ext cx="3263900" cy="1366838"/>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результаты:</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FF3300"/>
                </a:solidFill>
                <a:effectLst/>
                <a:uLnTx/>
                <a:uFillTx/>
                <a:latin typeface="Arial" pitchFamily="34" charset="0"/>
                <a:cs typeface="Arial" pitchFamily="34" charset="0"/>
              </a:rPr>
              <a:t>(КУМ+)</a:t>
            </a: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FF0000"/>
                </a:solidFill>
                <a:effectLst/>
                <a:uLnTx/>
                <a:uFillTx/>
                <a:latin typeface="Arial" pitchFamily="34" charset="0"/>
                <a:cs typeface="Arial" pitchFamily="34" charset="0"/>
              </a:rPr>
              <a:t>ДНК МБТ</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Рентген. и клинические</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признаки</a:t>
            </a: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endParaRPr>
          </a:p>
        </p:txBody>
      </p:sp>
      <p:sp>
        <p:nvSpPr>
          <p:cNvPr id="5" name="Rectangle 9"/>
          <p:cNvSpPr>
            <a:spLocks noChangeArrowheads="1"/>
          </p:cNvSpPr>
          <p:nvPr/>
        </p:nvSpPr>
        <p:spPr bwMode="auto">
          <a:xfrm>
            <a:off x="4078858" y="3286125"/>
            <a:ext cx="4034367" cy="863600"/>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2400" b="0" i="0" u="none" strike="noStrike" kern="0" cap="none" spc="0" normalizeH="0" baseline="0" noProof="0" dirty="0">
                <a:ln>
                  <a:noFill/>
                </a:ln>
                <a:solidFill>
                  <a:srgbClr val="000000"/>
                </a:solidFill>
                <a:effectLst/>
                <a:uLnTx/>
                <a:uFillTx/>
                <a:latin typeface="Arial" pitchFamily="34" charset="0"/>
                <a:cs typeface="Arial" pitchFamily="34" charset="0"/>
              </a:rPr>
              <a:t>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Рентген-синдром:</a:t>
            </a:r>
            <a:r>
              <a:rPr kumimoji="0" lang="ru-RU" altLang="ru-RU" sz="1800" b="0" i="0" u="none" strike="noStrike" kern="0" cap="none" spc="0" normalizeH="0" baseline="0" noProof="0" dirty="0">
                <a:ln>
                  <a:noFill/>
                </a:ln>
                <a:solidFill>
                  <a:srgbClr val="000000"/>
                </a:solidFill>
                <a:effectLst/>
                <a:uLnTx/>
                <a:uFillTx/>
                <a:latin typeface="Arial" pitchFamily="34" charset="0"/>
                <a:cs typeface="Arial" pitchFamily="34" charset="0"/>
              </a:rPr>
              <a:t> диссеминация</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0" i="0" u="none" strike="noStrike" kern="0" cap="none" spc="0" normalizeH="0" baseline="0" noProof="0" dirty="0">
                <a:ln>
                  <a:noFill/>
                </a:ln>
                <a:solidFill>
                  <a:srgbClr val="000000"/>
                </a:solidFill>
                <a:effectLst/>
                <a:uLnTx/>
                <a:uFillTx/>
                <a:latin typeface="Arial" pitchFamily="34" charset="0"/>
                <a:cs typeface="Arial" pitchFamily="34" charset="0"/>
              </a:rPr>
              <a:t>округлая тень, полость,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0" i="0" u="none" strike="noStrike" kern="0" cap="none" spc="0" normalizeH="0" baseline="0" noProof="0" dirty="0">
                <a:ln>
                  <a:noFill/>
                </a:ln>
                <a:solidFill>
                  <a:srgbClr val="000000"/>
                </a:solidFill>
                <a:effectLst/>
                <a:uLnTx/>
                <a:uFillTx/>
                <a:latin typeface="Arial" pitchFamily="34" charset="0"/>
                <a:cs typeface="Arial" pitchFamily="34" charset="0"/>
              </a:rPr>
              <a:t>увеличенные ВГЛУ, плеврит</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2400" b="0" i="0" u="none" strike="noStrike" kern="0" cap="none" spc="0" normalizeH="0" baseline="0" noProof="0" dirty="0">
                <a:ln>
                  <a:noFill/>
                </a:ln>
                <a:solidFill>
                  <a:srgbClr val="000000"/>
                </a:solidFill>
                <a:effectLst/>
                <a:uLnTx/>
                <a:uFillTx/>
                <a:latin typeface="Arial" pitchFamily="34" charset="0"/>
                <a:cs typeface="Arial" pitchFamily="34" charset="0"/>
              </a:rPr>
              <a:t> </a:t>
            </a:r>
            <a:endParaRPr kumimoji="0" lang="ru-RU" altLang="ru-RU" sz="1800" b="0" i="0" u="none" strike="noStrike" kern="0" cap="none" spc="0" normalizeH="0" baseline="0" noProof="0" dirty="0">
              <a:ln>
                <a:noFill/>
              </a:ln>
              <a:solidFill>
                <a:srgbClr val="FF3300"/>
              </a:solidFill>
              <a:effectLst/>
              <a:uLnTx/>
              <a:uFillTx/>
              <a:latin typeface="Arial" pitchFamily="34" charset="0"/>
              <a:cs typeface="Arial" pitchFamily="34" charset="0"/>
            </a:endParaRPr>
          </a:p>
        </p:txBody>
      </p:sp>
      <p:sp>
        <p:nvSpPr>
          <p:cNvPr id="6" name="Rectangle 15"/>
          <p:cNvSpPr>
            <a:spLocks noChangeArrowheads="1"/>
          </p:cNvSpPr>
          <p:nvPr/>
        </p:nvSpPr>
        <p:spPr bwMode="auto">
          <a:xfrm>
            <a:off x="8496301" y="3286125"/>
            <a:ext cx="3168651" cy="647700"/>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Рентген. и клин.</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Признаки пневмонии</a:t>
            </a:r>
          </a:p>
        </p:txBody>
      </p:sp>
      <p:sp>
        <p:nvSpPr>
          <p:cNvPr id="7" name="Rectangle 16"/>
          <p:cNvSpPr>
            <a:spLocks noChangeArrowheads="1"/>
          </p:cNvSpPr>
          <p:nvPr/>
        </p:nvSpPr>
        <p:spPr bwMode="auto">
          <a:xfrm>
            <a:off x="8401090" y="3933833"/>
            <a:ext cx="3551767" cy="504825"/>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Лечение АБП  </a:t>
            </a:r>
            <a:r>
              <a:rPr kumimoji="0" lang="en-US"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(2 </a:t>
            </a:r>
            <a:r>
              <a:rPr kumimoji="0" lang="ru-RU" altLang="ru-RU" sz="1800" b="1" i="0" u="none" strike="noStrike" kern="0" cap="none" spc="0" normalizeH="0" baseline="0" noProof="0" dirty="0" err="1">
                <a:ln>
                  <a:noFill/>
                </a:ln>
                <a:solidFill>
                  <a:srgbClr val="000000"/>
                </a:solidFill>
                <a:effectLst/>
                <a:uLnTx/>
                <a:uFillTx/>
                <a:latin typeface="Arial" pitchFamily="34" charset="0"/>
                <a:cs typeface="Arial" pitchFamily="34" charset="0"/>
              </a:rPr>
              <a:t>нед</a:t>
            </a: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(исключая </a:t>
            </a:r>
            <a:r>
              <a:rPr kumimoji="0" lang="en-US"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R,</a:t>
            </a: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a:t>
            </a:r>
            <a:r>
              <a:rPr kumimoji="0" lang="en-US"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Cap, </a:t>
            </a:r>
            <a:r>
              <a:rPr kumimoji="0" lang="en-US" altLang="ru-RU" sz="1800" b="1" i="0" u="none" strike="noStrike" kern="0" cap="none" spc="0" normalizeH="0" baseline="0" noProof="0" dirty="0" err="1">
                <a:ln>
                  <a:noFill/>
                </a:ln>
                <a:solidFill>
                  <a:srgbClr val="000000"/>
                </a:solidFill>
                <a:effectLst/>
                <a:uLnTx/>
                <a:uFillTx/>
                <a:latin typeface="Arial" pitchFamily="34" charset="0"/>
                <a:cs typeface="Arial" pitchFamily="34" charset="0"/>
              </a:rPr>
              <a:t>Fq</a:t>
            </a:r>
            <a:r>
              <a:rPr kumimoji="0" lang="ru-RU" altLang="ru-RU" sz="1800" b="0" i="0" u="none" strike="noStrike" kern="0" cap="none" spc="0" normalizeH="0" baseline="0" noProof="0" dirty="0">
                <a:ln>
                  <a:noFill/>
                </a:ln>
                <a:solidFill>
                  <a:srgbClr val="000000"/>
                </a:solidFill>
                <a:effectLst/>
                <a:uLnTx/>
                <a:uFillTx/>
                <a:latin typeface="Arial" pitchFamily="34" charset="0"/>
                <a:cs typeface="Arial" pitchFamily="34" charset="0"/>
              </a:rPr>
              <a:t> </a:t>
            </a:r>
          </a:p>
        </p:txBody>
      </p:sp>
      <p:sp>
        <p:nvSpPr>
          <p:cNvPr id="8" name="Rectangle 12"/>
          <p:cNvSpPr>
            <a:spLocks noChangeArrowheads="1"/>
          </p:cNvSpPr>
          <p:nvPr/>
        </p:nvSpPr>
        <p:spPr bwMode="auto">
          <a:xfrm>
            <a:off x="527053" y="5038786"/>
            <a:ext cx="3071283" cy="1223963"/>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600" b="1" i="0" u="none" strike="noStrike" kern="0" cap="none" spc="0" normalizeH="0" baseline="0" noProof="0" dirty="0">
                <a:ln>
                  <a:noFill/>
                </a:ln>
                <a:solidFill>
                  <a:srgbClr val="000000"/>
                </a:solidFill>
                <a:effectLst/>
                <a:uLnTx/>
                <a:uFillTx/>
                <a:latin typeface="Arial" pitchFamily="34" charset="0"/>
                <a:cs typeface="Arial" pitchFamily="34" charset="0"/>
              </a:rPr>
              <a:t>Осмотр фтизиатра</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600" b="1" i="0" u="none" strike="noStrike" kern="0" cap="none" spc="0" normalizeH="0" baseline="0" noProof="0" dirty="0">
                <a:ln>
                  <a:noFill/>
                </a:ln>
                <a:solidFill>
                  <a:srgbClr val="000000"/>
                </a:solidFill>
                <a:effectLst/>
                <a:uLnTx/>
                <a:uFillTx/>
                <a:latin typeface="Arial" pitchFamily="34" charset="0"/>
                <a:cs typeface="Arial" pitchFamily="34" charset="0"/>
              </a:rPr>
              <a:t>Туберкулезное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600" b="1" i="0" u="none" strike="noStrike" kern="0" cap="none" spc="0" normalizeH="0" baseline="0" noProof="0" dirty="0">
                <a:ln>
                  <a:noFill/>
                </a:ln>
                <a:solidFill>
                  <a:srgbClr val="000000"/>
                </a:solidFill>
                <a:effectLst/>
                <a:uLnTx/>
                <a:uFillTx/>
                <a:latin typeface="Arial" pitchFamily="34" charset="0"/>
                <a:cs typeface="Arial" pitchFamily="34" charset="0"/>
              </a:rPr>
              <a:t>учреждение</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400" b="0" i="0" u="none" strike="noStrike" kern="0" cap="none" spc="0" normalizeH="0" baseline="0" noProof="0" dirty="0">
                <a:ln>
                  <a:noFill/>
                </a:ln>
                <a:solidFill>
                  <a:srgbClr val="000000"/>
                </a:solidFill>
                <a:effectLst/>
                <a:uLnTx/>
                <a:uFillTx/>
                <a:latin typeface="Arial" pitchFamily="34" charset="0"/>
                <a:cs typeface="Arial" pitchFamily="34" charset="0"/>
              </a:rPr>
              <a:t>Заключительная  дезинфекция</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400" b="0" i="0" u="none" strike="noStrike" kern="0" cap="none" spc="0" normalizeH="0" baseline="0" noProof="0" dirty="0">
                <a:ln>
                  <a:noFill/>
                </a:ln>
                <a:solidFill>
                  <a:srgbClr val="000000"/>
                </a:solidFill>
                <a:effectLst/>
                <a:uLnTx/>
                <a:uFillTx/>
                <a:latin typeface="Arial" pitchFamily="34" charset="0"/>
                <a:cs typeface="Arial" pitchFamily="34" charset="0"/>
              </a:rPr>
              <a:t>Обследование контактных</a:t>
            </a:r>
            <a:endParaRPr kumimoji="0" lang="ru-RU" altLang="ru-RU" sz="1600" b="0" i="0" u="none" strike="noStrike" kern="0" cap="none" spc="0" normalizeH="0" baseline="0" noProof="0" dirty="0">
              <a:ln>
                <a:noFill/>
              </a:ln>
              <a:solidFill>
                <a:srgbClr val="000000"/>
              </a:solidFill>
              <a:effectLst/>
              <a:uLnTx/>
              <a:uFillTx/>
              <a:latin typeface="Arial" pitchFamily="34" charset="0"/>
              <a:cs typeface="Arial" pitchFamily="34" charset="0"/>
            </a:endParaRPr>
          </a:p>
        </p:txBody>
      </p:sp>
      <p:sp>
        <p:nvSpPr>
          <p:cNvPr id="9" name="Rectangle 10"/>
          <p:cNvSpPr>
            <a:spLocks noChangeArrowheads="1"/>
          </p:cNvSpPr>
          <p:nvPr/>
        </p:nvSpPr>
        <p:spPr bwMode="auto">
          <a:xfrm>
            <a:off x="4618569" y="4748275"/>
            <a:ext cx="2954867" cy="1152525"/>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2000" b="0" i="0" u="none" strike="noStrike" kern="0" cap="none" spc="0" normalizeH="0" baseline="0" noProof="0" dirty="0">
              <a:ln>
                <a:noFill/>
              </a:ln>
              <a:solidFill>
                <a:srgbClr val="FF33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400" b="1" i="0" u="none" strike="noStrike" kern="0" cap="none" spc="0" normalizeH="0" baseline="0" noProof="0" dirty="0">
                <a:ln>
                  <a:noFill/>
                </a:ln>
                <a:solidFill>
                  <a:srgbClr val="FF3300"/>
                </a:solidFill>
                <a:effectLst/>
                <a:uLnTx/>
                <a:uFillTx/>
                <a:latin typeface="Arial" pitchFamily="34" charset="0"/>
                <a:cs typeface="Arial" pitchFamily="34" charset="0"/>
              </a:rPr>
              <a:t>Консилиум с</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400" b="1" i="0" u="none" strike="noStrike" kern="0" cap="none" spc="0" normalizeH="0" baseline="0" noProof="0" dirty="0">
                <a:ln>
                  <a:noFill/>
                </a:ln>
                <a:solidFill>
                  <a:srgbClr val="FF3300"/>
                </a:solidFill>
                <a:effectLst/>
                <a:uLnTx/>
                <a:uFillTx/>
                <a:latin typeface="Arial" pitchFamily="34" charset="0"/>
                <a:cs typeface="Arial" pitchFamily="34" charset="0"/>
              </a:rPr>
              <a:t> Фтизиатром</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400" b="1" i="0" u="none" strike="noStrike" kern="0" cap="none" spc="0" normalizeH="0" baseline="0" noProof="0" dirty="0">
                <a:ln>
                  <a:noFill/>
                </a:ln>
                <a:solidFill>
                  <a:srgbClr val="000000"/>
                </a:solidFill>
                <a:effectLst/>
                <a:uLnTx/>
                <a:uFillTx/>
                <a:latin typeface="Arial" pitchFamily="34" charset="0"/>
                <a:cs typeface="Arial" pitchFamily="34" charset="0"/>
              </a:rPr>
              <a:t>Дополнительные</a:t>
            </a:r>
            <a:r>
              <a:rPr kumimoji="0" lang="ru-RU" altLang="ru-RU" sz="1400" b="0" i="0" u="none" strike="noStrike" kern="0" cap="none" spc="0" normalizeH="0" baseline="0" noProof="0" dirty="0">
                <a:ln>
                  <a:noFill/>
                </a:ln>
                <a:solidFill>
                  <a:srgbClr val="000000"/>
                </a:solidFill>
                <a:effectLst/>
                <a:uLnTx/>
                <a:uFillTx/>
                <a:latin typeface="Arial" pitchFamily="34" charset="0"/>
                <a:cs typeface="Arial" pitchFamily="34" charset="0"/>
              </a:rPr>
              <a:t> (ДМИ)</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400" b="0" i="0" u="none" strike="noStrike" kern="0" cap="none" spc="0" normalizeH="0" baseline="0" noProof="0" dirty="0">
                <a:ln>
                  <a:noFill/>
                </a:ln>
                <a:solidFill>
                  <a:srgbClr val="000000"/>
                </a:solidFill>
                <a:effectLst/>
                <a:uLnTx/>
                <a:uFillTx/>
                <a:latin typeface="Arial" pitchFamily="34" charset="0"/>
                <a:cs typeface="Arial" pitchFamily="34" charset="0"/>
              </a:rPr>
              <a:t>для верификации диагноза</a:t>
            </a: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altLang="ru-RU" sz="1400" b="0" i="0" u="none" strike="noStrike" kern="0" cap="none" spc="0" normalizeH="0" baseline="0" noProof="0" dirty="0">
              <a:ln>
                <a:noFill/>
              </a:ln>
              <a:solidFill>
                <a:srgbClr val="000000"/>
              </a:solidFill>
              <a:effectLst/>
              <a:uLnTx/>
              <a:uFillTx/>
              <a:latin typeface="Arial" pitchFamily="34" charset="0"/>
              <a:cs typeface="Arial" pitchFamily="34" charset="0"/>
            </a:endParaRPr>
          </a:p>
        </p:txBody>
      </p:sp>
      <p:sp>
        <p:nvSpPr>
          <p:cNvPr id="10" name="Rectangle 17"/>
          <p:cNvSpPr>
            <a:spLocks noChangeArrowheads="1"/>
          </p:cNvSpPr>
          <p:nvPr/>
        </p:nvSpPr>
        <p:spPr bwMode="auto">
          <a:xfrm>
            <a:off x="8401051" y="4893532"/>
            <a:ext cx="1536700" cy="1008063"/>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600" b="1" i="0" u="none" strike="noStrike" kern="0" cap="none" spc="0" normalizeH="0" baseline="0" noProof="0" dirty="0">
                <a:ln>
                  <a:noFill/>
                </a:ln>
                <a:solidFill>
                  <a:srgbClr val="000000"/>
                </a:solidFill>
                <a:effectLst/>
                <a:uLnTx/>
                <a:uFillTx/>
                <a:latin typeface="Arial" pitchFamily="34" charset="0"/>
                <a:cs typeface="Arial" pitchFamily="34" charset="0"/>
              </a:rPr>
              <a:t>Нет </a:t>
            </a:r>
            <a:r>
              <a:rPr kumimoji="0" lang="ru-RU" altLang="ru-RU" sz="1600" b="1" i="0" u="none" strike="noStrike" kern="0" cap="none" spc="0" normalizeH="0" baseline="0" noProof="0" dirty="0" err="1">
                <a:ln>
                  <a:noFill/>
                </a:ln>
                <a:solidFill>
                  <a:srgbClr val="000000"/>
                </a:solidFill>
                <a:effectLst/>
                <a:uLnTx/>
                <a:uFillTx/>
                <a:latin typeface="Arial" pitchFamily="34" charset="0"/>
                <a:cs typeface="Arial" pitchFamily="34" charset="0"/>
              </a:rPr>
              <a:t>полож</a:t>
            </a:r>
            <a:r>
              <a:rPr kumimoji="0" lang="ru-RU" altLang="ru-RU" sz="1600" b="1" i="0" u="none" strike="noStrike" kern="0" cap="none" spc="0" normalizeH="0" baseline="0" noProof="0" dirty="0">
                <a:ln>
                  <a:noFill/>
                </a:ln>
                <a:solidFill>
                  <a:srgbClr val="000000"/>
                </a:solidFill>
                <a:effectLst/>
                <a:uLnTx/>
                <a:uFillTx/>
                <a:latin typeface="Arial" pitchFamily="34" charset="0"/>
                <a:cs typeface="Arial" pitchFamily="34" charset="0"/>
              </a:rPr>
              <a:t>.</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600" b="1" i="0" u="none" strike="noStrike" kern="0" cap="none" spc="0" normalizeH="0" baseline="0" noProof="0" dirty="0">
                <a:ln>
                  <a:noFill/>
                </a:ln>
                <a:solidFill>
                  <a:srgbClr val="000000"/>
                </a:solidFill>
                <a:effectLst/>
                <a:uLnTx/>
                <a:uFillTx/>
                <a:latin typeface="Arial" pitchFamily="34" charset="0"/>
                <a:cs typeface="Arial" pitchFamily="34" charset="0"/>
              </a:rPr>
              <a:t>динамики</a:t>
            </a:r>
          </a:p>
        </p:txBody>
      </p:sp>
      <p:sp>
        <p:nvSpPr>
          <p:cNvPr id="11" name="Rectangle 18"/>
          <p:cNvSpPr>
            <a:spLocks noChangeArrowheads="1"/>
          </p:cNvSpPr>
          <p:nvPr/>
        </p:nvSpPr>
        <p:spPr bwMode="auto">
          <a:xfrm>
            <a:off x="10320906" y="4892737"/>
            <a:ext cx="1631951" cy="1008063"/>
          </a:xfrm>
          <a:prstGeom prst="rect">
            <a:avLst/>
          </a:prstGeom>
          <a:solidFill>
            <a:srgbClr val="A7CCD9">
              <a:lumMod val="20000"/>
              <a:lumOff val="80000"/>
            </a:srgbClr>
          </a:solidFill>
          <a:ln w="9525">
            <a:solidFill>
              <a:srgbClr val="545472"/>
            </a:solidFill>
            <a:miter lim="800000"/>
            <a:headEnd/>
            <a:tailEnd/>
          </a:ln>
        </p:spPr>
        <p:txBody>
          <a:bodyPr wrap="none" anchor="ctr"/>
          <a:lstStyle>
            <a:lvl1pPr eaLnBrk="0" hangingPunct="0">
              <a:spcBef>
                <a:spcPct val="20000"/>
              </a:spcBef>
              <a:buSzPct val="90000"/>
              <a:buBlip>
                <a:blip r:embed="rId2"/>
              </a:buBlip>
              <a:defRPr sz="3200">
                <a:solidFill>
                  <a:schemeClr val="tx1"/>
                </a:solidFill>
                <a:latin typeface="Tahoma" pitchFamily="34" charset="0"/>
              </a:defRPr>
            </a:lvl1pPr>
            <a:lvl2pPr marL="742950" indent="-285750" eaLnBrk="0" hangingPunct="0">
              <a:spcBef>
                <a:spcPct val="20000"/>
              </a:spcBef>
              <a:buSzPct val="80000"/>
              <a:buBlip>
                <a:blip r:embed="rId3"/>
              </a:buBlip>
              <a:defRPr sz="2800">
                <a:solidFill>
                  <a:schemeClr val="tx1"/>
                </a:solidFill>
                <a:latin typeface="Tahoma" pitchFamily="34" charset="0"/>
              </a:defRPr>
            </a:lvl2pPr>
            <a:lvl3pPr marL="1143000" indent="-228600" eaLnBrk="0" hangingPunct="0">
              <a:spcBef>
                <a:spcPct val="20000"/>
              </a:spcBef>
              <a:buSzPct val="70000"/>
              <a:buBlip>
                <a:blip r:embed="rId4"/>
              </a:buBlip>
              <a:defRPr sz="2400">
                <a:solidFill>
                  <a:schemeClr val="tx1"/>
                </a:solidFill>
                <a:latin typeface="Tahoma" pitchFamily="34" charset="0"/>
              </a:defRPr>
            </a:lvl3pPr>
            <a:lvl4pPr marL="1600200" indent="-228600" eaLnBrk="0" hangingPunct="0">
              <a:spcBef>
                <a:spcPct val="20000"/>
              </a:spcBef>
              <a:buSzPct val="70000"/>
              <a:buBlip>
                <a:blip r:embed="rId5"/>
              </a:buBlip>
              <a:defRPr sz="2000">
                <a:solidFill>
                  <a:schemeClr val="tx1"/>
                </a:solidFill>
                <a:latin typeface="Tahoma" pitchFamily="34" charset="0"/>
              </a:defRPr>
            </a:lvl4pPr>
            <a:lvl5pPr marL="2057400" indent="-228600" eaLnBrk="0" hangingPunct="0">
              <a:spcBef>
                <a:spcPct val="20000"/>
              </a:spcBef>
              <a:buSzPct val="70000"/>
              <a:buBlip>
                <a:blip r:embed="rId6"/>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6"/>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6"/>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6"/>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6"/>
              </a:buBlip>
              <a:defRPr sz="2000">
                <a:solidFill>
                  <a:schemeClr val="tx1"/>
                </a:solidFill>
                <a:latin typeface="Tahoma"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Есть</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эффект</a:t>
            </a:r>
            <a:r>
              <a:rPr kumimoji="0" lang="de-DE"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a:t>
            </a:r>
            <a:r>
              <a:rPr lang="ru-RU" altLang="ru-RU" sz="1800" b="1" kern="0" dirty="0">
                <a:solidFill>
                  <a:srgbClr val="000000"/>
                </a:solidFill>
                <a:latin typeface="Arial" pitchFamily="34" charset="0"/>
                <a:cs typeface="Arial" pitchFamily="34" charset="0"/>
              </a:rPr>
              <a:t>-</a:t>
            </a:r>
            <a:endPar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ru-RU" altLang="ru-RU" sz="1800" b="1" i="0" u="none" strike="noStrike" kern="0" cap="none" spc="0" normalizeH="0" baseline="0" noProof="0" dirty="0">
                <a:ln>
                  <a:noFill/>
                </a:ln>
                <a:solidFill>
                  <a:srgbClr val="000000"/>
                </a:solidFill>
                <a:effectLst/>
                <a:uLnTx/>
                <a:uFillTx/>
                <a:latin typeface="Arial" pitchFamily="34" charset="0"/>
                <a:cs typeface="Arial" pitchFamily="34" charset="0"/>
              </a:rPr>
              <a:t> </a:t>
            </a:r>
            <a:r>
              <a:rPr kumimoji="0" lang="ru-RU" altLang="ru-RU" sz="1800" b="1" i="0" u="none" strike="noStrike" kern="0" cap="none" spc="0" normalizeH="0" baseline="0" noProof="0" dirty="0">
                <a:ln>
                  <a:noFill/>
                </a:ln>
                <a:solidFill>
                  <a:srgbClr val="FF3300"/>
                </a:solidFill>
                <a:effectLst/>
                <a:uLnTx/>
                <a:uFillTx/>
                <a:latin typeface="Arial" pitchFamily="34" charset="0"/>
                <a:cs typeface="Arial" pitchFamily="34" charset="0"/>
              </a:rPr>
              <a:t>нет ТБ</a:t>
            </a:r>
          </a:p>
        </p:txBody>
      </p:sp>
      <p:sp>
        <p:nvSpPr>
          <p:cNvPr id="12" name="Стрелка вниз 11"/>
          <p:cNvSpPr/>
          <p:nvPr/>
        </p:nvSpPr>
        <p:spPr>
          <a:xfrm>
            <a:off x="1729320" y="2868673"/>
            <a:ext cx="666749" cy="428625"/>
          </a:xfrm>
          <a:prstGeom prst="down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
        <p:nvSpPr>
          <p:cNvPr id="13" name="Стрелка вниз 12"/>
          <p:cNvSpPr/>
          <p:nvPr/>
        </p:nvSpPr>
        <p:spPr>
          <a:xfrm>
            <a:off x="5762628" y="2868674"/>
            <a:ext cx="666749" cy="428625"/>
          </a:xfrm>
          <a:prstGeom prst="down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
        <p:nvSpPr>
          <p:cNvPr id="14" name="Стрелка вниз 13"/>
          <p:cNvSpPr/>
          <p:nvPr/>
        </p:nvSpPr>
        <p:spPr>
          <a:xfrm>
            <a:off x="9625543" y="2868672"/>
            <a:ext cx="666749" cy="428625"/>
          </a:xfrm>
          <a:prstGeom prst="down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
        <p:nvSpPr>
          <p:cNvPr id="15" name="Стрелка вниз 14"/>
          <p:cNvSpPr/>
          <p:nvPr/>
        </p:nvSpPr>
        <p:spPr>
          <a:xfrm>
            <a:off x="1024468" y="4610161"/>
            <a:ext cx="666749" cy="428625"/>
          </a:xfrm>
          <a:prstGeom prst="down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
        <p:nvSpPr>
          <p:cNvPr id="16" name="Стрелка вниз 15"/>
          <p:cNvSpPr/>
          <p:nvPr/>
        </p:nvSpPr>
        <p:spPr>
          <a:xfrm>
            <a:off x="5572128" y="4224398"/>
            <a:ext cx="666749" cy="428625"/>
          </a:xfrm>
          <a:prstGeom prst="down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
        <p:nvSpPr>
          <p:cNvPr id="17" name="Стрелка вниз 16"/>
          <p:cNvSpPr/>
          <p:nvPr/>
        </p:nvSpPr>
        <p:spPr>
          <a:xfrm>
            <a:off x="8715376" y="4479195"/>
            <a:ext cx="666749" cy="428625"/>
          </a:xfrm>
          <a:prstGeom prst="down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
        <p:nvSpPr>
          <p:cNvPr id="18" name="Стрелка вниз 17"/>
          <p:cNvSpPr/>
          <p:nvPr/>
        </p:nvSpPr>
        <p:spPr>
          <a:xfrm>
            <a:off x="10803467" y="4464907"/>
            <a:ext cx="666749" cy="428625"/>
          </a:xfrm>
          <a:prstGeom prst="down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
        <p:nvSpPr>
          <p:cNvPr id="19" name="Стрелка влево 18"/>
          <p:cNvSpPr/>
          <p:nvPr/>
        </p:nvSpPr>
        <p:spPr>
          <a:xfrm>
            <a:off x="7642265" y="5166519"/>
            <a:ext cx="758825" cy="484188"/>
          </a:xfrm>
          <a:prstGeom prst="left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
        <p:nvSpPr>
          <p:cNvPr id="20" name="Стрелка влево 19"/>
          <p:cNvSpPr/>
          <p:nvPr/>
        </p:nvSpPr>
        <p:spPr>
          <a:xfrm>
            <a:off x="3667125" y="5203827"/>
            <a:ext cx="951443" cy="484188"/>
          </a:xfrm>
          <a:prstGeom prst="leftArrow">
            <a:avLst/>
          </a:prstGeom>
          <a:solidFill>
            <a:srgbClr val="A7CCD9"/>
          </a:solidFill>
          <a:ln w="25400" cap="flat" cmpd="sng" algn="ctr">
            <a:solidFill>
              <a:srgbClr val="A7CCD9">
                <a:shade val="50000"/>
              </a:srgbClr>
            </a:solidFill>
            <a:prstDash val="solid"/>
          </a:ln>
          <a:effectLst/>
        </p:spPr>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ru-RU" sz="1800" b="0" i="0" u="none" strike="noStrike" kern="0" cap="none" spc="0" normalizeH="0" baseline="0" noProof="0">
              <a:ln>
                <a:noFill/>
              </a:ln>
              <a:solidFill>
                <a:srgbClr val="FFFFE1"/>
              </a:solidFill>
              <a:effectLst/>
              <a:uLnTx/>
              <a:uFillTx/>
              <a:latin typeface="Tahoma"/>
              <a:ea typeface="+mn-ea"/>
              <a:cs typeface="+mn-cs"/>
            </a:endParaRPr>
          </a:p>
        </p:txBody>
      </p:sp>
    </p:spTree>
    <p:extLst>
      <p:ext uri="{BB962C8B-B14F-4D97-AF65-F5344CB8AC3E}">
        <p14:creationId xmlns:p14="http://schemas.microsoft.com/office/powerpoint/2010/main" val="381382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34928" y="1638301"/>
            <a:ext cx="8329055" cy="1576382"/>
          </a:xfrm>
        </p:spPr>
        <p:txBody>
          <a:bodyPr>
            <a:noAutofit/>
          </a:bodyPr>
          <a:lstStyle/>
          <a:p>
            <a:r>
              <a:rPr lang="ru-RU" altLang="ru-RU" sz="4000" b="1" kern="0" dirty="0">
                <a:solidFill>
                  <a:srgbClr val="660066"/>
                </a:solidFill>
              </a:rPr>
              <a:t>  2 этап    Этиологической диагностики   туберкулеза</a:t>
            </a:r>
            <a:br>
              <a:rPr lang="ru-RU" altLang="ru-RU" sz="4000" b="1" kern="0" dirty="0">
                <a:solidFill>
                  <a:srgbClr val="660066"/>
                </a:solidFill>
              </a:rPr>
            </a:br>
            <a:endParaRPr lang="ru-RU" sz="4000" dirty="0"/>
          </a:p>
        </p:txBody>
      </p:sp>
    </p:spTree>
    <p:extLst>
      <p:ext uri="{BB962C8B-B14F-4D97-AF65-F5344CB8AC3E}">
        <p14:creationId xmlns:p14="http://schemas.microsoft.com/office/powerpoint/2010/main" val="14017737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noChangeArrowheads="1"/>
          </p:cNvSpPr>
          <p:nvPr/>
        </p:nvSpPr>
        <p:spPr>
          <a:xfrm>
            <a:off x="2657476" y="457258"/>
            <a:ext cx="9048751" cy="5705475"/>
          </a:xfrm>
          <a:prstGeom prst="rect">
            <a:avLst/>
          </a:prstGeom>
          <a:solidFill>
            <a:schemeClr val="accent1">
              <a:lumMod val="40000"/>
              <a:lumOff val="60000"/>
            </a:schemeClr>
          </a:solidFill>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accent5">
                    <a:lumMod val="75000"/>
                  </a:schemeClr>
                </a:solidFill>
                <a:latin typeface="+mj-lt"/>
                <a:ea typeface="+mj-ea"/>
                <a:cs typeface="+mj-cs"/>
              </a:defRPr>
            </a:lvl1pPr>
          </a:lstStyle>
          <a:p>
            <a:pPr>
              <a:defRPr/>
            </a:pPr>
            <a:r>
              <a:rPr lang="ru-RU" altLang="ru-RU" sz="3600" b="1" dirty="0">
                <a:latin typeface="Tahoma" panose="020B0604030504040204" pitchFamily="34" charset="0"/>
                <a:ea typeface="Tahoma" panose="020B0604030504040204" pitchFamily="34" charset="0"/>
                <a:cs typeface="Tahoma" panose="020B0604030504040204" pitchFamily="34" charset="0"/>
              </a:rPr>
              <a:t>   </a:t>
            </a:r>
            <a:r>
              <a:rPr lang="ru-RU" altLang="ru-RU" sz="2800" b="1" dirty="0">
                <a:latin typeface="Tahoma" panose="020B0604030504040204" pitchFamily="34" charset="0"/>
                <a:ea typeface="Tahoma" panose="020B0604030504040204" pitchFamily="34" charset="0"/>
                <a:cs typeface="Tahoma" panose="020B0604030504040204" pitchFamily="34" charset="0"/>
              </a:rPr>
              <a:t>2 й этап  Этиологической диагностики ТБ</a:t>
            </a:r>
            <a:br>
              <a:rPr lang="ru-RU" altLang="ru-RU" sz="2800" b="1" dirty="0">
                <a:latin typeface="Tahoma" panose="020B0604030504040204" pitchFamily="34" charset="0"/>
                <a:ea typeface="Tahoma" panose="020B0604030504040204" pitchFamily="34" charset="0"/>
                <a:cs typeface="Tahoma" panose="020B0604030504040204" pitchFamily="34" charset="0"/>
              </a:rPr>
            </a:br>
            <a:r>
              <a:rPr lang="ru-RU" altLang="ru-RU" sz="2000" b="1" dirty="0">
                <a:latin typeface="Tahoma" panose="020B0604030504040204" pitchFamily="34" charset="0"/>
                <a:ea typeface="Tahoma" panose="020B0604030504040204" pitchFamily="34" charset="0"/>
                <a:cs typeface="Tahoma" panose="020B0604030504040204" pitchFamily="34" charset="0"/>
              </a:rPr>
              <a:t>Выполнение обязательного диагностического минимума в ПТД (специализированная помощь)</a:t>
            </a:r>
            <a:r>
              <a:rPr lang="ru-RU" altLang="ru-RU" sz="2000" dirty="0">
                <a:latin typeface="Tahoma" panose="020B0604030504040204" pitchFamily="34" charset="0"/>
                <a:ea typeface="Tahoma" panose="020B0604030504040204" pitchFamily="34" charset="0"/>
                <a:cs typeface="Tahoma" panose="020B0604030504040204" pitchFamily="34" charset="0"/>
              </a:rPr>
              <a:t>: - </a:t>
            </a:r>
            <a:r>
              <a:rPr lang="ru-RU" altLang="ru-RU" sz="2000" b="1" dirty="0">
                <a:solidFill>
                  <a:srgbClr val="C00000"/>
                </a:solidFill>
                <a:latin typeface="Tahoma" panose="020B0604030504040204" pitchFamily="34" charset="0"/>
                <a:ea typeface="Tahoma" panose="020B0604030504040204" pitchFamily="34" charset="0"/>
                <a:cs typeface="Tahoma" panose="020B0604030504040204" pitchFamily="34" charset="0"/>
              </a:rPr>
              <a:t>в  2 образцах  </a:t>
            </a:r>
            <a:r>
              <a:rPr lang="ru-RU" altLang="ru-RU" sz="2000" dirty="0">
                <a:latin typeface="Tahoma" panose="020B0604030504040204" pitchFamily="34" charset="0"/>
                <a:ea typeface="Tahoma" panose="020B0604030504040204" pitchFamily="34" charset="0"/>
                <a:cs typeface="Tahoma" panose="020B0604030504040204" pitchFamily="34" charset="0"/>
              </a:rPr>
              <a:t>диагностического материала</a:t>
            </a:r>
            <a:br>
              <a:rPr lang="ru-RU" altLang="ru-RU" sz="2000" dirty="0"/>
            </a:br>
            <a:br>
              <a:rPr lang="ru-RU" altLang="ru-RU" sz="2000" dirty="0">
                <a:latin typeface="Tahoma" panose="020B0604030504040204" pitchFamily="34" charset="0"/>
                <a:ea typeface="Tahoma" panose="020B0604030504040204" pitchFamily="34" charset="0"/>
                <a:cs typeface="Tahoma" panose="020B0604030504040204" pitchFamily="34" charset="0"/>
              </a:rPr>
            </a:br>
            <a:r>
              <a:rPr lang="ru-RU" altLang="ru-RU" sz="2800" dirty="0">
                <a:latin typeface="Tahoma" panose="020B0604030504040204" pitchFamily="34" charset="0"/>
                <a:ea typeface="Tahoma" panose="020B0604030504040204" pitchFamily="34" charset="0"/>
                <a:cs typeface="Tahoma" panose="020B0604030504040204" pitchFamily="34" charset="0"/>
              </a:rPr>
              <a:t>- </a:t>
            </a:r>
            <a:r>
              <a:rPr lang="ru-RU" altLang="ru-RU" sz="2800" b="1" dirty="0">
                <a:solidFill>
                  <a:schemeClr val="tx1"/>
                </a:solidFill>
                <a:latin typeface="Tahoma" panose="020B0604030504040204" pitchFamily="34" charset="0"/>
                <a:ea typeface="Tahoma" panose="020B0604030504040204" pitchFamily="34" charset="0"/>
                <a:cs typeface="Tahoma" panose="020B0604030504040204" pitchFamily="34" charset="0"/>
              </a:rPr>
              <a:t>молекулярно-генетические методы</a:t>
            </a:r>
            <a:br>
              <a:rPr lang="ru-RU" altLang="ru-RU" sz="2800" b="1" dirty="0">
                <a:solidFill>
                  <a:schemeClr val="tx1"/>
                </a:solidFill>
                <a:latin typeface="Tahoma" panose="020B0604030504040204" pitchFamily="34" charset="0"/>
                <a:ea typeface="Tahoma" panose="020B0604030504040204" pitchFamily="34" charset="0"/>
                <a:cs typeface="Tahoma" panose="020B0604030504040204" pitchFamily="34" charset="0"/>
              </a:rPr>
            </a:br>
            <a:r>
              <a:rPr lang="ru-RU" altLang="ru-RU" sz="2800" b="1"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(ПЦР) - в реальном времени.</a:t>
            </a:r>
          </a:p>
          <a:p>
            <a:pPr>
              <a:defRPr/>
            </a:pPr>
            <a:b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ru-RU" altLang="ru-RU" sz="2800" b="1" dirty="0">
                <a:solidFill>
                  <a:schemeClr val="tx1"/>
                </a:solidFill>
                <a:latin typeface="Tahoma" panose="020B0604030504040204" pitchFamily="34" charset="0"/>
                <a:ea typeface="Tahoma" panose="020B0604030504040204" pitchFamily="34" charset="0"/>
                <a:cs typeface="Tahoma" panose="020B0604030504040204" pitchFamily="34" charset="0"/>
              </a:rPr>
              <a:t>микроскопия</a:t>
            </a: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 – Ц-Н, ЛМ  (из 2-х проб)  </a:t>
            </a:r>
            <a:b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ru-RU" altLang="ru-RU" sz="2800" b="1" dirty="0">
                <a:solidFill>
                  <a:schemeClr val="tx1"/>
                </a:solidFill>
                <a:latin typeface="Tahoma" panose="020B0604030504040204" pitchFamily="34" charset="0"/>
                <a:ea typeface="Tahoma" panose="020B0604030504040204" pitchFamily="34" charset="0"/>
                <a:cs typeface="Tahoma" panose="020B0604030504040204" pitchFamily="34" charset="0"/>
              </a:rPr>
              <a:t>посев </a:t>
            </a: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на твердые и жидкие питательные среды (из 2-х проб)</a:t>
            </a:r>
          </a:p>
          <a:p>
            <a:pPr>
              <a:defRPr/>
            </a:pPr>
            <a:b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ru-RU" altLang="ru-RU" sz="2800" b="1" dirty="0">
                <a:solidFill>
                  <a:schemeClr val="tx1"/>
                </a:solidFill>
                <a:latin typeface="Tahoma" panose="020B0604030504040204" pitchFamily="34" charset="0"/>
                <a:ea typeface="Tahoma" panose="020B0604030504040204" pitchFamily="34" charset="0"/>
                <a:cs typeface="Tahoma" panose="020B0604030504040204" pitchFamily="34" charset="0"/>
              </a:rPr>
              <a:t>идентификация культуры</a:t>
            </a: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 выросшей на питательной среде</a:t>
            </a:r>
          </a:p>
          <a:p>
            <a:pPr>
              <a:defRPr/>
            </a:pPr>
            <a:b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a:t>
            </a:r>
            <a:r>
              <a:rPr lang="ru-RU" altLang="ru-RU" sz="2800" b="1" dirty="0">
                <a:solidFill>
                  <a:schemeClr val="tx1"/>
                </a:solidFill>
                <a:latin typeface="Tahoma" panose="020B0604030504040204" pitchFamily="34" charset="0"/>
                <a:ea typeface="Tahoma" panose="020B0604030504040204" pitchFamily="34" charset="0"/>
                <a:cs typeface="Tahoma" panose="020B0604030504040204" pitchFamily="34" charset="0"/>
              </a:rPr>
              <a:t>ТЕСТ</a:t>
            </a: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 лекарственной </a:t>
            </a:r>
            <a:r>
              <a:rPr lang="ru-RU" altLang="ru-RU" sz="2800" b="1" dirty="0">
                <a:solidFill>
                  <a:schemeClr val="tx1"/>
                </a:solidFill>
                <a:latin typeface="Tahoma" panose="020B0604030504040204" pitchFamily="34" charset="0"/>
                <a:ea typeface="Tahoma" panose="020B0604030504040204" pitchFamily="34" charset="0"/>
                <a:cs typeface="Tahoma" panose="020B0604030504040204" pitchFamily="34" charset="0"/>
              </a:rPr>
              <a:t>чувствительности</a:t>
            </a:r>
            <a:r>
              <a:rPr lang="ru-RU" altLang="ru-RU" sz="2800" dirty="0">
                <a:solidFill>
                  <a:schemeClr val="tx1"/>
                </a:solidFill>
                <a:latin typeface="Tahoma" panose="020B0604030504040204" pitchFamily="34" charset="0"/>
                <a:ea typeface="Tahoma" panose="020B0604030504040204" pitchFamily="34" charset="0"/>
                <a:cs typeface="Tahoma" panose="020B0604030504040204" pitchFamily="34" charset="0"/>
              </a:rPr>
              <a:t> МБТ к  ПТП </a:t>
            </a:r>
            <a:r>
              <a:rPr lang="ru-RU" altLang="ru-RU" sz="1800" dirty="0">
                <a:solidFill>
                  <a:schemeClr val="tx1"/>
                </a:solidFill>
                <a:latin typeface="Tahoma" panose="020B0604030504040204" pitchFamily="34" charset="0"/>
                <a:ea typeface="Tahoma" panose="020B0604030504040204" pitchFamily="34" charset="0"/>
                <a:cs typeface="Tahoma" panose="020B0604030504040204" pitchFamily="34" charset="0"/>
              </a:rPr>
              <a:t>(противотуберкулёзным препаратам).</a:t>
            </a:r>
          </a:p>
        </p:txBody>
      </p:sp>
    </p:spTree>
    <p:extLst>
      <p:ext uri="{BB962C8B-B14F-4D97-AF65-F5344CB8AC3E}">
        <p14:creationId xmlns:p14="http://schemas.microsoft.com/office/powerpoint/2010/main" val="38441900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6788" y="555622"/>
            <a:ext cx="8329055" cy="654054"/>
          </a:xfrm>
        </p:spPr>
        <p:txBody>
          <a:bodyPr>
            <a:normAutofit fontScale="90000"/>
          </a:bodyPr>
          <a:lstStyle/>
          <a:p>
            <a:r>
              <a:rPr lang="ru-RU" dirty="0"/>
              <a:t>Люминесцентная микроскопия</a:t>
            </a:r>
            <a:br>
              <a:rPr lang="ru-RU" dirty="0"/>
            </a:br>
            <a:endParaRPr lang="ru-RU" dirty="0"/>
          </a:p>
        </p:txBody>
      </p:sp>
      <p:sp>
        <p:nvSpPr>
          <p:cNvPr id="3" name="Прямоугольник 2"/>
          <p:cNvSpPr/>
          <p:nvPr/>
        </p:nvSpPr>
        <p:spPr>
          <a:xfrm>
            <a:off x="2200275" y="1287429"/>
            <a:ext cx="6096000" cy="4721292"/>
          </a:xfrm>
          <a:prstGeom prst="rect">
            <a:avLst/>
          </a:prstGeom>
        </p:spPr>
        <p:txBody>
          <a:bodyPr>
            <a:spAutoFit/>
          </a:bodyPr>
          <a:lstStyle/>
          <a:p>
            <a:pPr marL="342900" marR="0" lvl="0" indent="-342900" defTabSz="914400" eaLnBrk="0" fontAlgn="base" latinLnBrk="0" hangingPunct="0">
              <a:lnSpc>
                <a:spcPct val="100000"/>
              </a:lnSpc>
              <a:spcBef>
                <a:spcPct val="20000"/>
              </a:spcBef>
              <a:spcAft>
                <a:spcPct val="0"/>
              </a:spcAft>
              <a:buClrTx/>
              <a:buSzPct val="90000"/>
              <a:buFontTx/>
              <a:buBlip>
                <a:blip r:embed="rId2"/>
              </a:buBlip>
              <a:tabLst/>
              <a:defRPr/>
            </a:pPr>
            <a:r>
              <a:rPr kumimoji="0" lang="ru-RU" altLang="ru-RU" sz="3200" b="0" i="0" u="none" strike="noStrike" kern="0" cap="none" spc="0" normalizeH="0" baseline="0" noProof="0" dirty="0">
                <a:ln>
                  <a:noFill/>
                </a:ln>
                <a:solidFill>
                  <a:srgbClr val="545472"/>
                </a:solidFill>
                <a:effectLst/>
                <a:uLnTx/>
                <a:uFillTx/>
                <a:latin typeface="Tahoma"/>
              </a:rPr>
              <a:t>Окраска препарата </a:t>
            </a:r>
            <a:r>
              <a:rPr kumimoji="0" lang="ru-RU" altLang="ru-RU" sz="3200" b="0" i="0" u="none" strike="noStrike" kern="0" cap="none" spc="0" normalizeH="0" baseline="0" noProof="0" dirty="0" err="1">
                <a:ln>
                  <a:noFill/>
                </a:ln>
                <a:solidFill>
                  <a:srgbClr val="545472"/>
                </a:solidFill>
                <a:effectLst/>
                <a:uLnTx/>
                <a:uFillTx/>
                <a:latin typeface="Tahoma"/>
              </a:rPr>
              <a:t>флюорохромами</a:t>
            </a:r>
            <a:r>
              <a:rPr kumimoji="0" lang="ru-RU" altLang="ru-RU" sz="3200" b="0" i="0" u="none" strike="noStrike" kern="0" cap="none" spc="0" normalizeH="0" baseline="0" noProof="0" dirty="0">
                <a:ln>
                  <a:noFill/>
                </a:ln>
                <a:solidFill>
                  <a:srgbClr val="545472"/>
                </a:solidFill>
                <a:effectLst/>
                <a:uLnTx/>
                <a:uFillTx/>
                <a:latin typeface="Tahoma"/>
              </a:rPr>
              <a:t> (родамин, </a:t>
            </a:r>
            <a:r>
              <a:rPr kumimoji="0" lang="ru-RU" altLang="ru-RU" sz="3200" b="0" i="0" u="none" strike="noStrike" kern="0" cap="none" spc="0" normalizeH="0" baseline="0" noProof="0" dirty="0" err="1">
                <a:ln>
                  <a:noFill/>
                </a:ln>
                <a:solidFill>
                  <a:srgbClr val="545472"/>
                </a:solidFill>
                <a:effectLst/>
                <a:uLnTx/>
                <a:uFillTx/>
                <a:latin typeface="Tahoma"/>
              </a:rPr>
              <a:t>аурамин</a:t>
            </a:r>
            <a:r>
              <a:rPr kumimoji="0" lang="ru-RU" altLang="ru-RU" sz="3200" b="0" i="0" u="none" strike="noStrike" kern="0" cap="none" spc="0" normalizeH="0" baseline="0" noProof="0" dirty="0">
                <a:ln>
                  <a:noFill/>
                </a:ln>
                <a:solidFill>
                  <a:srgbClr val="545472"/>
                </a:solidFill>
                <a:effectLst/>
                <a:uLnTx/>
                <a:uFillTx/>
                <a:latin typeface="Tahoma"/>
              </a:rPr>
              <a:t>) </a:t>
            </a:r>
          </a:p>
          <a:p>
            <a:pPr marL="342900" marR="0" lvl="0" indent="-342900" defTabSz="914400" eaLnBrk="0" fontAlgn="base" latinLnBrk="0" hangingPunct="0">
              <a:lnSpc>
                <a:spcPct val="100000"/>
              </a:lnSpc>
              <a:spcBef>
                <a:spcPct val="20000"/>
              </a:spcBef>
              <a:spcAft>
                <a:spcPct val="0"/>
              </a:spcAft>
              <a:buClrTx/>
              <a:buSzPct val="90000"/>
              <a:buFontTx/>
              <a:buBlip>
                <a:blip r:embed="rId2"/>
              </a:buBlip>
              <a:tabLst/>
              <a:defRPr/>
            </a:pPr>
            <a:r>
              <a:rPr kumimoji="0" lang="ru-RU" altLang="ru-RU" sz="3200" b="1" i="0" u="none" strike="noStrike" kern="0" cap="none" spc="0" normalizeH="0" baseline="0" noProof="0" dirty="0">
                <a:ln>
                  <a:noFill/>
                </a:ln>
                <a:solidFill>
                  <a:srgbClr val="545472"/>
                </a:solidFill>
                <a:effectLst/>
                <a:uLnTx/>
                <a:uFillTx/>
                <a:latin typeface="Tahoma"/>
              </a:rPr>
              <a:t>КУМ</a:t>
            </a:r>
            <a:r>
              <a:rPr kumimoji="0" lang="ru-RU" altLang="ru-RU" sz="3200" b="0" i="0" u="none" strike="noStrike" kern="0" cap="none" spc="0" normalizeH="0" baseline="0" noProof="0" dirty="0">
                <a:ln>
                  <a:noFill/>
                </a:ln>
                <a:solidFill>
                  <a:srgbClr val="545472"/>
                </a:solidFill>
                <a:effectLst/>
                <a:uLnTx/>
                <a:uFillTx/>
                <a:latin typeface="Tahoma"/>
              </a:rPr>
              <a:t> – светятся  </a:t>
            </a:r>
            <a:r>
              <a:rPr kumimoji="0" lang="ru-RU" altLang="ru-RU" sz="3200" b="1" i="0" u="none" strike="noStrike" kern="0" cap="none" spc="0" normalizeH="0" baseline="0" noProof="0" dirty="0">
                <a:ln>
                  <a:noFill/>
                </a:ln>
                <a:solidFill>
                  <a:srgbClr val="545472"/>
                </a:solidFill>
                <a:effectLst/>
                <a:uLnTx/>
                <a:uFillTx/>
                <a:latin typeface="Tahoma"/>
              </a:rPr>
              <a:t>ярко-желтым цветом</a:t>
            </a:r>
            <a:r>
              <a:rPr kumimoji="0" lang="ru-RU" altLang="ru-RU" sz="3200" b="0" i="0" u="none" strike="noStrike" kern="0" cap="none" spc="0" normalizeH="0" baseline="0" noProof="0" dirty="0">
                <a:ln>
                  <a:noFill/>
                </a:ln>
                <a:solidFill>
                  <a:srgbClr val="545472"/>
                </a:solidFill>
                <a:effectLst/>
                <a:uLnTx/>
                <a:uFillTx/>
                <a:latin typeface="Tahoma"/>
              </a:rPr>
              <a:t> на темно-зеленом фоне.</a:t>
            </a:r>
          </a:p>
          <a:p>
            <a:pPr marL="342900" marR="0" lvl="0" indent="-342900" defTabSz="914400" eaLnBrk="0" fontAlgn="base" latinLnBrk="0" hangingPunct="0">
              <a:lnSpc>
                <a:spcPct val="100000"/>
              </a:lnSpc>
              <a:spcBef>
                <a:spcPct val="20000"/>
              </a:spcBef>
              <a:spcAft>
                <a:spcPct val="0"/>
              </a:spcAft>
              <a:buClrTx/>
              <a:buSzPct val="90000"/>
              <a:buFontTx/>
              <a:buBlip>
                <a:blip r:embed="rId2"/>
              </a:buBlip>
              <a:tabLst/>
              <a:defRPr/>
            </a:pPr>
            <a:r>
              <a:rPr kumimoji="0" lang="ru-RU" altLang="ru-RU" sz="3200" b="1" i="0" u="none" strike="noStrike" kern="0" cap="none" spc="0" normalizeH="0" baseline="0" noProof="0" dirty="0">
                <a:ln>
                  <a:noFill/>
                </a:ln>
                <a:solidFill>
                  <a:srgbClr val="545472"/>
                </a:solidFill>
                <a:effectLst/>
                <a:uLnTx/>
                <a:uFillTx/>
                <a:latin typeface="Tahoma"/>
              </a:rPr>
              <a:t>Чувствительность</a:t>
            </a:r>
            <a:r>
              <a:rPr kumimoji="0" lang="ru-RU" altLang="ru-RU" sz="3200" b="0" i="0" u="none" strike="noStrike" kern="0" cap="none" spc="0" normalizeH="0" baseline="0" noProof="0" dirty="0">
                <a:ln>
                  <a:noFill/>
                </a:ln>
                <a:solidFill>
                  <a:srgbClr val="545472"/>
                </a:solidFill>
                <a:effectLst/>
                <a:uLnTx/>
                <a:uFillTx/>
                <a:latin typeface="Tahoma"/>
              </a:rPr>
              <a:t> метода:    Кол-во  микобактерий в </a:t>
            </a:r>
            <a:r>
              <a:rPr kumimoji="0" lang="ru-RU" altLang="ru-RU" sz="3200" b="0" i="0" u="none" strike="noStrike" kern="0" cap="none" spc="0" normalizeH="0" baseline="0" noProof="0" dirty="0">
                <a:ln>
                  <a:noFill/>
                </a:ln>
                <a:solidFill>
                  <a:srgbClr val="FF0000"/>
                </a:solidFill>
                <a:effectLst/>
                <a:uLnTx/>
                <a:uFillTx/>
                <a:latin typeface="Tahoma"/>
              </a:rPr>
              <a:t>1 мл мокроты от 1000 особей</a:t>
            </a:r>
            <a:endParaRPr kumimoji="0" lang="ru-RU" sz="1800" b="0" i="0" u="none" strike="noStrike" kern="0" cap="none" spc="0" normalizeH="0" baseline="0" noProof="0" dirty="0">
              <a:ln>
                <a:noFill/>
              </a:ln>
              <a:solidFill>
                <a:sysClr val="windowText" lastClr="000000"/>
              </a:solidFill>
              <a:effectLst/>
              <a:uLnTx/>
              <a:uFillTx/>
            </a:endParaRPr>
          </a:p>
        </p:txBody>
      </p:sp>
      <p:pic>
        <p:nvPicPr>
          <p:cNvPr id="4" name="Picture 2" descr="http://player.myshared.ru/7/831830/slides/slide_44.jpg"/>
          <p:cNvPicPr>
            <a:picLocks noChangeAspect="1" noChangeArrowheads="1"/>
          </p:cNvPicPr>
          <p:nvPr/>
        </p:nvPicPr>
        <p:blipFill>
          <a:blip r:embed="rId3">
            <a:extLst>
              <a:ext uri="{28A0092B-C50C-407E-A947-70E740481C1C}">
                <a14:useLocalDpi xmlns:a14="http://schemas.microsoft.com/office/drawing/2010/main" val="0"/>
              </a:ext>
            </a:extLst>
          </a:blip>
          <a:srcRect l="49046" t="21080" r="-2567" b="17166"/>
          <a:stretch>
            <a:fillRect/>
          </a:stretch>
        </p:blipFill>
        <p:spPr bwMode="auto">
          <a:xfrm>
            <a:off x="8628061" y="1287430"/>
            <a:ext cx="3563939"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37770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6788" y="555679"/>
            <a:ext cx="8329055" cy="1254127"/>
          </a:xfrm>
        </p:spPr>
        <p:txBody>
          <a:bodyPr>
            <a:normAutofit/>
          </a:bodyPr>
          <a:lstStyle/>
          <a:p>
            <a:pPr algn="ctr"/>
            <a:r>
              <a:rPr lang="ru-RU" altLang="ru-RU" sz="3600" dirty="0">
                <a:solidFill>
                  <a:srgbClr val="0000FF"/>
                </a:solidFill>
                <a:latin typeface="Tahoma" panose="020B0604030504040204" pitchFamily="34" charset="0"/>
                <a:ea typeface="Tahoma" panose="020B0604030504040204" pitchFamily="34" charset="0"/>
                <a:cs typeface="Tahoma" panose="020B0604030504040204" pitchFamily="34" charset="0"/>
              </a:rPr>
              <a:t>Результаты микроскопического выявления  КУМ</a:t>
            </a:r>
            <a:endParaRPr lang="ru-RU" sz="3600" dirty="0">
              <a:latin typeface="Tahoma" panose="020B0604030504040204" pitchFamily="34" charset="0"/>
              <a:ea typeface="Tahoma" panose="020B0604030504040204" pitchFamily="34" charset="0"/>
              <a:cs typeface="Tahoma" panose="020B0604030504040204" pitchFamily="34" charset="0"/>
            </a:endParaRPr>
          </a:p>
        </p:txBody>
      </p:sp>
      <p:graphicFrame>
        <p:nvGraphicFramePr>
          <p:cNvPr id="3" name="Group 4"/>
          <p:cNvGraphicFramePr>
            <a:graphicFrameLocks noGrp="1"/>
          </p:cNvGraphicFramePr>
          <p:nvPr>
            <p:extLst>
              <p:ext uri="{D42A27DB-BD31-4B8C-83A1-F6EECF244321}">
                <p14:modId xmlns:p14="http://schemas.microsoft.com/office/powerpoint/2010/main" val="319154700"/>
              </p:ext>
            </p:extLst>
          </p:nvPr>
        </p:nvGraphicFramePr>
        <p:xfrm>
          <a:off x="2476501" y="1938338"/>
          <a:ext cx="9474203" cy="3819526"/>
        </p:xfrm>
        <a:graphic>
          <a:graphicData uri="http://schemas.openxmlformats.org/drawingml/2006/table">
            <a:tbl>
              <a:tblPr/>
              <a:tblGrid>
                <a:gridCol w="6515100">
                  <a:extLst>
                    <a:ext uri="{9D8B030D-6E8A-4147-A177-3AD203B41FA5}">
                      <a16:colId xmlns:a16="http://schemas.microsoft.com/office/drawing/2014/main" val="20000"/>
                    </a:ext>
                  </a:extLst>
                </a:gridCol>
                <a:gridCol w="2959103">
                  <a:extLst>
                    <a:ext uri="{9D8B030D-6E8A-4147-A177-3AD203B41FA5}">
                      <a16:colId xmlns:a16="http://schemas.microsoft.com/office/drawing/2014/main" val="20001"/>
                    </a:ext>
                  </a:extLst>
                </a:gridCol>
              </a:tblGrid>
              <a:tr h="7127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400" b="1" i="0" u="none" strike="noStrike" cap="none" normalizeH="0" baseline="0" dirty="0">
                          <a:ln>
                            <a:noFill/>
                          </a:ln>
                          <a:solidFill>
                            <a:schemeClr val="tx1"/>
                          </a:solidFill>
                          <a:effectLst/>
                          <a:latin typeface="Arial" charset="0"/>
                        </a:rPr>
                        <a:t>Число кислотоустойчивых МБ (КУМ)</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chemeClr val="tx1"/>
                          </a:solidFill>
                          <a:effectLst/>
                          <a:latin typeface="Arial" charset="0"/>
                        </a:rPr>
                        <a:t>Рез-т</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0961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chemeClr val="tx1"/>
                          </a:solidFill>
                          <a:effectLst/>
                          <a:latin typeface="Arial" charset="0"/>
                        </a:rPr>
                        <a:t>КУМ не обнаруж. в 300 п/зрения</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rgbClr val="FF0066"/>
                          </a:solidFill>
                          <a:effectLst/>
                          <a:latin typeface="Arial" charset="0"/>
                        </a:rPr>
                        <a:t>ОТР.</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397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dirty="0">
                          <a:ln>
                            <a:noFill/>
                          </a:ln>
                          <a:solidFill>
                            <a:schemeClr val="tx1"/>
                          </a:solidFill>
                          <a:effectLst/>
                          <a:latin typeface="Arial" charset="0"/>
                        </a:rPr>
                        <a:t>1- 9 КУМ в 100  п/зрения</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rgbClr val="FF0066"/>
                          </a:solidFill>
                          <a:effectLst/>
                          <a:latin typeface="Arial" charset="0"/>
                        </a:rPr>
                        <a:t>Повтор. иссл-е</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857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chemeClr val="tx1"/>
                          </a:solidFill>
                          <a:effectLst/>
                          <a:latin typeface="Arial" charset="0"/>
                        </a:rPr>
                        <a:t>10 - 99 КУМ в  100  п/зр.</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rgbClr val="FF0066"/>
                          </a:solidFill>
                          <a:effectLst/>
                          <a:latin typeface="Arial" charset="0"/>
                        </a:rPr>
                        <a:t>1+</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857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chemeClr val="tx1"/>
                          </a:solidFill>
                          <a:effectLst/>
                          <a:latin typeface="Arial" charset="0"/>
                        </a:rPr>
                        <a:t>1-10 КУМ  в 1 п/зр. </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rgbClr val="FF0066"/>
                          </a:solidFill>
                          <a:effectLst/>
                          <a:latin typeface="Arial" charset="0"/>
                        </a:rPr>
                        <a:t>2+</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857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dirty="0">
                          <a:ln>
                            <a:noFill/>
                          </a:ln>
                          <a:solidFill>
                            <a:schemeClr val="tx1"/>
                          </a:solidFill>
                          <a:effectLst/>
                          <a:latin typeface="Arial" charset="0"/>
                        </a:rPr>
                        <a:t>Более 10  в 1 п/</a:t>
                      </a:r>
                      <a:r>
                        <a:rPr kumimoji="0" lang="ru-RU" sz="2800" b="1" i="0" u="none" strike="noStrike" cap="none" normalizeH="0" baseline="0" dirty="0" err="1">
                          <a:ln>
                            <a:noFill/>
                          </a:ln>
                          <a:solidFill>
                            <a:schemeClr val="tx1"/>
                          </a:solidFill>
                          <a:effectLst/>
                          <a:latin typeface="Arial" charset="0"/>
                        </a:rPr>
                        <a:t>зр</a:t>
                      </a:r>
                      <a:r>
                        <a:rPr kumimoji="0" lang="ru-RU" sz="2800" b="1" i="0" u="none" strike="noStrike" cap="none" normalizeH="0" baseline="0" dirty="0">
                          <a:ln>
                            <a:noFill/>
                          </a:ln>
                          <a:solidFill>
                            <a:schemeClr val="tx1"/>
                          </a:solidFill>
                          <a:effectLst/>
                          <a:latin typeface="Arial" charset="0"/>
                        </a:rPr>
                        <a:t>.</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dirty="0">
                          <a:ln>
                            <a:noFill/>
                          </a:ln>
                          <a:solidFill>
                            <a:srgbClr val="FF0066"/>
                          </a:solidFill>
                          <a:effectLst/>
                          <a:latin typeface="Arial" charset="0"/>
                        </a:rPr>
                        <a:t>3+</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8727663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814917" y="333375"/>
            <a:ext cx="10363200" cy="1143000"/>
          </a:xfrm>
        </p:spPr>
        <p:txBody>
          <a:bodyPr/>
          <a:lstStyle/>
          <a:p>
            <a:r>
              <a:rPr lang="ru-RU" altLang="ru-RU" sz="4000" dirty="0">
                <a:solidFill>
                  <a:srgbClr val="0000FF"/>
                </a:solidFill>
                <a:latin typeface="Tahoma" panose="020B0604030504040204" pitchFamily="34" charset="0"/>
                <a:ea typeface="Tahoma" panose="020B0604030504040204" pitchFamily="34" charset="0"/>
                <a:cs typeface="Tahoma" panose="020B0604030504040204" pitchFamily="34" charset="0"/>
              </a:rPr>
              <a:t>Результаты микроскопического выявления  КУМ</a:t>
            </a:r>
          </a:p>
        </p:txBody>
      </p:sp>
      <p:sp>
        <p:nvSpPr>
          <p:cNvPr id="149507" name="Rectangle 3"/>
          <p:cNvSpPr>
            <a:spLocks noGrp="1" noChangeArrowheads="1"/>
          </p:cNvSpPr>
          <p:nvPr>
            <p:ph idx="1"/>
          </p:nvPr>
        </p:nvSpPr>
        <p:spPr/>
        <p:txBody>
          <a:bodyPr/>
          <a:lstStyle/>
          <a:p>
            <a:r>
              <a:rPr lang="ru-RU" altLang="ru-RU" sz="800" b="1"/>
              <a:t>3-х</a:t>
            </a:r>
          </a:p>
        </p:txBody>
      </p:sp>
      <p:graphicFrame>
        <p:nvGraphicFramePr>
          <p:cNvPr id="7172" name="Group 4"/>
          <p:cNvGraphicFramePr>
            <a:graphicFrameLocks noGrp="1"/>
          </p:cNvGraphicFramePr>
          <p:nvPr/>
        </p:nvGraphicFramePr>
        <p:xfrm>
          <a:off x="624448" y="1557338"/>
          <a:ext cx="11040534" cy="4248150"/>
        </p:xfrm>
        <a:graphic>
          <a:graphicData uri="http://schemas.openxmlformats.org/drawingml/2006/table">
            <a:tbl>
              <a:tblPr/>
              <a:tblGrid>
                <a:gridCol w="7884583">
                  <a:extLst>
                    <a:ext uri="{9D8B030D-6E8A-4147-A177-3AD203B41FA5}">
                      <a16:colId xmlns:a16="http://schemas.microsoft.com/office/drawing/2014/main" val="20000"/>
                    </a:ext>
                  </a:extLst>
                </a:gridCol>
                <a:gridCol w="3155951">
                  <a:extLst>
                    <a:ext uri="{9D8B030D-6E8A-4147-A177-3AD203B41FA5}">
                      <a16:colId xmlns:a16="http://schemas.microsoft.com/office/drawing/2014/main" val="20001"/>
                    </a:ext>
                  </a:extLst>
                </a:gridCol>
              </a:tblGrid>
              <a:tr h="7127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400" b="1" i="0" u="none" strike="noStrike" cap="none" normalizeH="0" baseline="0" dirty="0">
                          <a:ln>
                            <a:noFill/>
                          </a:ln>
                          <a:solidFill>
                            <a:schemeClr val="tx1"/>
                          </a:solidFill>
                          <a:effectLst/>
                          <a:latin typeface="Arial" charset="0"/>
                        </a:rPr>
                        <a:t>Число кислотоустойчивых МБ (КУМ)</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chemeClr val="tx1"/>
                          </a:solidFill>
                          <a:effectLst/>
                          <a:latin typeface="Arial" charset="0"/>
                        </a:rPr>
                        <a:t>Рез-т</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0961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chemeClr val="tx1"/>
                          </a:solidFill>
                          <a:effectLst/>
                          <a:latin typeface="Arial" charset="0"/>
                        </a:rPr>
                        <a:t>КУМ не обнаруж. в 300 п/зрения</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rgbClr val="FF0066"/>
                          </a:solidFill>
                          <a:effectLst/>
                          <a:latin typeface="Arial" charset="0"/>
                        </a:rPr>
                        <a:t>ОТР.</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068387">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dirty="0">
                          <a:ln>
                            <a:noFill/>
                          </a:ln>
                          <a:solidFill>
                            <a:schemeClr val="tx1"/>
                          </a:solidFill>
                          <a:effectLst/>
                          <a:latin typeface="Arial" charset="0"/>
                        </a:rPr>
                        <a:t>1- 9 КУМ в 100  п/зрения</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rgbClr val="FF0066"/>
                          </a:solidFill>
                          <a:effectLst/>
                          <a:latin typeface="Arial" charset="0"/>
                        </a:rPr>
                        <a:t>Повтор. иссл-е</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857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dirty="0">
                          <a:ln>
                            <a:noFill/>
                          </a:ln>
                          <a:solidFill>
                            <a:schemeClr val="tx1"/>
                          </a:solidFill>
                          <a:effectLst/>
                          <a:latin typeface="Arial" charset="0"/>
                        </a:rPr>
                        <a:t>10 - 99 КУМ в  100  п/</a:t>
                      </a:r>
                      <a:r>
                        <a:rPr kumimoji="0" lang="ru-RU" sz="2800" b="1" i="0" u="none" strike="noStrike" cap="none" normalizeH="0" baseline="0" dirty="0" err="1">
                          <a:ln>
                            <a:noFill/>
                          </a:ln>
                          <a:solidFill>
                            <a:schemeClr val="tx1"/>
                          </a:solidFill>
                          <a:effectLst/>
                          <a:latin typeface="Arial" charset="0"/>
                        </a:rPr>
                        <a:t>зр</a:t>
                      </a:r>
                      <a:r>
                        <a:rPr kumimoji="0" lang="ru-RU" sz="2800" b="1" i="0" u="none" strike="noStrike" cap="none" normalizeH="0" baseline="0" dirty="0">
                          <a:ln>
                            <a:noFill/>
                          </a:ln>
                          <a:solidFill>
                            <a:schemeClr val="tx1"/>
                          </a:solidFill>
                          <a:effectLst/>
                          <a:latin typeface="Arial" charset="0"/>
                        </a:rPr>
                        <a:t>.</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rgbClr val="FF0066"/>
                          </a:solidFill>
                          <a:effectLst/>
                          <a:latin typeface="Arial" charset="0"/>
                        </a:rPr>
                        <a:t>1+</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857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chemeClr val="tx1"/>
                          </a:solidFill>
                          <a:effectLst/>
                          <a:latin typeface="Arial" charset="0"/>
                        </a:rPr>
                        <a:t>1-10 КУМ  в 1 п/зр. </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a:ln>
                            <a:noFill/>
                          </a:ln>
                          <a:solidFill>
                            <a:srgbClr val="FF0066"/>
                          </a:solidFill>
                          <a:effectLst/>
                          <a:latin typeface="Arial" charset="0"/>
                        </a:rPr>
                        <a:t>2+</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8578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dirty="0">
                          <a:ln>
                            <a:noFill/>
                          </a:ln>
                          <a:solidFill>
                            <a:schemeClr val="tx1"/>
                          </a:solidFill>
                          <a:effectLst/>
                          <a:latin typeface="Arial" charset="0"/>
                        </a:rPr>
                        <a:t>Более 10  в 1 п/</a:t>
                      </a:r>
                      <a:r>
                        <a:rPr kumimoji="0" lang="ru-RU" sz="2800" b="1" i="0" u="none" strike="noStrike" cap="none" normalizeH="0" baseline="0" dirty="0" err="1">
                          <a:ln>
                            <a:noFill/>
                          </a:ln>
                          <a:solidFill>
                            <a:schemeClr val="tx1"/>
                          </a:solidFill>
                          <a:effectLst/>
                          <a:latin typeface="Arial" charset="0"/>
                        </a:rPr>
                        <a:t>зр</a:t>
                      </a:r>
                      <a:r>
                        <a:rPr kumimoji="0" lang="ru-RU" sz="2800" b="1" i="0" u="none" strike="noStrike" cap="none" normalizeH="0" baseline="0" dirty="0">
                          <a:ln>
                            <a:noFill/>
                          </a:ln>
                          <a:solidFill>
                            <a:schemeClr val="tx1"/>
                          </a:solidFill>
                          <a:effectLst/>
                          <a:latin typeface="Arial" charset="0"/>
                        </a:rPr>
                        <a:t>.</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ru-RU" sz="2800" b="1" i="0" u="none" strike="noStrike" cap="none" normalizeH="0" baseline="0" dirty="0">
                          <a:ln>
                            <a:noFill/>
                          </a:ln>
                          <a:solidFill>
                            <a:srgbClr val="FF0066"/>
                          </a:solidFill>
                          <a:effectLst/>
                          <a:latin typeface="Arial" charset="0"/>
                        </a:rPr>
                        <a:t>3+</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059223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lvl="0" fontAlgn="base">
              <a:lnSpc>
                <a:spcPct val="100000"/>
              </a:lnSpc>
              <a:spcAft>
                <a:spcPct val="0"/>
              </a:spcAft>
            </a:pPr>
            <a:r>
              <a:rPr lang="ru-RU" altLang="ru-RU" sz="4000" dirty="0">
                <a:solidFill>
                  <a:schemeClr val="tx1"/>
                </a:solidFill>
                <a:latin typeface="Tahoma" panose="020B0604030504040204" pitchFamily="34" charset="0"/>
                <a:ea typeface="Tahoma" panose="020B0604030504040204" pitchFamily="34" charset="0"/>
                <a:cs typeface="Tahoma" panose="020B0604030504040204" pitchFamily="34" charset="0"/>
              </a:rPr>
              <a:t>Молекулярно-генетические методы -    (ПЦР в реальном времени) </a:t>
            </a:r>
            <a:br>
              <a:rPr lang="ru-RU" altLang="ru-RU" sz="2800" b="1" dirty="0">
                <a:solidFill>
                  <a:srgbClr val="330033"/>
                </a:solidFill>
                <a:latin typeface="Arial" pitchFamily="34" charset="0"/>
                <a:ea typeface="+mn-ea"/>
                <a:cs typeface="Arial" pitchFamily="34" charset="0"/>
              </a:rPr>
            </a:br>
            <a:endParaRPr lang="ru-RU" dirty="0"/>
          </a:p>
        </p:txBody>
      </p:sp>
      <p:sp>
        <p:nvSpPr>
          <p:cNvPr id="3" name="Содержимое 2"/>
          <p:cNvSpPr txBox="1">
            <a:spLocks/>
          </p:cNvSpPr>
          <p:nvPr/>
        </p:nvSpPr>
        <p:spPr>
          <a:xfrm>
            <a:off x="2771812" y="1851025"/>
            <a:ext cx="8658225" cy="4175125"/>
          </a:xfrm>
          <a:prstGeom prst="rect">
            <a:avLst/>
          </a:prstGeom>
        </p:spPr>
        <p:txBody>
          <a:bodyPr rtlCol="0">
            <a:normAutofit lnSpcReduction="10000"/>
          </a:bodyPr>
          <a:lstStyle>
            <a:lvl1pPr marL="228600" indent="-228600" algn="l" defTabSz="914400" rtl="0" eaLnBrk="1" latinLnBrk="0" hangingPunct="1">
              <a:lnSpc>
                <a:spcPct val="100000"/>
              </a:lnSpc>
              <a:spcBef>
                <a:spcPts val="1000"/>
              </a:spcBef>
              <a:spcAft>
                <a:spcPts val="800"/>
              </a:spcAft>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100000"/>
              </a:lnSpc>
              <a:spcBef>
                <a:spcPts val="500"/>
              </a:spcBef>
              <a:spcAft>
                <a:spcPts val="800"/>
              </a:spcAft>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100000"/>
              </a:lnSpc>
              <a:spcBef>
                <a:spcPts val="500"/>
              </a:spcBef>
              <a:spcAft>
                <a:spcPts val="800"/>
              </a:spcAft>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0"/>
              </a:spcAft>
              <a:defRPr/>
            </a:pPr>
            <a:r>
              <a:rPr lang="ru-RU" sz="2600" dirty="0">
                <a:latin typeface="Tahoma" panose="020B0604030504040204" pitchFamily="34" charset="0"/>
                <a:ea typeface="Tahoma" panose="020B0604030504040204" pitchFamily="34" charset="0"/>
                <a:cs typeface="Tahoma" panose="020B0604030504040204" pitchFamily="34" charset="0"/>
              </a:rPr>
              <a:t>Анализ предназначен для </a:t>
            </a:r>
            <a:r>
              <a:rPr lang="ru-RU" sz="2600" dirty="0">
                <a:solidFill>
                  <a:srgbClr val="C00000"/>
                </a:solidFill>
                <a:latin typeface="Tahoma" panose="020B0604030504040204" pitchFamily="34" charset="0"/>
                <a:ea typeface="Tahoma" panose="020B0604030504040204" pitchFamily="34" charset="0"/>
                <a:cs typeface="Tahoma" panose="020B0604030504040204" pitchFamily="34" charset="0"/>
              </a:rPr>
              <a:t>исследования</a:t>
            </a:r>
            <a:r>
              <a:rPr lang="ru-RU" sz="2600" dirty="0">
                <a:latin typeface="Tahoma" panose="020B0604030504040204" pitchFamily="34" charset="0"/>
                <a:ea typeface="Tahoma" panose="020B0604030504040204" pitchFamily="34" charset="0"/>
                <a:cs typeface="Tahoma" panose="020B0604030504040204" pitchFamily="34" charset="0"/>
              </a:rPr>
              <a:t> образцов мокроты от пациентов, не получавших специального лечения, у </a:t>
            </a:r>
            <a:r>
              <a:rPr lang="ru-RU" sz="2600" dirty="0">
                <a:solidFill>
                  <a:srgbClr val="C00000"/>
                </a:solidFill>
                <a:latin typeface="Tahoma" panose="020B0604030504040204" pitchFamily="34" charset="0"/>
                <a:ea typeface="Tahoma" panose="020B0604030504040204" pitchFamily="34" charset="0"/>
                <a:cs typeface="Tahoma" panose="020B0604030504040204" pitchFamily="34" charset="0"/>
              </a:rPr>
              <a:t>которых имеются клинические признаки </a:t>
            </a:r>
            <a:r>
              <a:rPr lang="ru-RU" sz="2600" dirty="0">
                <a:latin typeface="Tahoma" panose="020B0604030504040204" pitchFamily="34" charset="0"/>
                <a:ea typeface="Tahoma" panose="020B0604030504040204" pitchFamily="34" charset="0"/>
                <a:cs typeface="Tahoma" panose="020B0604030504040204" pitchFamily="34" charset="0"/>
              </a:rPr>
              <a:t>туберкулёза лёгких и которые :</a:t>
            </a:r>
          </a:p>
          <a:p>
            <a:pPr>
              <a:spcAft>
                <a:spcPts val="0"/>
              </a:spcAft>
              <a:defRPr/>
            </a:pPr>
            <a:r>
              <a:rPr lang="ru-RU" dirty="0">
                <a:latin typeface="Tahoma" panose="020B0604030504040204" pitchFamily="34" charset="0"/>
                <a:ea typeface="Tahoma" panose="020B0604030504040204" pitchFamily="34" charset="0"/>
                <a:cs typeface="Tahoma" panose="020B0604030504040204" pitchFamily="34" charset="0"/>
              </a:rPr>
              <a:t>1. не получали противотуберкулёзной терапии;</a:t>
            </a:r>
          </a:p>
          <a:p>
            <a:pPr>
              <a:spcAft>
                <a:spcPts val="0"/>
              </a:spcAft>
              <a:defRPr/>
            </a:pPr>
            <a:r>
              <a:rPr lang="ru-RU" dirty="0">
                <a:latin typeface="Tahoma" panose="020B0604030504040204" pitchFamily="34" charset="0"/>
                <a:ea typeface="Tahoma" panose="020B0604030504040204" pitchFamily="34" charset="0"/>
                <a:cs typeface="Tahoma" panose="020B0604030504040204" pitchFamily="34" charset="0"/>
              </a:rPr>
              <a:t>2. принимают ПТП менее 7 дней ;</a:t>
            </a:r>
          </a:p>
          <a:p>
            <a:pPr>
              <a:spcAft>
                <a:spcPts val="0"/>
              </a:spcAft>
              <a:defRPr/>
            </a:pPr>
            <a:r>
              <a:rPr lang="ru-RU" dirty="0">
                <a:latin typeface="Tahoma" panose="020B0604030504040204" pitchFamily="34" charset="0"/>
                <a:ea typeface="Tahoma" panose="020B0604030504040204" pitchFamily="34" charset="0"/>
                <a:cs typeface="Tahoma" panose="020B0604030504040204" pitchFamily="34" charset="0"/>
              </a:rPr>
              <a:t>3. не получали лечение в течение минимум 60 дней</a:t>
            </a:r>
          </a:p>
          <a:p>
            <a:pPr>
              <a:spcAft>
                <a:spcPts val="0"/>
              </a:spcAft>
              <a:defRPr/>
            </a:pPr>
            <a:r>
              <a:rPr lang="ru-RU" b="1" dirty="0">
                <a:solidFill>
                  <a:srgbClr val="C00000"/>
                </a:solidFill>
                <a:latin typeface="Tahoma" panose="020B0604030504040204" pitchFamily="34" charset="0"/>
                <a:ea typeface="Tahoma" panose="020B0604030504040204" pitchFamily="34" charset="0"/>
                <a:cs typeface="Tahoma" panose="020B0604030504040204" pitchFamily="34" charset="0"/>
              </a:rPr>
              <a:t> В специализированных (ПТУ)   </a:t>
            </a:r>
          </a:p>
        </p:txBody>
      </p:sp>
    </p:spTree>
    <p:extLst>
      <p:ext uri="{BB962C8B-B14F-4D97-AF65-F5344CB8AC3E}">
        <p14:creationId xmlns:p14="http://schemas.microsoft.com/office/powerpoint/2010/main" val="3640465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00412" y="304856"/>
            <a:ext cx="8963025" cy="752475"/>
          </a:xfrm>
        </p:spPr>
        <p:txBody>
          <a:bodyPr>
            <a:noAutofit/>
          </a:bodyPr>
          <a:lstStyle/>
          <a:p>
            <a:pPr lvl="0" fontAlgn="base">
              <a:lnSpc>
                <a:spcPct val="100000"/>
              </a:lnSpc>
              <a:spcAft>
                <a:spcPct val="0"/>
              </a:spcAft>
            </a:pPr>
            <a:r>
              <a:rPr lang="ru-RU" altLang="ru-RU" sz="3200" b="1" dirty="0">
                <a:solidFill>
                  <a:srgbClr val="545472"/>
                </a:solidFill>
                <a:latin typeface="Arial" pitchFamily="34" charset="0"/>
                <a:ea typeface="+mn-ea"/>
                <a:cs typeface="Arial" pitchFamily="34" charset="0"/>
              </a:rPr>
              <a:t>Молекулярно-генетические методы (МГМ)</a:t>
            </a:r>
            <a:br>
              <a:rPr lang="ru-RU" altLang="ru-RU" sz="3200" b="1" dirty="0">
                <a:solidFill>
                  <a:srgbClr val="545472"/>
                </a:solidFill>
                <a:latin typeface="Arial" pitchFamily="34" charset="0"/>
                <a:ea typeface="+mn-ea"/>
                <a:cs typeface="Arial" pitchFamily="34" charset="0"/>
              </a:rPr>
            </a:br>
            <a:endParaRPr lang="ru-RU" sz="3200" dirty="0"/>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l="9476" t="16037" r="37231" b="31834"/>
          <a:stretch>
            <a:fillRect/>
          </a:stretch>
        </p:blipFill>
        <p:spPr bwMode="auto">
          <a:xfrm>
            <a:off x="2870201" y="997800"/>
            <a:ext cx="8474075" cy="4193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Прямоугольник 5"/>
          <p:cNvSpPr/>
          <p:nvPr/>
        </p:nvSpPr>
        <p:spPr>
          <a:xfrm>
            <a:off x="2971800" y="5191153"/>
            <a:ext cx="6349999" cy="369332"/>
          </a:xfrm>
          <a:prstGeom prst="rect">
            <a:avLst/>
          </a:prstGeom>
        </p:spPr>
        <p:txBody>
          <a:bodyPr wrap="square">
            <a:spAutoFit/>
          </a:bodyPr>
          <a:lstStyle/>
          <a:p>
            <a:pPr lvl="0" fontAlgn="base">
              <a:spcBef>
                <a:spcPct val="0"/>
              </a:spcBef>
              <a:spcAft>
                <a:spcPct val="0"/>
              </a:spcAft>
            </a:pPr>
            <a:r>
              <a:rPr lang="ru-RU" altLang="ru-RU" b="1" dirty="0">
                <a:solidFill>
                  <a:srgbClr val="545472"/>
                </a:solidFill>
                <a:latin typeface="Arial" pitchFamily="34" charset="0"/>
                <a:cs typeface="Arial" pitchFamily="34" charset="0"/>
              </a:rPr>
              <a:t>Метод </a:t>
            </a:r>
            <a:r>
              <a:rPr lang="ru-RU" altLang="ru-RU" b="1" dirty="0" err="1">
                <a:solidFill>
                  <a:srgbClr val="545472"/>
                </a:solidFill>
                <a:latin typeface="Arial" pitchFamily="34" charset="0"/>
                <a:cs typeface="Arial" pitchFamily="34" charset="0"/>
              </a:rPr>
              <a:t>Биочипов</a:t>
            </a:r>
            <a:r>
              <a:rPr lang="ru-RU" altLang="ru-RU" b="1" dirty="0">
                <a:solidFill>
                  <a:srgbClr val="545472"/>
                </a:solidFill>
                <a:latin typeface="Arial" pitchFamily="34" charset="0"/>
                <a:cs typeface="Arial" pitchFamily="34" charset="0"/>
              </a:rPr>
              <a:t>,  «</a:t>
            </a:r>
            <a:r>
              <a:rPr lang="ru-RU" altLang="ru-RU" b="1" dirty="0" err="1">
                <a:solidFill>
                  <a:srgbClr val="545472"/>
                </a:solidFill>
                <a:latin typeface="Arial" pitchFamily="34" charset="0"/>
                <a:cs typeface="Arial" pitchFamily="34" charset="0"/>
              </a:rPr>
              <a:t>Стриповая</a:t>
            </a:r>
            <a:r>
              <a:rPr lang="ru-RU" altLang="ru-RU" b="1" dirty="0">
                <a:solidFill>
                  <a:srgbClr val="545472"/>
                </a:solidFill>
                <a:latin typeface="Arial" pitchFamily="34" charset="0"/>
                <a:cs typeface="Arial" pitchFamily="34" charset="0"/>
              </a:rPr>
              <a:t> технология» HAIN-тест</a:t>
            </a:r>
          </a:p>
        </p:txBody>
      </p:sp>
      <p:sp>
        <p:nvSpPr>
          <p:cNvPr id="7" name="Прямоугольник 3"/>
          <p:cNvSpPr>
            <a:spLocks noChangeArrowheads="1"/>
          </p:cNvSpPr>
          <p:nvPr/>
        </p:nvSpPr>
        <p:spPr bwMode="auto">
          <a:xfrm>
            <a:off x="9474201" y="5184000"/>
            <a:ext cx="14285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SzPct val="90000"/>
              <a:buBlip>
                <a:blip r:embed="rId4"/>
              </a:buBlip>
              <a:defRPr sz="3200">
                <a:solidFill>
                  <a:schemeClr val="tx1"/>
                </a:solidFill>
                <a:latin typeface="Tahoma" pitchFamily="34" charset="0"/>
              </a:defRPr>
            </a:lvl1pPr>
            <a:lvl2pPr marL="742950" indent="-285750" eaLnBrk="0" hangingPunct="0">
              <a:spcBef>
                <a:spcPct val="20000"/>
              </a:spcBef>
              <a:buSzPct val="80000"/>
              <a:buBlip>
                <a:blip r:embed="rId5"/>
              </a:buBlip>
              <a:defRPr sz="2800">
                <a:solidFill>
                  <a:schemeClr val="tx1"/>
                </a:solidFill>
                <a:latin typeface="Tahoma" pitchFamily="34" charset="0"/>
              </a:defRPr>
            </a:lvl2pPr>
            <a:lvl3pPr marL="1143000" indent="-228600" eaLnBrk="0" hangingPunct="0">
              <a:spcBef>
                <a:spcPct val="20000"/>
              </a:spcBef>
              <a:buSzPct val="70000"/>
              <a:buBlip>
                <a:blip r:embed="rId6"/>
              </a:buBlip>
              <a:defRPr sz="2400">
                <a:solidFill>
                  <a:schemeClr val="tx1"/>
                </a:solidFill>
                <a:latin typeface="Tahoma" pitchFamily="34" charset="0"/>
              </a:defRPr>
            </a:lvl3pPr>
            <a:lvl4pPr marL="1600200" indent="-228600" eaLnBrk="0" hangingPunct="0">
              <a:spcBef>
                <a:spcPct val="20000"/>
              </a:spcBef>
              <a:buSzPct val="70000"/>
              <a:buBlip>
                <a:blip r:embed="rId7"/>
              </a:buBlip>
              <a:defRPr sz="2000">
                <a:solidFill>
                  <a:schemeClr val="tx1"/>
                </a:solidFill>
                <a:latin typeface="Tahoma" pitchFamily="34" charset="0"/>
              </a:defRPr>
            </a:lvl4pPr>
            <a:lvl5pPr marL="2057400" indent="-228600" eaLnBrk="0" hangingPunct="0">
              <a:spcBef>
                <a:spcPct val="20000"/>
              </a:spcBef>
              <a:buSzPct val="70000"/>
              <a:buBlip>
                <a:blip r:embed="rId8"/>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8"/>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8"/>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8"/>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8"/>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en-US" altLang="ru-RU" sz="1800" b="1" dirty="0">
                <a:solidFill>
                  <a:srgbClr val="545472"/>
                </a:solidFill>
                <a:latin typeface="Arial" pitchFamily="34" charset="0"/>
                <a:cs typeface="Arial" pitchFamily="34" charset="0"/>
              </a:rPr>
              <a:t>Gene-</a:t>
            </a:r>
            <a:r>
              <a:rPr lang="en-US" altLang="ru-RU" sz="1800" b="1" dirty="0" err="1">
                <a:solidFill>
                  <a:srgbClr val="545472"/>
                </a:solidFill>
                <a:latin typeface="Arial" pitchFamily="34" charset="0"/>
                <a:cs typeface="Arial" pitchFamily="34" charset="0"/>
              </a:rPr>
              <a:t>Xpert</a:t>
            </a:r>
            <a:endParaRPr lang="ru-RU" altLang="ru-RU" sz="1800" b="1" dirty="0">
              <a:solidFill>
                <a:srgbClr val="545472"/>
              </a:solidFill>
              <a:latin typeface="Arial" pitchFamily="34" charset="0"/>
              <a:cs typeface="Arial" pitchFamily="34" charset="0"/>
            </a:endParaRPr>
          </a:p>
        </p:txBody>
      </p:sp>
    </p:spTree>
    <p:extLst>
      <p:ext uri="{BB962C8B-B14F-4D97-AF65-F5344CB8AC3E}">
        <p14:creationId xmlns:p14="http://schemas.microsoft.com/office/powerpoint/2010/main" val="32956671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9476" t="26723" r="73441" b="31834"/>
          <a:stretch>
            <a:fillRect/>
          </a:stretch>
        </p:blipFill>
        <p:spPr>
          <a:xfrm>
            <a:off x="245535" y="2079628"/>
            <a:ext cx="4025900" cy="39608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36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1151" y="2165404"/>
            <a:ext cx="7876117" cy="192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pic>
        <p:nvPicPr>
          <p:cNvPr id="1536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1151" y="4060826"/>
            <a:ext cx="7876116" cy="183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sp>
        <p:nvSpPr>
          <p:cNvPr id="153605" name="TextBox 2"/>
          <p:cNvSpPr txBox="1">
            <a:spLocks noChangeArrowheads="1"/>
          </p:cNvSpPr>
          <p:nvPr/>
        </p:nvSpPr>
        <p:spPr bwMode="auto">
          <a:xfrm>
            <a:off x="289983" y="1306513"/>
            <a:ext cx="117072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90000"/>
              <a:buBlip>
                <a:blip r:embed="rId5"/>
              </a:buBlip>
              <a:defRPr sz="3200">
                <a:solidFill>
                  <a:schemeClr val="tx1"/>
                </a:solidFill>
                <a:latin typeface="Tahoma" pitchFamily="34" charset="0"/>
              </a:defRPr>
            </a:lvl1pPr>
            <a:lvl2pPr marL="742950" indent="-285750" eaLnBrk="0" hangingPunct="0">
              <a:spcBef>
                <a:spcPct val="20000"/>
              </a:spcBef>
              <a:buSzPct val="80000"/>
              <a:buBlip>
                <a:blip r:embed="rId6"/>
              </a:buBlip>
              <a:defRPr sz="2800">
                <a:solidFill>
                  <a:schemeClr val="tx1"/>
                </a:solidFill>
                <a:latin typeface="Tahoma" pitchFamily="34" charset="0"/>
              </a:defRPr>
            </a:lvl2pPr>
            <a:lvl3pPr marL="1143000" indent="-228600" eaLnBrk="0" hangingPunct="0">
              <a:spcBef>
                <a:spcPct val="20000"/>
              </a:spcBef>
              <a:buSzPct val="70000"/>
              <a:buBlip>
                <a:blip r:embed="rId7"/>
              </a:buBlip>
              <a:defRPr sz="2400">
                <a:solidFill>
                  <a:schemeClr val="tx1"/>
                </a:solidFill>
                <a:latin typeface="Tahoma" pitchFamily="34" charset="0"/>
              </a:defRPr>
            </a:lvl3pPr>
            <a:lvl4pPr marL="1600200" indent="-228600" eaLnBrk="0" hangingPunct="0">
              <a:spcBef>
                <a:spcPct val="20000"/>
              </a:spcBef>
              <a:buSzPct val="70000"/>
              <a:buBlip>
                <a:blip r:embed="rId8"/>
              </a:buBlip>
              <a:defRPr sz="2000">
                <a:solidFill>
                  <a:schemeClr val="tx1"/>
                </a:solidFill>
                <a:latin typeface="Tahoma" pitchFamily="34" charset="0"/>
              </a:defRPr>
            </a:lvl4pPr>
            <a:lvl5pPr marL="2057400" indent="-228600" eaLnBrk="0" hangingPunct="0">
              <a:spcBef>
                <a:spcPct val="20000"/>
              </a:spcBef>
              <a:buSzPct val="70000"/>
              <a:buBlip>
                <a:blip r:embed="rId9"/>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9"/>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9"/>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9"/>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9"/>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2000" b="1" dirty="0">
                <a:solidFill>
                  <a:srgbClr val="000000"/>
                </a:solidFill>
                <a:latin typeface="Arial" pitchFamily="34" charset="0"/>
                <a:cs typeface="Arial" pitchFamily="34" charset="0"/>
              </a:rPr>
              <a:t>Решение вопроса:</a:t>
            </a:r>
            <a:r>
              <a:rPr lang="ru-RU" altLang="ru-RU" sz="2000" b="1" dirty="0">
                <a:solidFill>
                  <a:srgbClr val="545472"/>
                </a:solidFill>
                <a:latin typeface="Arial" pitchFamily="34" charset="0"/>
                <a:cs typeface="Arial" pitchFamily="34" charset="0"/>
              </a:rPr>
              <a:t> </a:t>
            </a:r>
            <a:r>
              <a:rPr lang="ru-RU" altLang="ru-RU" sz="1800" b="1" dirty="0">
                <a:solidFill>
                  <a:srgbClr val="000000"/>
                </a:solidFill>
                <a:latin typeface="Arial" pitchFamily="34" charset="0"/>
                <a:cs typeface="Arial" pitchFamily="34" charset="0"/>
              </a:rPr>
              <a:t>К какой МБ относится возбудитель: М.</a:t>
            </a:r>
            <a:r>
              <a:rPr lang="en-US" altLang="ru-RU" sz="1800" b="1" dirty="0">
                <a:solidFill>
                  <a:srgbClr val="000000"/>
                </a:solidFill>
                <a:latin typeface="Arial" pitchFamily="34" charset="0"/>
                <a:cs typeface="Arial" pitchFamily="34" charset="0"/>
              </a:rPr>
              <a:t> tuberculosis</a:t>
            </a:r>
            <a:r>
              <a:rPr lang="ru-RU" altLang="ru-RU" sz="1800" b="1" dirty="0">
                <a:solidFill>
                  <a:srgbClr val="000000"/>
                </a:solidFill>
                <a:latin typeface="Arial" pitchFamily="34" charset="0"/>
                <a:cs typeface="Arial" pitchFamily="34" charset="0"/>
              </a:rPr>
              <a:t> </a:t>
            </a:r>
            <a:r>
              <a:rPr lang="en-US" altLang="ru-RU" sz="1800" b="1" dirty="0">
                <a:solidFill>
                  <a:srgbClr val="000000"/>
                </a:solidFill>
                <a:latin typeface="Arial" pitchFamily="34" charset="0"/>
                <a:cs typeface="Arial" pitchFamily="34" charset="0"/>
              </a:rPr>
              <a:t>complex </a:t>
            </a:r>
            <a:r>
              <a:rPr lang="ru-RU" altLang="ru-RU" sz="1800" b="1" dirty="0">
                <a:solidFill>
                  <a:srgbClr val="000000"/>
                </a:solidFill>
                <a:latin typeface="Arial" pitchFamily="34" charset="0"/>
                <a:cs typeface="Arial" pitchFamily="34" charset="0"/>
              </a:rPr>
              <a:t>или </a:t>
            </a:r>
            <a:r>
              <a:rPr lang="en-US" altLang="ru-RU" sz="1800" b="1" dirty="0">
                <a:solidFill>
                  <a:srgbClr val="000000"/>
                </a:solidFill>
                <a:latin typeface="Arial" pitchFamily="34" charset="0"/>
                <a:cs typeface="Arial" pitchFamily="34" charset="0"/>
              </a:rPr>
              <a:t>H</a:t>
            </a:r>
            <a:r>
              <a:rPr lang="ru-RU" altLang="ru-RU" sz="1800" b="1" dirty="0">
                <a:solidFill>
                  <a:srgbClr val="000000"/>
                </a:solidFill>
                <a:latin typeface="Arial" pitchFamily="34" charset="0"/>
                <a:cs typeface="Arial" pitchFamily="34" charset="0"/>
              </a:rPr>
              <a:t>Т</a:t>
            </a:r>
            <a:r>
              <a:rPr lang="en-US" altLang="ru-RU" sz="1800" b="1" dirty="0">
                <a:solidFill>
                  <a:srgbClr val="000000"/>
                </a:solidFill>
                <a:latin typeface="Arial" pitchFamily="34" charset="0"/>
                <a:cs typeface="Arial" pitchFamily="34" charset="0"/>
              </a:rPr>
              <a:t>M</a:t>
            </a:r>
            <a:r>
              <a:rPr lang="ru-RU" altLang="ru-RU" sz="1800" b="1" dirty="0">
                <a:solidFill>
                  <a:srgbClr val="000000"/>
                </a:solidFill>
                <a:latin typeface="Arial" pitchFamily="34" charset="0"/>
                <a:cs typeface="Arial" pitchFamily="34" charset="0"/>
              </a:rPr>
              <a:t>Б ?</a:t>
            </a:r>
          </a:p>
        </p:txBody>
      </p:sp>
      <p:sp>
        <p:nvSpPr>
          <p:cNvPr id="153606" name="TextBox 1"/>
          <p:cNvSpPr txBox="1">
            <a:spLocks noChangeArrowheads="1"/>
          </p:cNvSpPr>
          <p:nvPr/>
        </p:nvSpPr>
        <p:spPr bwMode="auto">
          <a:xfrm>
            <a:off x="432857" y="5699177"/>
            <a:ext cx="50916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SzPct val="90000"/>
              <a:buBlip>
                <a:blip r:embed="rId5"/>
              </a:buBlip>
              <a:defRPr sz="3200">
                <a:solidFill>
                  <a:schemeClr val="tx1"/>
                </a:solidFill>
                <a:latin typeface="Tahoma" pitchFamily="34" charset="0"/>
              </a:defRPr>
            </a:lvl1pPr>
            <a:lvl2pPr marL="742950" indent="-285750" eaLnBrk="0" hangingPunct="0">
              <a:spcBef>
                <a:spcPct val="20000"/>
              </a:spcBef>
              <a:buSzPct val="80000"/>
              <a:buBlip>
                <a:blip r:embed="rId6"/>
              </a:buBlip>
              <a:defRPr sz="2800">
                <a:solidFill>
                  <a:schemeClr val="tx1"/>
                </a:solidFill>
                <a:latin typeface="Tahoma" pitchFamily="34" charset="0"/>
              </a:defRPr>
            </a:lvl2pPr>
            <a:lvl3pPr marL="1143000" indent="-228600" eaLnBrk="0" hangingPunct="0">
              <a:spcBef>
                <a:spcPct val="20000"/>
              </a:spcBef>
              <a:buSzPct val="70000"/>
              <a:buBlip>
                <a:blip r:embed="rId7"/>
              </a:buBlip>
              <a:defRPr sz="2400">
                <a:solidFill>
                  <a:schemeClr val="tx1"/>
                </a:solidFill>
                <a:latin typeface="Tahoma" pitchFamily="34" charset="0"/>
              </a:defRPr>
            </a:lvl3pPr>
            <a:lvl4pPr marL="1600200" indent="-228600" eaLnBrk="0" hangingPunct="0">
              <a:spcBef>
                <a:spcPct val="20000"/>
              </a:spcBef>
              <a:buSzPct val="70000"/>
              <a:buBlip>
                <a:blip r:embed="rId8"/>
              </a:buBlip>
              <a:defRPr sz="2000">
                <a:solidFill>
                  <a:schemeClr val="tx1"/>
                </a:solidFill>
                <a:latin typeface="Tahoma" pitchFamily="34" charset="0"/>
              </a:defRPr>
            </a:lvl4pPr>
            <a:lvl5pPr marL="2057400" indent="-228600" eaLnBrk="0" hangingPunct="0">
              <a:spcBef>
                <a:spcPct val="20000"/>
              </a:spcBef>
              <a:buSzPct val="70000"/>
              <a:buBlip>
                <a:blip r:embed="rId9"/>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9"/>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9"/>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9"/>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9"/>
              </a:buBlip>
              <a:defRPr sz="2000">
                <a:solidFill>
                  <a:schemeClr val="tx1"/>
                </a:solidFill>
                <a:latin typeface="Tahoma" pitchFamily="34" charset="0"/>
              </a:defRPr>
            </a:lvl9pPr>
          </a:lstStyle>
          <a:p>
            <a:pPr eaLnBrk="1" fontAlgn="base" hangingPunct="1">
              <a:spcBef>
                <a:spcPct val="0"/>
              </a:spcBef>
              <a:spcAft>
                <a:spcPct val="0"/>
              </a:spcAft>
              <a:buSzTx/>
              <a:buFontTx/>
              <a:buNone/>
            </a:pPr>
            <a:r>
              <a:rPr lang="ru-RU" altLang="ru-RU" sz="1800" b="1" dirty="0">
                <a:solidFill>
                  <a:srgbClr val="C00000"/>
                </a:solidFill>
                <a:latin typeface="Arial" pitchFamily="34" charset="0"/>
                <a:cs typeface="Arial" pitchFamily="34" charset="0"/>
              </a:rPr>
              <a:t>МБ ТК  -   одновременно  обнаруживают </a:t>
            </a:r>
          </a:p>
          <a:p>
            <a:pPr eaLnBrk="1" fontAlgn="base" hangingPunct="1">
              <a:spcBef>
                <a:spcPct val="0"/>
              </a:spcBef>
              <a:spcAft>
                <a:spcPct val="0"/>
              </a:spcAft>
              <a:buSzTx/>
              <a:buFontTx/>
              <a:buNone/>
            </a:pPr>
            <a:r>
              <a:rPr lang="ru-RU" altLang="ru-RU" sz="1800" b="1" dirty="0">
                <a:solidFill>
                  <a:srgbClr val="C00000"/>
                </a:solidFill>
                <a:latin typeface="Arial" pitchFamily="34" charset="0"/>
                <a:cs typeface="Arial" pitchFamily="34" charset="0"/>
              </a:rPr>
              <a:t> два специфичных гена  </a:t>
            </a:r>
            <a:r>
              <a:rPr lang="en-US" altLang="ru-RU" sz="1800" b="1" dirty="0">
                <a:solidFill>
                  <a:srgbClr val="C00000"/>
                </a:solidFill>
                <a:latin typeface="Arial" pitchFamily="34" charset="0"/>
                <a:cs typeface="Arial" pitchFamily="34" charset="0"/>
              </a:rPr>
              <a:t>IS6110</a:t>
            </a:r>
            <a:r>
              <a:rPr lang="ru-RU" altLang="ru-RU" sz="1800" b="1" dirty="0">
                <a:solidFill>
                  <a:srgbClr val="C00000"/>
                </a:solidFill>
                <a:latin typeface="Arial" pitchFamily="34" charset="0"/>
                <a:cs typeface="Arial" pitchFamily="34" charset="0"/>
              </a:rPr>
              <a:t> и </a:t>
            </a:r>
            <a:r>
              <a:rPr lang="en-US" altLang="ru-RU" sz="1800" b="1" dirty="0">
                <a:solidFill>
                  <a:srgbClr val="C00000"/>
                </a:solidFill>
                <a:latin typeface="Arial" pitchFamily="34" charset="0"/>
                <a:cs typeface="Arial" pitchFamily="34" charset="0"/>
              </a:rPr>
              <a:t> regX3</a:t>
            </a:r>
            <a:endParaRPr lang="ru-RU" altLang="ru-RU" sz="1800" b="1" dirty="0">
              <a:solidFill>
                <a:srgbClr val="C00000"/>
              </a:solidFill>
              <a:latin typeface="Arial" pitchFamily="34" charset="0"/>
              <a:cs typeface="Arial" pitchFamily="34" charset="0"/>
            </a:endParaRPr>
          </a:p>
        </p:txBody>
      </p:sp>
      <p:sp>
        <p:nvSpPr>
          <p:cNvPr id="153607" name="Прямоугольник 1"/>
          <p:cNvSpPr>
            <a:spLocks noChangeArrowheads="1"/>
          </p:cNvSpPr>
          <p:nvPr/>
        </p:nvSpPr>
        <p:spPr bwMode="auto">
          <a:xfrm>
            <a:off x="527052" y="636590"/>
            <a:ext cx="112331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SzPct val="90000"/>
              <a:buBlip>
                <a:blip r:embed="rId5"/>
              </a:buBlip>
              <a:defRPr sz="3200">
                <a:solidFill>
                  <a:schemeClr val="tx1"/>
                </a:solidFill>
                <a:latin typeface="Tahoma" pitchFamily="34" charset="0"/>
              </a:defRPr>
            </a:lvl1pPr>
            <a:lvl2pPr marL="742950" indent="-285750" eaLnBrk="0" hangingPunct="0">
              <a:spcBef>
                <a:spcPct val="20000"/>
              </a:spcBef>
              <a:buSzPct val="80000"/>
              <a:buBlip>
                <a:blip r:embed="rId6"/>
              </a:buBlip>
              <a:defRPr sz="2800">
                <a:solidFill>
                  <a:schemeClr val="tx1"/>
                </a:solidFill>
                <a:latin typeface="Tahoma" pitchFamily="34" charset="0"/>
              </a:defRPr>
            </a:lvl2pPr>
            <a:lvl3pPr marL="1143000" indent="-228600" eaLnBrk="0" hangingPunct="0">
              <a:spcBef>
                <a:spcPct val="20000"/>
              </a:spcBef>
              <a:buSzPct val="70000"/>
              <a:buBlip>
                <a:blip r:embed="rId7"/>
              </a:buBlip>
              <a:defRPr sz="2400">
                <a:solidFill>
                  <a:schemeClr val="tx1"/>
                </a:solidFill>
                <a:latin typeface="Tahoma" pitchFamily="34" charset="0"/>
              </a:defRPr>
            </a:lvl3pPr>
            <a:lvl4pPr marL="1600200" indent="-228600" eaLnBrk="0" hangingPunct="0">
              <a:spcBef>
                <a:spcPct val="20000"/>
              </a:spcBef>
              <a:buSzPct val="70000"/>
              <a:buBlip>
                <a:blip r:embed="rId8"/>
              </a:buBlip>
              <a:defRPr sz="2000">
                <a:solidFill>
                  <a:schemeClr val="tx1"/>
                </a:solidFill>
                <a:latin typeface="Tahoma" pitchFamily="34" charset="0"/>
              </a:defRPr>
            </a:lvl4pPr>
            <a:lvl5pPr marL="2057400" indent="-228600" eaLnBrk="0" hangingPunct="0">
              <a:spcBef>
                <a:spcPct val="20000"/>
              </a:spcBef>
              <a:buSzPct val="70000"/>
              <a:buBlip>
                <a:blip r:embed="rId9"/>
              </a:buBlip>
              <a:defRPr sz="2000">
                <a:solidFill>
                  <a:schemeClr val="tx1"/>
                </a:solidFill>
                <a:latin typeface="Tahoma" pitchFamily="34" charset="0"/>
              </a:defRPr>
            </a:lvl5pPr>
            <a:lvl6pPr marL="2514600" indent="-228600" eaLnBrk="0" fontAlgn="base" hangingPunct="0">
              <a:spcBef>
                <a:spcPct val="20000"/>
              </a:spcBef>
              <a:spcAft>
                <a:spcPct val="0"/>
              </a:spcAft>
              <a:buSzPct val="70000"/>
              <a:buBlip>
                <a:blip r:embed="rId9"/>
              </a:buBlip>
              <a:defRPr sz="2000">
                <a:solidFill>
                  <a:schemeClr val="tx1"/>
                </a:solidFill>
                <a:latin typeface="Tahoma" pitchFamily="34" charset="0"/>
              </a:defRPr>
            </a:lvl6pPr>
            <a:lvl7pPr marL="2971800" indent="-228600" eaLnBrk="0" fontAlgn="base" hangingPunct="0">
              <a:spcBef>
                <a:spcPct val="20000"/>
              </a:spcBef>
              <a:spcAft>
                <a:spcPct val="0"/>
              </a:spcAft>
              <a:buSzPct val="70000"/>
              <a:buBlip>
                <a:blip r:embed="rId9"/>
              </a:buBlip>
              <a:defRPr sz="2000">
                <a:solidFill>
                  <a:schemeClr val="tx1"/>
                </a:solidFill>
                <a:latin typeface="Tahoma" pitchFamily="34" charset="0"/>
              </a:defRPr>
            </a:lvl7pPr>
            <a:lvl8pPr marL="3429000" indent="-228600" eaLnBrk="0" fontAlgn="base" hangingPunct="0">
              <a:spcBef>
                <a:spcPct val="20000"/>
              </a:spcBef>
              <a:spcAft>
                <a:spcPct val="0"/>
              </a:spcAft>
              <a:buSzPct val="70000"/>
              <a:buBlip>
                <a:blip r:embed="rId9"/>
              </a:buBlip>
              <a:defRPr sz="2000">
                <a:solidFill>
                  <a:schemeClr val="tx1"/>
                </a:solidFill>
                <a:latin typeface="Tahoma" pitchFamily="34" charset="0"/>
              </a:defRPr>
            </a:lvl8pPr>
            <a:lvl9pPr marL="3886200" indent="-228600" eaLnBrk="0" fontAlgn="base" hangingPunct="0">
              <a:spcBef>
                <a:spcPct val="20000"/>
              </a:spcBef>
              <a:spcAft>
                <a:spcPct val="0"/>
              </a:spcAft>
              <a:buSzPct val="70000"/>
              <a:buBlip>
                <a:blip r:embed="rId9"/>
              </a:buBlip>
              <a:defRPr sz="2000">
                <a:solidFill>
                  <a:schemeClr val="tx1"/>
                </a:solidFill>
                <a:latin typeface="Tahoma" pitchFamily="34" charset="0"/>
              </a:defRPr>
            </a:lvl9pPr>
          </a:lstStyle>
          <a:p>
            <a:pPr algn="ctr" eaLnBrk="1" fontAlgn="base" hangingPunct="1">
              <a:spcBef>
                <a:spcPct val="0"/>
              </a:spcBef>
              <a:spcAft>
                <a:spcPct val="0"/>
              </a:spcAft>
              <a:buSzTx/>
              <a:buFontTx/>
              <a:buNone/>
            </a:pPr>
            <a:r>
              <a:rPr lang="ru-RU" altLang="ru-RU" b="1" dirty="0">
                <a:solidFill>
                  <a:srgbClr val="0070C0"/>
                </a:solidFill>
                <a:latin typeface="Arial" pitchFamily="34" charset="0"/>
                <a:cs typeface="Arial" pitchFamily="34" charset="0"/>
              </a:rPr>
              <a:t>Мультиплексная  ПЦР в режиме реального времени</a:t>
            </a:r>
          </a:p>
        </p:txBody>
      </p:sp>
    </p:spTree>
    <p:extLst>
      <p:ext uri="{BB962C8B-B14F-4D97-AF65-F5344CB8AC3E}">
        <p14:creationId xmlns:p14="http://schemas.microsoft.com/office/powerpoint/2010/main" val="4793445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955" t="9669" r="37091" b="43854"/>
          <a:stretch/>
        </p:blipFill>
        <p:spPr>
          <a:xfrm>
            <a:off x="527063" y="885825"/>
            <a:ext cx="10943167" cy="295910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Прямоугольник 1"/>
          <p:cNvSpPr/>
          <p:nvPr/>
        </p:nvSpPr>
        <p:spPr>
          <a:xfrm>
            <a:off x="527051" y="4005281"/>
            <a:ext cx="11137900" cy="2252924"/>
          </a:xfrm>
          <a:prstGeom prst="rect">
            <a:avLst/>
          </a:prstGeom>
        </p:spPr>
        <p:txBody>
          <a:bodyPr>
            <a:spAutoFit/>
          </a:bodyPr>
          <a:lstStyle/>
          <a:p>
            <a:pPr eaLnBrk="0" hangingPunct="0">
              <a:spcBef>
                <a:spcPct val="20000"/>
              </a:spcBef>
              <a:buSzPct val="90000"/>
              <a:defRPr/>
            </a:pPr>
            <a:r>
              <a:rPr lang="ru-RU" b="1" kern="0" dirty="0">
                <a:solidFill>
                  <a:srgbClr val="333333"/>
                </a:solidFill>
                <a:latin typeface="Arial" pitchFamily="34" charset="0"/>
                <a:cs typeface="Arial" pitchFamily="34" charset="0"/>
              </a:rPr>
              <a:t>Метод </a:t>
            </a:r>
            <a:r>
              <a:rPr lang="ru-RU" b="1" kern="0" dirty="0" err="1">
                <a:solidFill>
                  <a:srgbClr val="333333"/>
                </a:solidFill>
                <a:latin typeface="Arial" pitchFamily="34" charset="0"/>
                <a:cs typeface="Arial" pitchFamily="34" charset="0"/>
              </a:rPr>
              <a:t>Биочипов</a:t>
            </a:r>
            <a:r>
              <a:rPr lang="ru-RU" b="1" kern="0" dirty="0">
                <a:solidFill>
                  <a:srgbClr val="333333"/>
                </a:solidFill>
                <a:latin typeface="Arial" pitchFamily="34" charset="0"/>
                <a:cs typeface="Arial" pitchFamily="34" charset="0"/>
              </a:rPr>
              <a:t>. </a:t>
            </a:r>
            <a:r>
              <a:rPr lang="ru-RU" kern="0" dirty="0">
                <a:solidFill>
                  <a:srgbClr val="333333"/>
                </a:solidFill>
                <a:latin typeface="Arial" pitchFamily="34" charset="0"/>
                <a:cs typeface="Arial" pitchFamily="34" charset="0"/>
              </a:rPr>
              <a:t>Технология основана на анализе генетического материала МБТ с помощью полимеразной цепной реакции (ПЦР) с последующей гибридизацией со специфическими  </a:t>
            </a:r>
            <a:r>
              <a:rPr lang="ru-RU" kern="0" dirty="0" err="1">
                <a:solidFill>
                  <a:srgbClr val="333333"/>
                </a:solidFill>
                <a:latin typeface="Arial" pitchFamily="34" charset="0"/>
                <a:cs typeface="Arial" pitchFamily="34" charset="0"/>
              </a:rPr>
              <a:t>олигонуклеотидами</a:t>
            </a:r>
            <a:r>
              <a:rPr lang="ru-RU" kern="0" dirty="0">
                <a:solidFill>
                  <a:srgbClr val="333333"/>
                </a:solidFill>
                <a:latin typeface="Arial" pitchFamily="34" charset="0"/>
                <a:cs typeface="Arial" pitchFamily="34" charset="0"/>
              </a:rPr>
              <a:t>  </a:t>
            </a:r>
            <a:r>
              <a:rPr lang="ru-RU" b="1" kern="0" dirty="0">
                <a:solidFill>
                  <a:srgbClr val="333333"/>
                </a:solidFill>
                <a:latin typeface="Arial" pitchFamily="34" charset="0"/>
                <a:cs typeface="Arial" pitchFamily="34" charset="0"/>
              </a:rPr>
              <a:t>на биологическом микрочипе</a:t>
            </a:r>
            <a:r>
              <a:rPr lang="ru-RU" kern="0" dirty="0">
                <a:solidFill>
                  <a:srgbClr val="333333"/>
                </a:solidFill>
                <a:latin typeface="Arial" pitchFamily="34" charset="0"/>
                <a:cs typeface="Arial" pitchFamily="34" charset="0"/>
              </a:rPr>
              <a:t>.</a:t>
            </a:r>
            <a:endParaRPr lang="en-US" kern="0" dirty="0">
              <a:solidFill>
                <a:srgbClr val="333333"/>
              </a:solidFill>
              <a:latin typeface="Arial" pitchFamily="34" charset="0"/>
              <a:cs typeface="Arial" pitchFamily="34" charset="0"/>
            </a:endParaRPr>
          </a:p>
          <a:p>
            <a:pPr marL="342900" indent="-342900" eaLnBrk="0" hangingPunct="0">
              <a:spcBef>
                <a:spcPct val="20000"/>
              </a:spcBef>
              <a:buSzPct val="90000"/>
              <a:buFontTx/>
              <a:buBlip>
                <a:blip r:embed="rId3"/>
              </a:buBlip>
              <a:defRPr/>
            </a:pPr>
            <a:r>
              <a:rPr lang="ru-RU" kern="0" dirty="0">
                <a:solidFill>
                  <a:srgbClr val="333333"/>
                </a:solidFill>
                <a:latin typeface="Arial" pitchFamily="34" charset="0"/>
                <a:cs typeface="Arial" pitchFamily="34" charset="0"/>
              </a:rPr>
              <a:t> </a:t>
            </a:r>
            <a:r>
              <a:rPr lang="ru-RU" b="1" kern="0" dirty="0">
                <a:solidFill>
                  <a:srgbClr val="333333"/>
                </a:solidFill>
                <a:latin typeface="Arial" pitchFamily="34" charset="0"/>
                <a:cs typeface="Arial" pitchFamily="34" charset="0"/>
              </a:rPr>
              <a:t>Время проведения </a:t>
            </a:r>
            <a:r>
              <a:rPr lang="ru-RU" kern="0" dirty="0">
                <a:solidFill>
                  <a:srgbClr val="333333"/>
                </a:solidFill>
                <a:latin typeface="Arial" pitchFamily="34" charset="0"/>
                <a:cs typeface="Arial" pitchFamily="34" charset="0"/>
              </a:rPr>
              <a:t>анализа</a:t>
            </a:r>
            <a:r>
              <a:rPr lang="en-US" kern="0" dirty="0">
                <a:solidFill>
                  <a:srgbClr val="333333"/>
                </a:solidFill>
                <a:latin typeface="Arial" pitchFamily="34" charset="0"/>
                <a:cs typeface="Arial" pitchFamily="34" charset="0"/>
              </a:rPr>
              <a:t> </a:t>
            </a:r>
            <a:r>
              <a:rPr lang="ru-RU" kern="0" dirty="0">
                <a:solidFill>
                  <a:srgbClr val="333333"/>
                </a:solidFill>
                <a:latin typeface="Arial" pitchFamily="34" charset="0"/>
                <a:cs typeface="Arial" pitchFamily="34" charset="0"/>
              </a:rPr>
              <a:t>биологического материала</a:t>
            </a:r>
            <a:r>
              <a:rPr lang="ru-RU" b="1" kern="0" dirty="0">
                <a:solidFill>
                  <a:srgbClr val="333333"/>
                </a:solidFill>
                <a:latin typeface="Arial" pitchFamily="34" charset="0"/>
                <a:cs typeface="Arial" pitchFamily="34" charset="0"/>
              </a:rPr>
              <a:t> — 72 часа. </a:t>
            </a:r>
          </a:p>
          <a:p>
            <a:pPr marL="342900" indent="-342900" eaLnBrk="0" hangingPunct="0">
              <a:spcBef>
                <a:spcPct val="20000"/>
              </a:spcBef>
              <a:buSzPct val="90000"/>
              <a:buFontTx/>
              <a:buBlip>
                <a:blip r:embed="rId3"/>
              </a:buBlip>
              <a:defRPr/>
            </a:pPr>
            <a:r>
              <a:rPr lang="ru-RU" kern="0" dirty="0">
                <a:solidFill>
                  <a:srgbClr val="333333"/>
                </a:solidFill>
                <a:latin typeface="Arial" pitchFamily="34" charset="0"/>
                <a:cs typeface="Arial" pitchFamily="34" charset="0"/>
              </a:rPr>
              <a:t>В России зарегистрированы две тест-системы на основе </a:t>
            </a:r>
            <a:r>
              <a:rPr lang="ru-RU" kern="0" dirty="0" err="1">
                <a:solidFill>
                  <a:srgbClr val="333333"/>
                </a:solidFill>
                <a:latin typeface="Arial" pitchFamily="34" charset="0"/>
                <a:cs typeface="Arial" pitchFamily="34" charset="0"/>
              </a:rPr>
              <a:t>биочипов</a:t>
            </a:r>
            <a:r>
              <a:rPr lang="ru-RU" kern="0" dirty="0">
                <a:solidFill>
                  <a:srgbClr val="333333"/>
                </a:solidFill>
                <a:latin typeface="Arial" pitchFamily="34" charset="0"/>
                <a:cs typeface="Arial" pitchFamily="34" charset="0"/>
              </a:rPr>
              <a:t>:  </a:t>
            </a:r>
            <a:endParaRPr lang="en-US" kern="0" dirty="0">
              <a:solidFill>
                <a:srgbClr val="333333"/>
              </a:solidFill>
              <a:latin typeface="Arial" pitchFamily="34" charset="0"/>
              <a:cs typeface="Arial" pitchFamily="34" charset="0"/>
            </a:endParaRPr>
          </a:p>
          <a:p>
            <a:pPr marL="342900" indent="-342900" eaLnBrk="0" hangingPunct="0">
              <a:spcBef>
                <a:spcPct val="20000"/>
              </a:spcBef>
              <a:buSzPct val="90000"/>
              <a:buFont typeface="Arial" panose="020B0604020202020204" pitchFamily="34" charset="0"/>
              <a:buChar char="•"/>
              <a:defRPr/>
            </a:pPr>
            <a:r>
              <a:rPr lang="ru-RU" b="1" kern="0" dirty="0">
                <a:solidFill>
                  <a:srgbClr val="333333"/>
                </a:solidFill>
                <a:latin typeface="Arial" pitchFamily="34" charset="0"/>
                <a:cs typeface="Arial" pitchFamily="34" charset="0"/>
              </a:rPr>
              <a:t>«ТБ-</a:t>
            </a:r>
            <a:r>
              <a:rPr lang="ru-RU" b="1" kern="0" dirty="0" err="1">
                <a:solidFill>
                  <a:srgbClr val="333333"/>
                </a:solidFill>
                <a:latin typeface="Arial" pitchFamily="34" charset="0"/>
                <a:cs typeface="Arial" pitchFamily="34" charset="0"/>
              </a:rPr>
              <a:t>Биочип</a:t>
            </a:r>
            <a:r>
              <a:rPr lang="ru-RU" b="1" kern="0" dirty="0">
                <a:solidFill>
                  <a:srgbClr val="333333"/>
                </a:solidFill>
                <a:latin typeface="Arial" pitchFamily="34" charset="0"/>
                <a:cs typeface="Arial" pitchFamily="34" charset="0"/>
              </a:rPr>
              <a:t>»</a:t>
            </a:r>
            <a:r>
              <a:rPr lang="ru-RU" kern="0" dirty="0">
                <a:solidFill>
                  <a:srgbClr val="333333"/>
                </a:solidFill>
                <a:latin typeface="Arial" pitchFamily="34" charset="0"/>
                <a:cs typeface="Arial" pitchFamily="34" charset="0"/>
              </a:rPr>
              <a:t>  </a:t>
            </a:r>
            <a:r>
              <a:rPr lang="en-US" kern="0" dirty="0">
                <a:solidFill>
                  <a:srgbClr val="333333"/>
                </a:solidFill>
                <a:latin typeface="Arial" pitchFamily="34" charset="0"/>
                <a:cs typeface="Arial" pitchFamily="34" charset="0"/>
              </a:rPr>
              <a:t> </a:t>
            </a:r>
            <a:r>
              <a:rPr lang="ru-RU" kern="0" dirty="0">
                <a:solidFill>
                  <a:srgbClr val="333333"/>
                </a:solidFill>
                <a:latin typeface="Arial" pitchFamily="34" charset="0"/>
                <a:cs typeface="Arial" pitchFamily="34" charset="0"/>
              </a:rPr>
              <a:t>— определяет </a:t>
            </a:r>
            <a:r>
              <a:rPr lang="ru-RU" b="1" kern="0" dirty="0">
                <a:solidFill>
                  <a:srgbClr val="333333"/>
                </a:solidFill>
                <a:latin typeface="Arial" pitchFamily="34" charset="0"/>
                <a:cs typeface="Arial" pitchFamily="34" charset="0"/>
              </a:rPr>
              <a:t>ЛУ МБТ </a:t>
            </a:r>
            <a:r>
              <a:rPr lang="ru-RU" kern="0" dirty="0">
                <a:solidFill>
                  <a:srgbClr val="333333"/>
                </a:solidFill>
                <a:latin typeface="Arial" pitchFamily="34" charset="0"/>
                <a:cs typeface="Arial" pitchFamily="34" charset="0"/>
              </a:rPr>
              <a:t>к </a:t>
            </a:r>
            <a:r>
              <a:rPr lang="en-US" b="1" kern="0" dirty="0">
                <a:solidFill>
                  <a:srgbClr val="333333"/>
                </a:solidFill>
                <a:latin typeface="Arial" pitchFamily="34" charset="0"/>
                <a:cs typeface="Arial" pitchFamily="34" charset="0"/>
              </a:rPr>
              <a:t>R</a:t>
            </a:r>
            <a:r>
              <a:rPr lang="ru-RU" b="1" kern="0" dirty="0">
                <a:solidFill>
                  <a:srgbClr val="333333"/>
                </a:solidFill>
                <a:latin typeface="Arial" pitchFamily="34" charset="0"/>
                <a:cs typeface="Arial" pitchFamily="34" charset="0"/>
              </a:rPr>
              <a:t> </a:t>
            </a:r>
            <a:r>
              <a:rPr lang="ru-RU" kern="0" dirty="0">
                <a:solidFill>
                  <a:srgbClr val="333333"/>
                </a:solidFill>
                <a:latin typeface="Arial" pitchFamily="34" charset="0"/>
                <a:cs typeface="Arial" pitchFamily="34" charset="0"/>
              </a:rPr>
              <a:t>и </a:t>
            </a:r>
            <a:r>
              <a:rPr lang="en-US" b="1" kern="0" dirty="0">
                <a:solidFill>
                  <a:srgbClr val="333333"/>
                </a:solidFill>
                <a:latin typeface="Arial" pitchFamily="34" charset="0"/>
                <a:cs typeface="Arial" pitchFamily="34" charset="0"/>
              </a:rPr>
              <a:t>H</a:t>
            </a:r>
            <a:r>
              <a:rPr lang="ru-RU" kern="0" dirty="0">
                <a:solidFill>
                  <a:srgbClr val="333333"/>
                </a:solidFill>
                <a:latin typeface="Arial" pitchFamily="34" charset="0"/>
                <a:cs typeface="Arial" pitchFamily="34" charset="0"/>
              </a:rPr>
              <a:t> (гены </a:t>
            </a:r>
            <a:r>
              <a:rPr lang="ru-RU" kern="0" dirty="0" err="1">
                <a:solidFill>
                  <a:srgbClr val="333333"/>
                </a:solidFill>
                <a:latin typeface="Arial" pitchFamily="34" charset="0"/>
                <a:cs typeface="Arial" pitchFamily="34" charset="0"/>
              </a:rPr>
              <a:t>rpoB</a:t>
            </a:r>
            <a:r>
              <a:rPr lang="ru-RU" kern="0" dirty="0">
                <a:solidFill>
                  <a:srgbClr val="333333"/>
                </a:solidFill>
                <a:latin typeface="Arial" pitchFamily="34" charset="0"/>
                <a:cs typeface="Arial" pitchFamily="34" charset="0"/>
              </a:rPr>
              <a:t>, </a:t>
            </a:r>
            <a:r>
              <a:rPr lang="en-US" kern="0" dirty="0">
                <a:solidFill>
                  <a:srgbClr val="333333"/>
                </a:solidFill>
                <a:latin typeface="Arial" pitchFamily="34" charset="0"/>
                <a:cs typeface="Arial" pitchFamily="34" charset="0"/>
              </a:rPr>
              <a:t>   </a:t>
            </a:r>
            <a:r>
              <a:rPr lang="ru-RU" kern="0" dirty="0" err="1">
                <a:solidFill>
                  <a:srgbClr val="333333"/>
                </a:solidFill>
                <a:latin typeface="Arial" pitchFamily="34" charset="0"/>
                <a:cs typeface="Arial" pitchFamily="34" charset="0"/>
              </a:rPr>
              <a:t>katG</a:t>
            </a:r>
            <a:r>
              <a:rPr lang="ru-RU" kern="0" dirty="0">
                <a:solidFill>
                  <a:srgbClr val="333333"/>
                </a:solidFill>
                <a:latin typeface="Arial" pitchFamily="34" charset="0"/>
                <a:cs typeface="Arial" pitchFamily="34" charset="0"/>
              </a:rPr>
              <a:t>,  </a:t>
            </a:r>
            <a:r>
              <a:rPr lang="ru-RU" kern="0" dirty="0" err="1">
                <a:solidFill>
                  <a:srgbClr val="333333"/>
                </a:solidFill>
                <a:latin typeface="Arial" pitchFamily="34" charset="0"/>
                <a:cs typeface="Arial" pitchFamily="34" charset="0"/>
              </a:rPr>
              <a:t>inhA</a:t>
            </a:r>
            <a:r>
              <a:rPr lang="ru-RU" kern="0" dirty="0">
                <a:solidFill>
                  <a:srgbClr val="333333"/>
                </a:solidFill>
                <a:latin typeface="Arial" pitchFamily="34" charset="0"/>
                <a:cs typeface="Arial" pitchFamily="34" charset="0"/>
              </a:rPr>
              <a:t>,  </a:t>
            </a:r>
            <a:r>
              <a:rPr lang="ru-RU" kern="0" dirty="0" err="1">
                <a:solidFill>
                  <a:srgbClr val="333333"/>
                </a:solidFill>
                <a:latin typeface="Arial" pitchFamily="34" charset="0"/>
                <a:cs typeface="Arial" pitchFamily="34" charset="0"/>
              </a:rPr>
              <a:t>ahpC</a:t>
            </a:r>
            <a:r>
              <a:rPr lang="ru-RU" kern="0" dirty="0">
                <a:solidFill>
                  <a:srgbClr val="333333"/>
                </a:solidFill>
                <a:latin typeface="Arial" pitchFamily="34" charset="0"/>
                <a:cs typeface="Arial" pitchFamily="34" charset="0"/>
              </a:rPr>
              <a:t>).</a:t>
            </a:r>
          </a:p>
          <a:p>
            <a:pPr marL="342900" indent="-342900" eaLnBrk="0" hangingPunct="0">
              <a:spcBef>
                <a:spcPct val="20000"/>
              </a:spcBef>
              <a:buSzPct val="90000"/>
              <a:buFont typeface="Arial"/>
              <a:buChar char="•"/>
              <a:defRPr/>
            </a:pPr>
            <a:r>
              <a:rPr lang="ru-RU" b="1" kern="0" dirty="0">
                <a:solidFill>
                  <a:srgbClr val="333333"/>
                </a:solidFill>
                <a:latin typeface="Arial" pitchFamily="34" charset="0"/>
                <a:cs typeface="Arial" pitchFamily="34" charset="0"/>
              </a:rPr>
              <a:t>«ТБ-Биочип-2»</a:t>
            </a:r>
            <a:r>
              <a:rPr lang="ru-RU" kern="0" dirty="0">
                <a:solidFill>
                  <a:srgbClr val="333333"/>
                </a:solidFill>
                <a:latin typeface="Arial" pitchFamily="34" charset="0"/>
                <a:cs typeface="Arial" pitchFamily="34" charset="0"/>
              </a:rPr>
              <a:t> —    устойчивость к </a:t>
            </a:r>
            <a:r>
              <a:rPr lang="ru-RU" b="1" kern="0" dirty="0" err="1">
                <a:solidFill>
                  <a:srgbClr val="333333"/>
                </a:solidFill>
                <a:latin typeface="Arial" pitchFamily="34" charset="0"/>
                <a:cs typeface="Arial" pitchFamily="34" charset="0"/>
              </a:rPr>
              <a:t>фторхинолонам</a:t>
            </a:r>
            <a:r>
              <a:rPr lang="ru-RU" kern="0" dirty="0">
                <a:solidFill>
                  <a:srgbClr val="333333"/>
                </a:solidFill>
                <a:latin typeface="Arial" pitchFamily="34" charset="0"/>
                <a:cs typeface="Arial" pitchFamily="34" charset="0"/>
              </a:rPr>
              <a:t> (ген </a:t>
            </a:r>
            <a:r>
              <a:rPr lang="ru-RU" kern="0" dirty="0" err="1">
                <a:solidFill>
                  <a:srgbClr val="333333"/>
                </a:solidFill>
                <a:latin typeface="Arial" pitchFamily="34" charset="0"/>
                <a:cs typeface="Arial" pitchFamily="34" charset="0"/>
              </a:rPr>
              <a:t>gyrA</a:t>
            </a:r>
            <a:r>
              <a:rPr lang="ru-RU" kern="0" dirty="0">
                <a:solidFill>
                  <a:srgbClr val="333333"/>
                </a:solidFill>
                <a:latin typeface="Arial" pitchFamily="34" charset="0"/>
                <a:cs typeface="Arial" pitchFamily="34" charset="0"/>
              </a:rPr>
              <a:t>).</a:t>
            </a:r>
          </a:p>
        </p:txBody>
      </p:sp>
      <p:sp>
        <p:nvSpPr>
          <p:cNvPr id="3" name="TextBox 2"/>
          <p:cNvSpPr txBox="1"/>
          <p:nvPr/>
        </p:nvSpPr>
        <p:spPr>
          <a:xfrm>
            <a:off x="1581161" y="152400"/>
            <a:ext cx="8505825" cy="584775"/>
          </a:xfrm>
          <a:prstGeom prst="rect">
            <a:avLst/>
          </a:prstGeom>
          <a:noFill/>
        </p:spPr>
        <p:txBody>
          <a:bodyPr wrap="square" rtlCol="0">
            <a:spAutoFit/>
          </a:bodyPr>
          <a:lstStyle/>
          <a:p>
            <a:r>
              <a:rPr lang="ru-RU" sz="3200" dirty="0">
                <a:latin typeface="Arial" panose="020B0604020202020204" pitchFamily="34" charset="0"/>
                <a:cs typeface="Arial" panose="020B0604020202020204" pitchFamily="34" charset="0"/>
              </a:rPr>
              <a:t>ГИБРИДИЗАЦИОННЫЙ      МЕТОД</a:t>
            </a:r>
          </a:p>
        </p:txBody>
      </p:sp>
    </p:spTree>
    <p:extLst>
      <p:ext uri="{BB962C8B-B14F-4D97-AF65-F5344CB8AC3E}">
        <p14:creationId xmlns:p14="http://schemas.microsoft.com/office/powerpoint/2010/main" val="3032776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9173" y="260350"/>
            <a:ext cx="10943167" cy="1081088"/>
          </a:xfrm>
        </p:spPr>
        <p:txBody>
          <a:bodyPr>
            <a:noAutofit/>
          </a:bodyPr>
          <a:lstStyle/>
          <a:p>
            <a:pPr algn="ctr" eaLnBrk="1" fontAlgn="auto" hangingPunct="1">
              <a:spcAft>
                <a:spcPts val="0"/>
              </a:spcAft>
              <a:defRPr/>
            </a:pPr>
            <a:br>
              <a:rPr lang="ru-RU" dirty="0"/>
            </a:br>
            <a:br>
              <a:rPr lang="ru-RU" dirty="0"/>
            </a:br>
            <a:r>
              <a:rPr lang="ru-RU" sz="3200" b="1" dirty="0" err="1">
                <a:latin typeface="Arial" panose="020B0604020202020204" pitchFamily="34" charset="0"/>
                <a:cs typeface="Arial" panose="020B0604020202020204" pitchFamily="34" charset="0"/>
              </a:rPr>
              <a:t>Стриповые</a:t>
            </a:r>
            <a:r>
              <a:rPr lang="ru-RU" sz="3200" b="1" dirty="0">
                <a:latin typeface="Arial" panose="020B0604020202020204" pitchFamily="34" charset="0"/>
                <a:cs typeface="Arial" panose="020B0604020202020204" pitchFamily="34" charset="0"/>
              </a:rPr>
              <a:t>     технологии </a:t>
            </a:r>
            <a:br>
              <a:rPr lang="ru-RU" sz="3200" b="1" dirty="0">
                <a:latin typeface="Arial" panose="020B0604020202020204" pitchFamily="34" charset="0"/>
                <a:cs typeface="Arial" panose="020B0604020202020204" pitchFamily="34" charset="0"/>
              </a:rPr>
            </a:br>
            <a:br>
              <a:rPr lang="ru-RU" dirty="0"/>
            </a:br>
            <a:r>
              <a:rPr lang="ru-RU" sz="2400" b="1" dirty="0" err="1">
                <a:latin typeface="Arial" panose="020B0604020202020204" pitchFamily="34" charset="0"/>
                <a:cs typeface="Arial" panose="020B0604020202020204" pitchFamily="34" charset="0"/>
              </a:rPr>
              <a:t>стриповая</a:t>
            </a:r>
            <a:r>
              <a:rPr lang="ru-RU" sz="2400" b="1" dirty="0">
                <a:latin typeface="Arial" panose="020B0604020202020204" pitchFamily="34" charset="0"/>
                <a:cs typeface="Arial" panose="020B0604020202020204" pitchFamily="34" charset="0"/>
              </a:rPr>
              <a:t> технология – </a:t>
            </a:r>
            <a:r>
              <a:rPr lang="en-US" sz="2400" b="1" dirty="0">
                <a:latin typeface="Arial" panose="020B0604020202020204" pitchFamily="34" charset="0"/>
                <a:cs typeface="Arial" panose="020B0604020202020204" pitchFamily="34" charset="0"/>
              </a:rPr>
              <a:t>line probe assay </a:t>
            </a:r>
            <a:r>
              <a:rPr lang="ru-RU" sz="2400" b="1" dirty="0">
                <a:latin typeface="Arial" panose="020B0604020202020204" pitchFamily="34" charset="0"/>
                <a:cs typeface="Arial" panose="020B0604020202020204" pitchFamily="34" charset="0"/>
              </a:rPr>
              <a:t>(</a:t>
            </a:r>
            <a:r>
              <a:rPr lang="en-US" sz="2400" b="1" dirty="0" err="1">
                <a:latin typeface="Arial" panose="020B0604020202020204" pitchFamily="34" charset="0"/>
                <a:cs typeface="Arial" panose="020B0604020202020204" pitchFamily="34" charset="0"/>
              </a:rPr>
              <a:t>lipa</a:t>
            </a:r>
            <a:r>
              <a:rPr lang="ru-RU"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  –</a:t>
            </a:r>
            <a:br>
              <a:rPr lang="ru-RU" sz="2400" b="1" dirty="0">
                <a:latin typeface="Arial" panose="020B0604020202020204" pitchFamily="34" charset="0"/>
                <a:cs typeface="Arial" panose="020B0604020202020204" pitchFamily="34" charset="0"/>
              </a:rPr>
            </a:br>
            <a:r>
              <a:rPr lang="en-US" sz="2400" b="1" dirty="0">
                <a:latin typeface="Arial" panose="020B0604020202020204" pitchFamily="34" charset="0"/>
                <a:cs typeface="Arial" panose="020B0604020202020204" pitchFamily="34" charset="0"/>
              </a:rPr>
              <a:t>   </a:t>
            </a:r>
            <a:r>
              <a:rPr lang="ru-RU" sz="2400" b="1" dirty="0">
                <a:latin typeface="Arial" panose="020B0604020202020204" pitchFamily="34" charset="0"/>
                <a:cs typeface="Arial" panose="020B0604020202020204" pitchFamily="34" charset="0"/>
              </a:rPr>
              <a:t> </a:t>
            </a:r>
            <a:r>
              <a:rPr lang="ru-RU" sz="2400" b="1" dirty="0" err="1">
                <a:latin typeface="Arial" panose="020B0604020202020204" pitchFamily="34" charset="0"/>
                <a:cs typeface="Arial" panose="020B0604020202020204" pitchFamily="34" charset="0"/>
              </a:rPr>
              <a:t>hain</a:t>
            </a:r>
            <a:r>
              <a:rPr lang="ru-RU" sz="2400" b="1" dirty="0">
                <a:latin typeface="Arial" panose="020B0604020202020204" pitchFamily="34" charset="0"/>
                <a:cs typeface="Arial" panose="020B0604020202020204" pitchFamily="34" charset="0"/>
              </a:rPr>
              <a:t> </a:t>
            </a:r>
            <a:r>
              <a:rPr lang="ru-RU" sz="2400" b="1" dirty="0" err="1">
                <a:latin typeface="Arial" panose="020B0604020202020204" pitchFamily="34" charset="0"/>
                <a:cs typeface="Arial" panose="020B0604020202020204" pitchFamily="34" charset="0"/>
              </a:rPr>
              <a:t>lifescience</a:t>
            </a:r>
            <a:r>
              <a:rPr lang="ru-RU" sz="2400" b="1" dirty="0">
                <a:latin typeface="Arial" panose="020B0604020202020204" pitchFamily="34" charset="0"/>
                <a:cs typeface="Arial" panose="020B0604020202020204" pitchFamily="34" charset="0"/>
              </a:rPr>
              <a:t> (</a:t>
            </a:r>
            <a:r>
              <a:rPr lang="ru-RU" sz="2400" b="1" dirty="0" err="1">
                <a:latin typeface="Arial" panose="020B0604020202020204" pitchFamily="34" charset="0"/>
                <a:cs typeface="Arial" panose="020B0604020202020204" pitchFamily="34" charset="0"/>
              </a:rPr>
              <a:t>хайн</a:t>
            </a:r>
            <a:r>
              <a:rPr lang="en-US" sz="2400" b="1" dirty="0">
                <a:latin typeface="Arial" panose="020B0604020202020204" pitchFamily="34" charset="0"/>
                <a:cs typeface="Arial" panose="020B0604020202020204" pitchFamily="34" charset="0"/>
              </a:rPr>
              <a:t>-</a:t>
            </a:r>
            <a:r>
              <a:rPr lang="ru-RU" sz="2400" b="1" dirty="0">
                <a:latin typeface="Arial" panose="020B0604020202020204" pitchFamily="34" charset="0"/>
                <a:cs typeface="Arial" panose="020B0604020202020204" pitchFamily="34" charset="0"/>
              </a:rPr>
              <a:t>тест)</a:t>
            </a:r>
            <a:r>
              <a:rPr lang="en-US" sz="2400" b="1" dirty="0">
                <a:latin typeface="Arial" panose="020B0604020202020204" pitchFamily="34" charset="0"/>
                <a:cs typeface="Arial" panose="020B0604020202020204" pitchFamily="34" charset="0"/>
              </a:rPr>
              <a:t> </a:t>
            </a:r>
            <a:br>
              <a:rPr lang="ru-RU" sz="2400" b="1" dirty="0">
                <a:latin typeface="Arial" panose="020B0604020202020204" pitchFamily="34" charset="0"/>
                <a:cs typeface="Arial" panose="020B0604020202020204" pitchFamily="34" charset="0"/>
              </a:rPr>
            </a:br>
            <a:r>
              <a:rPr lang="ru-RU" sz="2400" b="1" dirty="0">
                <a:latin typeface="Arial" panose="020B0604020202020204" pitchFamily="34" charset="0"/>
                <a:cs typeface="Arial" panose="020B0604020202020204" pitchFamily="34" charset="0"/>
              </a:rPr>
              <a:t> </a:t>
            </a:r>
          </a:p>
        </p:txBody>
      </p:sp>
      <p:pic>
        <p:nvPicPr>
          <p:cNvPr id="102403" name="Picture 2" descr="C:\Documents and Settings\vakhrusheva\Мои документы\ВОЗ\Обучение 2-6.10.2017\Материалы к лекции\myko_6_300x200.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31803" y="979497"/>
            <a:ext cx="5651500" cy="2809875"/>
          </a:xfrm>
        </p:spPr>
      </p:pic>
      <p:grpSp>
        <p:nvGrpSpPr>
          <p:cNvPr id="102404" name="Group 2"/>
          <p:cNvGrpSpPr>
            <a:grpSpLocks noGrp="1"/>
          </p:cNvGrpSpPr>
          <p:nvPr/>
        </p:nvGrpSpPr>
        <p:grpSpPr bwMode="auto">
          <a:xfrm>
            <a:off x="5232400" y="981084"/>
            <a:ext cx="6284384" cy="3052763"/>
            <a:chOff x="315" y="945"/>
            <a:chExt cx="5671" cy="2494"/>
          </a:xfrm>
        </p:grpSpPr>
        <p:pic>
          <p:nvPicPr>
            <p:cNvPr id="1024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 y="945"/>
              <a:ext cx="5176" cy="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408" name="Text Box 4"/>
            <p:cNvSpPr txBox="1">
              <a:spLocks noChangeArrowheads="1"/>
            </p:cNvSpPr>
            <p:nvPr/>
          </p:nvSpPr>
          <p:spPr bwMode="auto">
            <a:xfrm>
              <a:off x="315" y="945"/>
              <a:ext cx="3741" cy="2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spcBef>
                  <a:spcPts val="600"/>
                </a:spcBef>
                <a:buClr>
                  <a:schemeClr val="accent1"/>
                </a:buClr>
                <a:buSzPct val="70000"/>
                <a:buFont typeface="Wingdings" pitchFamily="2" charset="2"/>
                <a:buChar char=""/>
                <a:defRPr sz="2400">
                  <a:solidFill>
                    <a:schemeClr val="tx1"/>
                  </a:solidFill>
                  <a:latin typeface="Century Schoolbook" pitchFamily="18" charset="0"/>
                </a:defRPr>
              </a:lvl1pPr>
              <a:lvl2pPr marL="742950" indent="-285750" eaLnBrk="0" hangingPunct="0">
                <a:spcBef>
                  <a:spcPct val="20000"/>
                </a:spcBef>
                <a:buClr>
                  <a:schemeClr val="accent1"/>
                </a:buClr>
                <a:buSzPct val="80000"/>
                <a:buFont typeface="Wingdings 2" pitchFamily="18" charset="2"/>
                <a:buChar char=""/>
                <a:defRPr sz="2100">
                  <a:solidFill>
                    <a:schemeClr val="tx1"/>
                  </a:solidFill>
                  <a:latin typeface="Century Schoolbook" pitchFamily="18" charset="0"/>
                </a:defRPr>
              </a:lvl2pPr>
              <a:lvl3pPr marL="1143000" indent="-228600" eaLnBrk="0" hangingPunct="0">
                <a:spcBef>
                  <a:spcPct val="20000"/>
                </a:spcBef>
                <a:buClr>
                  <a:srgbClr val="E0752F"/>
                </a:buClr>
                <a:buSzPct val="60000"/>
                <a:buFont typeface="Wingdings" pitchFamily="2" charset="2"/>
                <a:buChar char=""/>
                <a:defRPr sz="2400">
                  <a:solidFill>
                    <a:schemeClr val="tx1"/>
                  </a:solidFill>
                  <a:latin typeface="Century Schoolbook" pitchFamily="18" charset="0"/>
                </a:defRPr>
              </a:lvl3pPr>
              <a:lvl4pPr marL="1600200" indent="-228600" eaLnBrk="0" hangingPunct="0">
                <a:spcBef>
                  <a:spcPct val="20000"/>
                </a:spcBef>
                <a:buClr>
                  <a:srgbClr val="FEC3AE"/>
                </a:buClr>
                <a:buSzPct val="60000"/>
                <a:buFont typeface="Wingdings" pitchFamily="2" charset="2"/>
                <a:buChar char=""/>
                <a:defRPr sz="2000">
                  <a:solidFill>
                    <a:schemeClr val="tx1"/>
                  </a:solidFill>
                  <a:latin typeface="Century Schoolbook" pitchFamily="18" charset="0"/>
                </a:defRPr>
              </a:lvl4pPr>
              <a:lvl5pPr marL="2057400" indent="-228600" eaLnBrk="0" hangingPunct="0">
                <a:spcBef>
                  <a:spcPct val="20000"/>
                </a:spcBef>
                <a:buClr>
                  <a:srgbClr val="BDCAE9"/>
                </a:buClr>
                <a:buSzPct val="68000"/>
                <a:buFont typeface="Wingdings 2"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BDCAE9"/>
                </a:buClr>
                <a:buSzPct val="68000"/>
                <a:buFont typeface="Wingdings 2" pitchFamily="18" charset="2"/>
                <a:buChar char=""/>
                <a:defRPr sz="1600">
                  <a:solidFill>
                    <a:schemeClr val="tx1"/>
                  </a:solidFill>
                  <a:latin typeface="Century Schoolbook" pitchFamily="18" charset="0"/>
                </a:defRPr>
              </a:lvl9pPr>
            </a:lstStyle>
            <a:p>
              <a:pPr algn="ctr" eaLnBrk="1" fontAlgn="base" hangingPunct="1">
                <a:spcBef>
                  <a:spcPct val="0"/>
                </a:spcBef>
                <a:spcAft>
                  <a:spcPct val="0"/>
                </a:spcAft>
                <a:buClr>
                  <a:srgbClr val="000000"/>
                </a:buClr>
                <a:buSzPct val="100000"/>
                <a:buFont typeface="Arial" pitchFamily="34" charset="0"/>
                <a:buNone/>
              </a:pPr>
              <a:endParaRPr lang="en-US" altLang="en-US" sz="1800">
                <a:solidFill>
                  <a:srgbClr val="000000"/>
                </a:solidFill>
                <a:latin typeface="Trebuchet MS" pitchFamily="34" charset="0"/>
                <a:cs typeface="Arial" pitchFamily="34" charset="0"/>
              </a:endParaRPr>
            </a:p>
          </p:txBody>
        </p:sp>
      </p:grpSp>
      <p:pic>
        <p:nvPicPr>
          <p:cNvPr id="102405" name="Рисунок 6" descr="СМ.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85373" y="1844675"/>
            <a:ext cx="5856817"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378887" y="4056067"/>
            <a:ext cx="11137900" cy="2086725"/>
          </a:xfrm>
          <a:prstGeom prst="rect">
            <a:avLst/>
          </a:prstGeom>
        </p:spPr>
        <p:txBody>
          <a:bodyPr>
            <a:spAutoFit/>
          </a:bodyPr>
          <a:lstStyle/>
          <a:p>
            <a:pPr eaLnBrk="0" hangingPunct="0">
              <a:spcBef>
                <a:spcPct val="20000"/>
              </a:spcBef>
              <a:buSzPct val="90000"/>
              <a:defRPr/>
            </a:pPr>
            <a:r>
              <a:rPr lang="ru-RU" b="1" kern="0" dirty="0" err="1">
                <a:solidFill>
                  <a:srgbClr val="333333"/>
                </a:solidFill>
                <a:latin typeface="Arial" pitchFamily="34" charset="0"/>
                <a:cs typeface="Arial" pitchFamily="34" charset="0"/>
              </a:rPr>
              <a:t>Стриповые</a:t>
            </a:r>
            <a:r>
              <a:rPr lang="ru-RU" b="1" kern="0" dirty="0">
                <a:solidFill>
                  <a:srgbClr val="333333"/>
                </a:solidFill>
                <a:latin typeface="Arial" pitchFamily="34" charset="0"/>
                <a:cs typeface="Arial" pitchFamily="34" charset="0"/>
              </a:rPr>
              <a:t> технологии выявления микобактерий туберкулёза (МБТ) (НМБ)</a:t>
            </a:r>
            <a:r>
              <a:rPr lang="ru-RU" kern="0" dirty="0">
                <a:solidFill>
                  <a:srgbClr val="333333"/>
                </a:solidFill>
                <a:latin typeface="Arial" pitchFamily="34" charset="0"/>
                <a:cs typeface="Arial" pitchFamily="34" charset="0"/>
              </a:rPr>
              <a:t> — это молекулярно-генетические методы, основанные на гибридизации продуктов ПЦР со специфическими  </a:t>
            </a:r>
            <a:r>
              <a:rPr lang="ru-RU" kern="0" dirty="0" err="1">
                <a:solidFill>
                  <a:srgbClr val="333333"/>
                </a:solidFill>
                <a:latin typeface="Arial" pitchFamily="34" charset="0"/>
                <a:cs typeface="Arial" pitchFamily="34" charset="0"/>
              </a:rPr>
              <a:t>олигонуклеотидами</a:t>
            </a:r>
            <a:r>
              <a:rPr lang="ru-RU" kern="0" dirty="0">
                <a:solidFill>
                  <a:srgbClr val="333333"/>
                </a:solidFill>
                <a:latin typeface="Arial" pitchFamily="34" charset="0"/>
                <a:cs typeface="Arial" pitchFamily="34" charset="0"/>
              </a:rPr>
              <a:t>, </a:t>
            </a:r>
            <a:r>
              <a:rPr lang="ru-RU" kern="0" dirty="0" err="1">
                <a:solidFill>
                  <a:srgbClr val="333333"/>
                </a:solidFill>
                <a:latin typeface="Arial" pitchFamily="34" charset="0"/>
                <a:cs typeface="Arial" pitchFamily="34" charset="0"/>
              </a:rPr>
              <a:t>иммобилизированными</a:t>
            </a:r>
            <a:r>
              <a:rPr lang="ru-RU" kern="0" dirty="0">
                <a:solidFill>
                  <a:srgbClr val="333333"/>
                </a:solidFill>
                <a:latin typeface="Arial" pitchFamily="34" charset="0"/>
                <a:cs typeface="Arial" pitchFamily="34" charset="0"/>
              </a:rPr>
              <a:t> </a:t>
            </a:r>
            <a:r>
              <a:rPr lang="ru-RU" b="1" kern="0" dirty="0">
                <a:solidFill>
                  <a:srgbClr val="333333"/>
                </a:solidFill>
                <a:latin typeface="Arial" pitchFamily="34" charset="0"/>
                <a:cs typeface="Arial" pitchFamily="34" charset="0"/>
              </a:rPr>
              <a:t>на нейлоновой мембране (</a:t>
            </a:r>
            <a:r>
              <a:rPr lang="ru-RU" b="1" kern="0" dirty="0" err="1">
                <a:solidFill>
                  <a:srgbClr val="333333"/>
                </a:solidFill>
                <a:latin typeface="Arial" pitchFamily="34" charset="0"/>
                <a:cs typeface="Arial" pitchFamily="34" charset="0"/>
              </a:rPr>
              <a:t>стрипе</a:t>
            </a:r>
            <a:r>
              <a:rPr lang="ru-RU" b="1" kern="0" dirty="0">
                <a:solidFill>
                  <a:srgbClr val="333333"/>
                </a:solidFill>
                <a:latin typeface="Arial" pitchFamily="34" charset="0"/>
                <a:cs typeface="Arial" pitchFamily="34" charset="0"/>
              </a:rPr>
              <a:t>).</a:t>
            </a:r>
          </a:p>
          <a:p>
            <a:pPr marL="342900" indent="-342900" eaLnBrk="0" hangingPunct="0">
              <a:spcBef>
                <a:spcPct val="20000"/>
              </a:spcBef>
              <a:buSzPct val="90000"/>
              <a:buFontTx/>
              <a:buBlip>
                <a:blip r:embed="rId5"/>
              </a:buBlip>
              <a:defRPr/>
            </a:pPr>
            <a:r>
              <a:rPr lang="ru-RU" kern="0" dirty="0">
                <a:solidFill>
                  <a:srgbClr val="333333"/>
                </a:solidFill>
                <a:latin typeface="Arial" pitchFamily="34" charset="0"/>
                <a:cs typeface="Arial" pitchFamily="34" charset="0"/>
              </a:rPr>
              <a:t>Результат гибридизации визуализируется на </a:t>
            </a:r>
            <a:r>
              <a:rPr lang="ru-RU" kern="0" dirty="0" err="1">
                <a:solidFill>
                  <a:srgbClr val="333333"/>
                </a:solidFill>
                <a:latin typeface="Arial" pitchFamily="34" charset="0"/>
                <a:cs typeface="Arial" pitchFamily="34" charset="0"/>
              </a:rPr>
              <a:t>стрипе</a:t>
            </a:r>
            <a:r>
              <a:rPr lang="ru-RU" kern="0" dirty="0">
                <a:solidFill>
                  <a:srgbClr val="333333"/>
                </a:solidFill>
                <a:latin typeface="Arial" pitchFamily="34" charset="0"/>
                <a:cs typeface="Arial" pitchFamily="34" charset="0"/>
              </a:rPr>
              <a:t> в виде набора полос. Полосы сравнивают с шаблоном и определяют наличие мутаций, ассоциированных с устойчивостью к ПТП. </a:t>
            </a:r>
            <a:br>
              <a:rPr lang="ru-RU" kern="0" dirty="0">
                <a:solidFill>
                  <a:srgbClr val="333333"/>
                </a:solidFill>
                <a:latin typeface="Arial" pitchFamily="34" charset="0"/>
                <a:cs typeface="Arial" pitchFamily="34" charset="0"/>
              </a:rPr>
            </a:br>
            <a:r>
              <a:rPr lang="ru-RU" kern="0" dirty="0">
                <a:solidFill>
                  <a:srgbClr val="333333"/>
                </a:solidFill>
                <a:latin typeface="Arial" pitchFamily="34" charset="0"/>
                <a:cs typeface="Arial" pitchFamily="34" charset="0"/>
              </a:rPr>
              <a:t>  </a:t>
            </a:r>
            <a:r>
              <a:rPr lang="ru-RU" b="1" kern="0" dirty="0">
                <a:solidFill>
                  <a:srgbClr val="333333"/>
                </a:solidFill>
                <a:latin typeface="Arial" pitchFamily="34" charset="0"/>
                <a:cs typeface="Arial" pitchFamily="34" charset="0"/>
              </a:rPr>
              <a:t>Выявляют</a:t>
            </a:r>
            <a:r>
              <a:rPr lang="ru-RU" kern="0" dirty="0">
                <a:solidFill>
                  <a:srgbClr val="333333"/>
                </a:solidFill>
                <a:latin typeface="Arial" pitchFamily="34" charset="0"/>
                <a:cs typeface="Arial" pitchFamily="34" charset="0"/>
              </a:rPr>
              <a:t> наиболее </a:t>
            </a:r>
            <a:r>
              <a:rPr lang="ru-RU" b="1" kern="0" dirty="0">
                <a:solidFill>
                  <a:srgbClr val="333333"/>
                </a:solidFill>
                <a:latin typeface="Arial" pitchFamily="34" charset="0"/>
                <a:cs typeface="Arial" pitchFamily="34" charset="0"/>
              </a:rPr>
              <a:t>распространённые мутации </a:t>
            </a:r>
            <a:r>
              <a:rPr lang="ru-RU" kern="0" dirty="0">
                <a:solidFill>
                  <a:srgbClr val="333333"/>
                </a:solidFill>
                <a:latin typeface="Arial" pitchFamily="34" charset="0"/>
                <a:cs typeface="Arial" pitchFamily="34" charset="0"/>
              </a:rPr>
              <a:t>в генах МБТ, связанные с устойчивостью к противотуберкулёзным препаратам (ПТП). </a:t>
            </a:r>
          </a:p>
        </p:txBody>
      </p:sp>
    </p:spTree>
    <p:extLst>
      <p:ext uri="{BB962C8B-B14F-4D97-AF65-F5344CB8AC3E}">
        <p14:creationId xmlns:p14="http://schemas.microsoft.com/office/powerpoint/2010/main" val="21641398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8603" y="2797440"/>
            <a:ext cx="6000751" cy="3002945"/>
          </a:xfrm>
        </p:spPr>
        <p:txBody>
          <a:bodyPr>
            <a:normAutofit/>
          </a:bodyPr>
          <a:lstStyle/>
          <a:p>
            <a:pPr lvl="0" algn="l" fontAlgn="base">
              <a:spcBef>
                <a:spcPct val="0"/>
              </a:spcBef>
              <a:spcAft>
                <a:spcPct val="0"/>
              </a:spcAft>
            </a:pPr>
            <a:r>
              <a:rPr lang="ru-RU" altLang="ru-RU" sz="2400" dirty="0">
                <a:solidFill>
                  <a:schemeClr val="tx1"/>
                </a:solidFill>
                <a:latin typeface="Arial" pitchFamily="34" charset="0"/>
                <a:cs typeface="Arial" pitchFamily="34" charset="0"/>
              </a:rPr>
              <a:t>С внедрением технологии </a:t>
            </a:r>
            <a:r>
              <a:rPr lang="ru-RU" altLang="ru-RU" sz="2400" dirty="0" err="1">
                <a:solidFill>
                  <a:schemeClr val="tx1"/>
                </a:solidFill>
                <a:latin typeface="Arial" pitchFamily="34" charset="0"/>
                <a:cs typeface="Arial" pitchFamily="34" charset="0"/>
              </a:rPr>
              <a:t>GeneXpert</a:t>
            </a:r>
            <a:endParaRPr lang="ru-RU" altLang="ru-RU" sz="2400" dirty="0">
              <a:solidFill>
                <a:schemeClr val="tx1"/>
              </a:solidFill>
              <a:latin typeface="Arial" pitchFamily="34" charset="0"/>
              <a:cs typeface="Arial" pitchFamily="34" charset="0"/>
            </a:endParaRPr>
          </a:p>
          <a:p>
            <a:pPr lvl="0" algn="l" fontAlgn="base">
              <a:spcBef>
                <a:spcPct val="0"/>
              </a:spcBef>
              <a:spcAft>
                <a:spcPct val="0"/>
              </a:spcAft>
            </a:pPr>
            <a:r>
              <a:rPr lang="ru-RU" altLang="ru-RU" sz="2400" dirty="0">
                <a:solidFill>
                  <a:schemeClr val="tx1"/>
                </a:solidFill>
                <a:latin typeface="Arial" pitchFamily="34" charset="0"/>
                <a:cs typeface="Arial" pitchFamily="34" charset="0"/>
              </a:rPr>
              <a:t> (рекомендована ВОЗ в 2010 году) появилась возможность </a:t>
            </a:r>
          </a:p>
          <a:p>
            <a:pPr lvl="0" algn="l" fontAlgn="base">
              <a:spcBef>
                <a:spcPct val="0"/>
              </a:spcBef>
              <a:spcAft>
                <a:spcPct val="0"/>
              </a:spcAft>
            </a:pPr>
            <a:r>
              <a:rPr lang="ru-RU" altLang="ru-RU" sz="2400" dirty="0">
                <a:solidFill>
                  <a:srgbClr val="C00000"/>
                </a:solidFill>
                <a:latin typeface="Arial" pitchFamily="34" charset="0"/>
                <a:cs typeface="Arial" pitchFamily="34" charset="0"/>
              </a:rPr>
              <a:t>с первых дней  лечения </a:t>
            </a:r>
            <a:r>
              <a:rPr lang="ru-RU" altLang="ru-RU" sz="2400" dirty="0">
                <a:solidFill>
                  <a:schemeClr val="tx1"/>
                </a:solidFill>
                <a:latin typeface="Arial" pitchFamily="34" charset="0"/>
                <a:cs typeface="Arial" pitchFamily="34" charset="0"/>
              </a:rPr>
              <a:t>назначить </a:t>
            </a:r>
          </a:p>
          <a:p>
            <a:pPr lvl="0" algn="l" fontAlgn="base">
              <a:spcBef>
                <a:spcPct val="0"/>
              </a:spcBef>
              <a:spcAft>
                <a:spcPct val="0"/>
              </a:spcAft>
            </a:pPr>
            <a:r>
              <a:rPr lang="ru-RU" altLang="ru-RU" sz="2400" dirty="0">
                <a:solidFill>
                  <a:srgbClr val="C00000"/>
                </a:solidFill>
                <a:latin typeface="Arial" pitchFamily="34" charset="0"/>
                <a:cs typeface="Arial" pitchFamily="34" charset="0"/>
              </a:rPr>
              <a:t>адекватную химиотерапию. </a:t>
            </a:r>
          </a:p>
          <a:p>
            <a:pPr lvl="0" algn="l" fontAlgn="base">
              <a:spcBef>
                <a:spcPct val="0"/>
              </a:spcBef>
              <a:spcAft>
                <a:spcPct val="0"/>
              </a:spcAft>
            </a:pPr>
            <a:endParaRPr lang="ru-RU" altLang="ru-RU" dirty="0">
              <a:solidFill>
                <a:srgbClr val="545472"/>
              </a:solidFill>
              <a:latin typeface="Arial" pitchFamily="34" charset="0"/>
              <a:cs typeface="Arial" pitchFamily="34" charset="0"/>
            </a:endParaRPr>
          </a:p>
          <a:p>
            <a:endParaRPr lang="ru-RU"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500" t="8565" r="37975" b="78667"/>
          <a:stretch/>
        </p:blipFill>
        <p:spPr bwMode="auto">
          <a:xfrm>
            <a:off x="895353" y="946577"/>
            <a:ext cx="9810751" cy="1390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924051" y="323853"/>
            <a:ext cx="7581900" cy="523220"/>
          </a:xfrm>
          <a:prstGeom prst="rect">
            <a:avLst/>
          </a:prstGeom>
          <a:noFill/>
        </p:spPr>
        <p:txBody>
          <a:bodyPr wrap="square" rtlCol="0">
            <a:spAutoFit/>
          </a:bodyPr>
          <a:lstStyle/>
          <a:p>
            <a:r>
              <a:rPr lang="ru-RU" sz="2800" b="1" dirty="0">
                <a:latin typeface="Arial" panose="020B0604020202020204" pitchFamily="34" charset="0"/>
                <a:cs typeface="Arial" panose="020B0604020202020204" pitchFamily="34" charset="0"/>
              </a:rPr>
              <a:t>КАРТРИДЖНАЯ      ТЕХНОЛОГИЯ</a:t>
            </a:r>
          </a:p>
        </p:txBody>
      </p:sp>
      <p:sp>
        <p:nvSpPr>
          <p:cNvPr id="6" name="Прямоугольник 5"/>
          <p:cNvSpPr/>
          <p:nvPr/>
        </p:nvSpPr>
        <p:spPr>
          <a:xfrm>
            <a:off x="295277" y="5473965"/>
            <a:ext cx="10839451" cy="461665"/>
          </a:xfrm>
          <a:prstGeom prst="rect">
            <a:avLst/>
          </a:prstGeom>
        </p:spPr>
        <p:txBody>
          <a:bodyPr wrap="square">
            <a:spAutoFit/>
          </a:bodyPr>
          <a:lstStyle/>
          <a:p>
            <a:pPr lvl="0" fontAlgn="base">
              <a:spcBef>
                <a:spcPct val="20000"/>
              </a:spcBef>
              <a:spcAft>
                <a:spcPct val="0"/>
              </a:spcAft>
              <a:buSzPct val="90000"/>
            </a:pPr>
            <a:r>
              <a:rPr lang="ru-RU" altLang="ru-RU" sz="2400" kern="0" dirty="0">
                <a:latin typeface="Tahoma"/>
              </a:rPr>
              <a:t>   Выявлять  ДНК МБТ и определять чувствительность к рифампицину</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4240" y="2797434"/>
            <a:ext cx="5761037"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669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76377" y="555674"/>
            <a:ext cx="10353675" cy="1035002"/>
          </a:xfrm>
        </p:spPr>
        <p:txBody>
          <a:bodyPr>
            <a:normAutofit/>
          </a:bodyPr>
          <a:lstStyle/>
          <a:p>
            <a:r>
              <a:rPr lang="ru-RU" altLang="ru-RU" sz="3200" b="1" kern="0" dirty="0">
                <a:solidFill>
                  <a:srgbClr val="660066"/>
                </a:solidFill>
                <a:latin typeface="Arial" pitchFamily="34" charset="0"/>
                <a:cs typeface="Arial" pitchFamily="34" charset="0"/>
              </a:rPr>
              <a:t>Основные преимущества системы   </a:t>
            </a:r>
            <a:r>
              <a:rPr lang="ru-RU" altLang="ru-RU" sz="3200" b="1" kern="0" dirty="0" err="1">
                <a:solidFill>
                  <a:srgbClr val="660066"/>
                </a:solidFill>
                <a:latin typeface="Arial" pitchFamily="34" charset="0"/>
                <a:cs typeface="Arial" pitchFamily="34" charset="0"/>
              </a:rPr>
              <a:t>GeneXpert</a:t>
            </a:r>
            <a:r>
              <a:rPr lang="ru-RU" altLang="ru-RU" sz="3200" b="1" kern="0" dirty="0">
                <a:solidFill>
                  <a:srgbClr val="660066"/>
                </a:solidFill>
                <a:latin typeface="Arial" pitchFamily="34" charset="0"/>
                <a:cs typeface="Arial" pitchFamily="34" charset="0"/>
              </a:rPr>
              <a:t>®: </a:t>
            </a:r>
            <a:endParaRPr lang="ru-RU" sz="3200" dirty="0"/>
          </a:p>
        </p:txBody>
      </p:sp>
      <p:sp>
        <p:nvSpPr>
          <p:cNvPr id="3" name="Прямоугольник 2"/>
          <p:cNvSpPr/>
          <p:nvPr/>
        </p:nvSpPr>
        <p:spPr>
          <a:xfrm>
            <a:off x="2657477" y="1670394"/>
            <a:ext cx="8829675" cy="1200329"/>
          </a:xfrm>
          <a:prstGeom prst="rect">
            <a:avLst/>
          </a:prstGeom>
        </p:spPr>
        <p:txBody>
          <a:bodyPr wrap="square">
            <a:spAutoFit/>
          </a:bodyPr>
          <a:lstStyle/>
          <a:p>
            <a:pPr lvl="0" fontAlgn="base">
              <a:spcBef>
                <a:spcPct val="0"/>
              </a:spcBef>
              <a:spcAft>
                <a:spcPct val="0"/>
              </a:spcAft>
              <a:defRPr/>
            </a:pPr>
            <a:r>
              <a:rPr lang="ru-RU" altLang="ru-RU" dirty="0">
                <a:solidFill>
                  <a:srgbClr val="464660">
                    <a:lumMod val="75000"/>
                  </a:srgbClr>
                </a:solidFill>
                <a:latin typeface="Arial" pitchFamily="34" charset="0"/>
                <a:cs typeface="Arial" pitchFamily="34" charset="0"/>
              </a:rPr>
              <a:t>Прибор </a:t>
            </a:r>
            <a:r>
              <a:rPr lang="ru-RU" altLang="ru-RU" dirty="0" err="1">
                <a:solidFill>
                  <a:srgbClr val="464660">
                    <a:lumMod val="75000"/>
                  </a:srgbClr>
                </a:solidFill>
                <a:latin typeface="Arial" pitchFamily="34" charset="0"/>
                <a:cs typeface="Arial" pitchFamily="34" charset="0"/>
              </a:rPr>
              <a:t>GeneXpert</a:t>
            </a:r>
            <a:r>
              <a:rPr lang="ru-RU" altLang="ru-RU" dirty="0">
                <a:solidFill>
                  <a:srgbClr val="464660">
                    <a:lumMod val="75000"/>
                  </a:srgbClr>
                </a:solidFill>
                <a:latin typeface="Arial" pitchFamily="34" charset="0"/>
                <a:cs typeface="Arial" pitchFamily="34" charset="0"/>
              </a:rPr>
              <a:t>  оснащен  независимыми   </a:t>
            </a:r>
            <a:r>
              <a:rPr lang="ru-RU" altLang="ru-RU" dirty="0" err="1">
                <a:solidFill>
                  <a:srgbClr val="464660">
                    <a:lumMod val="75000"/>
                  </a:srgbClr>
                </a:solidFill>
                <a:latin typeface="Arial" pitchFamily="34" charset="0"/>
                <a:cs typeface="Arial" pitchFamily="34" charset="0"/>
              </a:rPr>
              <a:t>амплификационными</a:t>
            </a:r>
            <a:endParaRPr lang="ru-RU" altLang="ru-RU" dirty="0">
              <a:solidFill>
                <a:srgbClr val="464660">
                  <a:lumMod val="75000"/>
                </a:srgbClr>
              </a:solidFill>
              <a:latin typeface="Arial" pitchFamily="34" charset="0"/>
              <a:cs typeface="Arial" pitchFamily="34" charset="0"/>
            </a:endParaRPr>
          </a:p>
          <a:p>
            <a:pPr lvl="0" fontAlgn="base">
              <a:spcBef>
                <a:spcPct val="0"/>
              </a:spcBef>
              <a:spcAft>
                <a:spcPct val="0"/>
              </a:spcAft>
              <a:defRPr/>
            </a:pPr>
            <a:r>
              <a:rPr lang="ru-RU" altLang="ru-RU" dirty="0">
                <a:solidFill>
                  <a:srgbClr val="464660">
                    <a:lumMod val="75000"/>
                  </a:srgbClr>
                </a:solidFill>
                <a:latin typeface="Arial" pitchFamily="34" charset="0"/>
                <a:cs typeface="Arial" pitchFamily="34" charset="0"/>
              </a:rPr>
              <a:t> модулями.   После загрузки картриджа прибор автоматически производит подготовку образца,   амплификацию,   обнаружение искомой последовательности   нуклеиновой кислоты  и   предоставление результата. </a:t>
            </a:r>
          </a:p>
        </p:txBody>
      </p:sp>
      <p:sp>
        <p:nvSpPr>
          <p:cNvPr id="4" name="Объект 2"/>
          <p:cNvSpPr txBox="1">
            <a:spLocks/>
          </p:cNvSpPr>
          <p:nvPr/>
        </p:nvSpPr>
        <p:spPr bwMode="auto">
          <a:xfrm>
            <a:off x="2744788" y="3343275"/>
            <a:ext cx="8569325"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90000"/>
              <a:buBlip>
                <a:blip r:embed="rId2"/>
              </a:buBlip>
              <a:defRPr sz="3200">
                <a:solidFill>
                  <a:schemeClr val="tx1"/>
                </a:solidFill>
                <a:latin typeface="+mn-lt"/>
                <a:ea typeface="+mn-ea"/>
                <a:cs typeface="+mn-cs"/>
              </a:defRPr>
            </a:lvl1pPr>
            <a:lvl2pPr marL="742950" indent="-285750" algn="l" rtl="0" eaLnBrk="0" fontAlgn="base" hangingPunct="0">
              <a:spcBef>
                <a:spcPct val="20000"/>
              </a:spcBef>
              <a:spcAft>
                <a:spcPct val="0"/>
              </a:spcAft>
              <a:buSzPct val="80000"/>
              <a:buBlip>
                <a:blip r:embed="rId3"/>
              </a:buBlip>
              <a:defRPr sz="2800">
                <a:solidFill>
                  <a:schemeClr val="tx1"/>
                </a:solidFill>
                <a:latin typeface="+mn-lt"/>
              </a:defRPr>
            </a:lvl2pPr>
            <a:lvl3pPr marL="1143000" indent="-228600" algn="l" rtl="0" eaLnBrk="0" fontAlgn="base" hangingPunct="0">
              <a:spcBef>
                <a:spcPct val="20000"/>
              </a:spcBef>
              <a:spcAft>
                <a:spcPct val="0"/>
              </a:spcAft>
              <a:buSzPct val="70000"/>
              <a:buBlip>
                <a:blip r:embed="rId4"/>
              </a:buBlip>
              <a:defRPr sz="2400">
                <a:solidFill>
                  <a:schemeClr val="tx1"/>
                </a:solidFill>
                <a:latin typeface="+mn-lt"/>
              </a:defRPr>
            </a:lvl3pPr>
            <a:lvl4pPr marL="1600200" indent="-228600" algn="l" rtl="0" eaLnBrk="0" fontAlgn="base" hangingPunct="0">
              <a:spcBef>
                <a:spcPct val="20000"/>
              </a:spcBef>
              <a:spcAft>
                <a:spcPct val="0"/>
              </a:spcAft>
              <a:buSzPct val="70000"/>
              <a:buBlip>
                <a:blip r:embed="rId5"/>
              </a:buBlip>
              <a:defRPr sz="2000">
                <a:solidFill>
                  <a:schemeClr val="tx1"/>
                </a:solidFill>
                <a:latin typeface="+mn-lt"/>
              </a:defRPr>
            </a:lvl4pPr>
            <a:lvl5pPr marL="2057400" indent="-228600" algn="l" rtl="0" eaLnBrk="0" fontAlgn="base" hangingPunct="0">
              <a:spcBef>
                <a:spcPct val="20000"/>
              </a:spcBef>
              <a:spcAft>
                <a:spcPct val="0"/>
              </a:spcAft>
              <a:buSzPct val="70000"/>
              <a:buBlip>
                <a:blip r:embed="rId6"/>
              </a:buBlip>
              <a:defRPr sz="2000">
                <a:solidFill>
                  <a:schemeClr val="tx1"/>
                </a:solidFill>
                <a:latin typeface="+mn-lt"/>
              </a:defRPr>
            </a:lvl5pPr>
            <a:lvl6pPr marL="2514600" indent="-228600" algn="l" rtl="0" fontAlgn="base">
              <a:spcBef>
                <a:spcPct val="20000"/>
              </a:spcBef>
              <a:spcAft>
                <a:spcPct val="0"/>
              </a:spcAft>
              <a:buSzPct val="70000"/>
              <a:buBlip>
                <a:blip r:embed="rId6"/>
              </a:buBlip>
              <a:defRPr sz="2000">
                <a:solidFill>
                  <a:schemeClr val="tx1"/>
                </a:solidFill>
                <a:latin typeface="+mn-lt"/>
              </a:defRPr>
            </a:lvl6pPr>
            <a:lvl7pPr marL="2971800" indent="-228600" algn="l" rtl="0" fontAlgn="base">
              <a:spcBef>
                <a:spcPct val="20000"/>
              </a:spcBef>
              <a:spcAft>
                <a:spcPct val="0"/>
              </a:spcAft>
              <a:buSzPct val="70000"/>
              <a:buBlip>
                <a:blip r:embed="rId6"/>
              </a:buBlip>
              <a:defRPr sz="2000">
                <a:solidFill>
                  <a:schemeClr val="tx1"/>
                </a:solidFill>
                <a:latin typeface="+mn-lt"/>
              </a:defRPr>
            </a:lvl7pPr>
            <a:lvl8pPr marL="3429000" indent="-228600" algn="l" rtl="0" fontAlgn="base">
              <a:spcBef>
                <a:spcPct val="20000"/>
              </a:spcBef>
              <a:spcAft>
                <a:spcPct val="0"/>
              </a:spcAft>
              <a:buSzPct val="70000"/>
              <a:buBlip>
                <a:blip r:embed="rId6"/>
              </a:buBlip>
              <a:defRPr sz="2000">
                <a:solidFill>
                  <a:schemeClr val="tx1"/>
                </a:solidFill>
                <a:latin typeface="+mn-lt"/>
              </a:defRPr>
            </a:lvl8pPr>
            <a:lvl9pPr marL="3886200" indent="-228600" algn="l" rtl="0" fontAlgn="base">
              <a:spcBef>
                <a:spcPct val="20000"/>
              </a:spcBef>
              <a:spcAft>
                <a:spcPct val="0"/>
              </a:spcAft>
              <a:buSzPct val="70000"/>
              <a:buBlip>
                <a:blip r:embed="rId6"/>
              </a:buBlip>
              <a:defRPr sz="2000">
                <a:solidFill>
                  <a:schemeClr val="tx1"/>
                </a:solidFill>
                <a:latin typeface="+mn-lt"/>
              </a:defRPr>
            </a:lvl9pPr>
          </a:lstStyle>
          <a:p>
            <a:pPr marL="0" indent="0">
              <a:buFontTx/>
              <a:buNone/>
            </a:pPr>
            <a:r>
              <a:rPr lang="ru-RU" altLang="ru-RU" sz="2000" kern="0" dirty="0">
                <a:latin typeface="Arial" pitchFamily="34" charset="0"/>
                <a:cs typeface="Arial" pitchFamily="34" charset="0"/>
              </a:rPr>
              <a:t> простота и удобство в работе; </a:t>
            </a:r>
          </a:p>
          <a:p>
            <a:pPr marL="0" indent="0">
              <a:buFontTx/>
              <a:buNone/>
            </a:pPr>
            <a:r>
              <a:rPr lang="ru-RU" altLang="ru-RU" sz="2000" kern="0" dirty="0">
                <a:latin typeface="Arial" pitchFamily="34" charset="0"/>
                <a:cs typeface="Arial" pitchFamily="34" charset="0"/>
              </a:rPr>
              <a:t> высокая скорость получения результатов; </a:t>
            </a:r>
          </a:p>
          <a:p>
            <a:pPr marL="0" indent="0">
              <a:buFontTx/>
              <a:buNone/>
            </a:pPr>
            <a:r>
              <a:rPr lang="ru-RU" altLang="ru-RU" sz="2000" kern="0" dirty="0">
                <a:latin typeface="Arial" pitchFamily="34" charset="0"/>
                <a:cs typeface="Arial" pitchFamily="34" charset="0"/>
              </a:rPr>
              <a:t> высокая точность получаемых результатов; </a:t>
            </a:r>
          </a:p>
          <a:p>
            <a:pPr marL="0" indent="0">
              <a:buFontTx/>
              <a:buNone/>
            </a:pPr>
            <a:r>
              <a:rPr lang="ru-RU" altLang="ru-RU" sz="2000" kern="0" dirty="0">
                <a:latin typeface="Arial" pitchFamily="34" charset="0"/>
                <a:cs typeface="Arial" pitchFamily="34" charset="0"/>
              </a:rPr>
              <a:t> исключена контаминация на любой стадии работы прибора;</a:t>
            </a:r>
          </a:p>
          <a:p>
            <a:pPr marL="0" indent="0">
              <a:buFontTx/>
              <a:buNone/>
            </a:pPr>
            <a:endParaRPr lang="ru-RU" altLang="ru-RU" sz="2000" kern="0" dirty="0">
              <a:latin typeface="Arial" pitchFamily="34" charset="0"/>
              <a:cs typeface="Arial" pitchFamily="34" charset="0"/>
            </a:endParaRPr>
          </a:p>
          <a:p>
            <a:pPr marL="0" lvl="0" indent="0">
              <a:buNone/>
              <a:defRPr/>
            </a:pPr>
            <a:r>
              <a:rPr lang="ru-RU" altLang="ru-RU" sz="1800" kern="0" dirty="0">
                <a:latin typeface="Arial" pitchFamily="34" charset="0"/>
                <a:cs typeface="Arial" pitchFamily="34" charset="0"/>
              </a:rPr>
              <a:t> </a:t>
            </a:r>
            <a:r>
              <a:rPr lang="ru-RU" sz="1800" kern="0" dirty="0" err="1">
                <a:solidFill>
                  <a:srgbClr val="464660">
                    <a:lumMod val="75000"/>
                  </a:srgbClr>
                </a:solidFill>
                <a:latin typeface="Arial" pitchFamily="34" charset="0"/>
                <a:cs typeface="Arial" pitchFamily="34" charset="0"/>
              </a:rPr>
              <a:t>GeneXpert</a:t>
            </a:r>
            <a:r>
              <a:rPr lang="ru-RU" sz="1800" kern="0" dirty="0">
                <a:solidFill>
                  <a:srgbClr val="464660">
                    <a:lumMod val="75000"/>
                  </a:srgbClr>
                </a:solidFill>
                <a:latin typeface="Arial" pitchFamily="34" charset="0"/>
                <a:cs typeface="Arial" pitchFamily="34" charset="0"/>
              </a:rPr>
              <a:t> MTB/RIF может использоваться не только в лабораториях учреждений фтизиатрического профиля, </a:t>
            </a:r>
          </a:p>
          <a:p>
            <a:pPr marL="0" lvl="0" indent="0">
              <a:buNone/>
              <a:defRPr/>
            </a:pPr>
            <a:r>
              <a:rPr lang="ru-RU" sz="1800" kern="0" dirty="0">
                <a:solidFill>
                  <a:srgbClr val="464660">
                    <a:lumMod val="75000"/>
                  </a:srgbClr>
                </a:solidFill>
                <a:latin typeface="Arial" pitchFamily="34" charset="0"/>
                <a:cs typeface="Arial" pitchFamily="34" charset="0"/>
              </a:rPr>
              <a:t>но и в лабораториях учреждений первичной медико-санитарной помощи.</a:t>
            </a:r>
            <a:endParaRPr lang="ru-RU" altLang="ru-RU" sz="1800" kern="0" dirty="0">
              <a:latin typeface="Arial" pitchFamily="34" charset="0"/>
              <a:cs typeface="Arial" pitchFamily="34" charset="0"/>
            </a:endParaRPr>
          </a:p>
        </p:txBody>
      </p:sp>
    </p:spTree>
    <p:extLst>
      <p:ext uri="{BB962C8B-B14F-4D97-AF65-F5344CB8AC3E}">
        <p14:creationId xmlns:p14="http://schemas.microsoft.com/office/powerpoint/2010/main" val="7274035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44388" y="460429"/>
            <a:ext cx="8928512" cy="1435051"/>
          </a:xfrm>
        </p:spPr>
        <p:txBody>
          <a:bodyPr>
            <a:normAutofit/>
          </a:bodyPr>
          <a:lstStyle/>
          <a:p>
            <a:r>
              <a:rPr lang="ru-RU" altLang="ru-RU" sz="3200" b="1" kern="0" dirty="0">
                <a:solidFill>
                  <a:srgbClr val="660066"/>
                </a:solidFill>
                <a:latin typeface="+mn-lt"/>
              </a:rPr>
              <a:t>         Определение     ЛЧ  МБТ</a:t>
            </a:r>
            <a:br>
              <a:rPr lang="ru-RU" altLang="ru-RU" sz="3200" b="1" kern="0" dirty="0">
                <a:solidFill>
                  <a:srgbClr val="660066"/>
                </a:solidFill>
                <a:latin typeface="+mn-lt"/>
              </a:rPr>
            </a:br>
            <a:r>
              <a:rPr lang="ru-RU" altLang="ru-RU" sz="3200" b="1" kern="0" dirty="0">
                <a:solidFill>
                  <a:srgbClr val="660066"/>
                </a:solidFill>
                <a:latin typeface="+mn-lt"/>
              </a:rPr>
              <a:t>Молекулярно-генетическими  методами</a:t>
            </a:r>
            <a:br>
              <a:rPr lang="ru-RU" altLang="ru-RU" sz="3200" b="1" kern="0" dirty="0">
                <a:solidFill>
                  <a:srgbClr val="660066"/>
                </a:solidFill>
                <a:latin typeface="+mn-lt"/>
              </a:rPr>
            </a:br>
            <a:endParaRPr lang="ru-RU" sz="3200" dirty="0">
              <a:latin typeface="+mn-lt"/>
            </a:endParaRPr>
          </a:p>
        </p:txBody>
      </p:sp>
      <p:sp>
        <p:nvSpPr>
          <p:cNvPr id="3" name="Содержимое 6"/>
          <p:cNvSpPr txBox="1">
            <a:spLocks/>
          </p:cNvSpPr>
          <p:nvPr/>
        </p:nvSpPr>
        <p:spPr bwMode="auto">
          <a:xfrm>
            <a:off x="2771776" y="1657350"/>
            <a:ext cx="8820151" cy="493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fontScale="92500" lnSpcReduction="20000"/>
          </a:bodyPr>
          <a:lstStyle>
            <a:lvl1pPr marL="342900" indent="-342900" algn="l" rtl="0" eaLnBrk="0" fontAlgn="base" hangingPunct="0">
              <a:spcBef>
                <a:spcPct val="20000"/>
              </a:spcBef>
              <a:spcAft>
                <a:spcPct val="0"/>
              </a:spcAft>
              <a:buSzPct val="90000"/>
              <a:buBlip>
                <a:blip r:embed="rId2"/>
              </a:buBlip>
              <a:defRPr sz="2400">
                <a:solidFill>
                  <a:schemeClr val="tx1"/>
                </a:solidFill>
                <a:latin typeface="+mn-lt"/>
                <a:ea typeface="+mn-ea"/>
                <a:cs typeface="+mn-cs"/>
              </a:defRPr>
            </a:lvl1pPr>
            <a:lvl2pPr marL="742950" indent="-285750" algn="l" rtl="0" eaLnBrk="0" fontAlgn="base" hangingPunct="0">
              <a:spcBef>
                <a:spcPct val="20000"/>
              </a:spcBef>
              <a:spcAft>
                <a:spcPct val="0"/>
              </a:spcAft>
              <a:buSzPct val="80000"/>
              <a:buBlip>
                <a:blip r:embed="rId3"/>
              </a:buBlip>
              <a:defRPr sz="2000">
                <a:solidFill>
                  <a:schemeClr val="tx1"/>
                </a:solidFill>
                <a:latin typeface="+mn-lt"/>
              </a:defRPr>
            </a:lvl2pPr>
            <a:lvl3pPr marL="1143000" indent="-228600" algn="l" rtl="0" eaLnBrk="0" fontAlgn="base" hangingPunct="0">
              <a:spcBef>
                <a:spcPct val="20000"/>
              </a:spcBef>
              <a:spcAft>
                <a:spcPct val="0"/>
              </a:spcAft>
              <a:buSzPct val="70000"/>
              <a:buBlip>
                <a:blip r:embed="rId4"/>
              </a:buBlip>
              <a:defRPr sz="1800">
                <a:solidFill>
                  <a:schemeClr val="tx1"/>
                </a:solidFill>
                <a:latin typeface="+mn-lt"/>
              </a:defRPr>
            </a:lvl3pPr>
            <a:lvl4pPr marL="1600200" indent="-228600" algn="l" rtl="0" eaLnBrk="0" fontAlgn="base" hangingPunct="0">
              <a:spcBef>
                <a:spcPct val="20000"/>
              </a:spcBef>
              <a:spcAft>
                <a:spcPct val="0"/>
              </a:spcAft>
              <a:buSzPct val="70000"/>
              <a:buBlip>
                <a:blip r:embed="rId5"/>
              </a:buBlip>
              <a:defRPr sz="1600">
                <a:solidFill>
                  <a:schemeClr val="tx1"/>
                </a:solidFill>
                <a:latin typeface="+mn-lt"/>
              </a:defRPr>
            </a:lvl4pPr>
            <a:lvl5pPr marL="2057400" indent="-228600" algn="l" rtl="0" eaLnBrk="0" fontAlgn="base" hangingPunct="0">
              <a:spcBef>
                <a:spcPct val="20000"/>
              </a:spcBef>
              <a:spcAft>
                <a:spcPct val="0"/>
              </a:spcAft>
              <a:buSzPct val="70000"/>
              <a:buBlip>
                <a:blip r:embed="rId6"/>
              </a:buBlip>
              <a:defRPr sz="1600">
                <a:solidFill>
                  <a:schemeClr val="tx1"/>
                </a:solidFill>
                <a:latin typeface="+mn-lt"/>
              </a:defRPr>
            </a:lvl5pPr>
            <a:lvl6pPr marL="2514600" indent="-228600" algn="l" rtl="0" fontAlgn="base">
              <a:spcBef>
                <a:spcPct val="20000"/>
              </a:spcBef>
              <a:spcAft>
                <a:spcPct val="0"/>
              </a:spcAft>
              <a:buSzPct val="70000"/>
              <a:buBlip>
                <a:blip r:embed="rId6"/>
              </a:buBlip>
              <a:defRPr sz="1600">
                <a:solidFill>
                  <a:schemeClr val="tx1"/>
                </a:solidFill>
                <a:latin typeface="+mn-lt"/>
              </a:defRPr>
            </a:lvl6pPr>
            <a:lvl7pPr marL="2971800" indent="-228600" algn="l" rtl="0" fontAlgn="base">
              <a:spcBef>
                <a:spcPct val="20000"/>
              </a:spcBef>
              <a:spcAft>
                <a:spcPct val="0"/>
              </a:spcAft>
              <a:buSzPct val="70000"/>
              <a:buBlip>
                <a:blip r:embed="rId6"/>
              </a:buBlip>
              <a:defRPr sz="1600">
                <a:solidFill>
                  <a:schemeClr val="tx1"/>
                </a:solidFill>
                <a:latin typeface="+mn-lt"/>
              </a:defRPr>
            </a:lvl7pPr>
            <a:lvl8pPr marL="3429000" indent="-228600" algn="l" rtl="0" fontAlgn="base">
              <a:spcBef>
                <a:spcPct val="20000"/>
              </a:spcBef>
              <a:spcAft>
                <a:spcPct val="0"/>
              </a:spcAft>
              <a:buSzPct val="70000"/>
              <a:buBlip>
                <a:blip r:embed="rId6"/>
              </a:buBlip>
              <a:defRPr sz="1600">
                <a:solidFill>
                  <a:schemeClr val="tx1"/>
                </a:solidFill>
                <a:latin typeface="+mn-lt"/>
              </a:defRPr>
            </a:lvl8pPr>
            <a:lvl9pPr marL="3886200" indent="-228600" algn="l" rtl="0" fontAlgn="base">
              <a:spcBef>
                <a:spcPct val="20000"/>
              </a:spcBef>
              <a:spcAft>
                <a:spcPct val="0"/>
              </a:spcAft>
              <a:buSzPct val="70000"/>
              <a:buBlip>
                <a:blip r:embed="rId6"/>
              </a:buBlip>
              <a:defRPr sz="1600">
                <a:solidFill>
                  <a:schemeClr val="tx1"/>
                </a:solidFill>
                <a:latin typeface="+mn-lt"/>
              </a:defRPr>
            </a:lvl9pPr>
          </a:lstStyle>
          <a:p>
            <a:pPr marL="274320" marR="0" lvl="0" indent="-274320" algn="l" defTabSz="914400" rtl="0" eaLnBrk="1" fontAlgn="auto" latinLnBrk="0" hangingPunct="1">
              <a:lnSpc>
                <a:spcPct val="100000"/>
              </a:lnSpc>
              <a:spcBef>
                <a:spcPct val="20000"/>
              </a:spcBef>
              <a:spcAft>
                <a:spcPts val="0"/>
              </a:spcAft>
              <a:buClrTx/>
              <a:buSzPct val="90000"/>
              <a:buFont typeface="Wingdings"/>
              <a:buChar char=""/>
              <a:tabLst/>
              <a:defRPr/>
            </a:pPr>
            <a:r>
              <a:rPr kumimoji="0" lang="ru-RU" altLang="en-US" sz="2400" b="1" i="0" u="none" strike="noStrike" kern="0" cap="none" spc="0" normalizeH="0" baseline="0" noProof="0" dirty="0">
                <a:ln>
                  <a:noFill/>
                </a:ln>
                <a:solidFill>
                  <a:srgbClr val="545472"/>
                </a:solidFill>
                <a:effectLst/>
                <a:uLnTx/>
                <a:uFillTx/>
                <a:latin typeface="Tahoma"/>
                <a:ea typeface="+mn-ea"/>
                <a:cs typeface="+mn-cs"/>
              </a:rPr>
              <a:t>Технология </a:t>
            </a:r>
            <a:r>
              <a:rPr kumimoji="0" lang="ru-RU" altLang="en-US" sz="2400" b="1" i="0" u="none" strike="noStrike" kern="0" cap="none" spc="0" normalizeH="0" baseline="0" noProof="0" dirty="0" err="1">
                <a:ln>
                  <a:noFill/>
                </a:ln>
                <a:solidFill>
                  <a:srgbClr val="545472"/>
                </a:solidFill>
                <a:effectLst/>
                <a:uLnTx/>
                <a:uFillTx/>
                <a:latin typeface="Tahoma"/>
                <a:ea typeface="+mn-ea"/>
                <a:cs typeface="+mn-cs"/>
              </a:rPr>
              <a:t>Биочип</a:t>
            </a:r>
            <a:r>
              <a:rPr kumimoji="0" lang="ru-RU" altLang="en-US" sz="2400" b="1" i="0" u="none" strike="noStrike" kern="0" cap="none" spc="0" normalizeH="0" baseline="0" noProof="0" dirty="0">
                <a:ln>
                  <a:noFill/>
                </a:ln>
                <a:solidFill>
                  <a:srgbClr val="545472"/>
                </a:solidFill>
                <a:effectLst/>
                <a:uLnTx/>
                <a:uFillTx/>
                <a:latin typeface="Tahoma"/>
                <a:ea typeface="+mn-ea"/>
                <a:cs typeface="+mn-cs"/>
              </a:rPr>
              <a:t> ТБ-Тест  </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(119 мутаций:</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 </a:t>
            </a:r>
            <a:endParaRPr kumimoji="0" lang="ru-RU" altLang="en-US" sz="2400" b="0" i="0" u="none" strike="noStrike" kern="0" cap="none" spc="0" normalizeH="0" baseline="0" noProof="0" dirty="0">
              <a:ln>
                <a:noFill/>
              </a:ln>
              <a:solidFill>
                <a:srgbClr val="545472"/>
              </a:solidFill>
              <a:effectLst/>
              <a:uLnTx/>
              <a:uFillTx/>
              <a:latin typeface="Tahoma"/>
              <a:ea typeface="+mn-ea"/>
              <a:cs typeface="+mn-cs"/>
            </a:endParaRPr>
          </a:p>
          <a:p>
            <a:pPr marL="0" marR="0" lvl="0" indent="0" algn="l" defTabSz="914400" rtl="0" eaLnBrk="1" fontAlgn="auto" latinLnBrk="0" hangingPunct="1">
              <a:lnSpc>
                <a:spcPct val="100000"/>
              </a:lnSpc>
              <a:spcBef>
                <a:spcPct val="20000"/>
              </a:spcBef>
              <a:spcAft>
                <a:spcPts val="0"/>
              </a:spcAft>
              <a:buClrTx/>
              <a:buSzPct val="90000"/>
              <a:buFontTx/>
              <a:buNone/>
              <a:tabLst/>
              <a:defRPr/>
            </a:pP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H</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(изониазид), </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R</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(рифампицин), Е</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t (</a:t>
            </a:r>
            <a:r>
              <a:rPr kumimoji="0" lang="ru-RU" altLang="en-US" sz="2400" b="0" i="0" u="none" strike="noStrike" kern="0" cap="none" spc="0" normalizeH="0" baseline="0" noProof="0" dirty="0" err="1">
                <a:ln>
                  <a:noFill/>
                </a:ln>
                <a:solidFill>
                  <a:srgbClr val="545472"/>
                </a:solidFill>
                <a:effectLst/>
                <a:uLnTx/>
                <a:uFillTx/>
                <a:latin typeface="Tahoma"/>
                <a:ea typeface="+mn-ea"/>
                <a:cs typeface="+mn-cs"/>
              </a:rPr>
              <a:t>этамбутол</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a:t>
            </a:r>
          </a:p>
          <a:p>
            <a:pPr marL="0" marR="0" lvl="0" indent="0" algn="l" defTabSz="914400" rtl="0" eaLnBrk="1" fontAlgn="auto" latinLnBrk="0" hangingPunct="1">
              <a:lnSpc>
                <a:spcPct val="100000"/>
              </a:lnSpc>
              <a:spcBef>
                <a:spcPct val="20000"/>
              </a:spcBef>
              <a:spcAft>
                <a:spcPts val="0"/>
              </a:spcAft>
              <a:buClrTx/>
              <a:buSzPct val="90000"/>
              <a:buFontTx/>
              <a:buNone/>
              <a:tabLst/>
              <a:defRPr/>
            </a:pP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Ag</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ru-RU" altLang="en-US" sz="1600" b="0" i="0" u="none" strike="noStrike" kern="0" cap="none" spc="0" normalizeH="0" baseline="0" noProof="0" dirty="0">
                <a:ln>
                  <a:noFill/>
                </a:ln>
                <a:solidFill>
                  <a:srgbClr val="545472"/>
                </a:solidFill>
                <a:effectLst/>
                <a:uLnTx/>
                <a:uFillTx/>
                <a:latin typeface="Tahoma"/>
                <a:ea typeface="+mn-ea"/>
                <a:cs typeface="+mn-cs"/>
              </a:rPr>
              <a:t>(</a:t>
            </a:r>
            <a:r>
              <a:rPr kumimoji="0" lang="ru-RU" altLang="en-US" sz="1600" b="0" i="0" u="none" strike="noStrike" kern="0" cap="none" spc="0" normalizeH="0" baseline="0" noProof="0" dirty="0" err="1">
                <a:ln>
                  <a:noFill/>
                </a:ln>
                <a:solidFill>
                  <a:srgbClr val="545472"/>
                </a:solidFill>
                <a:effectLst/>
                <a:uLnTx/>
                <a:uFillTx/>
                <a:latin typeface="Tahoma"/>
                <a:ea typeface="+mn-ea"/>
                <a:cs typeface="+mn-cs"/>
              </a:rPr>
              <a:t>аминогликазиды</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en-US" altLang="en-US" sz="2400" b="0" i="0" u="none" strike="noStrike" kern="0" cap="none" spc="0" normalizeH="0" baseline="0" noProof="0" dirty="0" err="1">
                <a:ln>
                  <a:noFill/>
                </a:ln>
                <a:solidFill>
                  <a:srgbClr val="545472"/>
                </a:solidFill>
                <a:effectLst/>
                <a:uLnTx/>
                <a:uFillTx/>
                <a:latin typeface="Tahoma"/>
                <a:ea typeface="+mn-ea"/>
                <a:cs typeface="+mn-cs"/>
              </a:rPr>
              <a:t>Fq</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ru-RU" altLang="en-US" sz="1600" b="0" i="0" u="none" strike="noStrike" kern="0" cap="none" spc="0" normalizeH="0" baseline="0" noProof="0" dirty="0" err="1">
                <a:ln>
                  <a:noFill/>
                </a:ln>
                <a:solidFill>
                  <a:srgbClr val="545472"/>
                </a:solidFill>
                <a:effectLst/>
                <a:uLnTx/>
                <a:uFillTx/>
                <a:latin typeface="Tahoma"/>
                <a:ea typeface="+mn-ea"/>
                <a:cs typeface="+mn-cs"/>
              </a:rPr>
              <a:t>фторхинолоновый</a:t>
            </a:r>
            <a:r>
              <a:rPr kumimoji="0" lang="ru-RU" altLang="en-US" sz="1600" b="0" i="0" u="none" strike="noStrike" kern="0" cap="none" spc="0" normalizeH="0" baseline="0" noProof="0" dirty="0">
                <a:ln>
                  <a:noFill/>
                </a:ln>
                <a:solidFill>
                  <a:srgbClr val="545472"/>
                </a:solidFill>
                <a:effectLst/>
                <a:uLnTx/>
                <a:uFillTx/>
                <a:latin typeface="Tahoma"/>
                <a:ea typeface="+mn-ea"/>
                <a:cs typeface="+mn-cs"/>
              </a:rPr>
              <a:t> ряд</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a:t>
            </a:r>
          </a:p>
          <a:p>
            <a:pPr marL="274320" marR="0" lvl="0" indent="-274320" algn="l" defTabSz="914400" rtl="0" eaLnBrk="1" fontAlgn="auto" latinLnBrk="0" hangingPunct="1">
              <a:lnSpc>
                <a:spcPct val="100000"/>
              </a:lnSpc>
              <a:spcBef>
                <a:spcPct val="20000"/>
              </a:spcBef>
              <a:spcAft>
                <a:spcPts val="0"/>
              </a:spcAft>
              <a:buClrTx/>
              <a:buSzPct val="90000"/>
              <a:buFont typeface="Wingdings"/>
              <a:buChar char=""/>
              <a:tabLst/>
              <a:defRPr/>
            </a:pPr>
            <a:endParaRPr kumimoji="0" lang="ru-RU" altLang="en-US" sz="2400" b="0" i="0" u="none" strike="noStrike" kern="0" cap="none" spc="0" normalizeH="0" baseline="0" noProof="0" dirty="0">
              <a:ln>
                <a:noFill/>
              </a:ln>
              <a:solidFill>
                <a:srgbClr val="545472"/>
              </a:solidFill>
              <a:effectLst/>
              <a:uLnTx/>
              <a:uFillTx/>
              <a:latin typeface="Tahoma"/>
              <a:ea typeface="+mn-ea"/>
              <a:cs typeface="+mn-cs"/>
            </a:endParaRPr>
          </a:p>
          <a:p>
            <a:pPr marL="274320" marR="0" lvl="0" indent="-274320" algn="l" defTabSz="914400" rtl="0" eaLnBrk="1" fontAlgn="auto" latinLnBrk="0" hangingPunct="1">
              <a:lnSpc>
                <a:spcPct val="100000"/>
              </a:lnSpc>
              <a:spcBef>
                <a:spcPct val="20000"/>
              </a:spcBef>
              <a:spcAft>
                <a:spcPts val="0"/>
              </a:spcAft>
              <a:buClrTx/>
              <a:buSzPct val="90000"/>
              <a:buFont typeface="Wingdings"/>
              <a:buChar char=""/>
              <a:tabLst/>
              <a:defRPr/>
            </a:pPr>
            <a:r>
              <a:rPr kumimoji="0" lang="ru-RU" altLang="en-US" sz="2400" b="1" i="0" u="none" strike="noStrike" kern="0" cap="none" spc="0" normalizeH="0" baseline="0" noProof="0" dirty="0">
                <a:ln>
                  <a:noFill/>
                </a:ln>
                <a:solidFill>
                  <a:srgbClr val="545472"/>
                </a:solidFill>
                <a:effectLst/>
                <a:uLnTx/>
                <a:uFillTx/>
                <a:latin typeface="Tahoma"/>
                <a:ea typeface="+mn-ea"/>
                <a:cs typeface="+mn-cs"/>
              </a:rPr>
              <a:t>ТЛЧ - в реальном времени  (ПЦР-РВ )  -  </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(16 мутаций:  </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H,</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R</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Генотипический метод </a:t>
            </a:r>
            <a:r>
              <a:rPr kumimoji="0" lang="ru-RU" altLang="en-US" sz="2400" b="0" i="0" u="none" strike="noStrike" kern="0" cap="none" spc="0" normalizeH="0" baseline="0" noProof="0" dirty="0" err="1">
                <a:ln>
                  <a:noFill/>
                </a:ln>
                <a:solidFill>
                  <a:srgbClr val="545472"/>
                </a:solidFill>
                <a:effectLst/>
                <a:uLnTx/>
                <a:uFillTx/>
                <a:latin typeface="Tahoma"/>
                <a:ea typeface="+mn-ea"/>
                <a:cs typeface="+mn-cs"/>
              </a:rPr>
              <a:t>индентификации</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(ПЦР - гены </a:t>
            </a:r>
            <a:r>
              <a:rPr kumimoji="0" lang="ru-RU" altLang="en-US" sz="2400" b="0" i="0" u="none" strike="noStrike" kern="0" cap="none" spc="0" normalizeH="0" baseline="0" noProof="0" dirty="0" err="1">
                <a:ln>
                  <a:noFill/>
                </a:ln>
                <a:solidFill>
                  <a:srgbClr val="545472"/>
                </a:solidFill>
                <a:effectLst/>
                <a:uLnTx/>
                <a:uFillTx/>
                <a:latin typeface="Tahoma"/>
                <a:ea typeface="+mn-ea"/>
                <a:cs typeface="+mn-cs"/>
              </a:rPr>
              <a:t>М.Tuberculosis</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IS6110  и regX3)</a:t>
            </a:r>
          </a:p>
          <a:p>
            <a:pPr marL="274320" marR="0" lvl="0" indent="-274320" algn="l" defTabSz="914400" rtl="0" eaLnBrk="1" fontAlgn="auto" latinLnBrk="0" hangingPunct="1">
              <a:lnSpc>
                <a:spcPct val="100000"/>
              </a:lnSpc>
              <a:spcBef>
                <a:spcPct val="20000"/>
              </a:spcBef>
              <a:spcAft>
                <a:spcPts val="0"/>
              </a:spcAft>
              <a:buClrTx/>
              <a:buSzPct val="90000"/>
              <a:buFont typeface="Wingdings"/>
              <a:buChar char=""/>
              <a:tabLst/>
              <a:defRPr/>
            </a:pPr>
            <a:endParaRPr kumimoji="0" lang="en-US" altLang="en-US" sz="2400" b="0" i="0" u="none" strike="noStrike" kern="0" cap="none" spc="0" normalizeH="0" baseline="0" noProof="0" dirty="0">
              <a:ln>
                <a:noFill/>
              </a:ln>
              <a:solidFill>
                <a:srgbClr val="545472"/>
              </a:solidFill>
              <a:effectLst/>
              <a:uLnTx/>
              <a:uFillTx/>
              <a:latin typeface="Tahoma"/>
              <a:ea typeface="+mn-ea"/>
              <a:cs typeface="+mn-cs"/>
            </a:endParaRPr>
          </a:p>
          <a:p>
            <a:pPr marL="274320" marR="0" lvl="0" indent="-274320" algn="l" defTabSz="914400" rtl="0" eaLnBrk="1" fontAlgn="auto" latinLnBrk="0" hangingPunct="1">
              <a:lnSpc>
                <a:spcPct val="100000"/>
              </a:lnSpc>
              <a:spcBef>
                <a:spcPct val="20000"/>
              </a:spcBef>
              <a:spcAft>
                <a:spcPts val="0"/>
              </a:spcAft>
              <a:buClrTx/>
              <a:buSzPct val="90000"/>
              <a:buFont typeface="Wingdings"/>
              <a:buChar char=""/>
              <a:tabLst/>
              <a:defRPr/>
            </a:pPr>
            <a:r>
              <a:rPr kumimoji="0" lang="ru-RU" altLang="en-US" sz="2400" b="1" i="0" u="none" strike="noStrike" kern="0" cap="none" spc="0" normalizeH="0" baseline="0" noProof="0" dirty="0">
                <a:ln>
                  <a:noFill/>
                </a:ln>
                <a:solidFill>
                  <a:srgbClr val="545472"/>
                </a:solidFill>
                <a:effectLst/>
                <a:uLnTx/>
                <a:uFillTx/>
                <a:latin typeface="Tahoma"/>
                <a:ea typeface="+mn-ea"/>
                <a:cs typeface="+mn-cs"/>
              </a:rPr>
              <a:t>ХАЙН-тест</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ru-RU" altLang="en-US" sz="2400" b="0" i="0" u="none" strike="noStrike" kern="0" cap="none" spc="0" normalizeH="0" baseline="0" noProof="0" dirty="0" err="1">
                <a:ln>
                  <a:noFill/>
                </a:ln>
                <a:solidFill>
                  <a:srgbClr val="545472"/>
                </a:solidFill>
                <a:effectLst/>
                <a:uLnTx/>
                <a:uFillTx/>
                <a:latin typeface="Tahoma"/>
                <a:ea typeface="+mn-ea"/>
                <a:cs typeface="+mn-cs"/>
              </a:rPr>
              <a:t>стриповая</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-технология  (46 мутаций</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 H</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R</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Ag</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en-US" altLang="en-US" sz="2400" b="0" i="0" u="none" strike="noStrike" kern="0" cap="none" spc="0" normalizeH="0" baseline="0" noProof="0" dirty="0" err="1">
                <a:ln>
                  <a:noFill/>
                </a:ln>
                <a:solidFill>
                  <a:srgbClr val="545472"/>
                </a:solidFill>
                <a:effectLst/>
                <a:uLnTx/>
                <a:uFillTx/>
                <a:latin typeface="Tahoma"/>
                <a:ea typeface="+mn-ea"/>
                <a:cs typeface="+mn-cs"/>
              </a:rPr>
              <a:t>Fq</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a:t>
            </a:r>
          </a:p>
          <a:p>
            <a:pPr marL="0" marR="0" lvl="0" indent="0" algn="l" defTabSz="914400" rtl="0" eaLnBrk="1" fontAlgn="auto" latinLnBrk="0" hangingPunct="1">
              <a:lnSpc>
                <a:spcPct val="100000"/>
              </a:lnSpc>
              <a:spcBef>
                <a:spcPct val="20000"/>
              </a:spcBef>
              <a:spcAft>
                <a:spcPts val="0"/>
              </a:spcAft>
              <a:buClrTx/>
              <a:buSzPct val="90000"/>
              <a:buFontTx/>
              <a:buNone/>
              <a:tabLst/>
              <a:defRPr/>
            </a:pPr>
            <a:endParaRPr kumimoji="0" lang="ru-RU" altLang="en-US" sz="2400" b="0" i="0" u="none" strike="noStrike" kern="0" cap="none" spc="0" normalizeH="0" baseline="0" noProof="0" dirty="0">
              <a:ln>
                <a:noFill/>
              </a:ln>
              <a:solidFill>
                <a:srgbClr val="545472"/>
              </a:solidFill>
              <a:effectLst/>
              <a:uLnTx/>
              <a:uFillTx/>
              <a:latin typeface="Tahoma"/>
              <a:ea typeface="+mn-ea"/>
              <a:cs typeface="+mn-cs"/>
            </a:endParaRPr>
          </a:p>
          <a:p>
            <a:pPr marL="274320" marR="0" lvl="0" indent="-274320" algn="l" defTabSz="914400" rtl="0" eaLnBrk="1" fontAlgn="auto" latinLnBrk="0" hangingPunct="1">
              <a:lnSpc>
                <a:spcPct val="100000"/>
              </a:lnSpc>
              <a:spcBef>
                <a:spcPct val="20000"/>
              </a:spcBef>
              <a:spcAft>
                <a:spcPts val="0"/>
              </a:spcAft>
              <a:buClrTx/>
              <a:buSzPct val="90000"/>
              <a:buFont typeface="Wingdings"/>
              <a:buChar char=""/>
              <a:tabLst/>
              <a:defRPr/>
            </a:pPr>
            <a:r>
              <a:rPr kumimoji="0" lang="en-US" altLang="en-US" sz="2400" b="1" i="0" u="none" strike="noStrike" kern="0" cap="none" spc="0" normalizeH="0" baseline="0" noProof="0" dirty="0" err="1">
                <a:ln>
                  <a:noFill/>
                </a:ln>
                <a:solidFill>
                  <a:srgbClr val="545472"/>
                </a:solidFill>
                <a:effectLst/>
                <a:uLnTx/>
                <a:uFillTx/>
                <a:latin typeface="Tahoma"/>
                <a:ea typeface="+mn-ea"/>
                <a:cs typeface="+mn-cs"/>
              </a:rPr>
              <a:t>GeneXpert</a:t>
            </a:r>
            <a:r>
              <a:rPr kumimoji="0" lang="ru-RU" altLang="en-US" sz="2400" b="1" i="0" u="none" strike="noStrike" kern="0" cap="none" spc="0" normalizeH="0" baseline="0" noProof="0" dirty="0">
                <a:ln>
                  <a:noFill/>
                </a:ln>
                <a:solidFill>
                  <a:srgbClr val="545472"/>
                </a:solidFill>
                <a:effectLst/>
                <a:uLnTx/>
                <a:uFillTx/>
                <a:latin typeface="Tahoma"/>
                <a:ea typeface="+mn-ea"/>
                <a:cs typeface="+mn-cs"/>
              </a:rPr>
              <a:t>   </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(5 мутаций</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 </a:t>
            </a:r>
            <a:r>
              <a:rPr kumimoji="0" lang="en-US" altLang="en-US" sz="2400" b="0" i="0" u="none" strike="noStrike" kern="0" cap="none" spc="0" normalizeH="0" baseline="0" noProof="0" dirty="0">
                <a:ln>
                  <a:noFill/>
                </a:ln>
                <a:solidFill>
                  <a:srgbClr val="545472"/>
                </a:solidFill>
                <a:effectLst/>
                <a:uLnTx/>
                <a:uFillTx/>
                <a:latin typeface="Tahoma"/>
                <a:ea typeface="+mn-ea"/>
                <a:cs typeface="+mn-cs"/>
              </a:rPr>
              <a:t>R</a:t>
            </a:r>
            <a:r>
              <a:rPr kumimoji="0" lang="ru-RU" altLang="en-US" sz="2400" b="0" i="0" u="none" strike="noStrike" kern="0" cap="none" spc="0" normalizeH="0" baseline="0" noProof="0" dirty="0">
                <a:ln>
                  <a:noFill/>
                </a:ln>
                <a:solidFill>
                  <a:srgbClr val="545472"/>
                </a:solidFill>
                <a:effectLst/>
                <a:uLnTx/>
                <a:uFillTx/>
                <a:latin typeface="Tahoma"/>
                <a:ea typeface="+mn-ea"/>
                <a:cs typeface="+mn-cs"/>
              </a:rPr>
              <a:t>)</a:t>
            </a:r>
          </a:p>
          <a:p>
            <a:pPr marL="274320" marR="0" lvl="0" indent="-274320" algn="l" defTabSz="914400" rtl="0" eaLnBrk="1" fontAlgn="auto" latinLnBrk="0" hangingPunct="1">
              <a:lnSpc>
                <a:spcPct val="100000"/>
              </a:lnSpc>
              <a:spcBef>
                <a:spcPct val="20000"/>
              </a:spcBef>
              <a:spcAft>
                <a:spcPts val="0"/>
              </a:spcAft>
              <a:buClrTx/>
              <a:buSzPct val="90000"/>
              <a:buFont typeface="Wingdings 2" pitchFamily="18" charset="2"/>
              <a:buNone/>
              <a:tabLst/>
              <a:defRPr/>
            </a:pPr>
            <a:r>
              <a:rPr kumimoji="0" lang="ru-RU" altLang="en-US" sz="2800" b="0" i="0" u="none" strike="noStrike" kern="0" cap="none" spc="0" normalizeH="0" baseline="0" noProof="0" dirty="0">
                <a:ln>
                  <a:noFill/>
                </a:ln>
                <a:solidFill>
                  <a:srgbClr val="545472"/>
                </a:solidFill>
                <a:effectLst/>
                <a:uLnTx/>
                <a:uFillTx/>
                <a:latin typeface="Tahoma"/>
                <a:ea typeface="+mn-ea"/>
                <a:cs typeface="+mn-cs"/>
              </a:rPr>
              <a:t>	</a:t>
            </a:r>
            <a:r>
              <a:rPr kumimoji="0" lang="ru-RU" altLang="en-US" sz="2400" b="1" i="0" u="none" strike="noStrike" kern="0" cap="none" spc="0" normalizeH="0" baseline="0" noProof="0" dirty="0">
                <a:ln>
                  <a:noFill/>
                </a:ln>
                <a:solidFill>
                  <a:srgbClr val="C00000"/>
                </a:solidFill>
                <a:effectLst/>
                <a:uLnTx/>
                <a:uFillTx/>
                <a:latin typeface="Tahoma"/>
                <a:ea typeface="+mn-ea"/>
                <a:cs typeface="+mn-cs"/>
              </a:rPr>
              <a:t>    Выявляют мутации, </a:t>
            </a:r>
          </a:p>
          <a:p>
            <a:pPr marL="274320" marR="0" lvl="0" indent="-274320" algn="l" defTabSz="914400" rtl="0" eaLnBrk="1" fontAlgn="auto" latinLnBrk="0" hangingPunct="1">
              <a:lnSpc>
                <a:spcPct val="100000"/>
              </a:lnSpc>
              <a:spcBef>
                <a:spcPct val="20000"/>
              </a:spcBef>
              <a:spcAft>
                <a:spcPts val="0"/>
              </a:spcAft>
              <a:buClrTx/>
              <a:buSzPct val="90000"/>
              <a:buFont typeface="Wingdings 2" pitchFamily="18" charset="2"/>
              <a:buNone/>
              <a:tabLst/>
              <a:defRPr/>
            </a:pPr>
            <a:r>
              <a:rPr kumimoji="0" lang="ru-RU" altLang="en-US" sz="2400" b="1" i="0" u="none" strike="noStrike" kern="0" cap="none" spc="0" normalizeH="0" baseline="0" noProof="0" dirty="0">
                <a:ln>
                  <a:noFill/>
                </a:ln>
                <a:solidFill>
                  <a:srgbClr val="C00000"/>
                </a:solidFill>
                <a:effectLst/>
                <a:uLnTx/>
                <a:uFillTx/>
                <a:latin typeface="Tahoma"/>
                <a:ea typeface="+mn-ea"/>
                <a:cs typeface="+mn-cs"/>
              </a:rPr>
              <a:t>ассоциированные с  устойчивостью МБТ к противотуберкулезным препаратам</a:t>
            </a:r>
          </a:p>
          <a:p>
            <a:pPr marL="274320" marR="0" lvl="0" indent="-274320" algn="l" defTabSz="914400" rtl="0" eaLnBrk="1" fontAlgn="auto" latinLnBrk="0" hangingPunct="1">
              <a:lnSpc>
                <a:spcPct val="100000"/>
              </a:lnSpc>
              <a:spcBef>
                <a:spcPct val="20000"/>
              </a:spcBef>
              <a:spcAft>
                <a:spcPts val="0"/>
              </a:spcAft>
              <a:buClrTx/>
              <a:buSzPct val="90000"/>
              <a:buFont typeface="Wingdings 2" pitchFamily="18" charset="2"/>
              <a:buNone/>
              <a:tabLst/>
              <a:defRPr/>
            </a:pPr>
            <a:endParaRPr kumimoji="0" lang="ru-RU" altLang="en-US" sz="3600" b="0" i="0" u="none" strike="noStrike" kern="0" cap="none" spc="0" normalizeH="0" baseline="0" noProof="0" dirty="0">
              <a:ln>
                <a:noFill/>
              </a:ln>
              <a:solidFill>
                <a:srgbClr val="545472"/>
              </a:solidFill>
              <a:effectLst/>
              <a:uLnTx/>
              <a:uFillTx/>
              <a:latin typeface="Tahoma"/>
              <a:ea typeface="+mn-ea"/>
              <a:cs typeface="+mn-cs"/>
            </a:endParaRPr>
          </a:p>
          <a:p>
            <a:pPr marL="274320" marR="0" lvl="0" indent="-274320" algn="l" defTabSz="914400" rtl="0" eaLnBrk="1" fontAlgn="auto" latinLnBrk="0" hangingPunct="1">
              <a:lnSpc>
                <a:spcPct val="100000"/>
              </a:lnSpc>
              <a:spcBef>
                <a:spcPct val="20000"/>
              </a:spcBef>
              <a:spcAft>
                <a:spcPts val="0"/>
              </a:spcAft>
              <a:buClrTx/>
              <a:buSzPct val="90000"/>
              <a:buFont typeface="Wingdings 2" pitchFamily="18" charset="2"/>
              <a:buNone/>
              <a:tabLst/>
              <a:defRPr/>
            </a:pPr>
            <a:endParaRPr kumimoji="0" lang="ru-RU" altLang="en-US" sz="3600" b="0" i="0" u="none" strike="noStrike" kern="0" cap="none" spc="0" normalizeH="0" baseline="0" noProof="0" dirty="0">
              <a:ln>
                <a:noFill/>
              </a:ln>
              <a:solidFill>
                <a:srgbClr val="545472"/>
              </a:solidFill>
              <a:effectLst/>
              <a:uLnTx/>
              <a:uFillTx/>
              <a:latin typeface="Tahoma"/>
              <a:ea typeface="+mn-ea"/>
              <a:cs typeface="+mn-cs"/>
            </a:endParaRPr>
          </a:p>
          <a:p>
            <a:pPr marL="274320" marR="0" lvl="0" indent="-274320" algn="l" defTabSz="914400" rtl="0" eaLnBrk="1" fontAlgn="auto" latinLnBrk="0" hangingPunct="1">
              <a:lnSpc>
                <a:spcPct val="100000"/>
              </a:lnSpc>
              <a:spcBef>
                <a:spcPct val="20000"/>
              </a:spcBef>
              <a:spcAft>
                <a:spcPts val="0"/>
              </a:spcAft>
              <a:buClrTx/>
              <a:buSzPct val="90000"/>
              <a:buFont typeface="Wingdings"/>
              <a:buChar char=""/>
              <a:tabLst/>
              <a:defRPr/>
            </a:pPr>
            <a:endParaRPr kumimoji="0" lang="ru-RU" sz="2400" b="0" i="0" u="none" strike="noStrike" kern="0" cap="none" spc="0" normalizeH="0" baseline="0" noProof="0" dirty="0">
              <a:ln>
                <a:noFill/>
              </a:ln>
              <a:solidFill>
                <a:srgbClr val="545472"/>
              </a:solidFill>
              <a:effectLst/>
              <a:uLnTx/>
              <a:uFillTx/>
              <a:latin typeface="Tahoma"/>
              <a:ea typeface="+mn-ea"/>
              <a:cs typeface="+mn-cs"/>
            </a:endParaRPr>
          </a:p>
        </p:txBody>
      </p:sp>
    </p:spTree>
    <p:extLst>
      <p:ext uri="{BB962C8B-B14F-4D97-AF65-F5344CB8AC3E}">
        <p14:creationId xmlns:p14="http://schemas.microsoft.com/office/powerpoint/2010/main" val="33081865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kern="0" dirty="0" err="1">
                <a:solidFill>
                  <a:srgbClr val="660066"/>
                </a:solidFill>
                <a:latin typeface="Tahoma"/>
                <a:cs typeface="Times New Roman" pitchFamily="18" charset="0"/>
              </a:rPr>
              <a:t>Культуральные</a:t>
            </a:r>
            <a:r>
              <a:rPr lang="ru-RU" sz="4000" kern="0" dirty="0">
                <a:solidFill>
                  <a:srgbClr val="660066"/>
                </a:solidFill>
                <a:latin typeface="Tahoma"/>
                <a:cs typeface="Times New Roman" pitchFamily="18" charset="0"/>
              </a:rPr>
              <a:t>  исследования </a:t>
            </a:r>
            <a:br>
              <a:rPr lang="ru-RU" sz="4000" kern="0" dirty="0">
                <a:solidFill>
                  <a:srgbClr val="660066"/>
                </a:solidFill>
                <a:latin typeface="Tahoma"/>
                <a:cs typeface="Times New Roman" pitchFamily="18" charset="0"/>
              </a:rPr>
            </a:br>
            <a:r>
              <a:rPr lang="ru-RU" sz="4000" kern="0" dirty="0">
                <a:solidFill>
                  <a:srgbClr val="660066"/>
                </a:solidFill>
                <a:latin typeface="Tahoma"/>
                <a:cs typeface="Times New Roman" pitchFamily="18" charset="0"/>
              </a:rPr>
              <a:t>в  диагностике туберкулеза </a:t>
            </a:r>
            <a:br>
              <a:rPr lang="ru-RU" sz="4000" kern="0" dirty="0">
                <a:solidFill>
                  <a:srgbClr val="660066"/>
                </a:solidFill>
                <a:latin typeface="Tahoma"/>
                <a:cs typeface="Times New Roman" pitchFamily="18" charset="0"/>
              </a:rPr>
            </a:br>
            <a:r>
              <a:rPr lang="ru-RU" sz="4000" kern="0" dirty="0">
                <a:solidFill>
                  <a:srgbClr val="660066"/>
                </a:solidFill>
                <a:latin typeface="Tahoma"/>
                <a:cs typeface="Times New Roman" pitchFamily="18" charset="0"/>
              </a:rPr>
              <a:t>(посев материала на плотные и жидкие питательные среды) </a:t>
            </a:r>
            <a:endParaRPr lang="ru-RU" dirty="0"/>
          </a:p>
        </p:txBody>
      </p:sp>
    </p:spTree>
    <p:extLst>
      <p:ext uri="{BB962C8B-B14F-4D97-AF65-F5344CB8AC3E}">
        <p14:creationId xmlns:p14="http://schemas.microsoft.com/office/powerpoint/2010/main" val="22606371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52368" y="384229"/>
            <a:ext cx="9258919" cy="739727"/>
          </a:xfrm>
        </p:spPr>
        <p:txBody>
          <a:bodyPr>
            <a:normAutofit/>
          </a:bodyPr>
          <a:lstStyle/>
          <a:p>
            <a:r>
              <a:rPr lang="ru-RU" altLang="ru-RU" sz="3200" kern="0" dirty="0">
                <a:solidFill>
                  <a:srgbClr val="660066"/>
                </a:solidFill>
                <a:latin typeface="Arial" panose="020B0604020202020204" pitchFamily="34" charset="0"/>
                <a:cs typeface="Arial" panose="020B0604020202020204" pitchFamily="34" charset="0"/>
              </a:rPr>
              <a:t>Метод посева на плотные питательные среды</a:t>
            </a:r>
            <a:endParaRPr lang="ru-RU" sz="3200" dirty="0">
              <a:latin typeface="Arial" panose="020B0604020202020204" pitchFamily="34" charset="0"/>
              <a:cs typeface="Arial" panose="020B0604020202020204" pitchFamily="34" charset="0"/>
            </a:endParaRPr>
          </a:p>
        </p:txBody>
      </p:sp>
      <p:sp>
        <p:nvSpPr>
          <p:cNvPr id="3" name="Прямоугольник 2"/>
          <p:cNvSpPr/>
          <p:nvPr/>
        </p:nvSpPr>
        <p:spPr>
          <a:xfrm>
            <a:off x="2486025" y="1535117"/>
            <a:ext cx="4495800" cy="4154984"/>
          </a:xfrm>
          <a:prstGeom prst="rect">
            <a:avLst/>
          </a:prstGeom>
          <a:solidFill>
            <a:srgbClr val="B4B4CA">
              <a:lumMod val="20000"/>
              <a:lumOff val="80000"/>
            </a:srgbClr>
          </a:solidFill>
        </p:spPr>
        <p:txBody>
          <a:bodyPr wrap="square">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ru-RU" sz="2400" b="0" i="0" u="none" strike="noStrike" kern="0" cap="none" spc="0" normalizeH="0" baseline="0" noProof="0" dirty="0">
                <a:ln>
                  <a:noFill/>
                </a:ln>
                <a:solidFill>
                  <a:srgbClr val="545472"/>
                </a:solidFill>
                <a:effectLst/>
                <a:uLnTx/>
                <a:uFillTx/>
                <a:latin typeface="Arial" pitchFamily="34" charset="0"/>
                <a:cs typeface="Arial" pitchFamily="34" charset="0"/>
              </a:rPr>
              <a:t>Используются плотные питательные среды: Финн2, Левенштейна-</a:t>
            </a:r>
            <a:r>
              <a:rPr kumimoji="0" lang="ru-RU" sz="2400" b="0" i="0" u="none" strike="noStrike" kern="0" cap="none" spc="0" normalizeH="0" baseline="0" noProof="0" dirty="0" err="1">
                <a:ln>
                  <a:noFill/>
                </a:ln>
                <a:solidFill>
                  <a:srgbClr val="545472"/>
                </a:solidFill>
                <a:effectLst/>
                <a:uLnTx/>
                <a:uFillTx/>
                <a:latin typeface="Arial" pitchFamily="34" charset="0"/>
                <a:cs typeface="Arial" pitchFamily="34" charset="0"/>
              </a:rPr>
              <a:t>Йенсена</a:t>
            </a:r>
            <a:r>
              <a:rPr kumimoji="0" lang="ru-RU" sz="2400" b="0" i="0" u="none" strike="noStrike" kern="0" cap="none" spc="0" normalizeH="0" baseline="0" noProof="0" dirty="0">
                <a:ln>
                  <a:noFill/>
                </a:ln>
                <a:solidFill>
                  <a:srgbClr val="545472"/>
                </a:solidFill>
                <a:effectLst/>
                <a:uLnTx/>
                <a:uFillTx/>
                <a:latin typeface="Arial" pitchFamily="34" charset="0"/>
                <a:cs typeface="Arial" pitchFamily="34" charset="0"/>
              </a:rPr>
              <a:t> (Л-Й), содержащие белок.</a:t>
            </a:r>
          </a:p>
          <a:p>
            <a:pPr marL="0" marR="0" lvl="0" indent="0" defTabSz="914400" eaLnBrk="0" fontAlgn="base" latinLnBrk="0" hangingPunct="0">
              <a:lnSpc>
                <a:spcPct val="100000"/>
              </a:lnSpc>
              <a:spcBef>
                <a:spcPct val="0"/>
              </a:spcBef>
              <a:spcAft>
                <a:spcPct val="0"/>
              </a:spcAft>
              <a:buClrTx/>
              <a:buSzTx/>
              <a:buFontTx/>
              <a:buNone/>
              <a:tabLst/>
              <a:defRPr/>
            </a:pPr>
            <a:endParaRPr kumimoji="0" lang="ru-RU" sz="2400" b="0" i="0" u="none" strike="noStrike" kern="0" cap="none" spc="0" normalizeH="0" baseline="0" noProof="0" dirty="0">
              <a:ln>
                <a:noFill/>
              </a:ln>
              <a:solidFill>
                <a:srgbClr val="545472"/>
              </a:solidFill>
              <a:effectLst/>
              <a:uLnTx/>
              <a:uFillTx/>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None/>
              <a:tabLst/>
              <a:defRPr/>
            </a:pPr>
            <a:r>
              <a:rPr kumimoji="0" lang="ru-RU" sz="2400" b="0" i="0" u="none" strike="noStrike" kern="0" cap="none" spc="0" normalizeH="0" baseline="0" noProof="0" dirty="0">
                <a:ln>
                  <a:noFill/>
                </a:ln>
                <a:solidFill>
                  <a:srgbClr val="545472"/>
                </a:solidFill>
                <a:effectLst/>
                <a:uLnTx/>
                <a:uFillTx/>
                <a:latin typeface="Arial" pitchFamily="34" charset="0"/>
                <a:cs typeface="Arial" pitchFamily="34" charset="0"/>
              </a:rPr>
              <a:t>Рост колониеобразующих единиц КОЕ медленный, так как деление МБТ происходит 1 раз в 20 часов. </a:t>
            </a:r>
          </a:p>
          <a:p>
            <a:pPr marL="0" marR="0" lvl="0" indent="0" defTabSz="914400" eaLnBrk="0" fontAlgn="base" latinLnBrk="0" hangingPunct="0">
              <a:lnSpc>
                <a:spcPct val="100000"/>
              </a:lnSpc>
              <a:spcBef>
                <a:spcPct val="0"/>
              </a:spcBef>
              <a:spcAft>
                <a:spcPct val="0"/>
              </a:spcAft>
              <a:buClrTx/>
              <a:buSzTx/>
              <a:buFontTx/>
              <a:buNone/>
              <a:tabLst/>
              <a:defRPr/>
            </a:pPr>
            <a:r>
              <a:rPr kumimoji="0" lang="ru-RU" sz="2400" b="1" i="0" u="none" strike="noStrike" kern="0" cap="none" spc="0" normalizeH="0" baseline="0" noProof="0" dirty="0">
                <a:ln>
                  <a:noFill/>
                </a:ln>
                <a:solidFill>
                  <a:srgbClr val="C00000"/>
                </a:solidFill>
                <a:effectLst/>
                <a:uLnTx/>
                <a:uFillTx/>
                <a:latin typeface="Arial" pitchFamily="34" charset="0"/>
                <a:cs typeface="Arial" pitchFamily="34" charset="0"/>
              </a:rPr>
              <a:t>Результат через 3 недели - 3 месяца.</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l="11221" r="12437" b="5093"/>
          <a:stretch>
            <a:fillRect/>
          </a:stretch>
        </p:blipFill>
        <p:spPr bwMode="auto">
          <a:xfrm>
            <a:off x="7213603" y="1441450"/>
            <a:ext cx="4679951"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14994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2876554" y="298499"/>
            <a:ext cx="8810625" cy="1054052"/>
          </a:xfrm>
        </p:spPr>
        <p:txBody>
          <a:bodyPr>
            <a:normAutofit/>
          </a:bodyPr>
          <a:lstStyle/>
          <a:p>
            <a:pPr eaLnBrk="1" hangingPunct="1"/>
            <a:r>
              <a:rPr lang="ru-RU" altLang="ru-RU" sz="3200" dirty="0"/>
              <a:t>Оценка  массивности  бактериовыделения</a:t>
            </a:r>
          </a:p>
        </p:txBody>
      </p:sp>
      <p:sp>
        <p:nvSpPr>
          <p:cNvPr id="4" name="Содержимое 2"/>
          <p:cNvSpPr txBox="1">
            <a:spLocks/>
          </p:cNvSpPr>
          <p:nvPr/>
        </p:nvSpPr>
        <p:spPr>
          <a:xfrm>
            <a:off x="2794001" y="1266825"/>
            <a:ext cx="4537075" cy="5029200"/>
          </a:xfrm>
          <a:prstGeom prst="rect">
            <a:avLst/>
          </a:prstGeom>
        </p:spPr>
        <p:txBody>
          <a:bodyPr>
            <a:normAutofit/>
          </a:bodyPr>
          <a:lstStyle>
            <a:lvl1pPr marL="228600" indent="-228600" algn="l" defTabSz="914400" rtl="0" eaLnBrk="1" latinLnBrk="0" hangingPunct="1">
              <a:lnSpc>
                <a:spcPct val="100000"/>
              </a:lnSpc>
              <a:spcBef>
                <a:spcPts val="1000"/>
              </a:spcBef>
              <a:spcAft>
                <a:spcPts val="800"/>
              </a:spcAft>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100000"/>
              </a:lnSpc>
              <a:spcBef>
                <a:spcPts val="500"/>
              </a:spcBef>
              <a:spcAft>
                <a:spcPts val="800"/>
              </a:spcAft>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100000"/>
              </a:lnSpc>
              <a:spcBef>
                <a:spcPts val="500"/>
              </a:spcBef>
              <a:spcAft>
                <a:spcPts val="800"/>
              </a:spcAft>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100000"/>
              </a:lnSpc>
              <a:spcBef>
                <a:spcPts val="500"/>
              </a:spcBef>
              <a:spcAft>
                <a:spcPts val="800"/>
              </a:spcAft>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spcAft>
                <a:spcPts val="0"/>
              </a:spcAft>
              <a:buClr>
                <a:srgbClr val="4F81BD"/>
              </a:buClr>
              <a:buSzPct val="80000"/>
              <a:buFont typeface="Wingdings" pitchFamily="2" charset="2"/>
              <a:buChar char="v"/>
              <a:defRPr/>
            </a:pPr>
            <a:r>
              <a:rPr lang="ru-RU" altLang="ru-RU" sz="2400" b="1" dirty="0">
                <a:solidFill>
                  <a:srgbClr val="545472"/>
                </a:solidFill>
                <a:latin typeface="Arial" panose="020B0604020202020204" pitchFamily="34" charset="0"/>
                <a:cs typeface="Arial" panose="020B0604020202020204" pitchFamily="34" charset="0"/>
              </a:rPr>
              <a:t>Величина КОЕ </a:t>
            </a:r>
            <a:r>
              <a:rPr lang="ru-RU" altLang="ru-RU" sz="2400" dirty="0">
                <a:solidFill>
                  <a:srgbClr val="545472"/>
                </a:solidFill>
                <a:latin typeface="Arial" panose="020B0604020202020204" pitchFamily="34" charset="0"/>
                <a:cs typeface="Arial" panose="020B0604020202020204" pitchFamily="34" charset="0"/>
              </a:rPr>
              <a:t>(число колониеобразующих единиц) высчитывается как </a:t>
            </a:r>
            <a:r>
              <a:rPr lang="ru-RU" altLang="ru-RU" sz="2400" b="1" dirty="0">
                <a:solidFill>
                  <a:srgbClr val="0070C0"/>
                </a:solidFill>
                <a:latin typeface="Arial" panose="020B0604020202020204" pitchFamily="34" charset="0"/>
                <a:cs typeface="Arial" panose="020B0604020202020204" pitchFamily="34" charset="0"/>
              </a:rPr>
              <a:t>среднее  </a:t>
            </a:r>
            <a:r>
              <a:rPr lang="ru-RU" altLang="ru-RU" sz="2400" dirty="0">
                <a:solidFill>
                  <a:srgbClr val="0070C0"/>
                </a:solidFill>
                <a:latin typeface="Arial" panose="020B0604020202020204" pitchFamily="34" charset="0"/>
                <a:cs typeface="Arial" panose="020B0604020202020204" pitchFamily="34" charset="0"/>
              </a:rPr>
              <a:t>число </a:t>
            </a:r>
            <a:r>
              <a:rPr lang="ru-RU" altLang="ru-RU" sz="2400" b="1" dirty="0">
                <a:solidFill>
                  <a:srgbClr val="0070C0"/>
                </a:solidFill>
                <a:latin typeface="Arial" panose="020B0604020202020204" pitchFamily="34" charset="0"/>
                <a:cs typeface="Arial" panose="020B0604020202020204" pitchFamily="34" charset="0"/>
              </a:rPr>
              <a:t>колоний, выросших на всех пробирках</a:t>
            </a:r>
          </a:p>
          <a:p>
            <a:pPr>
              <a:lnSpc>
                <a:spcPct val="80000"/>
              </a:lnSpc>
              <a:spcAft>
                <a:spcPts val="0"/>
              </a:spcAft>
              <a:buClr>
                <a:srgbClr val="4F81BD"/>
              </a:buClr>
              <a:buSzPct val="80000"/>
              <a:buFont typeface="Wingdings" pitchFamily="2" charset="2"/>
              <a:buChar char="v"/>
              <a:defRPr/>
            </a:pPr>
            <a:endParaRPr lang="ru-RU" altLang="ru-RU" sz="2400" b="1" dirty="0">
              <a:solidFill>
                <a:srgbClr val="545472"/>
              </a:solidFill>
              <a:latin typeface="Arial" panose="020B0604020202020204" pitchFamily="34" charset="0"/>
              <a:cs typeface="Arial" panose="020B0604020202020204" pitchFamily="34" charset="0"/>
            </a:endParaRPr>
          </a:p>
          <a:p>
            <a:pPr>
              <a:lnSpc>
                <a:spcPct val="80000"/>
              </a:lnSpc>
              <a:spcAft>
                <a:spcPts val="0"/>
              </a:spcAft>
              <a:buClr>
                <a:srgbClr val="4F81BD"/>
              </a:buClr>
              <a:buSzPct val="80000"/>
              <a:buFont typeface="Wingdings" pitchFamily="2" charset="2"/>
              <a:buChar char="v"/>
              <a:defRPr/>
            </a:pPr>
            <a:r>
              <a:rPr lang="ru-RU" altLang="ru-RU" dirty="0">
                <a:solidFill>
                  <a:srgbClr val="000000"/>
                </a:solidFill>
              </a:rPr>
              <a:t>(1+)    </a:t>
            </a:r>
            <a:r>
              <a:rPr lang="ru-RU" altLang="ru-RU" b="1" dirty="0">
                <a:solidFill>
                  <a:srgbClr val="000000"/>
                </a:solidFill>
              </a:rPr>
              <a:t>1  -  20 КОЕ     </a:t>
            </a:r>
            <a:r>
              <a:rPr lang="ru-RU" altLang="ru-RU" dirty="0">
                <a:solidFill>
                  <a:srgbClr val="000000"/>
                </a:solidFill>
              </a:rPr>
              <a:t>- скудное </a:t>
            </a:r>
          </a:p>
          <a:p>
            <a:pPr>
              <a:lnSpc>
                <a:spcPct val="80000"/>
              </a:lnSpc>
              <a:spcAft>
                <a:spcPts val="0"/>
              </a:spcAft>
              <a:buClr>
                <a:srgbClr val="4F81BD"/>
              </a:buClr>
              <a:buSzPct val="80000"/>
              <a:buFont typeface="Wingdings" pitchFamily="2" charset="2"/>
              <a:buChar char="v"/>
              <a:defRPr/>
            </a:pPr>
            <a:r>
              <a:rPr lang="ru-RU" altLang="ru-RU" dirty="0">
                <a:solidFill>
                  <a:srgbClr val="000000"/>
                </a:solidFill>
              </a:rPr>
              <a:t>(2+)   </a:t>
            </a:r>
            <a:r>
              <a:rPr lang="ru-RU" altLang="ru-RU" b="1" dirty="0">
                <a:solidFill>
                  <a:srgbClr val="000000"/>
                </a:solidFill>
              </a:rPr>
              <a:t>21 -  100 </a:t>
            </a:r>
            <a:r>
              <a:rPr lang="ru-RU" altLang="ru-RU" dirty="0">
                <a:solidFill>
                  <a:srgbClr val="000000"/>
                </a:solidFill>
              </a:rPr>
              <a:t>КОЕ   - умеренное </a:t>
            </a:r>
          </a:p>
          <a:p>
            <a:pPr>
              <a:lnSpc>
                <a:spcPct val="80000"/>
              </a:lnSpc>
              <a:spcAft>
                <a:spcPts val="0"/>
              </a:spcAft>
              <a:buClr>
                <a:srgbClr val="4F81BD"/>
              </a:buClr>
              <a:buSzPct val="80000"/>
              <a:buFont typeface="Wingdings" pitchFamily="2" charset="2"/>
              <a:buChar char="v"/>
              <a:defRPr/>
            </a:pPr>
            <a:r>
              <a:rPr lang="ru-RU" altLang="ru-RU" dirty="0">
                <a:solidFill>
                  <a:srgbClr val="000000"/>
                </a:solidFill>
              </a:rPr>
              <a:t>(3+)   </a:t>
            </a:r>
            <a:r>
              <a:rPr lang="ru-RU" altLang="ru-RU" b="1" dirty="0">
                <a:solidFill>
                  <a:srgbClr val="000000"/>
                </a:solidFill>
              </a:rPr>
              <a:t>&gt; 100  </a:t>
            </a:r>
            <a:r>
              <a:rPr lang="ru-RU" altLang="ru-RU" dirty="0">
                <a:solidFill>
                  <a:srgbClr val="000000"/>
                </a:solidFill>
              </a:rPr>
              <a:t>КОЕ       - обильное</a:t>
            </a:r>
          </a:p>
          <a:p>
            <a:pPr marL="274320" indent="-274320">
              <a:spcAft>
                <a:spcPts val="0"/>
              </a:spcAft>
              <a:buFont typeface="Wingdings"/>
              <a:buChar char=""/>
              <a:defRPr/>
            </a:pPr>
            <a:endParaRPr lang="ru-RU" dirty="0"/>
          </a:p>
        </p:txBody>
      </p:sp>
      <p:pic>
        <p:nvPicPr>
          <p:cNvPr id="5"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6963" y="1190625"/>
            <a:ext cx="4164012" cy="2951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8074" y="4141787"/>
            <a:ext cx="4383087" cy="216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spTree>
    <p:extLst>
      <p:ext uri="{BB962C8B-B14F-4D97-AF65-F5344CB8AC3E}">
        <p14:creationId xmlns:p14="http://schemas.microsoft.com/office/powerpoint/2010/main" val="41666425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00254" y="313532"/>
            <a:ext cx="10029825" cy="1234282"/>
          </a:xfrm>
        </p:spPr>
        <p:txBody>
          <a:bodyPr>
            <a:normAutofit/>
          </a:bodyPr>
          <a:lstStyle/>
          <a:p>
            <a:r>
              <a:rPr lang="ru-RU" sz="3600" dirty="0"/>
              <a:t>Метод посева на жидкие питательные среды</a:t>
            </a:r>
          </a:p>
        </p:txBody>
      </p:sp>
      <p:sp>
        <p:nvSpPr>
          <p:cNvPr id="3" name="Заголовок 1"/>
          <p:cNvSpPr txBox="1">
            <a:spLocks/>
          </p:cNvSpPr>
          <p:nvPr/>
        </p:nvSpPr>
        <p:spPr bwMode="auto">
          <a:xfrm>
            <a:off x="1108075" y="404813"/>
            <a:ext cx="1059815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ahoma" pitchFamily="34" charset="0"/>
              </a:defRPr>
            </a:lvl2pPr>
            <a:lvl3pPr algn="ctr" rtl="0" eaLnBrk="0" fontAlgn="base" hangingPunct="0">
              <a:spcBef>
                <a:spcPct val="0"/>
              </a:spcBef>
              <a:spcAft>
                <a:spcPct val="0"/>
              </a:spcAft>
              <a:defRPr sz="4400">
                <a:solidFill>
                  <a:schemeClr val="tx2"/>
                </a:solidFill>
                <a:latin typeface="Tahoma" pitchFamily="34" charset="0"/>
              </a:defRPr>
            </a:lvl3pPr>
            <a:lvl4pPr algn="ctr" rtl="0" eaLnBrk="0" fontAlgn="base" hangingPunct="0">
              <a:spcBef>
                <a:spcPct val="0"/>
              </a:spcBef>
              <a:spcAft>
                <a:spcPct val="0"/>
              </a:spcAft>
              <a:defRPr sz="4400">
                <a:solidFill>
                  <a:schemeClr val="tx2"/>
                </a:solidFill>
                <a:latin typeface="Tahoma" pitchFamily="34" charset="0"/>
              </a:defRPr>
            </a:lvl4pPr>
            <a:lvl5pPr algn="ctr" rtl="0" eaLnBrk="0" fontAlgn="base" hangingPunct="0">
              <a:spcBef>
                <a:spcPct val="0"/>
              </a:spcBef>
              <a:spcAft>
                <a:spcPct val="0"/>
              </a:spcAft>
              <a:defRPr sz="4400">
                <a:solidFill>
                  <a:schemeClr val="tx2"/>
                </a:solidFill>
                <a:latin typeface="Tahoma" pitchFamily="34" charset="0"/>
              </a:defRPr>
            </a:lvl5pPr>
            <a:lvl6pPr marL="457200" algn="ctr" rtl="0" fontAlgn="base">
              <a:spcBef>
                <a:spcPct val="0"/>
              </a:spcBef>
              <a:spcAft>
                <a:spcPct val="0"/>
              </a:spcAft>
              <a:defRPr sz="4400">
                <a:solidFill>
                  <a:schemeClr val="tx2"/>
                </a:solidFill>
                <a:latin typeface="Tahoma" pitchFamily="34" charset="0"/>
              </a:defRPr>
            </a:lvl6pPr>
            <a:lvl7pPr marL="914400" algn="ctr" rtl="0" fontAlgn="base">
              <a:spcBef>
                <a:spcPct val="0"/>
              </a:spcBef>
              <a:spcAft>
                <a:spcPct val="0"/>
              </a:spcAft>
              <a:defRPr sz="4400">
                <a:solidFill>
                  <a:schemeClr val="tx2"/>
                </a:solidFill>
                <a:latin typeface="Tahoma" pitchFamily="34" charset="0"/>
              </a:defRPr>
            </a:lvl7pPr>
            <a:lvl8pPr marL="1371600" algn="ctr" rtl="0" fontAlgn="base">
              <a:spcBef>
                <a:spcPct val="0"/>
              </a:spcBef>
              <a:spcAft>
                <a:spcPct val="0"/>
              </a:spcAft>
              <a:defRPr sz="4400">
                <a:solidFill>
                  <a:schemeClr val="tx2"/>
                </a:solidFill>
                <a:latin typeface="Tahoma" pitchFamily="34" charset="0"/>
              </a:defRPr>
            </a:lvl8pPr>
            <a:lvl9pPr marL="1828800" algn="ctr" rtl="0" fontAlgn="base">
              <a:spcBef>
                <a:spcPct val="0"/>
              </a:spcBef>
              <a:spcAft>
                <a:spcPct val="0"/>
              </a:spcAft>
              <a:defRPr sz="4400">
                <a:solidFill>
                  <a:schemeClr val="tx2"/>
                </a:solidFill>
                <a:latin typeface="Tahoma" pitchFamily="34" charset="0"/>
              </a:defRPr>
            </a:lvl9pPr>
          </a:lstStyle>
          <a:p>
            <a:pPr eaLnBrk="1" hangingPunct="1"/>
            <a:endParaRPr lang="ru-RU" altLang="ru-RU" kern="0" dirty="0">
              <a:solidFill>
                <a:srgbClr val="660066"/>
              </a:solidFill>
              <a:latin typeface="Tahoma"/>
            </a:endParaRPr>
          </a:p>
        </p:txBody>
      </p:sp>
      <p:pic>
        <p:nvPicPr>
          <p:cNvPr id="4" name="Picture 3" descr="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a:xfrm>
            <a:off x="2455863" y="1547814"/>
            <a:ext cx="3413125" cy="4541837"/>
          </a:xfrm>
          <a:prstGeom prst="rect">
            <a:avLst/>
          </a:prstGeom>
        </p:spPr>
      </p:pic>
      <p:pic>
        <p:nvPicPr>
          <p:cNvPr id="5" name="Picture 2" descr="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4727" y="1477169"/>
            <a:ext cx="5651500"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636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06317" y="422324"/>
            <a:ext cx="8329055" cy="844502"/>
          </a:xfrm>
        </p:spPr>
        <p:txBody>
          <a:bodyPr/>
          <a:lstStyle/>
          <a:p>
            <a:r>
              <a:rPr lang="ru-RU" altLang="ru-RU" sz="2800" b="1" kern="0" dirty="0">
                <a:solidFill>
                  <a:schemeClr val="tx1"/>
                </a:solidFill>
                <a:latin typeface="Arial" pitchFamily="34" charset="0"/>
                <a:cs typeface="Arial" pitchFamily="34" charset="0"/>
              </a:rPr>
              <a:t>Метод посева на жидкие питательные среды</a:t>
            </a:r>
            <a:endParaRPr lang="ru-RU" b="1" dirty="0">
              <a:solidFill>
                <a:schemeClr val="tx1"/>
              </a:solidFill>
            </a:endParaRPr>
          </a:p>
        </p:txBody>
      </p:sp>
      <p:sp>
        <p:nvSpPr>
          <p:cNvPr id="3" name="Содержимое 2"/>
          <p:cNvSpPr txBox="1">
            <a:spLocks/>
          </p:cNvSpPr>
          <p:nvPr/>
        </p:nvSpPr>
        <p:spPr bwMode="auto">
          <a:xfrm>
            <a:off x="2790829" y="1476379"/>
            <a:ext cx="8743951"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SzPct val="90000"/>
              <a:buBlip>
                <a:blip r:embed="rId2"/>
              </a:buBlip>
              <a:defRPr sz="3200">
                <a:solidFill>
                  <a:schemeClr val="tx1"/>
                </a:solidFill>
                <a:latin typeface="+mn-lt"/>
                <a:ea typeface="+mn-ea"/>
                <a:cs typeface="+mn-cs"/>
              </a:defRPr>
            </a:lvl1pPr>
            <a:lvl2pPr marL="742950" indent="-285750" algn="l" rtl="0" eaLnBrk="0" fontAlgn="base" hangingPunct="0">
              <a:spcBef>
                <a:spcPct val="20000"/>
              </a:spcBef>
              <a:spcAft>
                <a:spcPct val="0"/>
              </a:spcAft>
              <a:buSzPct val="80000"/>
              <a:buBlip>
                <a:blip r:embed="rId3"/>
              </a:buBlip>
              <a:defRPr sz="2800">
                <a:solidFill>
                  <a:schemeClr val="tx1"/>
                </a:solidFill>
                <a:latin typeface="+mn-lt"/>
              </a:defRPr>
            </a:lvl2pPr>
            <a:lvl3pPr marL="1143000" indent="-228600" algn="l" rtl="0" eaLnBrk="0" fontAlgn="base" hangingPunct="0">
              <a:spcBef>
                <a:spcPct val="20000"/>
              </a:spcBef>
              <a:spcAft>
                <a:spcPct val="0"/>
              </a:spcAft>
              <a:buSzPct val="70000"/>
              <a:buBlip>
                <a:blip r:embed="rId4"/>
              </a:buBlip>
              <a:defRPr sz="2400">
                <a:solidFill>
                  <a:schemeClr val="tx1"/>
                </a:solidFill>
                <a:latin typeface="+mn-lt"/>
              </a:defRPr>
            </a:lvl3pPr>
            <a:lvl4pPr marL="1600200" indent="-228600" algn="l" rtl="0" eaLnBrk="0" fontAlgn="base" hangingPunct="0">
              <a:spcBef>
                <a:spcPct val="20000"/>
              </a:spcBef>
              <a:spcAft>
                <a:spcPct val="0"/>
              </a:spcAft>
              <a:buSzPct val="70000"/>
              <a:buBlip>
                <a:blip r:embed="rId5"/>
              </a:buBlip>
              <a:defRPr sz="2000">
                <a:solidFill>
                  <a:schemeClr val="tx1"/>
                </a:solidFill>
                <a:latin typeface="+mn-lt"/>
              </a:defRPr>
            </a:lvl4pPr>
            <a:lvl5pPr marL="2057400" indent="-228600" algn="l" rtl="0" eaLnBrk="0" fontAlgn="base" hangingPunct="0">
              <a:spcBef>
                <a:spcPct val="20000"/>
              </a:spcBef>
              <a:spcAft>
                <a:spcPct val="0"/>
              </a:spcAft>
              <a:buSzPct val="70000"/>
              <a:buBlip>
                <a:blip r:embed="rId6"/>
              </a:buBlip>
              <a:defRPr sz="2000">
                <a:solidFill>
                  <a:schemeClr val="tx1"/>
                </a:solidFill>
                <a:latin typeface="+mn-lt"/>
              </a:defRPr>
            </a:lvl5pPr>
            <a:lvl6pPr marL="2514600" indent="-228600" algn="l" rtl="0" fontAlgn="base">
              <a:spcBef>
                <a:spcPct val="20000"/>
              </a:spcBef>
              <a:spcAft>
                <a:spcPct val="0"/>
              </a:spcAft>
              <a:buSzPct val="70000"/>
              <a:buBlip>
                <a:blip r:embed="rId6"/>
              </a:buBlip>
              <a:defRPr sz="2000">
                <a:solidFill>
                  <a:schemeClr val="tx1"/>
                </a:solidFill>
                <a:latin typeface="+mn-lt"/>
              </a:defRPr>
            </a:lvl6pPr>
            <a:lvl7pPr marL="2971800" indent="-228600" algn="l" rtl="0" fontAlgn="base">
              <a:spcBef>
                <a:spcPct val="20000"/>
              </a:spcBef>
              <a:spcAft>
                <a:spcPct val="0"/>
              </a:spcAft>
              <a:buSzPct val="70000"/>
              <a:buBlip>
                <a:blip r:embed="rId6"/>
              </a:buBlip>
              <a:defRPr sz="2000">
                <a:solidFill>
                  <a:schemeClr val="tx1"/>
                </a:solidFill>
                <a:latin typeface="+mn-lt"/>
              </a:defRPr>
            </a:lvl7pPr>
            <a:lvl8pPr marL="3429000" indent="-228600" algn="l" rtl="0" fontAlgn="base">
              <a:spcBef>
                <a:spcPct val="20000"/>
              </a:spcBef>
              <a:spcAft>
                <a:spcPct val="0"/>
              </a:spcAft>
              <a:buSzPct val="70000"/>
              <a:buBlip>
                <a:blip r:embed="rId6"/>
              </a:buBlip>
              <a:defRPr sz="2000">
                <a:solidFill>
                  <a:schemeClr val="tx1"/>
                </a:solidFill>
                <a:latin typeface="+mn-lt"/>
              </a:defRPr>
            </a:lvl8pPr>
            <a:lvl9pPr marL="3886200" indent="-228600" algn="l" rtl="0" fontAlgn="base">
              <a:spcBef>
                <a:spcPct val="20000"/>
              </a:spcBef>
              <a:spcAft>
                <a:spcPct val="0"/>
              </a:spcAft>
              <a:buSzPct val="70000"/>
              <a:buBlip>
                <a:blip r:embed="rId6"/>
              </a:buBlip>
              <a:defRPr sz="2000">
                <a:solidFill>
                  <a:schemeClr val="tx1"/>
                </a:solidFill>
                <a:latin typeface="+mn-lt"/>
              </a:defRPr>
            </a:lvl9pPr>
          </a:lstStyle>
          <a:p>
            <a:pPr algn="just" eaLnBrk="1" hangingPunct="1">
              <a:defRPr/>
            </a:pPr>
            <a:r>
              <a:rPr lang="ru-RU" altLang="en-US" sz="2800" kern="0" dirty="0">
                <a:latin typeface="Arial" panose="020B0604020202020204" pitchFamily="34" charset="0"/>
                <a:ea typeface="+mj-ea"/>
                <a:cs typeface="Arial" panose="020B0604020202020204" pitchFamily="34" charset="0"/>
              </a:rPr>
              <a:t>При росте МБТ происходит потребление кислорода, снижается его концентрация, при этом возникает свечение, которое усиливается под действием УФО - флюоресценция и регистрируется аппаратурой автоматически.</a:t>
            </a:r>
          </a:p>
          <a:p>
            <a:pPr eaLnBrk="1" hangingPunct="1">
              <a:defRPr/>
            </a:pPr>
            <a:r>
              <a:rPr lang="ru-RU" altLang="en-US" sz="2800" kern="0" dirty="0">
                <a:latin typeface="Arial" panose="020B0604020202020204" pitchFamily="34" charset="0"/>
                <a:ea typeface="+mj-ea"/>
                <a:cs typeface="Arial" panose="020B0604020202020204" pitchFamily="34" charset="0"/>
              </a:rPr>
              <a:t>Одновременно  - 960 образов</a:t>
            </a:r>
          </a:p>
          <a:p>
            <a:pPr eaLnBrk="1" hangingPunct="1">
              <a:defRPr/>
            </a:pPr>
            <a:endParaRPr lang="ru-RU" altLang="en-US" sz="2800" kern="0" dirty="0">
              <a:latin typeface="Arial" panose="020B0604020202020204" pitchFamily="34" charset="0"/>
              <a:ea typeface="+mj-ea"/>
              <a:cs typeface="Arial" panose="020B0604020202020204" pitchFamily="34" charset="0"/>
            </a:endParaRPr>
          </a:p>
          <a:p>
            <a:pPr eaLnBrk="1" hangingPunct="1">
              <a:defRPr/>
            </a:pPr>
            <a:r>
              <a:rPr lang="ru-RU" altLang="en-US" sz="2800" kern="0" dirty="0">
                <a:solidFill>
                  <a:srgbClr val="C00000"/>
                </a:solidFill>
                <a:latin typeface="Arial" panose="020B0604020202020204" pitchFamily="34" charset="0"/>
                <a:ea typeface="+mj-ea"/>
                <a:cs typeface="Arial" panose="020B0604020202020204" pitchFamily="34" charset="0"/>
              </a:rPr>
              <a:t>Результат через 7- 42 дня.</a:t>
            </a:r>
          </a:p>
        </p:txBody>
      </p:sp>
    </p:spTree>
    <p:extLst>
      <p:ext uri="{BB962C8B-B14F-4D97-AF65-F5344CB8AC3E}">
        <p14:creationId xmlns:p14="http://schemas.microsoft.com/office/powerpoint/2010/main" val="27722250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23"/>
            <a:ext cx="10800000" cy="790883"/>
          </a:xfrm>
        </p:spPr>
        <p:txBody>
          <a:bodyPr/>
          <a:lstStyle/>
          <a:p>
            <a:r>
              <a:rPr lang="ru-RU" dirty="0">
                <a:latin typeface="Tahoma" panose="020B0604030504040204" pitchFamily="34" charset="0"/>
                <a:ea typeface="Tahoma" panose="020B0604030504040204" pitchFamily="34" charset="0"/>
                <a:cs typeface="Tahoma" panose="020B0604030504040204" pitchFamily="34" charset="0"/>
              </a:rPr>
              <a:t>Метод посева на жидкие питательные среды</a:t>
            </a:r>
          </a:p>
        </p:txBody>
      </p:sp>
      <p:sp>
        <p:nvSpPr>
          <p:cNvPr id="3" name="Объект 2"/>
          <p:cNvSpPr>
            <a:spLocks noGrp="1"/>
          </p:cNvSpPr>
          <p:nvPr>
            <p:ph idx="1"/>
          </p:nvPr>
        </p:nvSpPr>
        <p:spPr>
          <a:xfrm>
            <a:off x="696000" y="1152525"/>
            <a:ext cx="10800000" cy="5181600"/>
          </a:xfrm>
        </p:spPr>
        <p:txBody>
          <a:bodyPr>
            <a:noAutofit/>
          </a:bodyPr>
          <a:lstStyle/>
          <a:p>
            <a:pPr marL="342900" lvl="0" indent="-342900" algn="l" eaLnBrk="0" fontAlgn="base" hangingPunct="0">
              <a:spcBef>
                <a:spcPct val="20000"/>
              </a:spcBef>
              <a:spcAft>
                <a:spcPct val="0"/>
              </a:spcAft>
              <a:buSzPct val="90000"/>
              <a:buBlip>
                <a:blip r:embed="rId2"/>
              </a:buBlip>
              <a:defRPr/>
            </a:pPr>
            <a:r>
              <a:rPr lang="ru-RU" altLang="ru-RU" kern="0" dirty="0">
                <a:solidFill>
                  <a:srgbClr val="545472"/>
                </a:solidFill>
                <a:latin typeface="Arial" pitchFamily="34" charset="0"/>
                <a:cs typeface="Arial" pitchFamily="34" charset="0"/>
              </a:rPr>
              <a:t>Мониторинг роста осуществляется при помощи прибора BACTEC MGIT 960/320, который автоматически </a:t>
            </a:r>
            <a:r>
              <a:rPr lang="ru-RU" altLang="ru-RU" b="1" kern="0" dirty="0">
                <a:solidFill>
                  <a:srgbClr val="545472"/>
                </a:solidFill>
                <a:latin typeface="Arial" pitchFamily="34" charset="0"/>
                <a:cs typeface="Arial" pitchFamily="34" charset="0"/>
              </a:rPr>
              <a:t>интерпретирует результаты на наличие чувствительности или резистентности МБТ </a:t>
            </a:r>
            <a:r>
              <a:rPr lang="ru-RU" altLang="ru-RU" kern="0" dirty="0">
                <a:solidFill>
                  <a:srgbClr val="545472"/>
                </a:solidFill>
                <a:latin typeface="Arial" pitchFamily="34" charset="0"/>
                <a:cs typeface="Arial" pitchFamily="34" charset="0"/>
              </a:rPr>
              <a:t>к препарату. Этот метод используется как </a:t>
            </a:r>
            <a:r>
              <a:rPr lang="ru-RU" altLang="ru-RU" kern="0" dirty="0" err="1">
                <a:solidFill>
                  <a:srgbClr val="545472"/>
                </a:solidFill>
                <a:latin typeface="Arial" pitchFamily="34" charset="0"/>
                <a:cs typeface="Arial" pitchFamily="34" charset="0"/>
              </a:rPr>
              <a:t>референтный</a:t>
            </a:r>
            <a:r>
              <a:rPr lang="ru-RU" altLang="ru-RU" kern="0" dirty="0">
                <a:solidFill>
                  <a:srgbClr val="545472"/>
                </a:solidFill>
                <a:latin typeface="Arial" pitchFamily="34" charset="0"/>
                <a:cs typeface="Arial" pitchFamily="34" charset="0"/>
              </a:rPr>
              <a:t> метод во всех национальных лабораториях ВОЗ. </a:t>
            </a:r>
          </a:p>
          <a:p>
            <a:pPr lvl="0" algn="l" eaLnBrk="0" fontAlgn="base" hangingPunct="0">
              <a:spcBef>
                <a:spcPct val="20000"/>
              </a:spcBef>
              <a:spcAft>
                <a:spcPct val="0"/>
              </a:spcAft>
              <a:buSzPct val="90000"/>
              <a:defRPr/>
            </a:pPr>
            <a:endParaRPr lang="ru-RU" altLang="ru-RU" kern="0" dirty="0">
              <a:solidFill>
                <a:srgbClr val="545472"/>
              </a:solidFill>
              <a:latin typeface="Arial" pitchFamily="34" charset="0"/>
              <a:cs typeface="Arial" pitchFamily="34" charset="0"/>
            </a:endParaRPr>
          </a:p>
          <a:p>
            <a:pPr marL="342900" lvl="0" indent="-342900" algn="l" eaLnBrk="0" fontAlgn="base" hangingPunct="0">
              <a:spcBef>
                <a:spcPct val="20000"/>
              </a:spcBef>
              <a:spcAft>
                <a:spcPct val="0"/>
              </a:spcAft>
              <a:buSzPct val="90000"/>
              <a:buBlip>
                <a:blip r:embed="rId2"/>
              </a:buBlip>
              <a:defRPr/>
            </a:pPr>
            <a:r>
              <a:rPr lang="ru-RU" altLang="ru-RU" kern="0" dirty="0">
                <a:solidFill>
                  <a:srgbClr val="C00000"/>
                </a:solidFill>
                <a:latin typeface="Arial" pitchFamily="34" charset="0"/>
                <a:cs typeface="Arial" pitchFamily="34" charset="0"/>
              </a:rPr>
              <a:t>!! !  определяют ЛЧ МБТ </a:t>
            </a:r>
            <a:r>
              <a:rPr lang="ru-RU" altLang="ru-RU" kern="0" dirty="0">
                <a:solidFill>
                  <a:srgbClr val="545472"/>
                </a:solidFill>
                <a:latin typeface="Arial" pitchFamily="34" charset="0"/>
                <a:cs typeface="Arial" pitchFamily="34" charset="0"/>
              </a:rPr>
              <a:t>к противотуберкулезным препаратам </a:t>
            </a:r>
            <a:r>
              <a:rPr lang="ru-RU" altLang="ru-RU" kern="0" dirty="0">
                <a:solidFill>
                  <a:srgbClr val="C00000"/>
                </a:solidFill>
                <a:latin typeface="Arial" pitchFamily="34" charset="0"/>
                <a:cs typeface="Arial" pitchFamily="34" charset="0"/>
              </a:rPr>
              <a:t>первого ряда </a:t>
            </a:r>
            <a:r>
              <a:rPr lang="ru-RU" altLang="ru-RU" kern="0" dirty="0">
                <a:solidFill>
                  <a:srgbClr val="545472"/>
                </a:solidFill>
                <a:latin typeface="Arial" pitchFamily="34" charset="0"/>
                <a:cs typeface="Arial" pitchFamily="34" charset="0"/>
              </a:rPr>
              <a:t>(изониазид, рифампицин, </a:t>
            </a:r>
            <a:r>
              <a:rPr lang="ru-RU" altLang="ru-RU" kern="0" dirty="0" err="1">
                <a:solidFill>
                  <a:srgbClr val="545472"/>
                </a:solidFill>
                <a:latin typeface="Arial" pitchFamily="34" charset="0"/>
                <a:cs typeface="Arial" pitchFamily="34" charset="0"/>
              </a:rPr>
              <a:t>этамбутол</a:t>
            </a:r>
            <a:r>
              <a:rPr lang="ru-RU" altLang="ru-RU" kern="0" dirty="0">
                <a:solidFill>
                  <a:srgbClr val="545472"/>
                </a:solidFill>
                <a:latin typeface="Arial" pitchFamily="34" charset="0"/>
                <a:cs typeface="Arial" pitchFamily="34" charset="0"/>
              </a:rPr>
              <a:t>, стрептомицин, пиразинамид) и к  </a:t>
            </a:r>
            <a:r>
              <a:rPr lang="ru-RU" altLang="ru-RU" kern="0" dirty="0">
                <a:solidFill>
                  <a:srgbClr val="C00000"/>
                </a:solidFill>
                <a:latin typeface="Arial" pitchFamily="34" charset="0"/>
                <a:cs typeface="Arial" pitchFamily="34" charset="0"/>
              </a:rPr>
              <a:t>второго ряда </a:t>
            </a:r>
            <a:r>
              <a:rPr lang="ru-RU" altLang="ru-RU" kern="0" dirty="0">
                <a:solidFill>
                  <a:srgbClr val="545472"/>
                </a:solidFill>
                <a:latin typeface="Arial" pitchFamily="34" charset="0"/>
                <a:cs typeface="Arial" pitchFamily="34" charset="0"/>
              </a:rPr>
              <a:t>(</a:t>
            </a:r>
            <a:r>
              <a:rPr lang="ru-RU" altLang="ru-RU" kern="0" dirty="0" err="1">
                <a:solidFill>
                  <a:srgbClr val="545472"/>
                </a:solidFill>
                <a:latin typeface="Arial" pitchFamily="34" charset="0"/>
                <a:cs typeface="Arial" pitchFamily="34" charset="0"/>
              </a:rPr>
              <a:t>амикацин</a:t>
            </a:r>
            <a:r>
              <a:rPr lang="ru-RU" altLang="ru-RU" kern="0" dirty="0">
                <a:solidFill>
                  <a:srgbClr val="545472"/>
                </a:solidFill>
                <a:latin typeface="Arial" pitchFamily="34" charset="0"/>
                <a:cs typeface="Arial" pitchFamily="34" charset="0"/>
              </a:rPr>
              <a:t>, </a:t>
            </a:r>
            <a:r>
              <a:rPr lang="ru-RU" altLang="ru-RU" kern="0" dirty="0" err="1">
                <a:solidFill>
                  <a:srgbClr val="545472"/>
                </a:solidFill>
                <a:latin typeface="Arial" pitchFamily="34" charset="0"/>
                <a:cs typeface="Arial" pitchFamily="34" charset="0"/>
              </a:rPr>
              <a:t>канамицин</a:t>
            </a:r>
            <a:r>
              <a:rPr lang="ru-RU" altLang="ru-RU" kern="0" dirty="0">
                <a:solidFill>
                  <a:srgbClr val="545472"/>
                </a:solidFill>
                <a:latin typeface="Arial" pitchFamily="34" charset="0"/>
                <a:cs typeface="Arial" pitchFamily="34" charset="0"/>
              </a:rPr>
              <a:t>, </a:t>
            </a:r>
            <a:r>
              <a:rPr lang="ru-RU" altLang="ru-RU" kern="0" dirty="0" err="1">
                <a:solidFill>
                  <a:srgbClr val="545472"/>
                </a:solidFill>
                <a:latin typeface="Arial" pitchFamily="34" charset="0"/>
                <a:cs typeface="Arial" pitchFamily="34" charset="0"/>
              </a:rPr>
              <a:t>офлоксацин</a:t>
            </a:r>
            <a:r>
              <a:rPr lang="ru-RU" altLang="ru-RU" kern="0" dirty="0">
                <a:solidFill>
                  <a:srgbClr val="545472"/>
                </a:solidFill>
                <a:latin typeface="Arial" pitchFamily="34" charset="0"/>
                <a:cs typeface="Arial" pitchFamily="34" charset="0"/>
              </a:rPr>
              <a:t>, левофлоксацин, </a:t>
            </a:r>
            <a:r>
              <a:rPr lang="ru-RU" altLang="ru-RU" kern="0" dirty="0" err="1">
                <a:solidFill>
                  <a:srgbClr val="545472"/>
                </a:solidFill>
                <a:latin typeface="Arial" pitchFamily="34" charset="0"/>
                <a:cs typeface="Arial" pitchFamily="34" charset="0"/>
              </a:rPr>
              <a:t>моксифлоксацин</a:t>
            </a:r>
            <a:r>
              <a:rPr lang="ru-RU" altLang="ru-RU" kern="0" dirty="0">
                <a:solidFill>
                  <a:srgbClr val="545472"/>
                </a:solidFill>
                <a:latin typeface="Arial" pitchFamily="34" charset="0"/>
                <a:cs typeface="Arial" pitchFamily="34" charset="0"/>
              </a:rPr>
              <a:t>, </a:t>
            </a:r>
            <a:r>
              <a:rPr lang="ru-RU" altLang="ru-RU" kern="0" dirty="0" err="1">
                <a:solidFill>
                  <a:srgbClr val="545472"/>
                </a:solidFill>
                <a:latin typeface="Arial" pitchFamily="34" charset="0"/>
                <a:cs typeface="Arial" pitchFamily="34" charset="0"/>
              </a:rPr>
              <a:t>этионамид</a:t>
            </a:r>
            <a:r>
              <a:rPr lang="ru-RU" altLang="ru-RU" kern="0" dirty="0">
                <a:solidFill>
                  <a:srgbClr val="545472"/>
                </a:solidFill>
                <a:latin typeface="Arial" pitchFamily="34" charset="0"/>
                <a:cs typeface="Arial" pitchFamily="34" charset="0"/>
              </a:rPr>
              <a:t>, </a:t>
            </a:r>
            <a:r>
              <a:rPr lang="ru-RU" altLang="ru-RU" kern="0" dirty="0" err="1">
                <a:solidFill>
                  <a:srgbClr val="545472"/>
                </a:solidFill>
                <a:latin typeface="Arial" pitchFamily="34" charset="0"/>
                <a:cs typeface="Arial" pitchFamily="34" charset="0"/>
              </a:rPr>
              <a:t>протионамид</a:t>
            </a:r>
            <a:r>
              <a:rPr lang="ru-RU" altLang="ru-RU" kern="0" dirty="0">
                <a:solidFill>
                  <a:srgbClr val="545472"/>
                </a:solidFill>
                <a:latin typeface="Arial" pitchFamily="34" charset="0"/>
                <a:cs typeface="Arial" pitchFamily="34" charset="0"/>
              </a:rPr>
              <a:t>, </a:t>
            </a:r>
            <a:r>
              <a:rPr lang="ru-RU" altLang="ru-RU" kern="0" dirty="0" err="1">
                <a:solidFill>
                  <a:srgbClr val="545472"/>
                </a:solidFill>
                <a:latin typeface="Arial" pitchFamily="34" charset="0"/>
                <a:cs typeface="Arial" pitchFamily="34" charset="0"/>
              </a:rPr>
              <a:t>капреомицин</a:t>
            </a:r>
            <a:r>
              <a:rPr lang="ru-RU" altLang="ru-RU" kern="0" dirty="0">
                <a:solidFill>
                  <a:srgbClr val="545472"/>
                </a:solidFill>
                <a:latin typeface="Arial" pitchFamily="34" charset="0"/>
                <a:cs typeface="Arial" pitchFamily="34" charset="0"/>
              </a:rPr>
              <a:t>, </a:t>
            </a:r>
            <a:r>
              <a:rPr lang="ru-RU" altLang="ru-RU" kern="0" dirty="0" err="1">
                <a:solidFill>
                  <a:srgbClr val="545472"/>
                </a:solidFill>
                <a:latin typeface="Arial" pitchFamily="34" charset="0"/>
                <a:cs typeface="Arial" pitchFamily="34" charset="0"/>
              </a:rPr>
              <a:t>аминосалициловая</a:t>
            </a:r>
            <a:r>
              <a:rPr lang="ru-RU" altLang="ru-RU" kern="0" dirty="0">
                <a:solidFill>
                  <a:srgbClr val="545472"/>
                </a:solidFill>
                <a:latin typeface="Arial" pitchFamily="34" charset="0"/>
                <a:cs typeface="Arial" pitchFamily="34" charset="0"/>
              </a:rPr>
              <a:t> кислота, линезолид). </a:t>
            </a:r>
          </a:p>
          <a:p>
            <a:pPr marL="342900" lvl="0" indent="-342900" algn="l" eaLnBrk="0" fontAlgn="base" hangingPunct="0">
              <a:spcBef>
                <a:spcPct val="20000"/>
              </a:spcBef>
              <a:spcAft>
                <a:spcPct val="0"/>
              </a:spcAft>
              <a:buSzPct val="90000"/>
              <a:buBlip>
                <a:blip r:embed="rId2"/>
              </a:buBlip>
              <a:defRPr/>
            </a:pPr>
            <a:endParaRPr lang="ru-RU" altLang="ru-RU" kern="0" dirty="0">
              <a:solidFill>
                <a:srgbClr val="545472"/>
              </a:solidFill>
              <a:latin typeface="Arial" pitchFamily="34" charset="0"/>
              <a:cs typeface="Arial" pitchFamily="34" charset="0"/>
            </a:endParaRPr>
          </a:p>
          <a:p>
            <a:pPr marL="342900" lvl="0" indent="-342900" algn="l" eaLnBrk="0" fontAlgn="base" hangingPunct="0">
              <a:spcBef>
                <a:spcPct val="20000"/>
              </a:spcBef>
              <a:spcAft>
                <a:spcPct val="0"/>
              </a:spcAft>
              <a:buSzPct val="90000"/>
              <a:buBlip>
                <a:blip r:embed="rId2"/>
              </a:buBlip>
              <a:defRPr/>
            </a:pPr>
            <a:r>
              <a:rPr lang="ru-RU" altLang="ru-RU" kern="0" dirty="0">
                <a:solidFill>
                  <a:srgbClr val="C00000"/>
                </a:solidFill>
                <a:latin typeface="Arial" pitchFamily="34" charset="0"/>
                <a:cs typeface="Arial" pitchFamily="34" charset="0"/>
              </a:rPr>
              <a:t>!!!  </a:t>
            </a:r>
            <a:r>
              <a:rPr lang="ru-RU" altLang="ru-RU" kern="0" dirty="0">
                <a:solidFill>
                  <a:srgbClr val="545472"/>
                </a:solidFill>
                <a:latin typeface="Arial" pitchFamily="34" charset="0"/>
                <a:cs typeface="Arial" pitchFamily="34" charset="0"/>
              </a:rPr>
              <a:t> В процессе:   </a:t>
            </a:r>
            <a:r>
              <a:rPr lang="ru-RU" altLang="ru-RU" b="1" kern="0" dirty="0">
                <a:solidFill>
                  <a:srgbClr val="464660">
                    <a:lumMod val="75000"/>
                  </a:srgbClr>
                </a:solidFill>
                <a:latin typeface="Arial" pitchFamily="34" charset="0"/>
                <a:cs typeface="Arial" pitchFamily="34" charset="0"/>
              </a:rPr>
              <a:t>сравнение </a:t>
            </a:r>
            <a:r>
              <a:rPr lang="ru-RU" altLang="ru-RU" b="1" kern="0" dirty="0">
                <a:solidFill>
                  <a:srgbClr val="C00000"/>
                </a:solidFill>
                <a:latin typeface="Arial" pitchFamily="34" charset="0"/>
                <a:cs typeface="Arial" pitchFamily="34" charset="0"/>
              </a:rPr>
              <a:t>скорости роста МБТ </a:t>
            </a:r>
            <a:r>
              <a:rPr lang="ru-RU" altLang="ru-RU" kern="0" dirty="0">
                <a:solidFill>
                  <a:srgbClr val="545472"/>
                </a:solidFill>
                <a:latin typeface="Arial" pitchFamily="34" charset="0"/>
                <a:cs typeface="Arial" pitchFamily="34" charset="0"/>
              </a:rPr>
              <a:t>– в контрольной пробирке и в пробирках с лекарственными препаратами. </a:t>
            </a:r>
          </a:p>
          <a:p>
            <a:pPr marL="342900" lvl="0" indent="-342900" algn="l" eaLnBrk="0" fontAlgn="base" hangingPunct="0">
              <a:spcBef>
                <a:spcPct val="20000"/>
              </a:spcBef>
              <a:spcAft>
                <a:spcPct val="0"/>
              </a:spcAft>
              <a:buSzPct val="90000"/>
              <a:buBlip>
                <a:blip r:embed="rId2"/>
              </a:buBlip>
              <a:defRPr/>
            </a:pPr>
            <a:r>
              <a:rPr lang="ru-RU" altLang="ru-RU" kern="0" dirty="0">
                <a:solidFill>
                  <a:srgbClr val="545472"/>
                </a:solidFill>
                <a:latin typeface="Arial" pitchFamily="34" charset="0"/>
                <a:cs typeface="Arial" pitchFamily="34" charset="0"/>
              </a:rPr>
              <a:t>В контрольную -  не вносится лекарственный препарат, в остальные пробирки добавляются известные концентрации </a:t>
            </a:r>
            <a:r>
              <a:rPr lang="ru-RU" altLang="ru-RU" kern="0" dirty="0">
                <a:solidFill>
                  <a:srgbClr val="C00000"/>
                </a:solidFill>
                <a:latin typeface="Arial" pitchFamily="34" charset="0"/>
                <a:cs typeface="Arial" pitchFamily="34" charset="0"/>
              </a:rPr>
              <a:t>тестируемых</a:t>
            </a:r>
            <a:r>
              <a:rPr lang="ru-RU" altLang="ru-RU" kern="0" dirty="0">
                <a:solidFill>
                  <a:srgbClr val="545472"/>
                </a:solidFill>
                <a:latin typeface="Arial" pitchFamily="34" charset="0"/>
                <a:cs typeface="Arial" pitchFamily="34" charset="0"/>
              </a:rPr>
              <a:t> </a:t>
            </a:r>
            <a:r>
              <a:rPr lang="ru-RU" altLang="ru-RU" kern="0" dirty="0">
                <a:solidFill>
                  <a:srgbClr val="C00000"/>
                </a:solidFill>
                <a:latin typeface="Arial" pitchFamily="34" charset="0"/>
                <a:cs typeface="Arial" pitchFamily="34" charset="0"/>
              </a:rPr>
              <a:t>лекарственных 81 препаратов.</a:t>
            </a:r>
          </a:p>
          <a:p>
            <a:pPr marL="342900" lvl="0" indent="-342900" algn="l" eaLnBrk="0" fontAlgn="base" hangingPunct="0">
              <a:spcBef>
                <a:spcPct val="20000"/>
              </a:spcBef>
              <a:spcAft>
                <a:spcPct val="0"/>
              </a:spcAft>
              <a:buSzPct val="90000"/>
              <a:buBlip>
                <a:blip r:embed="rId2"/>
              </a:buBlip>
              <a:defRPr/>
            </a:pPr>
            <a:r>
              <a:rPr lang="ru-RU" altLang="ru-RU" kern="0" dirty="0">
                <a:solidFill>
                  <a:srgbClr val="545472"/>
                </a:solidFill>
                <a:latin typeface="Arial" pitchFamily="34" charset="0"/>
                <a:cs typeface="Arial" pitchFamily="34" charset="0"/>
              </a:rPr>
              <a:t>Если </a:t>
            </a:r>
            <a:r>
              <a:rPr lang="ru-RU" altLang="ru-RU" b="1" kern="0" dirty="0">
                <a:solidFill>
                  <a:srgbClr val="545472"/>
                </a:solidFill>
                <a:latin typeface="Arial" pitchFamily="34" charset="0"/>
                <a:cs typeface="Arial" pitchFamily="34" charset="0"/>
              </a:rPr>
              <a:t>тестируемый лекарственный препарат активен по отношению к выделенным МБТ</a:t>
            </a:r>
            <a:r>
              <a:rPr lang="ru-RU" altLang="ru-RU" kern="0" dirty="0">
                <a:solidFill>
                  <a:srgbClr val="545472"/>
                </a:solidFill>
                <a:latin typeface="Arial" pitchFamily="34" charset="0"/>
                <a:cs typeface="Arial" pitchFamily="34" charset="0"/>
              </a:rPr>
              <a:t>, </a:t>
            </a:r>
            <a:r>
              <a:rPr lang="ru-RU" altLang="ru-RU" kern="0" dirty="0">
                <a:solidFill>
                  <a:srgbClr val="C00000"/>
                </a:solidFill>
                <a:latin typeface="Arial" pitchFamily="34" charset="0"/>
                <a:cs typeface="Arial" pitchFamily="34" charset="0"/>
              </a:rPr>
              <a:t>он будет ингибировать рост и подавлять флюоресценцию</a:t>
            </a:r>
            <a:r>
              <a:rPr lang="ru-RU" altLang="ru-RU" kern="0" dirty="0">
                <a:solidFill>
                  <a:srgbClr val="545472"/>
                </a:solidFill>
                <a:latin typeface="Arial" pitchFamily="34" charset="0"/>
                <a:cs typeface="Arial" pitchFamily="34" charset="0"/>
              </a:rPr>
              <a:t>, при этом уровень </a:t>
            </a:r>
            <a:r>
              <a:rPr lang="ru-RU" altLang="ru-RU" kern="0" dirty="0" err="1">
                <a:solidFill>
                  <a:srgbClr val="545472"/>
                </a:solidFill>
                <a:latin typeface="Arial" pitchFamily="34" charset="0"/>
                <a:cs typeface="Arial" pitchFamily="34" charset="0"/>
              </a:rPr>
              <a:t>флюоресцентности</a:t>
            </a:r>
            <a:r>
              <a:rPr lang="ru-RU" altLang="ru-RU" kern="0" dirty="0">
                <a:solidFill>
                  <a:srgbClr val="545472"/>
                </a:solidFill>
                <a:latin typeface="Arial" pitchFamily="34" charset="0"/>
                <a:cs typeface="Arial" pitchFamily="34" charset="0"/>
              </a:rPr>
              <a:t> в контрольной  пробирке будет выраженный. </a:t>
            </a:r>
          </a:p>
          <a:p>
            <a:pPr marL="342900" lvl="0" indent="-342900" algn="l" eaLnBrk="0" fontAlgn="base" hangingPunct="0">
              <a:spcBef>
                <a:spcPct val="20000"/>
              </a:spcBef>
              <a:spcAft>
                <a:spcPct val="0"/>
              </a:spcAft>
              <a:buSzPct val="90000"/>
              <a:buBlip>
                <a:blip r:embed="rId2"/>
              </a:buBlip>
              <a:defRPr/>
            </a:pPr>
            <a:endParaRPr lang="ru-RU" altLang="ru-RU" kern="0" dirty="0">
              <a:solidFill>
                <a:srgbClr val="545472"/>
              </a:solidFill>
              <a:latin typeface="Arial" pitchFamily="34" charset="0"/>
              <a:cs typeface="Arial" pitchFamily="34" charset="0"/>
            </a:endParaRPr>
          </a:p>
          <a:p>
            <a:endParaRPr lang="ru-RU" dirty="0"/>
          </a:p>
        </p:txBody>
      </p:sp>
    </p:spTree>
    <p:extLst>
      <p:ext uri="{BB962C8B-B14F-4D97-AF65-F5344CB8AC3E}">
        <p14:creationId xmlns:p14="http://schemas.microsoft.com/office/powerpoint/2010/main" val="25600923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9128" y="260345"/>
            <a:ext cx="11134725" cy="1168406"/>
          </a:xfrm>
        </p:spPr>
        <p:txBody>
          <a:bodyPr>
            <a:normAutofit/>
          </a:bodyPr>
          <a:lstStyle/>
          <a:p>
            <a:r>
              <a:rPr lang="ru-RU" sz="3600" dirty="0"/>
              <a:t>Нетуберкулезные  кислотоустойчивые бактерии.    Комплекс  НТБ.</a:t>
            </a:r>
          </a:p>
        </p:txBody>
      </p:sp>
      <p:sp>
        <p:nvSpPr>
          <p:cNvPr id="3" name="Прямоугольник 2"/>
          <p:cNvSpPr/>
          <p:nvPr/>
        </p:nvSpPr>
        <p:spPr>
          <a:xfrm>
            <a:off x="2095500" y="1383659"/>
            <a:ext cx="6096000" cy="4530471"/>
          </a:xfrm>
          <a:prstGeom prst="rect">
            <a:avLst/>
          </a:prstGeom>
        </p:spPr>
        <p:txBody>
          <a:bodyPr>
            <a:spAutoFit/>
          </a:bodyPr>
          <a:lstStyle/>
          <a:p>
            <a:pPr algn="ctr" fontAlgn="base">
              <a:spcBef>
                <a:spcPct val="0"/>
              </a:spcBef>
              <a:spcAft>
                <a:spcPct val="0"/>
              </a:spcAft>
              <a:buClr>
                <a:srgbClr val="CC0000"/>
              </a:buClr>
              <a:defRPr/>
            </a:pPr>
            <a:r>
              <a:rPr lang="ru-RU" altLang="ru-RU" sz="2000" b="1" dirty="0">
                <a:solidFill>
                  <a:srgbClr val="0000FF"/>
                </a:solidFill>
                <a:latin typeface="Arial" pitchFamily="34" charset="0"/>
                <a:cs typeface="Arial" pitchFamily="34" charset="0"/>
              </a:rPr>
              <a:t>ОБЩИЕ  СВОЙСТВА:</a:t>
            </a:r>
          </a:p>
          <a:p>
            <a:pPr marL="342900" indent="-342900">
              <a:spcBef>
                <a:spcPct val="40000"/>
              </a:spcBef>
              <a:buClr>
                <a:srgbClr val="CC0000"/>
              </a:buClr>
              <a:buSzPct val="125000"/>
              <a:buFont typeface="Arial" pitchFamily="34" charset="0"/>
              <a:buChar char="•"/>
              <a:defRPr/>
            </a:pPr>
            <a:r>
              <a:rPr lang="ru-RU" altLang="ru-RU" b="1" dirty="0">
                <a:solidFill>
                  <a:prstClr val="black"/>
                </a:solidFill>
                <a:latin typeface="Arial" panose="020B0604020202020204" pitchFamily="34" charset="0"/>
              </a:rPr>
              <a:t>Имеют форму палочки, напоминая </a:t>
            </a:r>
            <a:r>
              <a:rPr lang="en-US" altLang="ru-RU" b="1" i="1" dirty="0" err="1">
                <a:solidFill>
                  <a:prstClr val="black"/>
                </a:solidFill>
                <a:latin typeface="Arial" panose="020B0604020202020204" pitchFamily="34" charset="0"/>
              </a:rPr>
              <a:t>M.tuberculosis</a:t>
            </a:r>
            <a:endParaRPr lang="en-US" altLang="ru-RU" b="1" i="1" dirty="0">
              <a:solidFill>
                <a:prstClr val="black"/>
              </a:solidFill>
              <a:latin typeface="Arial" panose="020B0604020202020204" pitchFamily="34" charset="0"/>
            </a:endParaRPr>
          </a:p>
          <a:p>
            <a:pPr marL="342900" indent="-342900">
              <a:spcBef>
                <a:spcPct val="40000"/>
              </a:spcBef>
              <a:buClr>
                <a:srgbClr val="CC0000"/>
              </a:buClr>
              <a:buSzPct val="125000"/>
              <a:buFont typeface="Arial" pitchFamily="34" charset="0"/>
              <a:buChar char="•"/>
              <a:defRPr/>
            </a:pPr>
            <a:r>
              <a:rPr lang="ru-RU" altLang="ru-RU" b="1" dirty="0">
                <a:solidFill>
                  <a:prstClr val="black"/>
                </a:solidFill>
                <a:latin typeface="Arial" panose="020B0604020202020204" pitchFamily="34" charset="0"/>
              </a:rPr>
              <a:t>Кислотоустойчивы,  восприимчивы   к анилиновым  красителям</a:t>
            </a:r>
          </a:p>
          <a:p>
            <a:pPr marL="342900" indent="-342900">
              <a:spcBef>
                <a:spcPct val="40000"/>
              </a:spcBef>
              <a:buClr>
                <a:srgbClr val="CC0000"/>
              </a:buClr>
              <a:buSzPct val="125000"/>
              <a:buFont typeface="Arial" pitchFamily="34" charset="0"/>
              <a:buChar char="•"/>
              <a:defRPr/>
            </a:pPr>
            <a:r>
              <a:rPr lang="ru-RU" altLang="ru-RU" b="1" dirty="0">
                <a:solidFill>
                  <a:prstClr val="black"/>
                </a:solidFill>
                <a:latin typeface="Arial" panose="020B0604020202020204" pitchFamily="34" charset="0"/>
              </a:rPr>
              <a:t>По антигенной характеристике близки  к </a:t>
            </a:r>
            <a:r>
              <a:rPr lang="en-US" altLang="ru-RU" b="1" i="1" dirty="0" err="1">
                <a:solidFill>
                  <a:prstClr val="black"/>
                </a:solidFill>
                <a:latin typeface="Arial" panose="020B0604020202020204" pitchFamily="34" charset="0"/>
              </a:rPr>
              <a:t>M.tuberculosis</a:t>
            </a:r>
            <a:endParaRPr lang="ru-RU" altLang="ru-RU" b="1" i="1" dirty="0">
              <a:solidFill>
                <a:prstClr val="black"/>
              </a:solidFill>
              <a:latin typeface="Arial" panose="020B0604020202020204" pitchFamily="34" charset="0"/>
            </a:endParaRPr>
          </a:p>
          <a:p>
            <a:pPr algn="ctr" fontAlgn="base">
              <a:spcBef>
                <a:spcPct val="0"/>
              </a:spcBef>
              <a:spcAft>
                <a:spcPct val="0"/>
              </a:spcAft>
              <a:buClr>
                <a:srgbClr val="CC0000"/>
              </a:buClr>
              <a:buSzPct val="125000"/>
              <a:defRPr/>
            </a:pPr>
            <a:r>
              <a:rPr lang="ru-RU" altLang="ru-RU" sz="2000" b="1" dirty="0">
                <a:solidFill>
                  <a:srgbClr val="0000FF"/>
                </a:solidFill>
                <a:latin typeface="Arial" pitchFamily="34" charset="0"/>
                <a:cs typeface="Arial" pitchFamily="34" charset="0"/>
              </a:rPr>
              <a:t>ОТЛИЧАЮТСЯ:</a:t>
            </a:r>
          </a:p>
          <a:p>
            <a:pPr marL="342900" indent="-342900">
              <a:spcBef>
                <a:spcPct val="40000"/>
              </a:spcBef>
              <a:buClr>
                <a:srgbClr val="CC0000"/>
              </a:buClr>
              <a:buSzPct val="125000"/>
              <a:buFont typeface="Arial" pitchFamily="34" charset="0"/>
              <a:buChar char="•"/>
              <a:defRPr/>
            </a:pPr>
            <a:r>
              <a:rPr lang="ru-RU" altLang="ru-RU" b="1" dirty="0">
                <a:solidFill>
                  <a:prstClr val="black">
                    <a:lumMod val="95000"/>
                    <a:lumOff val="5000"/>
                  </a:prstClr>
                </a:solidFill>
                <a:latin typeface="Arial" panose="020B0604020202020204" pitchFamily="34" charset="0"/>
              </a:rPr>
              <a:t> </a:t>
            </a:r>
            <a:r>
              <a:rPr lang="ru-RU" altLang="ru-RU" b="1" dirty="0">
                <a:solidFill>
                  <a:prstClr val="black"/>
                </a:solidFill>
                <a:latin typeface="Arial" panose="020B0604020202020204" pitchFamily="34" charset="0"/>
              </a:rPr>
              <a:t>быстрым ростом на питательных средах (</a:t>
            </a:r>
            <a:r>
              <a:rPr lang="en-US" altLang="ru-RU" b="1" dirty="0" err="1">
                <a:solidFill>
                  <a:prstClr val="black"/>
                </a:solidFill>
                <a:latin typeface="Arial" panose="020B0604020202020204" pitchFamily="34" charset="0"/>
              </a:rPr>
              <a:t>fortuitum</a:t>
            </a:r>
            <a:r>
              <a:rPr lang="en-US" altLang="ru-RU" b="1" dirty="0">
                <a:solidFill>
                  <a:prstClr val="black"/>
                </a:solidFill>
                <a:latin typeface="Arial" panose="020B0604020202020204" pitchFamily="34" charset="0"/>
              </a:rPr>
              <a:t> </a:t>
            </a:r>
            <a:r>
              <a:rPr lang="ru-RU" altLang="ru-RU" b="1" dirty="0">
                <a:solidFill>
                  <a:prstClr val="black"/>
                </a:solidFill>
                <a:latin typeface="Arial" panose="020B0604020202020204" pitchFamily="34" charset="0"/>
              </a:rPr>
              <a:t>, </a:t>
            </a:r>
            <a:r>
              <a:rPr lang="en-US" altLang="ru-RU" b="1" dirty="0" err="1">
                <a:solidFill>
                  <a:prstClr val="black"/>
                </a:solidFill>
                <a:latin typeface="Arial" panose="020B0604020202020204" pitchFamily="34" charset="0"/>
              </a:rPr>
              <a:t>gordone</a:t>
            </a:r>
            <a:r>
              <a:rPr lang="ru-RU" altLang="ru-RU" b="1" dirty="0">
                <a:solidFill>
                  <a:prstClr val="black"/>
                </a:solidFill>
                <a:latin typeface="Arial" panose="020B0604020202020204" pitchFamily="34" charset="0"/>
              </a:rPr>
              <a:t>, </a:t>
            </a:r>
            <a:r>
              <a:rPr lang="en-US" altLang="ru-RU" b="1" dirty="0" err="1">
                <a:solidFill>
                  <a:prstClr val="black"/>
                </a:solidFill>
                <a:latin typeface="Arial" panose="020B0604020202020204" pitchFamily="34" charset="0"/>
              </a:rPr>
              <a:t>chelonae</a:t>
            </a:r>
            <a:r>
              <a:rPr lang="ru-RU" altLang="ru-RU" b="1" dirty="0">
                <a:solidFill>
                  <a:prstClr val="black"/>
                </a:solidFill>
                <a:latin typeface="Arial" panose="020B0604020202020204" pitchFamily="34" charset="0"/>
              </a:rPr>
              <a:t> и </a:t>
            </a:r>
            <a:r>
              <a:rPr lang="ru-RU" altLang="ru-RU" b="1" dirty="0" err="1">
                <a:solidFill>
                  <a:prstClr val="black"/>
                </a:solidFill>
                <a:latin typeface="Arial" panose="020B0604020202020204" pitchFamily="34" charset="0"/>
              </a:rPr>
              <a:t>др</a:t>
            </a:r>
            <a:r>
              <a:rPr lang="en-US" altLang="ru-RU" b="1" dirty="0">
                <a:solidFill>
                  <a:prstClr val="black"/>
                </a:solidFill>
                <a:latin typeface="Arial" panose="020B0604020202020204" pitchFamily="34" charset="0"/>
              </a:rPr>
              <a:t>)  </a:t>
            </a:r>
            <a:endParaRPr lang="ru-RU" altLang="ru-RU" b="1" dirty="0">
              <a:solidFill>
                <a:prstClr val="black"/>
              </a:solidFill>
              <a:latin typeface="Arial" panose="020B0604020202020204" pitchFamily="34" charset="0"/>
            </a:endParaRPr>
          </a:p>
          <a:p>
            <a:pPr marL="342900" indent="-342900">
              <a:spcBef>
                <a:spcPct val="40000"/>
              </a:spcBef>
              <a:buClr>
                <a:srgbClr val="CC0000"/>
              </a:buClr>
              <a:buSzPct val="125000"/>
              <a:buFont typeface="Arial" pitchFamily="34" charset="0"/>
              <a:buChar char="•"/>
              <a:defRPr/>
            </a:pPr>
            <a:r>
              <a:rPr lang="ru-RU" altLang="ru-RU" b="1" dirty="0">
                <a:solidFill>
                  <a:prstClr val="black"/>
                </a:solidFill>
                <a:latin typeface="Arial" panose="020B0604020202020204" pitchFamily="34" charset="0"/>
              </a:rPr>
              <a:t>Низкой патогенностью </a:t>
            </a:r>
          </a:p>
          <a:p>
            <a:pPr marL="342900" indent="-342900">
              <a:spcBef>
                <a:spcPct val="40000"/>
              </a:spcBef>
              <a:buClr>
                <a:srgbClr val="CC0000"/>
              </a:buClr>
              <a:buSzPct val="125000"/>
              <a:buFont typeface="Arial" pitchFamily="34" charset="0"/>
              <a:buChar char="•"/>
              <a:defRPr/>
            </a:pPr>
            <a:r>
              <a:rPr lang="ru-RU" altLang="ru-RU" b="1" dirty="0">
                <a:solidFill>
                  <a:prstClr val="black"/>
                </a:solidFill>
                <a:latin typeface="Arial" panose="020B0604020202020204" pitchFamily="34" charset="0"/>
              </a:rPr>
              <a:t>Имеют  высокую ферментативную активность</a:t>
            </a:r>
          </a:p>
          <a:p>
            <a:pPr marL="342900" indent="-342900">
              <a:spcBef>
                <a:spcPct val="40000"/>
              </a:spcBef>
              <a:buClr>
                <a:srgbClr val="CC0000"/>
              </a:buClr>
              <a:buSzPct val="125000"/>
              <a:buFont typeface="Arial" pitchFamily="34" charset="0"/>
              <a:buChar char="•"/>
              <a:defRPr/>
            </a:pPr>
            <a:r>
              <a:rPr lang="ru-RU" altLang="ru-RU" b="1" dirty="0">
                <a:solidFill>
                  <a:prstClr val="black"/>
                </a:solidFill>
                <a:latin typeface="Arial" panose="020B0604020202020204" pitchFamily="34" charset="0"/>
              </a:rPr>
              <a:t>Формированием  пигмента</a:t>
            </a:r>
          </a:p>
        </p:txBody>
      </p:sp>
      <p:pic>
        <p:nvPicPr>
          <p:cNvPr id="4" name="Picture 3" descr="DSC04960"/>
          <p:cNvPicPr>
            <a:picLocks noChangeAspect="1" noChangeArrowheads="1"/>
          </p:cNvPicPr>
          <p:nvPr/>
        </p:nvPicPr>
        <p:blipFill>
          <a:blip r:embed="rId2">
            <a:extLst>
              <a:ext uri="{28A0092B-C50C-407E-A947-70E740481C1C}">
                <a14:useLocalDpi xmlns:a14="http://schemas.microsoft.com/office/drawing/2010/main" val="0"/>
              </a:ext>
            </a:extLst>
          </a:blip>
          <a:srcRect r="15909"/>
          <a:stretch>
            <a:fillRect/>
          </a:stretch>
        </p:blipFill>
        <p:spPr bwMode="auto">
          <a:xfrm>
            <a:off x="8020089" y="1794003"/>
            <a:ext cx="3914775" cy="391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8410577" y="5757308"/>
            <a:ext cx="3343275" cy="646331"/>
          </a:xfrm>
          <a:prstGeom prst="rect">
            <a:avLst/>
          </a:prstGeom>
        </p:spPr>
        <p:txBody>
          <a:bodyPr wrap="square">
            <a:spAutoFit/>
          </a:bodyPr>
          <a:lstStyle/>
          <a:p>
            <a:r>
              <a:rPr lang="ru-RU" dirty="0">
                <a:solidFill>
                  <a:prstClr val="black"/>
                </a:solidFill>
              </a:rPr>
              <a:t>Медленно растущие: </a:t>
            </a:r>
          </a:p>
          <a:p>
            <a:r>
              <a:rPr lang="ru-RU" dirty="0" err="1">
                <a:solidFill>
                  <a:prstClr val="black"/>
                </a:solidFill>
              </a:rPr>
              <a:t>Kansasii</a:t>
            </a:r>
            <a:r>
              <a:rPr lang="ru-RU" dirty="0">
                <a:solidFill>
                  <a:prstClr val="black"/>
                </a:solidFill>
              </a:rPr>
              <a:t>, </a:t>
            </a:r>
            <a:r>
              <a:rPr lang="ru-RU" dirty="0" err="1">
                <a:solidFill>
                  <a:prstClr val="black"/>
                </a:solidFill>
              </a:rPr>
              <a:t>avium</a:t>
            </a:r>
            <a:r>
              <a:rPr lang="ru-RU" dirty="0">
                <a:solidFill>
                  <a:prstClr val="black"/>
                </a:solidFill>
              </a:rPr>
              <a:t>, </a:t>
            </a:r>
            <a:r>
              <a:rPr lang="ru-RU" dirty="0" err="1">
                <a:solidFill>
                  <a:prstClr val="black"/>
                </a:solidFill>
              </a:rPr>
              <a:t>xenopi</a:t>
            </a:r>
            <a:endParaRPr lang="ru-RU" dirty="0">
              <a:solidFill>
                <a:prstClr val="black"/>
              </a:solidFill>
            </a:endParaRPr>
          </a:p>
        </p:txBody>
      </p:sp>
    </p:spTree>
    <p:extLst>
      <p:ext uri="{BB962C8B-B14F-4D97-AF65-F5344CB8AC3E}">
        <p14:creationId xmlns:p14="http://schemas.microsoft.com/office/powerpoint/2010/main" val="876810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altLang="ru-RU" b="1" dirty="0">
                <a:solidFill>
                  <a:schemeClr val="tx1"/>
                </a:solidFill>
                <a:latin typeface="Arial" panose="020B0604020202020204" pitchFamily="34" charset="0"/>
                <a:cs typeface="Arial" panose="020B0604020202020204" pitchFamily="34" charset="0"/>
              </a:rPr>
              <a:t>Идентификация микобактерий</a:t>
            </a:r>
            <a:br>
              <a:rPr lang="ru-RU" altLang="ru-RU" b="1" dirty="0">
                <a:solidFill>
                  <a:schemeClr val="tx1"/>
                </a:solidFill>
                <a:latin typeface="Arial" panose="020B0604020202020204" pitchFamily="34" charset="0"/>
                <a:cs typeface="Arial" panose="020B0604020202020204" pitchFamily="34" charset="0"/>
              </a:rPr>
            </a:br>
            <a:endParaRPr lang="ru-RU" dirty="0">
              <a:solidFill>
                <a:schemeClr val="tx1"/>
              </a:solidFill>
            </a:endParaRPr>
          </a:p>
        </p:txBody>
      </p:sp>
      <p:sp>
        <p:nvSpPr>
          <p:cNvPr id="3" name="Прямоугольник 2"/>
          <p:cNvSpPr/>
          <p:nvPr/>
        </p:nvSpPr>
        <p:spPr>
          <a:xfrm>
            <a:off x="3038478" y="1727925"/>
            <a:ext cx="7981951" cy="4278094"/>
          </a:xfrm>
          <a:prstGeom prst="rect">
            <a:avLst/>
          </a:prstGeom>
        </p:spPr>
        <p:txBody>
          <a:bodyPr wrap="square">
            <a:spAutoFit/>
          </a:bodyPr>
          <a:lstStyle/>
          <a:p>
            <a:pPr lvl="0" fontAlgn="base">
              <a:spcBef>
                <a:spcPct val="20000"/>
              </a:spcBef>
              <a:spcAft>
                <a:spcPct val="0"/>
              </a:spcAft>
              <a:buSzPct val="90000"/>
              <a:defRPr/>
            </a:pPr>
            <a:r>
              <a:rPr lang="ru-RU" altLang="ru-RU" sz="2000" b="1" kern="0" dirty="0">
                <a:solidFill>
                  <a:srgbClr val="D0E2E9">
                    <a:lumMod val="25000"/>
                  </a:srgbClr>
                </a:solidFill>
                <a:latin typeface="Arial" panose="020B0604020202020204" pitchFamily="34" charset="0"/>
                <a:cs typeface="Arial" panose="020B0604020202020204" pitchFamily="34" charset="0"/>
              </a:rPr>
              <a:t> </a:t>
            </a:r>
            <a:r>
              <a:rPr lang="ru-RU" altLang="ru-RU" sz="2000" b="1" kern="0" dirty="0">
                <a:solidFill>
                  <a:srgbClr val="C00000"/>
                </a:solidFill>
                <a:latin typeface="Arial" panose="020B0604020202020204" pitchFamily="34" charset="0"/>
                <a:cs typeface="Arial" panose="020B0604020202020204" pitchFamily="34" charset="0"/>
              </a:rPr>
              <a:t>А.     </a:t>
            </a:r>
            <a:r>
              <a:rPr lang="ru-RU" altLang="ru-RU" sz="2000" b="1" kern="0" dirty="0">
                <a:solidFill>
                  <a:srgbClr val="D0E2E9">
                    <a:lumMod val="25000"/>
                  </a:srgbClr>
                </a:solidFill>
                <a:latin typeface="Arial" panose="020B0604020202020204" pitchFamily="34" charset="0"/>
                <a:cs typeface="Arial" panose="020B0604020202020204" pitchFamily="34" charset="0"/>
              </a:rPr>
              <a:t>Родовая идентификация микобактерий. </a:t>
            </a:r>
          </a:p>
          <a:p>
            <a:pPr lvl="0" fontAlgn="base">
              <a:spcBef>
                <a:spcPct val="20000"/>
              </a:spcBef>
              <a:spcAft>
                <a:spcPct val="0"/>
              </a:spcAft>
              <a:buSzPct val="90000"/>
              <a:defRPr/>
            </a:pPr>
            <a:r>
              <a:rPr lang="ru-RU" altLang="ru-RU" sz="2000" b="1" kern="0" dirty="0">
                <a:solidFill>
                  <a:srgbClr val="D0E2E9">
                    <a:lumMod val="25000"/>
                  </a:srgbClr>
                </a:solidFill>
                <a:latin typeface="Arial" panose="020B0604020202020204" pitchFamily="34" charset="0"/>
                <a:cs typeface="Arial" panose="020B0604020202020204" pitchFamily="34" charset="0"/>
              </a:rPr>
              <a:t>Являются ли выделенные МБ туберкулезными? К какому виду они относятся?</a:t>
            </a:r>
          </a:p>
          <a:p>
            <a:pPr lvl="0" fontAlgn="base">
              <a:spcBef>
                <a:spcPct val="20000"/>
              </a:spcBef>
              <a:spcAft>
                <a:spcPct val="0"/>
              </a:spcAft>
              <a:buSzPct val="90000"/>
              <a:defRPr/>
            </a:pPr>
            <a:endParaRPr lang="ru-RU" altLang="ru-RU" sz="2000" b="1" kern="0" dirty="0">
              <a:solidFill>
                <a:srgbClr val="D0E2E9">
                  <a:lumMod val="25000"/>
                </a:srgbClr>
              </a:solidFill>
              <a:latin typeface="Arial" panose="020B0604020202020204" pitchFamily="34" charset="0"/>
              <a:cs typeface="Arial" panose="020B0604020202020204" pitchFamily="34" charset="0"/>
            </a:endParaRPr>
          </a:p>
          <a:p>
            <a:pPr lvl="0" fontAlgn="base">
              <a:spcBef>
                <a:spcPct val="20000"/>
              </a:spcBef>
              <a:spcAft>
                <a:spcPct val="0"/>
              </a:spcAft>
              <a:buSzPct val="90000"/>
              <a:defRPr/>
            </a:pPr>
            <a:r>
              <a:rPr lang="ru-RU" altLang="ru-RU" sz="2000" b="1" kern="0" dirty="0">
                <a:solidFill>
                  <a:srgbClr val="C00000"/>
                </a:solidFill>
                <a:latin typeface="Arial" panose="020B0604020202020204" pitchFamily="34" charset="0"/>
                <a:cs typeface="Arial" panose="020B0604020202020204" pitchFamily="34" charset="0"/>
              </a:rPr>
              <a:t>Б.     </a:t>
            </a:r>
            <a:r>
              <a:rPr lang="ru-RU" altLang="ru-RU" sz="2000" b="1" kern="0" dirty="0">
                <a:solidFill>
                  <a:srgbClr val="464660">
                    <a:lumMod val="75000"/>
                  </a:srgbClr>
                </a:solidFill>
                <a:latin typeface="Arial" panose="020B0604020202020204" pitchFamily="34" charset="0"/>
                <a:cs typeface="Arial" panose="020B0604020202020204" pitchFamily="34" charset="0"/>
              </a:rPr>
              <a:t>Дифференциация микобактерий туберкулезного   комплекса от  нетуберкулезных микобактерий.</a:t>
            </a:r>
          </a:p>
          <a:p>
            <a:pPr lvl="0" fontAlgn="base">
              <a:spcBef>
                <a:spcPct val="20000"/>
              </a:spcBef>
              <a:spcAft>
                <a:spcPct val="0"/>
              </a:spcAft>
              <a:buSzPct val="90000"/>
              <a:defRPr/>
            </a:pPr>
            <a:endParaRPr lang="ru-RU" altLang="ru-RU" sz="2000" b="1" kern="0" dirty="0">
              <a:solidFill>
                <a:srgbClr val="464660">
                  <a:lumMod val="75000"/>
                </a:srgbClr>
              </a:solidFill>
              <a:latin typeface="Arial" panose="020B0604020202020204" pitchFamily="34" charset="0"/>
              <a:cs typeface="Arial" panose="020B0604020202020204" pitchFamily="34" charset="0"/>
            </a:endParaRPr>
          </a:p>
          <a:p>
            <a:pPr lvl="0" fontAlgn="base">
              <a:spcBef>
                <a:spcPct val="20000"/>
              </a:spcBef>
              <a:spcAft>
                <a:spcPct val="0"/>
              </a:spcAft>
              <a:buSzPct val="90000"/>
              <a:defRPr/>
            </a:pPr>
            <a:r>
              <a:rPr lang="ru-RU" altLang="ru-RU" sz="2000" b="1" kern="0" dirty="0">
                <a:solidFill>
                  <a:srgbClr val="C00000"/>
                </a:solidFill>
                <a:latin typeface="Arial" panose="020B0604020202020204" pitchFamily="34" charset="0"/>
                <a:cs typeface="Arial" panose="020B0604020202020204" pitchFamily="34" charset="0"/>
              </a:rPr>
              <a:t>В</a:t>
            </a:r>
            <a:r>
              <a:rPr lang="ru-RU" altLang="ru-RU" sz="2000" b="1" kern="0" dirty="0">
                <a:solidFill>
                  <a:srgbClr val="464660">
                    <a:lumMod val="75000"/>
                  </a:srgbClr>
                </a:solidFill>
                <a:latin typeface="Arial" panose="020B0604020202020204" pitchFamily="34" charset="0"/>
                <a:cs typeface="Arial" panose="020B0604020202020204" pitchFamily="34" charset="0"/>
              </a:rPr>
              <a:t>.     Идентификация микобактерий туберкулезного комплекса.   </a:t>
            </a:r>
          </a:p>
          <a:p>
            <a:pPr lvl="0" fontAlgn="base">
              <a:spcBef>
                <a:spcPct val="20000"/>
              </a:spcBef>
              <a:spcAft>
                <a:spcPct val="0"/>
              </a:spcAft>
              <a:buSzPct val="90000"/>
              <a:defRPr/>
            </a:pPr>
            <a:endParaRPr lang="ru-RU" altLang="ru-RU" sz="2000" b="1" kern="0" dirty="0">
              <a:solidFill>
                <a:srgbClr val="464660">
                  <a:lumMod val="75000"/>
                </a:srgbClr>
              </a:solidFill>
              <a:latin typeface="Arial" panose="020B0604020202020204" pitchFamily="34" charset="0"/>
              <a:cs typeface="Arial" panose="020B0604020202020204" pitchFamily="34" charset="0"/>
            </a:endParaRPr>
          </a:p>
          <a:p>
            <a:pPr lvl="0" fontAlgn="base">
              <a:spcBef>
                <a:spcPct val="20000"/>
              </a:spcBef>
              <a:spcAft>
                <a:spcPct val="0"/>
              </a:spcAft>
              <a:buSzPct val="90000"/>
              <a:defRPr/>
            </a:pPr>
            <a:r>
              <a:rPr lang="ru-RU" altLang="ru-RU" sz="2000" b="1" kern="0" dirty="0">
                <a:solidFill>
                  <a:srgbClr val="C00000"/>
                </a:solidFill>
                <a:latin typeface="Arial" panose="020B0604020202020204" pitchFamily="34" charset="0"/>
                <a:cs typeface="Arial" panose="020B0604020202020204" pitchFamily="34" charset="0"/>
              </a:rPr>
              <a:t>Г</a:t>
            </a:r>
            <a:r>
              <a:rPr lang="ru-RU" altLang="ru-RU" sz="2000" b="1" kern="0" dirty="0">
                <a:solidFill>
                  <a:srgbClr val="464660">
                    <a:lumMod val="75000"/>
                  </a:srgbClr>
                </a:solidFill>
                <a:latin typeface="Arial" panose="020B0604020202020204" pitchFamily="34" charset="0"/>
                <a:cs typeface="Arial" panose="020B0604020202020204" pitchFamily="34" charset="0"/>
              </a:rPr>
              <a:t>.      Идентификация нетуберкулезных микобактерий  </a:t>
            </a:r>
          </a:p>
          <a:p>
            <a:pPr lvl="0" fontAlgn="base">
              <a:spcBef>
                <a:spcPct val="20000"/>
              </a:spcBef>
              <a:spcAft>
                <a:spcPct val="0"/>
              </a:spcAft>
              <a:buSzPct val="90000"/>
              <a:defRPr/>
            </a:pPr>
            <a:r>
              <a:rPr lang="ru-RU" altLang="ru-RU" sz="2000" b="1" kern="0" dirty="0">
                <a:solidFill>
                  <a:srgbClr val="464660">
                    <a:lumMod val="75000"/>
                  </a:srgbClr>
                </a:solidFill>
                <a:latin typeface="Arial" panose="020B0604020202020204" pitchFamily="34" charset="0"/>
                <a:cs typeface="Arial" panose="020B0604020202020204" pitchFamily="34" charset="0"/>
              </a:rPr>
              <a:t>бактериологическими и биохимическими методами.</a:t>
            </a:r>
          </a:p>
        </p:txBody>
      </p:sp>
    </p:spTree>
    <p:extLst>
      <p:ext uri="{BB962C8B-B14F-4D97-AF65-F5344CB8AC3E}">
        <p14:creationId xmlns:p14="http://schemas.microsoft.com/office/powerpoint/2010/main" val="39169425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33625" y="555674"/>
            <a:ext cx="8992219" cy="892127"/>
          </a:xfrm>
        </p:spPr>
        <p:txBody>
          <a:bodyPr>
            <a:normAutofit fontScale="90000"/>
          </a:bodyPr>
          <a:lstStyle/>
          <a:p>
            <a:pPr marL="609600" lvl="0" indent="-609600" fontAlgn="base">
              <a:lnSpc>
                <a:spcPct val="100000"/>
              </a:lnSpc>
              <a:spcBef>
                <a:spcPct val="20000"/>
              </a:spcBef>
              <a:spcAft>
                <a:spcPct val="0"/>
              </a:spcAft>
              <a:defRPr/>
            </a:pPr>
            <a:r>
              <a:rPr lang="ru-RU" altLang="ru-RU" sz="3200" b="1" kern="0" dirty="0">
                <a:solidFill>
                  <a:srgbClr val="545472"/>
                </a:solidFill>
                <a:latin typeface="Tahoma"/>
                <a:ea typeface="+mn-ea"/>
                <a:cs typeface="+mn-cs"/>
              </a:rPr>
              <a:t>  </a:t>
            </a:r>
            <a:r>
              <a:rPr lang="ru-RU" altLang="ru-RU" sz="3200" b="1" kern="0" dirty="0">
                <a:solidFill>
                  <a:srgbClr val="C00000"/>
                </a:solidFill>
                <a:latin typeface="Tahoma"/>
                <a:ea typeface="+mn-ea"/>
                <a:cs typeface="+mn-cs"/>
              </a:rPr>
              <a:t>А.  </a:t>
            </a:r>
            <a:r>
              <a:rPr lang="ru-RU" altLang="ru-RU" sz="3200" b="1" kern="0" dirty="0">
                <a:solidFill>
                  <a:srgbClr val="545472"/>
                </a:solidFill>
                <a:latin typeface="Tahoma"/>
                <a:ea typeface="+mn-ea"/>
                <a:cs typeface="+mn-cs"/>
              </a:rPr>
              <a:t>Родовая идентификация микобактерий.</a:t>
            </a:r>
            <a:br>
              <a:rPr lang="ru-RU" altLang="ru-RU" sz="3200" b="1" kern="0" dirty="0">
                <a:solidFill>
                  <a:srgbClr val="545472"/>
                </a:solidFill>
                <a:latin typeface="Tahoma"/>
                <a:ea typeface="+mn-ea"/>
                <a:cs typeface="+mn-cs"/>
              </a:rPr>
            </a:br>
            <a:endParaRPr lang="ru-RU" dirty="0"/>
          </a:p>
        </p:txBody>
      </p:sp>
      <p:sp>
        <p:nvSpPr>
          <p:cNvPr id="3" name="Прямоугольник 2"/>
          <p:cNvSpPr/>
          <p:nvPr/>
        </p:nvSpPr>
        <p:spPr>
          <a:xfrm>
            <a:off x="3047999" y="1169891"/>
            <a:ext cx="8496300" cy="1255728"/>
          </a:xfrm>
          <a:prstGeom prst="rect">
            <a:avLst/>
          </a:prstGeom>
        </p:spPr>
        <p:txBody>
          <a:bodyPr wrap="square">
            <a:spAutoFit/>
          </a:bodyPr>
          <a:lstStyle/>
          <a:p>
            <a:pPr marL="609600" lvl="0" indent="-609600" algn="ctr" fontAlgn="base">
              <a:spcBef>
                <a:spcPct val="20000"/>
              </a:spcBef>
              <a:spcAft>
                <a:spcPct val="0"/>
              </a:spcAft>
              <a:buSzPct val="90000"/>
              <a:defRPr/>
            </a:pPr>
            <a:r>
              <a:rPr lang="ru-RU" altLang="ru-RU" b="1" kern="0" dirty="0">
                <a:solidFill>
                  <a:srgbClr val="464660">
                    <a:lumMod val="75000"/>
                  </a:srgbClr>
                </a:solidFill>
                <a:latin typeface="Arial" panose="020B0604020202020204" pitchFamily="34" charset="0"/>
                <a:cs typeface="Arial" panose="020B0604020202020204" pitchFamily="34" charset="0"/>
              </a:rPr>
              <a:t>Главной отличительной особенностью рода микобактерий является строгая </a:t>
            </a:r>
            <a:r>
              <a:rPr lang="ru-RU" altLang="ru-RU" b="1" kern="0" dirty="0" err="1">
                <a:solidFill>
                  <a:srgbClr val="464660">
                    <a:lumMod val="75000"/>
                  </a:srgbClr>
                </a:solidFill>
                <a:latin typeface="Arial" panose="020B0604020202020204" pitchFamily="34" charset="0"/>
                <a:cs typeface="Arial" panose="020B0604020202020204" pitchFamily="34" charset="0"/>
              </a:rPr>
              <a:t>кислото</a:t>
            </a:r>
            <a:r>
              <a:rPr lang="ru-RU" altLang="ru-RU" b="1" kern="0" dirty="0">
                <a:solidFill>
                  <a:srgbClr val="464660">
                    <a:lumMod val="75000"/>
                  </a:srgbClr>
                </a:solidFill>
                <a:latin typeface="Arial" panose="020B0604020202020204" pitchFamily="34" charset="0"/>
                <a:cs typeface="Arial" panose="020B0604020202020204" pitchFamily="34" charset="0"/>
              </a:rPr>
              <a:t>-, </a:t>
            </a:r>
            <a:r>
              <a:rPr lang="ru-RU" altLang="ru-RU" b="1" kern="0" dirty="0" err="1">
                <a:solidFill>
                  <a:srgbClr val="464660">
                    <a:lumMod val="75000"/>
                  </a:srgbClr>
                </a:solidFill>
                <a:latin typeface="Arial" panose="020B0604020202020204" pitchFamily="34" charset="0"/>
                <a:cs typeface="Arial" panose="020B0604020202020204" pitchFamily="34" charset="0"/>
              </a:rPr>
              <a:t>щелоче</a:t>
            </a:r>
            <a:r>
              <a:rPr lang="ru-RU" altLang="ru-RU" b="1" kern="0" dirty="0">
                <a:solidFill>
                  <a:srgbClr val="464660">
                    <a:lumMod val="75000"/>
                  </a:srgbClr>
                </a:solidFill>
                <a:latin typeface="Arial" panose="020B0604020202020204" pitchFamily="34" charset="0"/>
                <a:cs typeface="Arial" panose="020B0604020202020204" pitchFamily="34" charset="0"/>
              </a:rPr>
              <a:t>-, и </a:t>
            </a:r>
            <a:r>
              <a:rPr lang="ru-RU" altLang="ru-RU" b="1" kern="0" dirty="0" err="1">
                <a:solidFill>
                  <a:srgbClr val="464660">
                    <a:lumMod val="75000"/>
                  </a:srgbClr>
                </a:solidFill>
                <a:latin typeface="Arial" panose="020B0604020202020204" pitchFamily="34" charset="0"/>
                <a:cs typeface="Arial" panose="020B0604020202020204" pitchFamily="34" charset="0"/>
              </a:rPr>
              <a:t>спирто</a:t>
            </a:r>
            <a:r>
              <a:rPr lang="ru-RU" altLang="ru-RU" b="1" kern="0" dirty="0">
                <a:solidFill>
                  <a:srgbClr val="464660">
                    <a:lumMod val="75000"/>
                  </a:srgbClr>
                </a:solidFill>
                <a:latin typeface="Arial" panose="020B0604020202020204" pitchFamily="34" charset="0"/>
                <a:cs typeface="Arial" panose="020B0604020202020204" pitchFamily="34" charset="0"/>
              </a:rPr>
              <a:t> устойчивость, </a:t>
            </a:r>
          </a:p>
          <a:p>
            <a:pPr marL="609600" lvl="0" indent="-609600" algn="ctr" fontAlgn="base">
              <a:spcBef>
                <a:spcPct val="20000"/>
              </a:spcBef>
              <a:spcAft>
                <a:spcPct val="0"/>
              </a:spcAft>
              <a:buSzPct val="90000"/>
              <a:defRPr/>
            </a:pPr>
            <a:r>
              <a:rPr lang="ru-RU" altLang="ru-RU" b="1" kern="0" dirty="0">
                <a:solidFill>
                  <a:srgbClr val="464660">
                    <a:lumMod val="75000"/>
                  </a:srgbClr>
                </a:solidFill>
                <a:latin typeface="Arial" panose="020B0604020202020204" pitchFamily="34" charset="0"/>
                <a:cs typeface="Arial" panose="020B0604020202020204" pitchFamily="34" charset="0"/>
              </a:rPr>
              <a:t> первой ступенью идентификации всех выделенных культур является микроскопия </a:t>
            </a:r>
            <a:r>
              <a:rPr lang="ru-RU" altLang="ru-RU" b="1" kern="0" dirty="0">
                <a:solidFill>
                  <a:srgbClr val="C00000"/>
                </a:solidFill>
                <a:latin typeface="Arial" panose="020B0604020202020204" pitchFamily="34" charset="0"/>
                <a:cs typeface="Arial" panose="020B0604020202020204" pitchFamily="34" charset="0"/>
              </a:rPr>
              <a:t>с окраской мазков по </a:t>
            </a:r>
            <a:r>
              <a:rPr lang="ru-RU" altLang="ru-RU" b="1" kern="0" dirty="0" err="1">
                <a:solidFill>
                  <a:srgbClr val="C00000"/>
                </a:solidFill>
                <a:latin typeface="Arial" panose="020B0604020202020204" pitchFamily="34" charset="0"/>
                <a:cs typeface="Arial" panose="020B0604020202020204" pitchFamily="34" charset="0"/>
              </a:rPr>
              <a:t>Цилю-Нельсену</a:t>
            </a:r>
            <a:endParaRPr lang="ru-RU" altLang="ru-RU" b="1" kern="0" dirty="0">
              <a:solidFill>
                <a:srgbClr val="C00000"/>
              </a:solidFill>
              <a:latin typeface="Arial" panose="020B0604020202020204" pitchFamily="34" charset="0"/>
              <a:cs typeface="Arial" panose="020B0604020202020204" pitchFamily="34" charset="0"/>
            </a:endParaRPr>
          </a:p>
        </p:txBody>
      </p:sp>
      <p:sp>
        <p:nvSpPr>
          <p:cNvPr id="4" name="Прямоугольник 3"/>
          <p:cNvSpPr/>
          <p:nvPr/>
        </p:nvSpPr>
        <p:spPr>
          <a:xfrm>
            <a:off x="2647953" y="2647703"/>
            <a:ext cx="9043987" cy="3360920"/>
          </a:xfrm>
          <a:prstGeom prst="rect">
            <a:avLst/>
          </a:prstGeom>
          <a:solidFill>
            <a:schemeClr val="accent1">
              <a:lumMod val="20000"/>
              <a:lumOff val="80000"/>
            </a:schemeClr>
          </a:solidFill>
        </p:spPr>
        <p:txBody>
          <a:bodyPr wrap="square">
            <a:spAutoFit/>
          </a:bodyPr>
          <a:lstStyle/>
          <a:p>
            <a:pPr lvl="0">
              <a:spcBef>
                <a:spcPct val="20000"/>
              </a:spcBef>
              <a:buSzPct val="90000"/>
              <a:defRPr/>
            </a:pPr>
            <a:r>
              <a:rPr lang="ru-RU" sz="2000" b="1" kern="0" dirty="0">
                <a:latin typeface="Arial" panose="020B0604020202020204" pitchFamily="34" charset="0"/>
                <a:cs typeface="Arial" panose="020B0604020202020204" pitchFamily="34" charset="0"/>
              </a:rPr>
              <a:t>В мазках  (в препарате )</a:t>
            </a:r>
          </a:p>
          <a:p>
            <a:pPr lvl="0">
              <a:spcBef>
                <a:spcPct val="20000"/>
              </a:spcBef>
              <a:buSzPct val="90000"/>
              <a:defRPr/>
            </a:pPr>
            <a:r>
              <a:rPr lang="ru-RU" sz="2000" b="1" kern="0" dirty="0">
                <a:latin typeface="Arial" panose="020B0604020202020204" pitchFamily="34" charset="0"/>
                <a:cs typeface="Arial" panose="020B0604020202020204" pitchFamily="34" charset="0"/>
              </a:rPr>
              <a:t>Туберкулезные микобактерии (ТМБ) </a:t>
            </a:r>
            <a:r>
              <a:rPr lang="ru-RU" sz="1900" kern="0" dirty="0">
                <a:solidFill>
                  <a:srgbClr val="545472"/>
                </a:solidFill>
                <a:latin typeface="Arial" panose="020B0604020202020204" pitchFamily="34" charset="0"/>
                <a:cs typeface="Arial" panose="020B0604020202020204" pitchFamily="34" charset="0"/>
              </a:rPr>
              <a:t>в виде </a:t>
            </a:r>
            <a:r>
              <a:rPr lang="ru-RU" sz="1900" kern="0" dirty="0">
                <a:solidFill>
                  <a:srgbClr val="C00000"/>
                </a:solidFill>
                <a:latin typeface="Arial" panose="020B0604020202020204" pitchFamily="34" charset="0"/>
                <a:cs typeface="Arial" panose="020B0604020202020204" pitchFamily="34" charset="0"/>
              </a:rPr>
              <a:t>тонких, прямых или слегка изогнутых палочек, </a:t>
            </a:r>
            <a:r>
              <a:rPr lang="ru-RU" sz="1900" kern="0" dirty="0">
                <a:solidFill>
                  <a:srgbClr val="545472"/>
                </a:solidFill>
                <a:latin typeface="Arial" panose="020B0604020202020204" pitchFamily="34" charset="0"/>
                <a:cs typeface="Arial" panose="020B0604020202020204" pitchFamily="34" charset="0"/>
              </a:rPr>
              <a:t>красного или малинового цвета на синем фоне.   </a:t>
            </a:r>
          </a:p>
          <a:p>
            <a:pPr marL="342900" lvl="0" indent="-342900">
              <a:spcBef>
                <a:spcPct val="20000"/>
              </a:spcBef>
              <a:buSzPct val="90000"/>
              <a:buBlip>
                <a:blip r:embed="rId2"/>
              </a:buBlip>
              <a:defRPr/>
            </a:pPr>
            <a:r>
              <a:rPr lang="ru-RU" sz="1900" kern="0" dirty="0">
                <a:solidFill>
                  <a:srgbClr val="545472"/>
                </a:solidFill>
                <a:latin typeface="Arial" panose="020B0604020202020204" pitchFamily="34" charset="0"/>
                <a:cs typeface="Arial" panose="020B0604020202020204" pitchFamily="34" charset="0"/>
              </a:rPr>
              <a:t> располагаются в препарате  </a:t>
            </a:r>
            <a:r>
              <a:rPr lang="ru-RU" sz="1900" kern="0" dirty="0">
                <a:solidFill>
                  <a:srgbClr val="C00000"/>
                </a:solidFill>
                <a:latin typeface="Arial" panose="020B0604020202020204" pitchFamily="34" charset="0"/>
                <a:cs typeface="Arial" panose="020B0604020202020204" pitchFamily="34" charset="0"/>
              </a:rPr>
              <a:t>в виде римской цифры V</a:t>
            </a:r>
            <a:r>
              <a:rPr lang="ru-RU" sz="1900" kern="0" dirty="0">
                <a:solidFill>
                  <a:srgbClr val="545472"/>
                </a:solidFill>
                <a:latin typeface="Arial" panose="020B0604020202020204" pitchFamily="34" charset="0"/>
                <a:cs typeface="Arial" panose="020B0604020202020204" pitchFamily="34" charset="0"/>
              </a:rPr>
              <a:t>, в виде змеевидных кос,  часто скоплениями</a:t>
            </a:r>
            <a:r>
              <a:rPr lang="ru-RU" sz="1900" kern="0" dirty="0">
                <a:solidFill>
                  <a:srgbClr val="C00000"/>
                </a:solidFill>
                <a:latin typeface="Arial" panose="020B0604020202020204" pitchFamily="34" charset="0"/>
                <a:cs typeface="Arial" panose="020B0604020202020204" pitchFamily="34" charset="0"/>
              </a:rPr>
              <a:t>.</a:t>
            </a:r>
          </a:p>
          <a:p>
            <a:pPr lvl="0">
              <a:spcBef>
                <a:spcPct val="20000"/>
              </a:spcBef>
              <a:buSzPct val="90000"/>
              <a:defRPr/>
            </a:pPr>
            <a:endParaRPr lang="ru-RU" sz="1900" kern="0" dirty="0">
              <a:solidFill>
                <a:srgbClr val="C00000"/>
              </a:solidFill>
              <a:latin typeface="Arial" panose="020B0604020202020204" pitchFamily="34" charset="0"/>
              <a:cs typeface="Arial" panose="020B0604020202020204" pitchFamily="34" charset="0"/>
            </a:endParaRPr>
          </a:p>
          <a:p>
            <a:pPr lvl="0">
              <a:spcBef>
                <a:spcPct val="20000"/>
              </a:spcBef>
              <a:buSzPct val="90000"/>
              <a:defRPr/>
            </a:pPr>
            <a:r>
              <a:rPr lang="ru-RU" sz="2000" b="1" kern="0" dirty="0">
                <a:solidFill>
                  <a:srgbClr val="545472"/>
                </a:solidFill>
                <a:latin typeface="Arial" panose="020B0604020202020204" pitchFamily="34" charset="0"/>
                <a:cs typeface="Arial" panose="020B0604020202020204" pitchFamily="34" charset="0"/>
              </a:rPr>
              <a:t>Нетуберкулезные микобактерии</a:t>
            </a:r>
            <a:r>
              <a:rPr lang="ru-RU" sz="2000" kern="0" dirty="0">
                <a:solidFill>
                  <a:srgbClr val="545472"/>
                </a:solidFill>
                <a:latin typeface="Arial" panose="020B0604020202020204" pitchFamily="34" charset="0"/>
                <a:cs typeface="Arial" panose="020B0604020202020204" pitchFamily="34" charset="0"/>
              </a:rPr>
              <a:t> </a:t>
            </a:r>
            <a:r>
              <a:rPr lang="ru-RU" sz="2000" b="1" kern="0" dirty="0">
                <a:solidFill>
                  <a:srgbClr val="545472"/>
                </a:solidFill>
                <a:latin typeface="Arial" panose="020B0604020202020204" pitchFamily="34" charset="0"/>
                <a:cs typeface="Arial" panose="020B0604020202020204" pitchFamily="34" charset="0"/>
              </a:rPr>
              <a:t>(НМБ) </a:t>
            </a:r>
            <a:r>
              <a:rPr lang="ru-RU" sz="2000" kern="0" dirty="0">
                <a:solidFill>
                  <a:srgbClr val="545472"/>
                </a:solidFill>
                <a:latin typeface="Arial" panose="020B0604020202020204" pitchFamily="34" charset="0"/>
                <a:cs typeface="Arial" panose="020B0604020202020204" pitchFamily="34" charset="0"/>
              </a:rPr>
              <a:t> </a:t>
            </a:r>
            <a:r>
              <a:rPr lang="ru-RU" sz="1900" kern="0" dirty="0">
                <a:solidFill>
                  <a:srgbClr val="545472"/>
                </a:solidFill>
                <a:latin typeface="Arial" panose="020B0604020202020204" pitchFamily="34" charset="0"/>
                <a:cs typeface="Arial" panose="020B0604020202020204" pitchFamily="34" charset="0"/>
              </a:rPr>
              <a:t>-   </a:t>
            </a:r>
            <a:r>
              <a:rPr lang="ru-RU" sz="1900" kern="0" dirty="0">
                <a:solidFill>
                  <a:srgbClr val="C00000"/>
                </a:solidFill>
                <a:latin typeface="Arial" panose="020B0604020202020204" pitchFamily="34" charset="0"/>
                <a:cs typeface="Arial" panose="020B0604020202020204" pitchFamily="34" charset="0"/>
              </a:rPr>
              <a:t>грубыми, толстыми, </a:t>
            </a:r>
            <a:r>
              <a:rPr lang="ru-RU" sz="1900" kern="0" dirty="0">
                <a:solidFill>
                  <a:srgbClr val="545472"/>
                </a:solidFill>
                <a:latin typeface="Arial" panose="020B0604020202020204" pitchFamily="34" charset="0"/>
                <a:cs typeface="Arial" panose="020B0604020202020204" pitchFamily="34" charset="0"/>
              </a:rPr>
              <a:t>иногда менее интенсивно окрашенными и,  не образуют скоплений в виде змеевидных кос </a:t>
            </a:r>
            <a:r>
              <a:rPr lang="ru-RU" sz="1900" kern="0" dirty="0">
                <a:solidFill>
                  <a:srgbClr val="C00000"/>
                </a:solidFill>
                <a:latin typeface="Arial" panose="020B0604020202020204" pitchFamily="34" charset="0"/>
                <a:cs typeface="Arial" panose="020B0604020202020204" pitchFamily="34" charset="0"/>
              </a:rPr>
              <a:t> </a:t>
            </a:r>
            <a:r>
              <a:rPr lang="ru-RU" sz="1900" kern="0" dirty="0">
                <a:solidFill>
                  <a:srgbClr val="545472"/>
                </a:solidFill>
                <a:latin typeface="Arial" panose="020B0604020202020204" pitchFamily="34" charset="0"/>
                <a:cs typeface="Arial" panose="020B0604020202020204" pitchFamily="34" charset="0"/>
              </a:rPr>
              <a:t>(корд-фактор отсутствует). </a:t>
            </a:r>
          </a:p>
          <a:p>
            <a:pPr marL="342900" lvl="0" indent="-342900">
              <a:spcBef>
                <a:spcPct val="20000"/>
              </a:spcBef>
              <a:buSzPct val="90000"/>
              <a:buBlip>
                <a:blip r:embed="rId2"/>
              </a:buBlip>
              <a:defRPr/>
            </a:pPr>
            <a:r>
              <a:rPr lang="ru-RU" sz="1900" kern="0" dirty="0">
                <a:solidFill>
                  <a:srgbClr val="545472"/>
                </a:solidFill>
                <a:latin typeface="Arial" panose="020B0604020202020204" pitchFamily="34" charset="0"/>
                <a:cs typeface="Arial" panose="020B0604020202020204" pitchFamily="34" charset="0"/>
              </a:rPr>
              <a:t>располагаются </a:t>
            </a:r>
            <a:r>
              <a:rPr lang="ru-RU" sz="1900" kern="0" dirty="0">
                <a:solidFill>
                  <a:srgbClr val="C00000"/>
                </a:solidFill>
                <a:latin typeface="Arial" panose="020B0604020202020204" pitchFamily="34" charset="0"/>
                <a:cs typeface="Arial" panose="020B0604020202020204" pitchFamily="34" charset="0"/>
              </a:rPr>
              <a:t>параллельно друг другу </a:t>
            </a:r>
            <a:r>
              <a:rPr lang="ru-RU" sz="1900" kern="0" dirty="0">
                <a:solidFill>
                  <a:srgbClr val="545472"/>
                </a:solidFill>
                <a:latin typeface="Arial" panose="020B0604020202020204" pitchFamily="34" charset="0"/>
                <a:cs typeface="Arial" panose="020B0604020202020204" pitchFamily="34" charset="0"/>
              </a:rPr>
              <a:t>(наподобие частокола, паркета). </a:t>
            </a:r>
          </a:p>
        </p:txBody>
      </p:sp>
    </p:spTree>
    <p:extLst>
      <p:ext uri="{BB962C8B-B14F-4D97-AF65-F5344CB8AC3E}">
        <p14:creationId xmlns:p14="http://schemas.microsoft.com/office/powerpoint/2010/main" val="36608231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7202" y="1685925"/>
            <a:ext cx="11334751" cy="4173450"/>
          </a:xfrm>
          <a:prstGeom prst="rect">
            <a:avLst/>
          </a:prstGeom>
        </p:spPr>
        <p:txBody>
          <a:bodyPr wrap="square">
            <a:spAutoFit/>
          </a:bodyPr>
          <a:lstStyle/>
          <a:p>
            <a:pPr marL="609600" lvl="0" indent="-609600" algn="ctr" fontAlgn="base">
              <a:lnSpc>
                <a:spcPct val="90000"/>
              </a:lnSpc>
              <a:spcBef>
                <a:spcPct val="20000"/>
              </a:spcBef>
              <a:spcAft>
                <a:spcPct val="0"/>
              </a:spcAft>
              <a:buSzPct val="90000"/>
              <a:defRPr/>
            </a:pPr>
            <a:r>
              <a:rPr lang="ru-RU" sz="2400" kern="0" dirty="0">
                <a:solidFill>
                  <a:srgbClr val="C00000"/>
                </a:solidFill>
                <a:latin typeface="Arial" panose="020B0604020202020204" pitchFamily="34" charset="0"/>
                <a:cs typeface="Arial" panose="020B0604020202020204" pitchFamily="34" charset="0"/>
              </a:rPr>
              <a:t>Заключение о выделении </a:t>
            </a:r>
            <a:r>
              <a:rPr lang="en-US" sz="2400" kern="0" dirty="0">
                <a:solidFill>
                  <a:srgbClr val="C00000"/>
                </a:solidFill>
                <a:latin typeface="Arial" panose="020B0604020202020204" pitchFamily="34" charset="0"/>
                <a:cs typeface="Arial" panose="020B0604020202020204" pitchFamily="34" charset="0"/>
              </a:rPr>
              <a:t>M.</a:t>
            </a:r>
            <a:r>
              <a:rPr lang="ru-RU" sz="2400" kern="0" dirty="0">
                <a:solidFill>
                  <a:srgbClr val="C00000"/>
                </a:solidFill>
                <a:latin typeface="Arial" panose="020B0604020202020204" pitchFamily="34" charset="0"/>
                <a:cs typeface="Arial" panose="020B0604020202020204" pitchFamily="34" charset="0"/>
              </a:rPr>
              <a:t> </a:t>
            </a:r>
            <a:r>
              <a:rPr lang="en-US" sz="2400" kern="0" dirty="0">
                <a:solidFill>
                  <a:srgbClr val="C00000"/>
                </a:solidFill>
                <a:latin typeface="Arial" panose="020B0604020202020204" pitchFamily="34" charset="0"/>
                <a:cs typeface="Arial" panose="020B0604020202020204" pitchFamily="34" charset="0"/>
              </a:rPr>
              <a:t>tuberculosis</a:t>
            </a:r>
            <a:r>
              <a:rPr lang="ru-RU" sz="2400" kern="0" dirty="0">
                <a:solidFill>
                  <a:srgbClr val="C00000"/>
                </a:solidFill>
                <a:latin typeface="Arial" panose="020B0604020202020204" pitchFamily="34" charset="0"/>
                <a:cs typeface="Arial" panose="020B0604020202020204" pitchFamily="34" charset="0"/>
              </a:rPr>
              <a:t> со</a:t>
            </a:r>
            <a:r>
              <a:rPr lang="en-US" sz="2400" kern="0" dirty="0" err="1">
                <a:solidFill>
                  <a:srgbClr val="C00000"/>
                </a:solidFill>
                <a:latin typeface="Arial" panose="020B0604020202020204" pitchFamily="34" charset="0"/>
                <a:cs typeface="Arial" panose="020B0604020202020204" pitchFamily="34" charset="0"/>
              </a:rPr>
              <a:t>mplex</a:t>
            </a:r>
            <a:r>
              <a:rPr lang="ru-RU" sz="2400" kern="0" dirty="0">
                <a:solidFill>
                  <a:srgbClr val="C00000"/>
                </a:solidFill>
                <a:latin typeface="Arial" panose="020B0604020202020204" pitchFamily="34" charset="0"/>
                <a:cs typeface="Arial" panose="020B0604020202020204" pitchFamily="34" charset="0"/>
              </a:rPr>
              <a:t>   </a:t>
            </a:r>
            <a:r>
              <a:rPr lang="ru-RU" sz="2400" kern="0" dirty="0">
                <a:solidFill>
                  <a:srgbClr val="545472">
                    <a:lumMod val="75000"/>
                  </a:srgbClr>
                </a:solidFill>
                <a:latin typeface="Arial" panose="020B0604020202020204" pitchFamily="34" charset="0"/>
                <a:cs typeface="Arial" panose="020B0604020202020204" pitchFamily="34" charset="0"/>
              </a:rPr>
              <a:t>возможно на основании: </a:t>
            </a:r>
          </a:p>
          <a:p>
            <a:pPr marL="609600" lvl="0" indent="-609600" fontAlgn="base">
              <a:lnSpc>
                <a:spcPct val="90000"/>
              </a:lnSpc>
              <a:spcBef>
                <a:spcPct val="20000"/>
              </a:spcBef>
              <a:spcAft>
                <a:spcPct val="0"/>
              </a:spcAft>
              <a:buSzPct val="90000"/>
              <a:defRPr/>
            </a:pPr>
            <a:r>
              <a:rPr lang="ru-RU" sz="2400" kern="0" dirty="0">
                <a:solidFill>
                  <a:srgbClr val="545472">
                    <a:lumMod val="75000"/>
                  </a:srgbClr>
                </a:solidFill>
                <a:latin typeface="Arial" panose="020B0604020202020204" pitchFamily="34" charset="0"/>
                <a:cs typeface="Arial" panose="020B0604020202020204" pitchFamily="34" charset="0"/>
              </a:rPr>
              <a:t>1. </a:t>
            </a:r>
            <a:r>
              <a:rPr lang="ru-RU" sz="2400" b="1" kern="0" dirty="0">
                <a:solidFill>
                  <a:srgbClr val="545472">
                    <a:lumMod val="75000"/>
                  </a:srgbClr>
                </a:solidFill>
                <a:latin typeface="Arial" panose="020B0604020202020204" pitchFamily="34" charset="0"/>
                <a:cs typeface="Arial" panose="020B0604020202020204" pitchFamily="34" charset="0"/>
              </a:rPr>
              <a:t>Фенотипических признаков </a:t>
            </a:r>
            <a:r>
              <a:rPr lang="ru-RU" sz="2400" kern="0" dirty="0">
                <a:solidFill>
                  <a:srgbClr val="545472">
                    <a:lumMod val="75000"/>
                  </a:srgbClr>
                </a:solidFill>
                <a:latin typeface="Arial" panose="020B0604020202020204" pitchFamily="34" charset="0"/>
                <a:cs typeface="Arial" panose="020B0604020202020204" pitchFamily="34" charset="0"/>
              </a:rPr>
              <a:t>(</a:t>
            </a:r>
            <a:r>
              <a:rPr lang="ru-RU" sz="1600" b="1" kern="0" dirty="0">
                <a:solidFill>
                  <a:srgbClr val="545472">
                    <a:lumMod val="75000"/>
                  </a:srgbClr>
                </a:solidFill>
                <a:latin typeface="Arial" panose="020B0604020202020204" pitchFamily="34" charset="0"/>
                <a:cs typeface="Arial" panose="020B0604020202020204" pitchFamily="34" charset="0"/>
              </a:rPr>
              <a:t>предварительное заключение</a:t>
            </a:r>
            <a:r>
              <a:rPr lang="ru-RU" sz="1600" kern="0" dirty="0">
                <a:solidFill>
                  <a:srgbClr val="545472">
                    <a:lumMod val="75000"/>
                  </a:srgbClr>
                </a:solidFill>
                <a:latin typeface="Arial" panose="020B0604020202020204" pitchFamily="34" charset="0"/>
                <a:cs typeface="Arial" panose="020B0604020202020204" pitchFamily="34" charset="0"/>
              </a:rPr>
              <a:t>) :</a:t>
            </a:r>
          </a:p>
          <a:p>
            <a:pPr marL="609600" lvl="0" indent="-609600" fontAlgn="base">
              <a:lnSpc>
                <a:spcPct val="90000"/>
              </a:lnSpc>
              <a:spcBef>
                <a:spcPct val="20000"/>
              </a:spcBef>
              <a:spcAft>
                <a:spcPct val="0"/>
              </a:spcAft>
              <a:buSzPct val="90000"/>
              <a:buFont typeface="Wingdings" pitchFamily="2" charset="2"/>
              <a:buChar char="ü"/>
              <a:defRPr/>
            </a:pPr>
            <a:r>
              <a:rPr lang="ru-RU" sz="1600" kern="0" dirty="0">
                <a:solidFill>
                  <a:srgbClr val="545472">
                    <a:lumMod val="75000"/>
                  </a:srgbClr>
                </a:solidFill>
                <a:latin typeface="Arial" panose="020B0604020202020204" pitchFamily="34" charset="0"/>
                <a:cs typeface="Arial" panose="020B0604020202020204" pitchFamily="34" charset="0"/>
              </a:rPr>
              <a:t> морфологии колоний, </a:t>
            </a:r>
          </a:p>
          <a:p>
            <a:pPr marL="609600" lvl="0" indent="-609600" fontAlgn="base">
              <a:lnSpc>
                <a:spcPct val="90000"/>
              </a:lnSpc>
              <a:spcBef>
                <a:spcPct val="20000"/>
              </a:spcBef>
              <a:spcAft>
                <a:spcPct val="0"/>
              </a:spcAft>
              <a:buSzPct val="90000"/>
              <a:buFont typeface="Wingdings" pitchFamily="2" charset="2"/>
              <a:buChar char="ü"/>
              <a:defRPr/>
            </a:pPr>
            <a:r>
              <a:rPr lang="ru-RU" sz="1600" kern="0" dirty="0">
                <a:solidFill>
                  <a:srgbClr val="545472">
                    <a:lumMod val="75000"/>
                  </a:srgbClr>
                </a:solidFill>
                <a:latin typeface="Arial" panose="020B0604020202020204" pitchFamily="34" charset="0"/>
                <a:cs typeface="Arial" panose="020B0604020202020204" pitchFamily="34" charset="0"/>
              </a:rPr>
              <a:t>окраски колоний,</a:t>
            </a:r>
          </a:p>
          <a:p>
            <a:pPr marL="609600" lvl="0" indent="-609600" fontAlgn="base">
              <a:lnSpc>
                <a:spcPct val="90000"/>
              </a:lnSpc>
              <a:spcBef>
                <a:spcPct val="20000"/>
              </a:spcBef>
              <a:spcAft>
                <a:spcPct val="0"/>
              </a:spcAft>
              <a:buSzPct val="90000"/>
              <a:buFont typeface="Wingdings" pitchFamily="2" charset="2"/>
              <a:buChar char="ü"/>
              <a:defRPr/>
            </a:pPr>
            <a:r>
              <a:rPr lang="ru-RU" sz="1600" kern="0" dirty="0">
                <a:solidFill>
                  <a:srgbClr val="545472">
                    <a:lumMod val="75000"/>
                  </a:srgbClr>
                </a:solidFill>
                <a:latin typeface="Arial" panose="020B0604020202020204" pitchFamily="34" charset="0"/>
                <a:cs typeface="Arial" panose="020B0604020202020204" pitchFamily="34" charset="0"/>
              </a:rPr>
              <a:t>скорости роста, </a:t>
            </a:r>
          </a:p>
          <a:p>
            <a:pPr marL="609600" lvl="0" indent="-609600" fontAlgn="base">
              <a:lnSpc>
                <a:spcPct val="90000"/>
              </a:lnSpc>
              <a:spcBef>
                <a:spcPct val="20000"/>
              </a:spcBef>
              <a:spcAft>
                <a:spcPct val="0"/>
              </a:spcAft>
              <a:buSzPct val="90000"/>
              <a:buFont typeface="Wingdings" pitchFamily="2" charset="2"/>
              <a:buChar char="ü"/>
              <a:defRPr/>
            </a:pPr>
            <a:r>
              <a:rPr lang="ru-RU" sz="1600" kern="0" dirty="0">
                <a:solidFill>
                  <a:srgbClr val="545472">
                    <a:lumMod val="75000"/>
                  </a:srgbClr>
                </a:solidFill>
                <a:latin typeface="Arial" panose="020B0604020202020204" pitchFamily="34" charset="0"/>
                <a:cs typeface="Arial" panose="020B0604020202020204" pitchFamily="34" charset="0"/>
              </a:rPr>
              <a:t>температурного  оптимума роста (37градусов),  </a:t>
            </a:r>
          </a:p>
          <a:p>
            <a:pPr marL="609600" lvl="0" indent="-609600" fontAlgn="base">
              <a:lnSpc>
                <a:spcPct val="90000"/>
              </a:lnSpc>
              <a:spcBef>
                <a:spcPct val="20000"/>
              </a:spcBef>
              <a:spcAft>
                <a:spcPct val="0"/>
              </a:spcAft>
              <a:buSzPct val="90000"/>
              <a:buFont typeface="Wingdings" pitchFamily="2" charset="2"/>
              <a:buChar char="ü"/>
              <a:defRPr/>
            </a:pPr>
            <a:r>
              <a:rPr lang="ru-RU" sz="1600" kern="0" dirty="0">
                <a:solidFill>
                  <a:srgbClr val="545472">
                    <a:lumMod val="75000"/>
                  </a:srgbClr>
                </a:solidFill>
                <a:latin typeface="Arial" panose="020B0604020202020204" pitchFamily="34" charset="0"/>
                <a:cs typeface="Arial" panose="020B0604020202020204" pitchFamily="34" charset="0"/>
              </a:rPr>
              <a:t>отсутствия роста на среде Л-Й, содержащей 1,0 мг/мл салицилового натрия или 0,5 мг/мл пара-</a:t>
            </a:r>
            <a:r>
              <a:rPr lang="ru-RU" sz="1600" kern="0" dirty="0" err="1">
                <a:solidFill>
                  <a:srgbClr val="545472">
                    <a:lumMod val="75000"/>
                  </a:srgbClr>
                </a:solidFill>
                <a:latin typeface="Arial" panose="020B0604020202020204" pitchFamily="34" charset="0"/>
                <a:cs typeface="Arial" panose="020B0604020202020204" pitchFamily="34" charset="0"/>
              </a:rPr>
              <a:t>нитробензойной</a:t>
            </a:r>
            <a:r>
              <a:rPr lang="ru-RU" sz="1600" kern="0" dirty="0">
                <a:solidFill>
                  <a:srgbClr val="545472">
                    <a:lumMod val="75000"/>
                  </a:srgbClr>
                </a:solidFill>
                <a:latin typeface="Arial" panose="020B0604020202020204" pitchFamily="34" charset="0"/>
                <a:cs typeface="Arial" panose="020B0604020202020204" pitchFamily="34" charset="0"/>
              </a:rPr>
              <a:t> кислоты, или 5% хлорида натрия.</a:t>
            </a:r>
          </a:p>
          <a:p>
            <a:pPr marL="609600" lvl="0" indent="-609600" fontAlgn="base">
              <a:lnSpc>
                <a:spcPct val="90000"/>
              </a:lnSpc>
              <a:spcBef>
                <a:spcPct val="20000"/>
              </a:spcBef>
              <a:spcAft>
                <a:spcPct val="0"/>
              </a:spcAft>
              <a:buSzPct val="90000"/>
              <a:buFont typeface="Wingdings" pitchFamily="2" charset="2"/>
              <a:buChar char="ü"/>
              <a:defRPr/>
            </a:pPr>
            <a:endParaRPr lang="ru-RU" sz="1400" kern="0" dirty="0">
              <a:solidFill>
                <a:srgbClr val="545472">
                  <a:lumMod val="75000"/>
                </a:srgbClr>
              </a:solidFill>
              <a:latin typeface="Arial" panose="020B0604020202020204" pitchFamily="34" charset="0"/>
              <a:cs typeface="Arial" panose="020B0604020202020204" pitchFamily="34" charset="0"/>
            </a:endParaRPr>
          </a:p>
          <a:p>
            <a:pPr lvl="0" fontAlgn="base">
              <a:lnSpc>
                <a:spcPct val="90000"/>
              </a:lnSpc>
              <a:spcBef>
                <a:spcPct val="20000"/>
              </a:spcBef>
              <a:spcAft>
                <a:spcPct val="0"/>
              </a:spcAft>
              <a:buSzPct val="90000"/>
              <a:defRPr/>
            </a:pPr>
            <a:r>
              <a:rPr lang="ru-RU" sz="2800" kern="0" dirty="0">
                <a:solidFill>
                  <a:srgbClr val="545472">
                    <a:lumMod val="75000"/>
                  </a:srgbClr>
                </a:solidFill>
                <a:latin typeface="Tahoma"/>
              </a:rPr>
              <a:t>2. </a:t>
            </a:r>
            <a:r>
              <a:rPr lang="ru-RU" sz="2400" b="1" kern="0" dirty="0">
                <a:solidFill>
                  <a:srgbClr val="545472">
                    <a:lumMod val="75000"/>
                  </a:srgbClr>
                </a:solidFill>
                <a:latin typeface="Arial" panose="020B0604020202020204" pitchFamily="34" charset="0"/>
                <a:cs typeface="Arial" panose="020B0604020202020204" pitchFamily="34" charset="0"/>
              </a:rPr>
              <a:t>Генотипических данных (ПЦР) </a:t>
            </a:r>
            <a:r>
              <a:rPr lang="ru-RU" sz="2400" kern="0" dirty="0">
                <a:solidFill>
                  <a:srgbClr val="545472">
                    <a:lumMod val="75000"/>
                  </a:srgbClr>
                </a:solidFill>
                <a:latin typeface="Arial" panose="020B0604020202020204" pitchFamily="34" charset="0"/>
                <a:cs typeface="Arial" panose="020B0604020202020204" pitchFamily="34" charset="0"/>
              </a:rPr>
              <a:t>:   </a:t>
            </a:r>
            <a:r>
              <a:rPr lang="ru-RU" sz="2800" kern="0" dirty="0">
                <a:solidFill>
                  <a:srgbClr val="545472">
                    <a:lumMod val="75000"/>
                  </a:srgbClr>
                </a:solidFill>
                <a:latin typeface="Tahoma"/>
              </a:rPr>
              <a:t>(</a:t>
            </a:r>
            <a:r>
              <a:rPr lang="ru-RU" sz="1600" kern="0" dirty="0" err="1">
                <a:solidFill>
                  <a:srgbClr val="545472">
                    <a:lumMod val="75000"/>
                  </a:srgbClr>
                </a:solidFill>
                <a:latin typeface="Arial" panose="020B0604020202020204" pitchFamily="34" charset="0"/>
                <a:cs typeface="Arial" panose="020B0604020202020204" pitchFamily="34" charset="0"/>
              </a:rPr>
              <a:t>М.Tuberculosis</a:t>
            </a:r>
            <a:r>
              <a:rPr lang="ru-RU" sz="1600" kern="0" dirty="0">
                <a:solidFill>
                  <a:srgbClr val="545472">
                    <a:lumMod val="75000"/>
                  </a:srgbClr>
                </a:solidFill>
                <a:latin typeface="Arial" panose="020B0604020202020204" pitchFamily="34" charset="0"/>
                <a:cs typeface="Arial" panose="020B0604020202020204" pitchFamily="34" charset="0"/>
              </a:rPr>
              <a:t>  гены   IS6110  и  regX3</a:t>
            </a:r>
            <a:r>
              <a:rPr lang="ru-RU" sz="2800" kern="0" dirty="0">
                <a:solidFill>
                  <a:srgbClr val="545472">
                    <a:lumMod val="75000"/>
                  </a:srgbClr>
                </a:solidFill>
                <a:latin typeface="Tahoma"/>
              </a:rPr>
              <a:t>) </a:t>
            </a:r>
            <a:r>
              <a:rPr lang="ru-RU" sz="1600" kern="0" dirty="0">
                <a:solidFill>
                  <a:srgbClr val="545472">
                    <a:lumMod val="75000"/>
                  </a:srgbClr>
                </a:solidFill>
                <a:latin typeface="Arial" panose="020B0604020202020204" pitchFamily="34" charset="0"/>
                <a:cs typeface="Arial" panose="020B0604020202020204" pitchFamily="34" charset="0"/>
              </a:rPr>
              <a:t>Мультиплексная ПЦР  в режиме реального времени</a:t>
            </a:r>
            <a:r>
              <a:rPr lang="ru-RU" sz="2800" kern="0" dirty="0">
                <a:solidFill>
                  <a:srgbClr val="545472">
                    <a:lumMod val="75000"/>
                  </a:srgbClr>
                </a:solidFill>
                <a:latin typeface="Tahoma"/>
              </a:rPr>
              <a:t>.  </a:t>
            </a:r>
          </a:p>
          <a:p>
            <a:pPr lvl="0" fontAlgn="base">
              <a:lnSpc>
                <a:spcPct val="90000"/>
              </a:lnSpc>
              <a:spcBef>
                <a:spcPct val="20000"/>
              </a:spcBef>
              <a:spcAft>
                <a:spcPct val="0"/>
              </a:spcAft>
              <a:buSzPct val="90000"/>
              <a:defRPr/>
            </a:pPr>
            <a:r>
              <a:rPr lang="ru-RU" sz="2800" kern="0" dirty="0">
                <a:solidFill>
                  <a:srgbClr val="545472">
                    <a:lumMod val="75000"/>
                  </a:srgbClr>
                </a:solidFill>
                <a:latin typeface="Tahoma"/>
              </a:rPr>
              <a:t> 3. </a:t>
            </a:r>
            <a:r>
              <a:rPr lang="ru-RU" sz="2400" b="1" kern="0" dirty="0">
                <a:solidFill>
                  <a:srgbClr val="545472">
                    <a:lumMod val="75000"/>
                  </a:srgbClr>
                </a:solidFill>
                <a:latin typeface="Arial" panose="020B0604020202020204" pitchFamily="34" charset="0"/>
                <a:cs typeface="Arial" panose="020B0604020202020204" pitchFamily="34" charset="0"/>
              </a:rPr>
              <a:t>Биохимической идентификация </a:t>
            </a:r>
            <a:r>
              <a:rPr lang="ru-RU" sz="1600" kern="0" dirty="0">
                <a:solidFill>
                  <a:srgbClr val="545472">
                    <a:lumMod val="75000"/>
                  </a:srgbClr>
                </a:solidFill>
                <a:latin typeface="Arial" panose="020B0604020202020204" pitchFamily="34" charset="0"/>
                <a:cs typeface="Arial" panose="020B0604020202020204" pitchFamily="34" charset="0"/>
              </a:rPr>
              <a:t>(</a:t>
            </a:r>
            <a:r>
              <a:rPr lang="ru-RU" sz="1600" kern="0" dirty="0" err="1">
                <a:solidFill>
                  <a:srgbClr val="545472">
                    <a:lumMod val="75000"/>
                  </a:srgbClr>
                </a:solidFill>
                <a:latin typeface="Arial" panose="020B0604020202020204" pitchFamily="34" charset="0"/>
                <a:cs typeface="Arial" panose="020B0604020202020204" pitchFamily="34" charset="0"/>
              </a:rPr>
              <a:t>нитратредуктазный</a:t>
            </a:r>
            <a:r>
              <a:rPr lang="ru-RU" sz="1600" kern="0" dirty="0">
                <a:solidFill>
                  <a:srgbClr val="545472">
                    <a:lumMod val="75000"/>
                  </a:srgbClr>
                </a:solidFill>
                <a:latin typeface="Arial" panose="020B0604020202020204" pitchFamily="34" charset="0"/>
                <a:cs typeface="Arial" panose="020B0604020202020204" pitchFamily="34" charset="0"/>
              </a:rPr>
              <a:t>  тест -  диагностика  М.</a:t>
            </a:r>
            <a:r>
              <a:rPr lang="en-US" sz="1600" kern="0" dirty="0">
                <a:solidFill>
                  <a:srgbClr val="545472">
                    <a:lumMod val="75000"/>
                  </a:srgbClr>
                </a:solidFill>
                <a:latin typeface="Arial" panose="020B0604020202020204" pitchFamily="34" charset="0"/>
                <a:cs typeface="Arial" panose="020B0604020202020204" pitchFamily="34" charset="0"/>
              </a:rPr>
              <a:t>Tuberculosis).  </a:t>
            </a:r>
            <a:br>
              <a:rPr lang="en-US" sz="1600" kern="0" dirty="0">
                <a:solidFill>
                  <a:srgbClr val="545472">
                    <a:lumMod val="75000"/>
                  </a:srgbClr>
                </a:solidFill>
                <a:latin typeface="Arial" panose="020B0604020202020204" pitchFamily="34" charset="0"/>
                <a:cs typeface="Arial" panose="020B0604020202020204" pitchFamily="34" charset="0"/>
              </a:rPr>
            </a:br>
            <a:endParaRPr lang="ru-RU" sz="1600" kern="0" dirty="0">
              <a:solidFill>
                <a:srgbClr val="545472">
                  <a:lumMod val="75000"/>
                </a:srgbClr>
              </a:solidFill>
              <a:latin typeface="Arial" panose="020B0604020202020204" pitchFamily="34" charset="0"/>
              <a:cs typeface="Arial" panose="020B0604020202020204" pitchFamily="34" charset="0"/>
            </a:endParaRPr>
          </a:p>
        </p:txBody>
      </p:sp>
      <p:sp>
        <p:nvSpPr>
          <p:cNvPr id="4" name="Прямоугольник 3"/>
          <p:cNvSpPr/>
          <p:nvPr/>
        </p:nvSpPr>
        <p:spPr>
          <a:xfrm>
            <a:off x="619124" y="409484"/>
            <a:ext cx="10420349" cy="867930"/>
          </a:xfrm>
          <a:prstGeom prst="rect">
            <a:avLst/>
          </a:prstGeom>
        </p:spPr>
        <p:txBody>
          <a:bodyPr wrap="square">
            <a:spAutoFit/>
          </a:bodyPr>
          <a:lstStyle/>
          <a:p>
            <a:pPr marL="609600" lvl="0" indent="-609600" algn="ctr" fontAlgn="base">
              <a:lnSpc>
                <a:spcPct val="90000"/>
              </a:lnSpc>
              <a:spcBef>
                <a:spcPct val="20000"/>
              </a:spcBef>
              <a:spcAft>
                <a:spcPct val="0"/>
              </a:spcAft>
              <a:buSzPct val="90000"/>
              <a:defRPr/>
            </a:pPr>
            <a:r>
              <a:rPr lang="ru-RU" sz="2800" b="1" kern="0" dirty="0">
                <a:solidFill>
                  <a:srgbClr val="C00000"/>
                </a:solidFill>
                <a:latin typeface="Arial" panose="020B0604020202020204" pitchFamily="34" charset="0"/>
                <a:cs typeface="Arial" panose="020B0604020202020204" pitchFamily="34" charset="0"/>
              </a:rPr>
              <a:t>Б.  </a:t>
            </a:r>
            <a:r>
              <a:rPr lang="ru-RU" sz="2800" b="1" kern="0" dirty="0">
                <a:solidFill>
                  <a:srgbClr val="545472"/>
                </a:solidFill>
                <a:latin typeface="Arial" panose="020B0604020202020204" pitchFamily="34" charset="0"/>
                <a:cs typeface="Arial" panose="020B0604020202020204" pitchFamily="34" charset="0"/>
              </a:rPr>
              <a:t>Дифференциация микобактерий туберкулезного комплекса от нетуберкулезных микобактерий.</a:t>
            </a:r>
          </a:p>
        </p:txBody>
      </p:sp>
    </p:spTree>
    <p:extLst>
      <p:ext uri="{BB962C8B-B14F-4D97-AF65-F5344CB8AC3E}">
        <p14:creationId xmlns:p14="http://schemas.microsoft.com/office/powerpoint/2010/main" val="40421522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57351" y="374704"/>
            <a:ext cx="10020300" cy="911177"/>
          </a:xfrm>
        </p:spPr>
        <p:txBody>
          <a:bodyPr>
            <a:noAutofit/>
          </a:bodyPr>
          <a:lstStyle/>
          <a:p>
            <a:r>
              <a:rPr lang="ru-RU" sz="2800" b="1" dirty="0"/>
              <a:t>ФЕНОТИПИЧЕСКИЕ</a:t>
            </a:r>
            <a:r>
              <a:rPr lang="ru-RU" sz="2800" dirty="0"/>
              <a:t>  признаки комплекса  </a:t>
            </a:r>
            <a:r>
              <a:rPr lang="en-US" sz="2800" dirty="0"/>
              <a:t>M.</a:t>
            </a:r>
            <a:r>
              <a:rPr lang="ru-RU" sz="2800" dirty="0"/>
              <a:t> </a:t>
            </a:r>
            <a:r>
              <a:rPr lang="en-US" sz="2800" dirty="0"/>
              <a:t>tuberculosis</a:t>
            </a:r>
            <a:endParaRPr lang="ru-RU" sz="2800" dirty="0"/>
          </a:p>
        </p:txBody>
      </p:sp>
      <p:graphicFrame>
        <p:nvGraphicFramePr>
          <p:cNvPr id="3" name="Group 26"/>
          <p:cNvGraphicFramePr>
            <a:graphicFrameLocks/>
          </p:cNvGraphicFramePr>
          <p:nvPr>
            <p:extLst>
              <p:ext uri="{D42A27DB-BD31-4B8C-83A1-F6EECF244321}">
                <p14:modId xmlns:p14="http://schemas.microsoft.com/office/powerpoint/2010/main" val="3665429339"/>
              </p:ext>
            </p:extLst>
          </p:nvPr>
        </p:nvGraphicFramePr>
        <p:xfrm>
          <a:off x="2390780" y="1179096"/>
          <a:ext cx="5501936" cy="5089358"/>
        </p:xfrm>
        <a:graphic>
          <a:graphicData uri="http://schemas.openxmlformats.org/drawingml/2006/table">
            <a:tbl>
              <a:tblPr/>
              <a:tblGrid>
                <a:gridCol w="2169567">
                  <a:extLst>
                    <a:ext uri="{9D8B030D-6E8A-4147-A177-3AD203B41FA5}">
                      <a16:colId xmlns:a16="http://schemas.microsoft.com/office/drawing/2014/main" val="20000"/>
                    </a:ext>
                  </a:extLst>
                </a:gridCol>
                <a:gridCol w="3332369">
                  <a:extLst>
                    <a:ext uri="{9D8B030D-6E8A-4147-A177-3AD203B41FA5}">
                      <a16:colId xmlns:a16="http://schemas.microsoft.com/office/drawing/2014/main" val="20001"/>
                    </a:ext>
                  </a:extLst>
                </a:gridCol>
              </a:tblGrid>
              <a:tr h="640309">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Скорость роста</a:t>
                      </a:r>
                    </a:p>
                  </a:txBody>
                  <a:tcPr marL="91441" marR="91441" marT="45719" marB="45719" horzOverflow="overflow">
                    <a:lnL w="28575" cap="flat" cmpd="sng" algn="ctr">
                      <a:solidFill>
                        <a:srgbClr val="545472"/>
                      </a:solidFill>
                      <a:prstDash val="solid"/>
                      <a:round/>
                      <a:headEnd type="none" w="med" len="med"/>
                      <a:tailEnd type="none" w="med" len="med"/>
                    </a:lnL>
                    <a:lnR w="12700" cap="flat" cmpd="sng" algn="ctr">
                      <a:solidFill>
                        <a:srgbClr val="545472"/>
                      </a:solidFill>
                      <a:prstDash val="solid"/>
                      <a:round/>
                      <a:headEnd type="none" w="med" len="med"/>
                      <a:tailEnd type="none" w="med" len="med"/>
                    </a:lnR>
                    <a:lnT w="28575"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Медленнорастущие – более 3 недель</a:t>
                      </a:r>
                    </a:p>
                  </a:txBody>
                  <a:tcPr marL="91441" marR="91441" marT="45719" marB="45719" horzOverflow="overflow">
                    <a:lnL w="12700" cap="flat" cmpd="sng" algn="ctr">
                      <a:solidFill>
                        <a:srgbClr val="545472"/>
                      </a:solidFill>
                      <a:prstDash val="solid"/>
                      <a:round/>
                      <a:headEnd type="none" w="med" len="med"/>
                      <a:tailEnd type="none" w="med" len="med"/>
                    </a:lnL>
                    <a:lnR w="28575" cap="flat" cmpd="sng" algn="ctr">
                      <a:solidFill>
                        <a:srgbClr val="545472"/>
                      </a:solidFill>
                      <a:prstDash val="solid"/>
                      <a:round/>
                      <a:headEnd type="none" w="med" len="med"/>
                      <a:tailEnd type="none" w="med" len="med"/>
                    </a:lnR>
                    <a:lnT w="28575"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65890">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Цвет колоний</a:t>
                      </a:r>
                    </a:p>
                  </a:txBody>
                  <a:tcPr marL="91441" marR="91441" marT="45719" marB="45719" horzOverflow="overflow">
                    <a:lnL w="28575" cap="flat" cmpd="sng" algn="ctr">
                      <a:solidFill>
                        <a:srgbClr val="545472"/>
                      </a:solidFill>
                      <a:prstDash val="solid"/>
                      <a:round/>
                      <a:headEnd type="none" w="med" len="med"/>
                      <a:tailEnd type="none" w="med" len="med"/>
                    </a:lnL>
                    <a:lnR w="12700"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кремовый, слоновой кости</a:t>
                      </a:r>
                    </a:p>
                  </a:txBody>
                  <a:tcPr marL="91441" marR="91441" marT="45719" marB="45719" horzOverflow="overflow">
                    <a:lnL w="12700" cap="flat" cmpd="sng" algn="ctr">
                      <a:solidFill>
                        <a:srgbClr val="545472"/>
                      </a:solidFill>
                      <a:prstDash val="solid"/>
                      <a:round/>
                      <a:headEnd type="none" w="med" len="med"/>
                      <a:tailEnd type="none" w="med" len="med"/>
                    </a:lnL>
                    <a:lnR w="28575"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518450">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Морфология колоний</a:t>
                      </a:r>
                    </a:p>
                  </a:txBody>
                  <a:tcPr marL="91441" marR="91441" marT="45719" marB="45719" horzOverflow="overflow">
                    <a:lnL w="28575" cap="flat" cmpd="sng" algn="ctr">
                      <a:solidFill>
                        <a:srgbClr val="545472"/>
                      </a:solidFill>
                      <a:prstDash val="solid"/>
                      <a:round/>
                      <a:headEnd type="none" w="med" len="med"/>
                      <a:tailEnd type="none" w="med" len="med"/>
                    </a:lnL>
                    <a:lnR w="12700"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R</a:t>
                      </a: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 (шероховатые,  напоминают сморчки или цветную капусту).</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или </a:t>
                      </a:r>
                      <a:r>
                        <a:rPr kumimoji="0" lang="en-US"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S</a:t>
                      </a: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 формы (гладкие,  матовые, с влажным ростом)</a:t>
                      </a:r>
                    </a:p>
                  </a:txBody>
                  <a:tcPr marL="91441" marR="91441" marT="45719" marB="45719" horzOverflow="overflow">
                    <a:lnL w="12700" cap="flat" cmpd="sng" algn="ctr">
                      <a:solidFill>
                        <a:srgbClr val="545472"/>
                      </a:solidFill>
                      <a:prstDash val="solid"/>
                      <a:round/>
                      <a:headEnd type="none" w="med" len="med"/>
                      <a:tailEnd type="none" w="med" len="med"/>
                    </a:lnL>
                    <a:lnR w="28575"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35253">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Наличие кисло-</a:t>
                      </a:r>
                      <a:r>
                        <a:rPr kumimoji="0" lang="ru-RU" sz="1800" b="0" i="0" u="none" strike="noStrike" cap="none" normalizeH="0" baseline="0" dirty="0" err="1">
                          <a:ln>
                            <a:noFill/>
                          </a:ln>
                          <a:solidFill>
                            <a:schemeClr val="tx1">
                              <a:lumMod val="75000"/>
                            </a:schemeClr>
                          </a:solidFill>
                          <a:effectLst/>
                          <a:latin typeface="Arial" panose="020B0604020202020204" pitchFamily="34" charset="0"/>
                          <a:cs typeface="Arial" panose="020B0604020202020204" pitchFamily="34" charset="0"/>
                        </a:rPr>
                        <a:t>тоустойчивости</a:t>
                      </a:r>
                      <a:endPar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endParaRPr>
                    </a:p>
                  </a:txBody>
                  <a:tcPr marL="91441" marR="91441" marT="45719" marB="45719" horzOverflow="overflow">
                    <a:lnL w="28575" cap="flat" cmpd="sng" algn="ctr">
                      <a:solidFill>
                        <a:srgbClr val="545472"/>
                      </a:solidFill>
                      <a:prstDash val="solid"/>
                      <a:round/>
                      <a:headEnd type="none" w="med" len="med"/>
                      <a:tailEnd type="none" w="med" len="med"/>
                    </a:lnL>
                    <a:lnR w="12700"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Выраженная  кислотоустойчивая  окраска . </a:t>
                      </a:r>
                      <a:r>
                        <a:rPr kumimoji="0" lang="en-US"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 </a:t>
                      </a:r>
                      <a:endPar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endParaRPr>
                    </a:p>
                  </a:txBody>
                  <a:tcPr marL="91441" marR="91441" marT="45719" marB="45719" horzOverflow="overflow">
                    <a:lnL w="12700" cap="flat" cmpd="sng" algn="ctr">
                      <a:solidFill>
                        <a:srgbClr val="545472"/>
                      </a:solidFill>
                      <a:prstDash val="solid"/>
                      <a:round/>
                      <a:headEnd type="none" w="med" len="med"/>
                      <a:tailEnd type="none" w="med" len="med"/>
                    </a:lnL>
                    <a:lnR w="28575"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14728">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Оптимальная температура для роста колоний</a:t>
                      </a:r>
                    </a:p>
                  </a:txBody>
                  <a:tcPr marL="91441" marR="91441" marT="45719" marB="45719" horzOverflow="overflow">
                    <a:lnL w="28575" cap="flat" cmpd="sng" algn="ctr">
                      <a:solidFill>
                        <a:srgbClr val="545472"/>
                      </a:solidFill>
                      <a:prstDash val="solid"/>
                      <a:round/>
                      <a:headEnd type="none" w="med" len="med"/>
                      <a:tailEnd type="none" w="med" len="med"/>
                    </a:lnL>
                    <a:lnR w="12700"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37 С°</a:t>
                      </a:r>
                    </a:p>
                  </a:txBody>
                  <a:tcPr marL="91441" marR="91441" marT="45719" marB="45719" horzOverflow="overflow">
                    <a:lnL w="12700" cap="flat" cmpd="sng" algn="ctr">
                      <a:solidFill>
                        <a:srgbClr val="545472"/>
                      </a:solidFill>
                      <a:prstDash val="solid"/>
                      <a:round/>
                      <a:headEnd type="none" w="med" len="med"/>
                      <a:tailEnd type="none" w="med" len="med"/>
                    </a:lnL>
                    <a:lnR w="28575"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12700" cap="flat" cmpd="sng" algn="ctr">
                      <a:solidFill>
                        <a:srgbClr val="54547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914728">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kern="1200" cap="none" normalizeH="0" baseline="0" dirty="0">
                          <a:ln>
                            <a:noFill/>
                          </a:ln>
                          <a:solidFill>
                            <a:schemeClr val="tx1">
                              <a:lumMod val="75000"/>
                            </a:schemeClr>
                          </a:solidFill>
                          <a:effectLst/>
                          <a:latin typeface="Arial" panose="020B0604020202020204" pitchFamily="34" charset="0"/>
                          <a:ea typeface="+mn-ea"/>
                          <a:cs typeface="Arial" panose="020B0604020202020204" pitchFamily="34" charset="0"/>
                        </a:rPr>
                        <a:t>биохимическая идентификация</a:t>
                      </a:r>
                    </a:p>
                  </a:txBody>
                  <a:tcPr marL="91441" marR="91441" marT="45719" marB="45719" horzOverflow="overflow">
                    <a:lnL w="28575" cap="flat" cmpd="sng" algn="ctr">
                      <a:solidFill>
                        <a:srgbClr val="545472"/>
                      </a:solidFill>
                      <a:prstDash val="solid"/>
                      <a:round/>
                      <a:headEnd type="none" w="med" len="med"/>
                      <a:tailEnd type="none" w="med" len="med"/>
                    </a:lnL>
                    <a:lnR w="12700"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28575" cap="flat" cmpd="sng" algn="ctr">
                      <a:solidFill>
                        <a:srgbClr val="545472"/>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Tahoma"/>
                        </a:defRPr>
                      </a:lvl1pPr>
                      <a:lvl2pPr marL="457200" algn="l" defTabSz="914400" rtl="0" eaLnBrk="1" latinLnBrk="0" hangingPunct="1">
                        <a:defRPr sz="1800" kern="1200">
                          <a:solidFill>
                            <a:schemeClr val="tx1"/>
                          </a:solidFill>
                          <a:latin typeface="Tahoma"/>
                        </a:defRPr>
                      </a:lvl2pPr>
                      <a:lvl3pPr marL="914400" algn="l" defTabSz="914400" rtl="0" eaLnBrk="1" latinLnBrk="0" hangingPunct="1">
                        <a:defRPr sz="1800" kern="1200">
                          <a:solidFill>
                            <a:schemeClr val="tx1"/>
                          </a:solidFill>
                          <a:latin typeface="Tahoma"/>
                        </a:defRPr>
                      </a:lvl3pPr>
                      <a:lvl4pPr marL="1371600" algn="l" defTabSz="914400" rtl="0" eaLnBrk="1" latinLnBrk="0" hangingPunct="1">
                        <a:defRPr sz="1800" kern="1200">
                          <a:solidFill>
                            <a:schemeClr val="tx1"/>
                          </a:solidFill>
                          <a:latin typeface="Tahoma"/>
                        </a:defRPr>
                      </a:lvl4pPr>
                      <a:lvl5pPr marL="1828800" algn="l" defTabSz="914400" rtl="0" eaLnBrk="1" latinLnBrk="0" hangingPunct="1">
                        <a:defRPr sz="1800" kern="1200">
                          <a:solidFill>
                            <a:schemeClr val="tx1"/>
                          </a:solidFill>
                          <a:latin typeface="Tahoma"/>
                        </a:defRPr>
                      </a:lvl5pPr>
                      <a:lvl6pPr marL="2286000" algn="l" defTabSz="914400" rtl="0" eaLnBrk="1" latinLnBrk="0" hangingPunct="1">
                        <a:defRPr sz="1800" kern="1200">
                          <a:solidFill>
                            <a:schemeClr val="tx1"/>
                          </a:solidFill>
                          <a:latin typeface="Tahoma"/>
                        </a:defRPr>
                      </a:lvl6pPr>
                      <a:lvl7pPr marL="2743200" algn="l" defTabSz="914400" rtl="0" eaLnBrk="1" latinLnBrk="0" hangingPunct="1">
                        <a:defRPr sz="1800" kern="1200">
                          <a:solidFill>
                            <a:schemeClr val="tx1"/>
                          </a:solidFill>
                          <a:latin typeface="Tahoma"/>
                        </a:defRPr>
                      </a:lvl7pPr>
                      <a:lvl8pPr marL="3200400" algn="l" defTabSz="914400" rtl="0" eaLnBrk="1" latinLnBrk="0" hangingPunct="1">
                        <a:defRPr sz="1800" kern="1200">
                          <a:solidFill>
                            <a:schemeClr val="tx1"/>
                          </a:solidFill>
                          <a:latin typeface="Tahoma"/>
                        </a:defRPr>
                      </a:lvl8pPr>
                      <a:lvl9pPr marL="3657600" algn="l" defTabSz="914400" rtl="0" eaLnBrk="1" latinLnBrk="0" hangingPunct="1">
                        <a:defRPr sz="1800" kern="1200">
                          <a:solidFill>
                            <a:schemeClr val="tx1"/>
                          </a:solidFill>
                          <a:latin typeface="Tahoma"/>
                        </a:defRPr>
                      </a:lvl9pPr>
                    </a:lstStyle>
                    <a:p>
                      <a:r>
                        <a:rPr kumimoji="0" lang="ru-RU" sz="1800" b="0" i="0" u="none" strike="noStrike" kern="1200" cap="none" normalizeH="0" baseline="0" dirty="0" err="1">
                          <a:ln>
                            <a:noFill/>
                          </a:ln>
                          <a:solidFill>
                            <a:schemeClr val="tx1">
                              <a:lumMod val="75000"/>
                            </a:schemeClr>
                          </a:solidFill>
                          <a:effectLst/>
                          <a:latin typeface="Arial" panose="020B0604020202020204" pitchFamily="34" charset="0"/>
                          <a:ea typeface="+mn-ea"/>
                          <a:cs typeface="Arial" panose="020B0604020202020204" pitchFamily="34" charset="0"/>
                        </a:rPr>
                        <a:t>нитратредуктазный</a:t>
                      </a:r>
                      <a:r>
                        <a:rPr kumimoji="0" lang="ru-RU" sz="1800" b="0" i="0" u="none" strike="noStrike" kern="1200" cap="none" normalizeH="0" baseline="0" dirty="0">
                          <a:ln>
                            <a:noFill/>
                          </a:ln>
                          <a:solidFill>
                            <a:schemeClr val="tx1">
                              <a:lumMod val="75000"/>
                            </a:schemeClr>
                          </a:solidFill>
                          <a:effectLst/>
                          <a:latin typeface="Arial" panose="020B0604020202020204" pitchFamily="34" charset="0"/>
                          <a:ea typeface="+mn-ea"/>
                          <a:cs typeface="Arial" panose="020B0604020202020204" pitchFamily="34" charset="0"/>
                        </a:rPr>
                        <a:t>  тест -  реакция восстановления нитратов в нитриты </a:t>
                      </a:r>
                    </a:p>
                  </a:txBody>
                  <a:tcPr marL="91441" marR="91441" marT="45719" marB="45719" horzOverflow="overflow">
                    <a:lnL w="12700" cap="flat" cmpd="sng" algn="ctr">
                      <a:solidFill>
                        <a:srgbClr val="545472"/>
                      </a:solidFill>
                      <a:prstDash val="solid"/>
                      <a:round/>
                      <a:headEnd type="none" w="med" len="med"/>
                      <a:tailEnd type="none" w="med" len="med"/>
                    </a:lnL>
                    <a:lnR w="28575" cap="flat" cmpd="sng" algn="ctr">
                      <a:solidFill>
                        <a:srgbClr val="545472"/>
                      </a:solidFill>
                      <a:prstDash val="solid"/>
                      <a:round/>
                      <a:headEnd type="none" w="med" len="med"/>
                      <a:tailEnd type="none" w="med" len="med"/>
                    </a:lnR>
                    <a:lnT w="12700" cap="flat" cmpd="sng" algn="ctr">
                      <a:solidFill>
                        <a:srgbClr val="545472"/>
                      </a:solidFill>
                      <a:prstDash val="solid"/>
                      <a:round/>
                      <a:headEnd type="none" w="med" len="med"/>
                      <a:tailEnd type="none" w="med" len="med"/>
                    </a:lnT>
                    <a:lnB w="28575" cap="flat" cmpd="sng" algn="ctr">
                      <a:solidFill>
                        <a:srgbClr val="54547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pic>
        <p:nvPicPr>
          <p:cNvPr id="4" name="Picture 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2113" y="1715294"/>
            <a:ext cx="3600451" cy="4190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spTree>
    <p:extLst>
      <p:ext uri="{BB962C8B-B14F-4D97-AF65-F5344CB8AC3E}">
        <p14:creationId xmlns:p14="http://schemas.microsoft.com/office/powerpoint/2010/main" val="18769031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0700" y="555674"/>
            <a:ext cx="9982200" cy="939752"/>
          </a:xfrm>
        </p:spPr>
        <p:txBody>
          <a:bodyPr>
            <a:normAutofit/>
          </a:bodyPr>
          <a:lstStyle/>
          <a:p>
            <a:r>
              <a:rPr lang="ru-RU" altLang="ru-RU" sz="2800" b="1" kern="0" dirty="0">
                <a:solidFill>
                  <a:srgbClr val="0070C0"/>
                </a:solidFill>
                <a:latin typeface="Arial" pitchFamily="34" charset="0"/>
                <a:cs typeface="Arial" pitchFamily="34" charset="0"/>
              </a:rPr>
              <a:t>Дифференциальная диагностика  МБ туберкулезного комплекса   и   нетуберкулезных МБ</a:t>
            </a:r>
            <a:endParaRPr lang="ru-RU" sz="2800" dirty="0">
              <a:solidFill>
                <a:srgbClr val="0070C0"/>
              </a:solidFill>
            </a:endParaRPr>
          </a:p>
        </p:txBody>
      </p:sp>
      <p:graphicFrame>
        <p:nvGraphicFramePr>
          <p:cNvPr id="3" name="Group 59"/>
          <p:cNvGraphicFramePr>
            <a:graphicFrameLocks/>
          </p:cNvGraphicFramePr>
          <p:nvPr>
            <p:extLst>
              <p:ext uri="{D42A27DB-BD31-4B8C-83A1-F6EECF244321}">
                <p14:modId xmlns:p14="http://schemas.microsoft.com/office/powerpoint/2010/main" val="3310032191"/>
              </p:ext>
            </p:extLst>
          </p:nvPr>
        </p:nvGraphicFramePr>
        <p:xfrm>
          <a:off x="2562228" y="1601788"/>
          <a:ext cx="6181726" cy="4894264"/>
        </p:xfrm>
        <a:graphic>
          <a:graphicData uri="http://schemas.openxmlformats.org/drawingml/2006/table">
            <a:tbl>
              <a:tblPr/>
              <a:tblGrid>
                <a:gridCol w="3082935">
                  <a:extLst>
                    <a:ext uri="{9D8B030D-6E8A-4147-A177-3AD203B41FA5}">
                      <a16:colId xmlns:a16="http://schemas.microsoft.com/office/drawing/2014/main" val="20000"/>
                    </a:ext>
                  </a:extLst>
                </a:gridCol>
                <a:gridCol w="1546216">
                  <a:extLst>
                    <a:ext uri="{9D8B030D-6E8A-4147-A177-3AD203B41FA5}">
                      <a16:colId xmlns:a16="http://schemas.microsoft.com/office/drawing/2014/main" val="20001"/>
                    </a:ext>
                  </a:extLst>
                </a:gridCol>
                <a:gridCol w="1552575">
                  <a:extLst>
                    <a:ext uri="{9D8B030D-6E8A-4147-A177-3AD203B41FA5}">
                      <a16:colId xmlns:a16="http://schemas.microsoft.com/office/drawing/2014/main" val="20002"/>
                    </a:ext>
                  </a:extLst>
                </a:gridCol>
              </a:tblGrid>
              <a:tr h="68421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Свойство культуры</a:t>
                      </a:r>
                    </a:p>
                  </a:txBody>
                  <a:tcPr marT="45654" marB="456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kern="1200" cap="none" normalizeH="0" baseline="0" dirty="0">
                          <a:ln>
                            <a:noFill/>
                          </a:ln>
                          <a:solidFill>
                            <a:schemeClr val="tx1">
                              <a:lumMod val="75000"/>
                            </a:schemeClr>
                          </a:solidFill>
                          <a:effectLst/>
                          <a:latin typeface="Arial" panose="020B0604020202020204" pitchFamily="34" charset="0"/>
                          <a:ea typeface="+mn-ea"/>
                          <a:cs typeface="Arial" panose="020B0604020202020204" pitchFamily="34" charset="0"/>
                        </a:rPr>
                        <a:t>M. tuberculosis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kern="1200" cap="none" normalizeH="0" baseline="0" dirty="0">
                          <a:ln>
                            <a:noFill/>
                          </a:ln>
                          <a:solidFill>
                            <a:schemeClr val="tx1">
                              <a:lumMod val="75000"/>
                            </a:schemeClr>
                          </a:solidFill>
                          <a:effectLst/>
                          <a:latin typeface="Arial" panose="020B0604020202020204" pitchFamily="34" charset="0"/>
                          <a:ea typeface="+mn-ea"/>
                          <a:cs typeface="Arial" panose="020B0604020202020204" pitchFamily="34" charset="0"/>
                        </a:rPr>
                        <a:t> </a:t>
                      </a:r>
                    </a:p>
                  </a:txBody>
                  <a:tcPr marT="45654" marB="456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kern="1200" cap="none" normalizeH="0" baseline="0" dirty="0">
                          <a:ln>
                            <a:noFill/>
                          </a:ln>
                          <a:solidFill>
                            <a:schemeClr val="tx1">
                              <a:lumMod val="75000"/>
                            </a:schemeClr>
                          </a:solidFill>
                          <a:effectLst/>
                          <a:latin typeface="Arial" panose="020B0604020202020204" pitchFamily="34" charset="0"/>
                          <a:ea typeface="+mn-ea"/>
                          <a:cs typeface="Arial" panose="020B0604020202020204" pitchFamily="34" charset="0"/>
                        </a:rPr>
                        <a:t>НТМБ</a:t>
                      </a:r>
                    </a:p>
                  </a:txBody>
                  <a:tcPr marT="45654" marB="456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008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Появление видимых колоний в течение 1 недели</a:t>
                      </a:r>
                    </a:p>
                  </a:txBody>
                  <a:tcPr marT="45654" marB="456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_</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+_</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5341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Пигментация      колоний</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endParaRPr>
                    </a:p>
                  </a:txBody>
                  <a:tcPr marT="45654" marB="456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_</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r>
                        <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_</a:t>
                      </a:r>
                    </a:p>
                  </a:txBody>
                  <a:tcPr marT="45654" marB="456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08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Рост только при </a:t>
                      </a:r>
                      <a:r>
                        <a:rPr kumimoji="0" lang="en-US"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t</a:t>
                      </a: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 36-37</a:t>
                      </a:r>
                      <a:r>
                        <a:rPr kumimoji="0" lang="en-US"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a:t>
                      </a: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С)- (строгие </a:t>
                      </a:r>
                      <a:r>
                        <a:rPr kumimoji="0" lang="ru-RU" sz="1800" b="0" i="0" u="none" strike="noStrike" cap="none" normalizeH="0" baseline="0" dirty="0" err="1">
                          <a:ln>
                            <a:noFill/>
                          </a:ln>
                          <a:solidFill>
                            <a:schemeClr val="tx1">
                              <a:lumMod val="75000"/>
                            </a:schemeClr>
                          </a:solidFill>
                          <a:effectLst/>
                          <a:latin typeface="Arial" panose="020B0604020202020204" pitchFamily="34" charset="0"/>
                          <a:cs typeface="Arial" panose="020B0604020202020204" pitchFamily="34" charset="0"/>
                        </a:rPr>
                        <a:t>мезофилы</a:t>
                      </a: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a:t>
                      </a:r>
                    </a:p>
                  </a:txBody>
                  <a:tcPr marT="45654" marB="456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_</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0089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Рост на среде с салициловым натрием</a:t>
                      </a:r>
                    </a:p>
                  </a:txBody>
                  <a:tcPr marT="45654" marB="456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_</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8286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Рост на среде с ПНБК (пара-</a:t>
                      </a:r>
                      <a:r>
                        <a:rPr kumimoji="0" lang="ru-RU" sz="1800" b="0" i="0" u="none" strike="noStrike" cap="none" normalizeH="0" baseline="0" dirty="0" err="1">
                          <a:ln>
                            <a:noFill/>
                          </a:ln>
                          <a:solidFill>
                            <a:schemeClr val="tx1">
                              <a:lumMod val="75000"/>
                            </a:schemeClr>
                          </a:solidFill>
                          <a:effectLst/>
                          <a:latin typeface="Arial" panose="020B0604020202020204" pitchFamily="34" charset="0"/>
                          <a:cs typeface="Arial" panose="020B0604020202020204" pitchFamily="34" charset="0"/>
                        </a:rPr>
                        <a:t>нитробензойной</a:t>
                      </a:r>
                      <a:r>
                        <a:rPr kumimoji="0" lang="ru-RU" sz="1800" b="0" i="0" u="none" strike="noStrike" cap="none" normalizeH="0" baseline="0" dirty="0">
                          <a:ln>
                            <a:noFill/>
                          </a:ln>
                          <a:solidFill>
                            <a:schemeClr val="tx1">
                              <a:lumMod val="75000"/>
                            </a:schemeClr>
                          </a:solidFill>
                          <a:effectLst/>
                          <a:latin typeface="Arial" panose="020B0604020202020204" pitchFamily="34" charset="0"/>
                          <a:cs typeface="Arial" panose="020B0604020202020204" pitchFamily="34" charset="0"/>
                        </a:rPr>
                        <a:t> к-той)</a:t>
                      </a:r>
                    </a:p>
                  </a:txBody>
                  <a:tcPr marT="45654" marB="456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_</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70000"/>
                        </a:lnSpc>
                        <a:spcBef>
                          <a:spcPct val="20000"/>
                        </a:spcBef>
                        <a:spcAft>
                          <a:spcPct val="0"/>
                        </a:spcAft>
                        <a:buClrTx/>
                        <a:buSzTx/>
                        <a:buFontTx/>
                        <a:buNone/>
                        <a:tabLst/>
                      </a:pP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endParaRPr kumimoji="0" lang="ru-RU"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endParaRPr>
                    </a:p>
                  </a:txBody>
                  <a:tcPr marT="45654" marB="456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9829" y="1858963"/>
            <a:ext cx="3182937" cy="151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pic>
        <p:nvPicPr>
          <p:cNvPr id="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36028" y="4505325"/>
            <a:ext cx="3030537"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spTree>
    <p:extLst>
      <p:ext uri="{BB962C8B-B14F-4D97-AF65-F5344CB8AC3E}">
        <p14:creationId xmlns:p14="http://schemas.microsoft.com/office/powerpoint/2010/main" val="22502821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67063" y="555674"/>
            <a:ext cx="10158781" cy="1054052"/>
          </a:xfrm>
        </p:spPr>
        <p:txBody>
          <a:bodyPr>
            <a:noAutofit/>
          </a:bodyPr>
          <a:lstStyle/>
          <a:p>
            <a:pPr lvl="0" algn="ctr" fontAlgn="base">
              <a:lnSpc>
                <a:spcPct val="100000"/>
              </a:lnSpc>
              <a:spcAft>
                <a:spcPct val="0"/>
              </a:spcAft>
              <a:defRPr/>
            </a:pPr>
            <a:r>
              <a:rPr lang="ru-RU" sz="3200" b="1" dirty="0">
                <a:solidFill>
                  <a:srgbClr val="0070C0"/>
                </a:solidFill>
                <a:latin typeface="Arial" pitchFamily="34" charset="0"/>
                <a:ea typeface="+mn-ea"/>
                <a:cs typeface="Arial" pitchFamily="34" charset="0"/>
              </a:rPr>
              <a:t>Определение лекарственной чувствительности  при </a:t>
            </a:r>
            <a:r>
              <a:rPr lang="ru-RU" sz="3200" b="1" dirty="0" err="1">
                <a:solidFill>
                  <a:srgbClr val="0070C0"/>
                </a:solidFill>
                <a:latin typeface="Arial" pitchFamily="34" charset="0"/>
                <a:ea typeface="+mn-ea"/>
                <a:cs typeface="Arial" pitchFamily="34" charset="0"/>
              </a:rPr>
              <a:t>культуральном</a:t>
            </a:r>
            <a:r>
              <a:rPr lang="ru-RU" sz="3200" b="1" dirty="0">
                <a:solidFill>
                  <a:srgbClr val="0070C0"/>
                </a:solidFill>
                <a:latin typeface="Arial" pitchFamily="34" charset="0"/>
                <a:ea typeface="+mn-ea"/>
                <a:cs typeface="Arial" pitchFamily="34" charset="0"/>
              </a:rPr>
              <a:t> методе </a:t>
            </a:r>
            <a:endParaRPr lang="ru-RU" sz="3200" dirty="0">
              <a:solidFill>
                <a:srgbClr val="0070C0"/>
              </a:solidFill>
            </a:endParaRP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t="20676"/>
          <a:stretch>
            <a:fillRect/>
          </a:stretch>
        </p:blipFill>
        <p:spPr>
          <a:xfrm>
            <a:off x="2266949" y="1884363"/>
            <a:ext cx="9515475" cy="44640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647A82"/>
                  </a:outerShdw>
                </a:effectLst>
              </a14:hiddenEffects>
            </a:ext>
          </a:extLst>
        </p:spPr>
      </p:pic>
      <p:sp>
        <p:nvSpPr>
          <p:cNvPr id="4" name="Прямоугольник 3"/>
          <p:cNvSpPr/>
          <p:nvPr/>
        </p:nvSpPr>
        <p:spPr>
          <a:xfrm>
            <a:off x="4216177" y="1699697"/>
            <a:ext cx="2140394" cy="369332"/>
          </a:xfrm>
          <a:prstGeom prst="rect">
            <a:avLst/>
          </a:prstGeom>
        </p:spPr>
        <p:txBody>
          <a:bodyPr wrap="none">
            <a:spAutoFit/>
          </a:bodyPr>
          <a:lstStyle/>
          <a:p>
            <a:pPr lvl="0" fontAlgn="base">
              <a:spcBef>
                <a:spcPct val="0"/>
              </a:spcBef>
              <a:spcAft>
                <a:spcPct val="0"/>
              </a:spcAft>
            </a:pPr>
            <a:r>
              <a:rPr lang="ru-RU" altLang="ru-RU" dirty="0">
                <a:solidFill>
                  <a:srgbClr val="17171F"/>
                </a:solidFill>
                <a:latin typeface="Arial" pitchFamily="34" charset="0"/>
                <a:cs typeface="Arial" pitchFamily="34" charset="0"/>
              </a:rPr>
              <a:t>Метод пропорций </a:t>
            </a:r>
          </a:p>
        </p:txBody>
      </p:sp>
    </p:spTree>
    <p:extLst>
      <p:ext uri="{BB962C8B-B14F-4D97-AF65-F5344CB8AC3E}">
        <p14:creationId xmlns:p14="http://schemas.microsoft.com/office/powerpoint/2010/main" val="22326322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96000" y="275917"/>
            <a:ext cx="10800000" cy="981384"/>
          </a:xfrm>
        </p:spPr>
        <p:txBody>
          <a:bodyPr>
            <a:normAutofit/>
          </a:bodyPr>
          <a:lstStyle/>
          <a:p>
            <a:r>
              <a:rPr lang="ru-RU" altLang="ru-RU" sz="2800" b="1" kern="0" dirty="0">
                <a:solidFill>
                  <a:srgbClr val="660066"/>
                </a:solidFill>
                <a:latin typeface="Tahoma" panose="020B0604030504040204" pitchFamily="34" charset="0"/>
                <a:ea typeface="Tahoma" panose="020B0604030504040204" pitchFamily="34" charset="0"/>
                <a:cs typeface="Tahoma" panose="020B0604030504040204" pitchFamily="34" charset="0"/>
              </a:rPr>
              <a:t>Интерпретация</a:t>
            </a:r>
            <a:r>
              <a:rPr lang="ru-RU" altLang="ru-RU" sz="2800" kern="0" dirty="0">
                <a:solidFill>
                  <a:srgbClr val="660066"/>
                </a:solidFill>
                <a:latin typeface="Tahoma" panose="020B0604030504040204" pitchFamily="34" charset="0"/>
                <a:ea typeface="Tahoma" panose="020B0604030504040204" pitchFamily="34" charset="0"/>
                <a:cs typeface="Tahoma" panose="020B0604030504040204" pitchFamily="34" charset="0"/>
              </a:rPr>
              <a:t> через 7-8 недель после посева материала на плотные среды </a:t>
            </a:r>
            <a:endParaRPr lang="ru-RU" sz="2800" dirty="0">
              <a:latin typeface="Tahoma" panose="020B0604030504040204" pitchFamily="34" charset="0"/>
              <a:ea typeface="Tahoma" panose="020B0604030504040204" pitchFamily="34" charset="0"/>
              <a:cs typeface="Tahoma" panose="020B0604030504040204" pitchFamily="34" charset="0"/>
            </a:endParaRPr>
          </a:p>
        </p:txBody>
      </p:sp>
      <p:sp>
        <p:nvSpPr>
          <p:cNvPr id="3" name="Объект 2"/>
          <p:cNvSpPr>
            <a:spLocks noGrp="1"/>
          </p:cNvSpPr>
          <p:nvPr>
            <p:ph idx="1"/>
          </p:nvPr>
        </p:nvSpPr>
        <p:spPr>
          <a:xfrm>
            <a:off x="696000" y="1485901"/>
            <a:ext cx="10800000" cy="4590704"/>
          </a:xfrm>
        </p:spPr>
        <p:txBody>
          <a:bodyPr/>
          <a:lstStyle/>
          <a:p>
            <a:pPr lvl="0" algn="l" eaLnBrk="0" fontAlgn="base" hangingPunct="0">
              <a:spcBef>
                <a:spcPct val="20000"/>
              </a:spcBef>
              <a:spcAft>
                <a:spcPct val="0"/>
              </a:spcAft>
              <a:buSzPct val="90000"/>
            </a:pPr>
            <a:r>
              <a:rPr lang="ru-RU" altLang="ru-RU" sz="2000" kern="0" dirty="0">
                <a:solidFill>
                  <a:srgbClr val="545472"/>
                </a:solidFill>
                <a:latin typeface="Tahoma"/>
              </a:rPr>
              <a:t>Результаты исследования ЛЧ МБТ на основе критериев роста. </a:t>
            </a:r>
          </a:p>
          <a:p>
            <a:pPr lvl="0" algn="l" eaLnBrk="0" fontAlgn="base" hangingPunct="0">
              <a:spcBef>
                <a:spcPct val="20000"/>
              </a:spcBef>
              <a:spcAft>
                <a:spcPct val="0"/>
              </a:spcAft>
              <a:buSzPct val="90000"/>
            </a:pPr>
            <a:endParaRPr lang="ru-RU" altLang="ru-RU" sz="2000" kern="0" dirty="0">
              <a:solidFill>
                <a:srgbClr val="545472"/>
              </a:solidFill>
              <a:latin typeface="Tahoma"/>
            </a:endParaRPr>
          </a:p>
          <a:p>
            <a:pPr lvl="0" algn="l" eaLnBrk="0" fontAlgn="base" hangingPunct="0">
              <a:spcBef>
                <a:spcPct val="20000"/>
              </a:spcBef>
              <a:spcAft>
                <a:spcPct val="0"/>
              </a:spcAft>
              <a:buSzPct val="90000"/>
            </a:pPr>
            <a:r>
              <a:rPr lang="ru-RU" altLang="ru-RU" sz="2000" kern="0" dirty="0">
                <a:solidFill>
                  <a:srgbClr val="545472"/>
                </a:solidFill>
                <a:latin typeface="Tahoma"/>
              </a:rPr>
              <a:t> Культура считается </a:t>
            </a:r>
            <a:r>
              <a:rPr lang="ru-RU" altLang="ru-RU" sz="2000" kern="0" dirty="0">
                <a:solidFill>
                  <a:srgbClr val="C00000"/>
                </a:solidFill>
                <a:latin typeface="Tahoma"/>
              </a:rPr>
              <a:t>чувствительной к той концентрации препарата, </a:t>
            </a:r>
            <a:r>
              <a:rPr lang="ru-RU" altLang="ru-RU" sz="2000" b="1" kern="0" dirty="0">
                <a:solidFill>
                  <a:srgbClr val="545472"/>
                </a:solidFill>
                <a:latin typeface="Tahoma"/>
              </a:rPr>
              <a:t>если число колоний МБТ, выросших на данной пробирке, не превышает 20 при обильном росте на контрольной пробирке без ПТП. </a:t>
            </a:r>
          </a:p>
          <a:p>
            <a:pPr lvl="0" algn="l" eaLnBrk="0" fontAlgn="base" hangingPunct="0">
              <a:spcBef>
                <a:spcPct val="20000"/>
              </a:spcBef>
              <a:spcAft>
                <a:spcPct val="0"/>
              </a:spcAft>
              <a:buSzPct val="90000"/>
            </a:pPr>
            <a:endParaRPr lang="ru-RU" altLang="ru-RU" sz="2000" b="1" kern="0" dirty="0">
              <a:solidFill>
                <a:srgbClr val="545472"/>
              </a:solidFill>
              <a:latin typeface="Tahoma"/>
            </a:endParaRPr>
          </a:p>
          <a:p>
            <a:pPr lvl="0" algn="l" eaLnBrk="0" fontAlgn="base" hangingPunct="0">
              <a:spcBef>
                <a:spcPct val="20000"/>
              </a:spcBef>
              <a:spcAft>
                <a:spcPct val="0"/>
              </a:spcAft>
              <a:buSzPct val="90000"/>
            </a:pPr>
            <a:r>
              <a:rPr lang="ru-RU" altLang="ru-RU" sz="2000" kern="0" dirty="0">
                <a:solidFill>
                  <a:srgbClr val="545472"/>
                </a:solidFill>
                <a:latin typeface="Tahoma"/>
              </a:rPr>
              <a:t>Только при наличии </a:t>
            </a:r>
            <a:r>
              <a:rPr lang="ru-RU" altLang="ru-RU" sz="2000" b="1" kern="0" dirty="0">
                <a:solidFill>
                  <a:srgbClr val="545472"/>
                </a:solidFill>
                <a:latin typeface="Tahoma"/>
              </a:rPr>
              <a:t>более 20 колоний культура расценивается как устойчивая к данной концентрации. </a:t>
            </a:r>
          </a:p>
          <a:p>
            <a:pPr lvl="0" algn="l" eaLnBrk="0" fontAlgn="base" hangingPunct="0">
              <a:spcBef>
                <a:spcPct val="20000"/>
              </a:spcBef>
              <a:spcAft>
                <a:spcPct val="0"/>
              </a:spcAft>
              <a:buSzPct val="90000"/>
            </a:pPr>
            <a:endParaRPr lang="ru-RU" altLang="ru-RU" sz="2000" b="1" kern="0" dirty="0">
              <a:solidFill>
                <a:srgbClr val="545472"/>
              </a:solidFill>
              <a:latin typeface="Tahoma"/>
            </a:endParaRPr>
          </a:p>
          <a:p>
            <a:pPr lvl="0" algn="l" eaLnBrk="0" fontAlgn="base" hangingPunct="0">
              <a:spcBef>
                <a:spcPct val="20000"/>
              </a:spcBef>
              <a:spcAft>
                <a:spcPct val="0"/>
              </a:spcAft>
              <a:buSzPct val="90000"/>
            </a:pPr>
            <a:r>
              <a:rPr lang="ru-RU" altLang="ru-RU" sz="2000" kern="0" dirty="0">
                <a:solidFill>
                  <a:srgbClr val="545472"/>
                </a:solidFill>
                <a:latin typeface="Tahoma"/>
              </a:rPr>
              <a:t>Для различных препаратов </a:t>
            </a:r>
            <a:r>
              <a:rPr lang="ru-RU" altLang="ru-RU" sz="2000" b="1" kern="0" dirty="0">
                <a:solidFill>
                  <a:srgbClr val="545472"/>
                </a:solidFill>
                <a:latin typeface="Tahoma"/>
              </a:rPr>
              <a:t>установлена определенная концентрация</a:t>
            </a:r>
            <a:r>
              <a:rPr lang="ru-RU" altLang="ru-RU" sz="2000" kern="0" dirty="0">
                <a:solidFill>
                  <a:srgbClr val="545472"/>
                </a:solidFill>
                <a:latin typeface="Tahoma"/>
              </a:rPr>
              <a:t>, при которой наблюдается размножение критической доли МБ-ой популяции. </a:t>
            </a:r>
            <a:r>
              <a:rPr lang="ru-RU" altLang="ru-RU" sz="2000" b="1" kern="0" dirty="0">
                <a:solidFill>
                  <a:srgbClr val="545472"/>
                </a:solidFill>
                <a:latin typeface="Tahoma"/>
              </a:rPr>
              <a:t>Эти концентрации носят название «критические». </a:t>
            </a:r>
          </a:p>
          <a:p>
            <a:endParaRPr lang="ru-RU" dirty="0"/>
          </a:p>
        </p:txBody>
      </p:sp>
    </p:spTree>
    <p:extLst>
      <p:ext uri="{BB962C8B-B14F-4D97-AF65-F5344CB8AC3E}">
        <p14:creationId xmlns:p14="http://schemas.microsoft.com/office/powerpoint/2010/main" val="26224795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player.myshared.ru/7/831830/slides/slide_56.jpg"/>
          <p:cNvPicPr>
            <a:picLocks noChangeAspect="1" noChangeArrowheads="1"/>
          </p:cNvPicPr>
          <p:nvPr/>
        </p:nvPicPr>
        <p:blipFill>
          <a:blip r:embed="rId2">
            <a:extLst>
              <a:ext uri="{28A0092B-C50C-407E-A947-70E740481C1C}">
                <a14:useLocalDpi xmlns:a14="http://schemas.microsoft.com/office/drawing/2010/main" val="0"/>
              </a:ext>
            </a:extLst>
          </a:blip>
          <a:srcRect t="2541" b="9821"/>
          <a:stretch>
            <a:fillRect/>
          </a:stretch>
        </p:blipFill>
        <p:spPr bwMode="auto">
          <a:xfrm>
            <a:off x="1481139" y="219081"/>
            <a:ext cx="9144000" cy="601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19388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57654" y="503625"/>
            <a:ext cx="5819775" cy="701627"/>
          </a:xfrm>
        </p:spPr>
        <p:txBody>
          <a:bodyPr>
            <a:normAutofit fontScale="90000"/>
          </a:bodyPr>
          <a:lstStyle/>
          <a:p>
            <a:br>
              <a:rPr lang="ru-RU" altLang="ru-RU" sz="2800" kern="0" dirty="0">
                <a:solidFill>
                  <a:srgbClr val="660066"/>
                </a:solidFill>
                <a:latin typeface="Arial" pitchFamily="34" charset="0"/>
                <a:cs typeface="Arial" pitchFamily="34" charset="0"/>
              </a:rPr>
            </a:br>
            <a:r>
              <a:rPr lang="ru-RU" altLang="ru-RU" sz="3600" kern="0" dirty="0">
                <a:solidFill>
                  <a:srgbClr val="660066"/>
                </a:solidFill>
                <a:latin typeface="Arial" pitchFamily="34" charset="0"/>
                <a:cs typeface="Arial" pitchFamily="34" charset="0"/>
              </a:rPr>
              <a:t>Заключение</a:t>
            </a:r>
            <a:br>
              <a:rPr lang="ru-RU" altLang="ru-RU" sz="3600" kern="0" dirty="0">
                <a:solidFill>
                  <a:srgbClr val="660066"/>
                </a:solidFill>
                <a:latin typeface="Arial" pitchFamily="34" charset="0"/>
                <a:cs typeface="Arial" pitchFamily="34" charset="0"/>
              </a:rPr>
            </a:br>
            <a:endParaRPr lang="ru-RU" sz="3600" dirty="0"/>
          </a:p>
        </p:txBody>
      </p:sp>
      <p:sp>
        <p:nvSpPr>
          <p:cNvPr id="3" name="Прямоугольник 2"/>
          <p:cNvSpPr/>
          <p:nvPr/>
        </p:nvSpPr>
        <p:spPr>
          <a:xfrm>
            <a:off x="2743201" y="1205246"/>
            <a:ext cx="9058275" cy="4413516"/>
          </a:xfrm>
          <a:prstGeom prst="rect">
            <a:avLst/>
          </a:prstGeom>
        </p:spPr>
        <p:txBody>
          <a:bodyPr wrap="square">
            <a:spAutoFit/>
          </a:bodyPr>
          <a:lstStyle/>
          <a:p>
            <a:pPr lvl="0" eaLnBrk="0" fontAlgn="base" hangingPunct="0">
              <a:spcBef>
                <a:spcPct val="20000"/>
              </a:spcBef>
              <a:spcAft>
                <a:spcPct val="0"/>
              </a:spcAft>
              <a:buSzPct val="90000"/>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 Представлен  диагностический алгоритм врача первичной медико-санитарной помощи (ПМСП) при подозрении на заболевание туберкулезом. Уделено внимание алгоритму этиологической диагностики туберкулеза для верификации диагноза.  Рассмотрены  все методы исследования диагностического материала на МБТ, их характеристика по скорости выделения МБТ. Проведено сравнение чувствительности методов этиологической диагностики туберкулеза и сроков  получения результатов обследования диагностического материала в современных условиях, выделены методы ускоренной верификации туберкулеза – МГМ, в основе которых лежит метод ПЦР. Разобраны методы идентификации МБ, комплекса М.</a:t>
            </a:r>
            <a:r>
              <a:rPr lang="en-US" kern="0" dirty="0">
                <a:solidFill>
                  <a:srgbClr val="545472"/>
                </a:solidFill>
                <a:latin typeface="Tahoma" panose="020B0604030504040204" pitchFamily="34" charset="0"/>
                <a:ea typeface="Tahoma" panose="020B0604030504040204" pitchFamily="34" charset="0"/>
                <a:cs typeface="Tahoma" panose="020B0604030504040204" pitchFamily="34" charset="0"/>
              </a:rPr>
              <a:t>Tuberculosis </a:t>
            </a: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и НТМБ.</a:t>
            </a:r>
          </a:p>
          <a:p>
            <a:pPr lvl="0" eaLnBrk="0" fontAlgn="base" hangingPunct="0">
              <a:spcBef>
                <a:spcPct val="20000"/>
              </a:spcBef>
              <a:spcAft>
                <a:spcPct val="0"/>
              </a:spcAft>
              <a:buSzPct val="90000"/>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Представлены    диагностические  алгоритмы:  этиологической  диагностики туберкулеза  </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 при подозрении  на туберкулез (для врачей первичного звена МСП)</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и алгоритм диагностики туберкулеза легких в стационарах  общей лечебной сети </a:t>
            </a:r>
          </a:p>
        </p:txBody>
      </p:sp>
    </p:spTree>
    <p:extLst>
      <p:ext uri="{BB962C8B-B14F-4D97-AF65-F5344CB8AC3E}">
        <p14:creationId xmlns:p14="http://schemas.microsoft.com/office/powerpoint/2010/main" val="1538798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43152" y="555674"/>
            <a:ext cx="8982693" cy="730202"/>
          </a:xfrm>
        </p:spPr>
        <p:txBody>
          <a:bodyPr>
            <a:normAutofit fontScale="90000"/>
          </a:bodyPr>
          <a:lstStyle/>
          <a:p>
            <a:pPr lvl="0">
              <a:lnSpc>
                <a:spcPct val="100000"/>
              </a:lnSpc>
              <a:spcBef>
                <a:spcPts val="0"/>
              </a:spcBef>
            </a:pPr>
            <a:r>
              <a:rPr lang="ru-RU" altLang="ru-RU" sz="3200" b="1" kern="0" dirty="0">
                <a:solidFill>
                  <a:schemeClr val="tx1"/>
                </a:solidFill>
                <a:latin typeface="Arial" pitchFamily="34" charset="0"/>
                <a:ea typeface="+mn-ea"/>
                <a:cs typeface="Arial" pitchFamily="34" charset="0"/>
              </a:rPr>
              <a:t>             Вопросы   для   самоконтроля. </a:t>
            </a:r>
            <a:br>
              <a:rPr lang="ru-RU" altLang="ru-RU" sz="3200" b="1" kern="0" dirty="0">
                <a:solidFill>
                  <a:schemeClr val="tx1"/>
                </a:solidFill>
                <a:latin typeface="Arial" pitchFamily="34" charset="0"/>
                <a:ea typeface="+mn-ea"/>
                <a:cs typeface="Arial" pitchFamily="34" charset="0"/>
              </a:rPr>
            </a:br>
            <a:endParaRPr lang="ru-RU" sz="3200" b="1" dirty="0">
              <a:solidFill>
                <a:schemeClr val="tx1"/>
              </a:solidFill>
            </a:endParaRPr>
          </a:p>
        </p:txBody>
      </p:sp>
      <p:sp>
        <p:nvSpPr>
          <p:cNvPr id="3" name="Заголовок 1"/>
          <p:cNvSpPr txBox="1">
            <a:spLocks/>
          </p:cNvSpPr>
          <p:nvPr/>
        </p:nvSpPr>
        <p:spPr bwMode="auto">
          <a:xfrm>
            <a:off x="641351" y="-180182"/>
            <a:ext cx="77724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ahoma" pitchFamily="34" charset="0"/>
              </a:defRPr>
            </a:lvl2pPr>
            <a:lvl3pPr algn="ctr" rtl="0" eaLnBrk="0" fontAlgn="base" hangingPunct="0">
              <a:spcBef>
                <a:spcPct val="0"/>
              </a:spcBef>
              <a:spcAft>
                <a:spcPct val="0"/>
              </a:spcAft>
              <a:defRPr sz="4400">
                <a:solidFill>
                  <a:schemeClr val="tx2"/>
                </a:solidFill>
                <a:latin typeface="Tahoma" pitchFamily="34" charset="0"/>
              </a:defRPr>
            </a:lvl3pPr>
            <a:lvl4pPr algn="ctr" rtl="0" eaLnBrk="0" fontAlgn="base" hangingPunct="0">
              <a:spcBef>
                <a:spcPct val="0"/>
              </a:spcBef>
              <a:spcAft>
                <a:spcPct val="0"/>
              </a:spcAft>
              <a:defRPr sz="4400">
                <a:solidFill>
                  <a:schemeClr val="tx2"/>
                </a:solidFill>
                <a:latin typeface="Tahoma" pitchFamily="34" charset="0"/>
              </a:defRPr>
            </a:lvl4pPr>
            <a:lvl5pPr algn="ctr" rtl="0" eaLnBrk="0" fontAlgn="base" hangingPunct="0">
              <a:spcBef>
                <a:spcPct val="0"/>
              </a:spcBef>
              <a:spcAft>
                <a:spcPct val="0"/>
              </a:spcAft>
              <a:defRPr sz="4400">
                <a:solidFill>
                  <a:schemeClr val="tx2"/>
                </a:solidFill>
                <a:latin typeface="Tahoma" pitchFamily="34" charset="0"/>
              </a:defRPr>
            </a:lvl5pPr>
            <a:lvl6pPr marL="457200" algn="ctr" rtl="0" fontAlgn="base">
              <a:spcBef>
                <a:spcPct val="0"/>
              </a:spcBef>
              <a:spcAft>
                <a:spcPct val="0"/>
              </a:spcAft>
              <a:defRPr sz="4400">
                <a:solidFill>
                  <a:schemeClr val="tx2"/>
                </a:solidFill>
                <a:latin typeface="Tahoma" pitchFamily="34" charset="0"/>
              </a:defRPr>
            </a:lvl6pPr>
            <a:lvl7pPr marL="914400" algn="ctr" rtl="0" fontAlgn="base">
              <a:spcBef>
                <a:spcPct val="0"/>
              </a:spcBef>
              <a:spcAft>
                <a:spcPct val="0"/>
              </a:spcAft>
              <a:defRPr sz="4400">
                <a:solidFill>
                  <a:schemeClr val="tx2"/>
                </a:solidFill>
                <a:latin typeface="Tahoma" pitchFamily="34" charset="0"/>
              </a:defRPr>
            </a:lvl7pPr>
            <a:lvl8pPr marL="1371600" algn="ctr" rtl="0" fontAlgn="base">
              <a:spcBef>
                <a:spcPct val="0"/>
              </a:spcBef>
              <a:spcAft>
                <a:spcPct val="0"/>
              </a:spcAft>
              <a:defRPr sz="4400">
                <a:solidFill>
                  <a:schemeClr val="tx2"/>
                </a:solidFill>
                <a:latin typeface="Tahoma" pitchFamily="34" charset="0"/>
              </a:defRPr>
            </a:lvl8pPr>
            <a:lvl9pPr marL="1828800" algn="ctr" rtl="0" fontAlgn="base">
              <a:spcBef>
                <a:spcPct val="0"/>
              </a:spcBef>
              <a:spcAft>
                <a:spcPct val="0"/>
              </a:spcAft>
              <a:defRPr sz="4400">
                <a:solidFill>
                  <a:schemeClr val="tx2"/>
                </a:solidFill>
                <a:latin typeface="Tahoma" pitchFamily="34" charset="0"/>
              </a:defRPr>
            </a:lvl9pPr>
          </a:lstStyle>
          <a:p>
            <a:endParaRPr lang="ru-RU" altLang="ru-RU" sz="2000" kern="0" dirty="0">
              <a:latin typeface="Arial" pitchFamily="34" charset="0"/>
              <a:cs typeface="Arial" pitchFamily="34" charset="0"/>
            </a:endParaRPr>
          </a:p>
        </p:txBody>
      </p:sp>
      <p:sp>
        <p:nvSpPr>
          <p:cNvPr id="4" name="Прямоугольник 3"/>
          <p:cNvSpPr/>
          <p:nvPr/>
        </p:nvSpPr>
        <p:spPr>
          <a:xfrm>
            <a:off x="3048001" y="1285876"/>
            <a:ext cx="8430126" cy="4358116"/>
          </a:xfrm>
          <a:prstGeom prst="rect">
            <a:avLst/>
          </a:prstGeom>
        </p:spPr>
        <p:txBody>
          <a:bodyPr wrap="square">
            <a:spAutoFit/>
          </a:bodyPr>
          <a:lstStyle/>
          <a:p>
            <a:pPr marL="342900" lvl="0" indent="-342900" eaLnBrk="0" fontAlgn="base" hangingPunct="0">
              <a:spcBef>
                <a:spcPct val="20000"/>
              </a:spcBef>
              <a:spcAft>
                <a:spcPct val="0"/>
              </a:spcAft>
              <a:buSzPct val="90000"/>
              <a:buBlip>
                <a:blip r:embed="rId2"/>
              </a:buBlip>
              <a:defRPr/>
            </a:pPr>
            <a:r>
              <a:rPr lang="ru-RU" kern="0" dirty="0">
                <a:solidFill>
                  <a:srgbClr val="660066"/>
                </a:solidFill>
                <a:latin typeface="Tahoma" panose="020B0604030504040204" pitchFamily="34" charset="0"/>
                <a:ea typeface="Tahoma" panose="020B0604030504040204" pitchFamily="34" charset="0"/>
                <a:cs typeface="Tahoma" panose="020B0604030504040204" pitchFamily="34" charset="0"/>
              </a:rPr>
              <a:t>1</a:t>
            </a: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 Методы обследования  при активном  выявлении ТБ </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2. Основные  клинические синдромы  при туберкулезе</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3. Представить диагностический алгоритм врача первичной медико-санитарной помощи (ПМСП) </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4. Отметить положительную и отрицательную стороны микроскопии  по </a:t>
            </a:r>
            <a:r>
              <a:rPr lang="ru-RU" kern="0" dirty="0" err="1">
                <a:solidFill>
                  <a:srgbClr val="545472"/>
                </a:solidFill>
                <a:latin typeface="Tahoma" panose="020B0604030504040204" pitchFamily="34" charset="0"/>
                <a:ea typeface="Tahoma" panose="020B0604030504040204" pitchFamily="34" charset="0"/>
                <a:cs typeface="Tahoma" panose="020B0604030504040204" pitchFamily="34" charset="0"/>
              </a:rPr>
              <a:t>Цилю</a:t>
            </a: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–Нельсону в сравнении с люминесцентной микроскопией.  </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5. Назвать методы этиологической диагностики ТБ, проводимой в ПТД </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6.</a:t>
            </a:r>
            <a:r>
              <a:rPr lang="en-US" kern="0" dirty="0">
                <a:solidFill>
                  <a:srgbClr val="545472"/>
                </a:solidFill>
                <a:latin typeface="Tahoma" panose="020B0604030504040204" pitchFamily="34" charset="0"/>
                <a:ea typeface="Tahoma" panose="020B0604030504040204" pitchFamily="34" charset="0"/>
                <a:cs typeface="Tahoma" panose="020B0604030504040204" pitchFamily="34" charset="0"/>
              </a:rPr>
              <a:t> </a:t>
            </a: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 Молекулярно-генетические методы (МГМ). Их значения в диагностике, в  выборе  РХТ</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7. Методы позволяющие  дифференцировать  МБТ  от  НМБТ</a:t>
            </a:r>
            <a:b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b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8. Выделите фенотипические и генотипические  признаки  дифференцирования МБТ и НМБТ</a:t>
            </a:r>
          </a:p>
          <a:p>
            <a:pPr marL="342900" lvl="0" indent="-342900" eaLnBrk="0" fontAlgn="base" hangingPunct="0">
              <a:spcBef>
                <a:spcPct val="20000"/>
              </a:spcBef>
              <a:spcAft>
                <a:spcPct val="0"/>
              </a:spcAft>
              <a:buSzPct val="90000"/>
              <a:buBlip>
                <a:blip r:embed="rId2"/>
              </a:buBlip>
              <a:defRPr/>
            </a:pPr>
            <a:r>
              <a:rPr lang="ru-RU" kern="0" dirty="0">
                <a:solidFill>
                  <a:srgbClr val="545472"/>
                </a:solidFill>
                <a:latin typeface="Tahoma" panose="020B0604030504040204" pitchFamily="34" charset="0"/>
                <a:ea typeface="Tahoma" panose="020B0604030504040204" pitchFamily="34" charset="0"/>
                <a:cs typeface="Tahoma" panose="020B0604030504040204" pitchFamily="34" charset="0"/>
              </a:rPr>
              <a:t>9.  Выделите методы  ускоренной   верификации туберкулеза в современных условиях</a:t>
            </a:r>
          </a:p>
        </p:txBody>
      </p:sp>
    </p:spTree>
    <p:extLst>
      <p:ext uri="{BB962C8B-B14F-4D97-AF65-F5344CB8AC3E}">
        <p14:creationId xmlns:p14="http://schemas.microsoft.com/office/powerpoint/2010/main" val="16756279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96788" y="240632"/>
            <a:ext cx="8329055" cy="589547"/>
          </a:xfrm>
        </p:spPr>
        <p:txBody>
          <a:bodyPr>
            <a:normAutofit/>
          </a:bodyPr>
          <a:lstStyle/>
          <a:p>
            <a:r>
              <a:rPr lang="ru-RU" sz="3200" dirty="0">
                <a:latin typeface="Tahoma" panose="020B0604030504040204" pitchFamily="34" charset="0"/>
                <a:ea typeface="Tahoma" panose="020B0604030504040204" pitchFamily="34" charset="0"/>
                <a:cs typeface="Tahoma" panose="020B0604030504040204" pitchFamily="34" charset="0"/>
              </a:rPr>
              <a:t>Рекомендуемая литература</a:t>
            </a:r>
          </a:p>
        </p:txBody>
      </p:sp>
      <p:sp>
        <p:nvSpPr>
          <p:cNvPr id="3" name="Прямоугольник 2"/>
          <p:cNvSpPr/>
          <p:nvPr/>
        </p:nvSpPr>
        <p:spPr>
          <a:xfrm>
            <a:off x="2695075" y="830179"/>
            <a:ext cx="9228220" cy="5410712"/>
          </a:xfrm>
          <a:prstGeom prst="rect">
            <a:avLst/>
          </a:prstGeom>
        </p:spPr>
        <p:txBody>
          <a:bodyPr wrap="square">
            <a:spAutoFit/>
          </a:bodyPr>
          <a:lstStyle/>
          <a:p>
            <a:pPr marL="36000" lvl="1" eaLnBrk="0" fontAlgn="base" hangingPunct="0">
              <a:spcBef>
                <a:spcPct val="20000"/>
              </a:spcBef>
              <a:spcAft>
                <a:spcPct val="0"/>
              </a:spcAft>
              <a:buFont typeface="+mj-lt"/>
              <a:buAutoNum type="arabicPeriod"/>
            </a:pPr>
            <a:r>
              <a:rPr lang="ru-RU" dirty="0">
                <a:latin typeface="Arial" panose="020B0604020202020204" pitchFamily="34" charset="0"/>
                <a:cs typeface="Arial" panose="020B0604020202020204" pitchFamily="34" charset="0"/>
              </a:rPr>
              <a:t>Фтизиатрия : учебник / Д. Б. </a:t>
            </a:r>
            <a:r>
              <a:rPr lang="ru-RU" dirty="0" err="1">
                <a:latin typeface="Arial" panose="020B0604020202020204" pitchFamily="34" charset="0"/>
                <a:cs typeface="Arial" panose="020B0604020202020204" pitchFamily="34" charset="0"/>
              </a:rPr>
              <a:t>Гиллер</a:t>
            </a:r>
            <a:r>
              <a:rPr lang="ru-RU" dirty="0">
                <a:latin typeface="Arial" panose="020B0604020202020204" pitchFamily="34" charset="0"/>
                <a:cs typeface="Arial" panose="020B0604020202020204" pitchFamily="34" charset="0"/>
              </a:rPr>
              <a:t>, В. Ю. Мишин и др. - Москва : ГЭОТАР-Медиа, 2024. - 576 с. - ISBN 978-5-9704-8197-4. - Текст : электронный // ЭБС "Консультант студента" : [сайт]. - URL : </a:t>
            </a:r>
            <a:r>
              <a:rPr lang="ru-RU" u="sng" dirty="0">
                <a:latin typeface="Arial" panose="020B0604020202020204" pitchFamily="34" charset="0"/>
                <a:cs typeface="Arial" panose="020B0604020202020204" pitchFamily="34" charset="0"/>
                <a:hlinkClick r:id="rId2"/>
              </a:rPr>
              <a:t>https://www.studentlibrary.ru/book/ISBN9785970481974.html</a:t>
            </a:r>
            <a:endParaRPr lang="ru-RU" dirty="0">
              <a:latin typeface="Arial" panose="020B0604020202020204" pitchFamily="34" charset="0"/>
              <a:cs typeface="Arial" panose="020B0604020202020204" pitchFamily="34" charset="0"/>
            </a:endParaRPr>
          </a:p>
          <a:p>
            <a:pPr marL="36000" lvl="1" eaLnBrk="0" fontAlgn="base" hangingPunct="0">
              <a:spcBef>
                <a:spcPct val="20000"/>
              </a:spcBef>
              <a:spcAft>
                <a:spcPct val="0"/>
              </a:spcAft>
              <a:buFont typeface="+mj-lt"/>
              <a:buAutoNum type="arabicPeriod"/>
            </a:pPr>
            <a:r>
              <a:rPr lang="ru-RU" altLang="ru-RU" kern="0" dirty="0">
                <a:solidFill>
                  <a:srgbClr val="000000"/>
                </a:solidFill>
                <a:latin typeface="Arial"/>
              </a:rPr>
              <a:t>Клинические рекомендации «Туберкулез у детей». 2024</a:t>
            </a:r>
          </a:p>
          <a:p>
            <a:pPr marL="36000" lvl="1" eaLnBrk="0" fontAlgn="base" hangingPunct="0">
              <a:spcBef>
                <a:spcPct val="20000"/>
              </a:spcBef>
              <a:spcAft>
                <a:spcPct val="0"/>
              </a:spcAft>
              <a:buFont typeface="+mj-lt"/>
              <a:buAutoNum type="arabicPeriod"/>
            </a:pPr>
            <a:r>
              <a:rPr lang="ru-RU" altLang="ru-RU" kern="0" dirty="0">
                <a:solidFill>
                  <a:srgbClr val="000000"/>
                </a:solidFill>
                <a:latin typeface="Arial"/>
              </a:rPr>
              <a:t>Туберкулез органов дыхания у детей и подростков. Руководство для врачей. А.Э. </a:t>
            </a:r>
            <a:r>
              <a:rPr lang="ru-RU" altLang="ru-RU" kern="0" dirty="0" err="1">
                <a:solidFill>
                  <a:srgbClr val="000000"/>
                </a:solidFill>
                <a:latin typeface="Arial"/>
              </a:rPr>
              <a:t>Эргешов</a:t>
            </a:r>
            <a:r>
              <a:rPr lang="ru-RU" altLang="ru-RU" kern="0" dirty="0">
                <a:solidFill>
                  <a:srgbClr val="000000"/>
                </a:solidFill>
                <a:latin typeface="Arial"/>
              </a:rPr>
              <a:t>,  Е.С. </a:t>
            </a:r>
            <a:r>
              <a:rPr lang="ru-RU" altLang="ru-RU" kern="0" dirty="0" err="1">
                <a:solidFill>
                  <a:srgbClr val="000000"/>
                </a:solidFill>
                <a:latin typeface="Arial"/>
              </a:rPr>
              <a:t>Овсянкина</a:t>
            </a:r>
            <a:r>
              <a:rPr lang="ru-RU" altLang="ru-RU" kern="0" dirty="0">
                <a:solidFill>
                  <a:srgbClr val="000000"/>
                </a:solidFill>
                <a:latin typeface="Arial"/>
              </a:rPr>
              <a:t>,  М.Ф. Губкина. М. 2019</a:t>
            </a:r>
          </a:p>
          <a:p>
            <a:pPr marL="36000" lvl="1" eaLnBrk="0" fontAlgn="base" hangingPunct="0">
              <a:spcBef>
                <a:spcPct val="20000"/>
              </a:spcBef>
              <a:spcAft>
                <a:spcPct val="0"/>
              </a:spcAft>
              <a:buFont typeface="+mj-lt"/>
              <a:buAutoNum type="arabicPeriod"/>
            </a:pPr>
            <a:r>
              <a:rPr lang="ru-RU" dirty="0">
                <a:latin typeface="Arial" panose="020B0604020202020204" pitchFamily="34" charset="0"/>
                <a:cs typeface="Arial" panose="020B0604020202020204" pitchFamily="34" charset="0"/>
              </a:rPr>
              <a:t>Общие вопросы фтизиатрии : учебное пособие / П. Н. Новоселов, Т. П. Дударова, И. А. Денисенко, И. В. </a:t>
            </a:r>
            <a:r>
              <a:rPr lang="ru-RU" dirty="0" err="1">
                <a:latin typeface="Arial" panose="020B0604020202020204" pitchFamily="34" charset="0"/>
                <a:cs typeface="Arial" panose="020B0604020202020204" pitchFamily="34" charset="0"/>
              </a:rPr>
              <a:t>Эберт</a:t>
            </a:r>
            <a:r>
              <a:rPr lang="ru-RU" dirty="0">
                <a:latin typeface="Arial" panose="020B0604020202020204" pitchFamily="34" charset="0"/>
                <a:cs typeface="Arial" panose="020B0604020202020204" pitchFamily="34" charset="0"/>
              </a:rPr>
              <a:t>. — Челябинск : ЮУГМУ, 2021. — 116 с. — Текст : электронный // Лань : электронно-библиотечная система. — URL: https://e.lanbook.com/book/309935 </a:t>
            </a:r>
          </a:p>
          <a:p>
            <a:pPr marL="36000" lvl="1" eaLnBrk="0" fontAlgn="base" hangingPunct="0">
              <a:spcBef>
                <a:spcPct val="20000"/>
              </a:spcBef>
              <a:spcAft>
                <a:spcPct val="0"/>
              </a:spcAft>
              <a:buFont typeface="+mj-lt"/>
              <a:buAutoNum type="arabicPeriod"/>
            </a:pPr>
            <a:r>
              <a:rPr lang="ru-RU" altLang="ru-RU" kern="0" dirty="0">
                <a:solidFill>
                  <a:srgbClr val="000000"/>
                </a:solidFill>
                <a:latin typeface="Arial"/>
              </a:rPr>
              <a:t>Федеральные клинические рекомендации по организации и проведению микробиологической и молекулярно-генетической диагностики туберкулеза, 2014 г.</a:t>
            </a:r>
          </a:p>
          <a:p>
            <a:pPr marL="36000" lvl="1" eaLnBrk="0" fontAlgn="base" hangingPunct="0">
              <a:spcBef>
                <a:spcPct val="20000"/>
              </a:spcBef>
              <a:spcAft>
                <a:spcPct val="0"/>
              </a:spcAft>
              <a:buFont typeface="+mj-lt"/>
              <a:buAutoNum type="arabicPeriod"/>
            </a:pPr>
            <a:r>
              <a:rPr lang="ru-RU" dirty="0">
                <a:latin typeface="Arial" panose="020B0604020202020204" pitchFamily="34" charset="0"/>
                <a:cs typeface="Arial" panose="020B0604020202020204" pitchFamily="34" charset="0"/>
              </a:rPr>
              <a:t>Фтизиатрия: теоретические основы, диагностика, профилактика : учебно-методическое пособие / О. Н. Барканова, С. Г. Гагарина, А. А. </a:t>
            </a:r>
            <a:r>
              <a:rPr lang="ru-RU" dirty="0" err="1">
                <a:latin typeface="Arial" panose="020B0604020202020204" pitchFamily="34" charset="0"/>
                <a:cs typeface="Arial" panose="020B0604020202020204" pitchFamily="34" charset="0"/>
              </a:rPr>
              <a:t>Калуженина</a:t>
            </a:r>
            <a:r>
              <a:rPr lang="ru-RU" dirty="0">
                <a:latin typeface="Arial" panose="020B0604020202020204" pitchFamily="34" charset="0"/>
                <a:cs typeface="Arial" panose="020B0604020202020204" pitchFamily="34" charset="0"/>
              </a:rPr>
              <a:t>, Н. Л. Попкова. — Волгоград : </a:t>
            </a:r>
            <a:r>
              <a:rPr lang="ru-RU" dirty="0" err="1">
                <a:latin typeface="Arial" panose="020B0604020202020204" pitchFamily="34" charset="0"/>
                <a:cs typeface="Arial" panose="020B0604020202020204" pitchFamily="34" charset="0"/>
              </a:rPr>
              <a:t>ВолгГМУ</a:t>
            </a:r>
            <a:r>
              <a:rPr lang="ru-RU" dirty="0">
                <a:latin typeface="Arial" panose="020B0604020202020204" pitchFamily="34" charset="0"/>
                <a:cs typeface="Arial" panose="020B0604020202020204" pitchFamily="34" charset="0"/>
              </a:rPr>
              <a:t>, 2024. — 180 с. — Текст : электронный // Лань : электронно-библиотечная система. — URL: https://e.lanbook.com/book/450155 </a:t>
            </a:r>
          </a:p>
          <a:p>
            <a:pPr marL="36000" lvl="1" eaLnBrk="0" fontAlgn="base" hangingPunct="0">
              <a:spcBef>
                <a:spcPct val="20000"/>
              </a:spcBef>
              <a:spcAft>
                <a:spcPct val="0"/>
              </a:spcAft>
              <a:buFont typeface="+mj-lt"/>
              <a:buAutoNum type="arabicPeriod"/>
            </a:pPr>
            <a:r>
              <a:rPr lang="ru-RU" altLang="ru-RU" kern="0" dirty="0">
                <a:solidFill>
                  <a:srgbClr val="000000"/>
                </a:solidFill>
                <a:latin typeface="Arial"/>
              </a:rPr>
              <a:t>Учебное пособие «ДИАГНОСТИКА ТУБЕРКУЛЕЗА» ТОМСК. Сибирский государственный медицинский университет, 2016</a:t>
            </a:r>
            <a:endParaRPr lang="ru-RU" altLang="ru-RU" sz="1600" kern="0" dirty="0">
              <a:solidFill>
                <a:srgbClr val="000000"/>
              </a:solidFill>
              <a:latin typeface="Arial"/>
            </a:endParaRPr>
          </a:p>
        </p:txBody>
      </p:sp>
    </p:spTree>
    <p:extLst>
      <p:ext uri="{BB962C8B-B14F-4D97-AF65-F5344CB8AC3E}">
        <p14:creationId xmlns:p14="http://schemas.microsoft.com/office/powerpoint/2010/main" val="937492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18941" y="2307445"/>
            <a:ext cx="8715763" cy="835815"/>
          </a:xfrm>
        </p:spPr>
        <p:txBody>
          <a:bodyPr>
            <a:normAutofit/>
          </a:bodyPr>
          <a:lstStyle/>
          <a:p>
            <a:r>
              <a:rPr lang="ru-RU" dirty="0"/>
              <a:t>Спасибо за внимание !!!!</a:t>
            </a:r>
          </a:p>
        </p:txBody>
      </p:sp>
    </p:spTree>
    <p:extLst>
      <p:ext uri="{BB962C8B-B14F-4D97-AF65-F5344CB8AC3E}">
        <p14:creationId xmlns:p14="http://schemas.microsoft.com/office/powerpoint/2010/main" val="196345592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e90acc3ad4c74301322f6f1933cd3fb75ac3ca"/>
</p:tagLst>
</file>

<file path=ppt/theme/theme1.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Другая 1">
      <a:majorFont>
        <a:latin typeface="Open Sans"/>
        <a:ea typeface=""/>
        <a:cs typeface=""/>
      </a:majorFont>
      <a:minorFont>
        <a:latin typeface="Open Sans"/>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Другая 1">
      <a:majorFont>
        <a:latin typeface="Open Sans"/>
        <a:ea typeface=""/>
        <a:cs typeface=""/>
      </a:majorFont>
      <a:minorFont>
        <a:latin typeface="Open Sans"/>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3_Оформление по умолчанию">
  <a:themeElements>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7_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3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Другая 1">
      <a:majorFont>
        <a:latin typeface="Open Sans"/>
        <a:ea typeface=""/>
        <a:cs typeface=""/>
      </a:majorFont>
      <a:minorFont>
        <a:latin typeface="Open Sans"/>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Корпоративный</Template>
  <TotalTime>6409</TotalTime>
  <Words>2717</Words>
  <Application>Microsoft Office PowerPoint</Application>
  <PresentationFormat>Широкоэкранный</PresentationFormat>
  <Paragraphs>442</Paragraphs>
  <Slides>46</Slides>
  <Notes>2</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7</vt:i4>
      </vt:variant>
      <vt:variant>
        <vt:lpstr>Заголовки слайдов</vt:lpstr>
      </vt:variant>
      <vt:variant>
        <vt:i4>46</vt:i4>
      </vt:variant>
    </vt:vector>
  </HeadingPairs>
  <TitlesOfParts>
    <vt:vector size="64" baseType="lpstr">
      <vt:lpstr>Arial</vt:lpstr>
      <vt:lpstr>Calibri</vt:lpstr>
      <vt:lpstr>Calibri Light</vt:lpstr>
      <vt:lpstr>Open Sans</vt:lpstr>
      <vt:lpstr>Symbol</vt:lpstr>
      <vt:lpstr>Tahoma</vt:lpstr>
      <vt:lpstr>Times New Roman</vt:lpstr>
      <vt:lpstr>Trebuchet MS</vt:lpstr>
      <vt:lpstr>Verdana</vt:lpstr>
      <vt:lpstr>Wingdings</vt:lpstr>
      <vt:lpstr>Wingdings 2</vt:lpstr>
      <vt:lpstr>1_Тема Office</vt:lpstr>
      <vt:lpstr>2_Тема Office</vt:lpstr>
      <vt:lpstr>4_Оформление по умолчанию</vt:lpstr>
      <vt:lpstr>23_Оформление по умолчанию</vt:lpstr>
      <vt:lpstr>6_Тема Office</vt:lpstr>
      <vt:lpstr>7_Тема Office</vt:lpstr>
      <vt:lpstr>3_Тема Office</vt:lpstr>
      <vt:lpstr>Методы выявления и диагностики туберкулеза.  Алгоритм диагностики туберкулеза.  </vt:lpstr>
      <vt:lpstr>Цель лекции:     Представить алгоритм  верификации заболевания туберкулезом</vt:lpstr>
      <vt:lpstr>План лекции </vt:lpstr>
      <vt:lpstr>Презентация PowerPoint</vt:lpstr>
      <vt:lpstr>Методы раннего и своевременного  выявления   ТБ </vt:lpstr>
      <vt:lpstr>Презентация PowerPoint</vt:lpstr>
      <vt:lpstr>Клинические   симптомы </vt:lpstr>
      <vt:lpstr>МОКРОТА  у больных с ранними стадиями туберкулёза  часто отсутствует или её выделение связано с  сопутствующим хроническим бронхитом.   • При неосложнённом туберкулёзе лёгких мокрота  обычно бесцветная, гомогенная и не имеет запаха.    • Присоединение неспецифического воспаления  приводит к усилению кашля и значительному увеличению количества мокроты, которая может приобретать гнойный характер.  ОДЫШКА.  Основные патогенетические механизмы  возникновения:  нарушение  вентиляции  по  обструктивному типу  нарушение  вентиляции по  рестриктивному типу нарушение  альвеолярно-капиллярной проницаемости</vt:lpstr>
      <vt:lpstr>Этиологическая диагностика туберкулёза </vt:lpstr>
      <vt:lpstr>Анализ мокроты на микобактерии туберкулеза</vt:lpstr>
      <vt:lpstr>Виды  диагностического  материала</vt:lpstr>
      <vt:lpstr>БАКТЕРИОСКОПИЧЕСКАЯ   ДИАГНОСТИКА</vt:lpstr>
      <vt:lpstr>Микроскопия по Цилю-Нельсену Чувствительность метода. </vt:lpstr>
      <vt:lpstr>Диагностический алгоритм врача при подозрении на туберкулез</vt:lpstr>
      <vt:lpstr>  2 этап    Этиологической диагностики   туберкулеза </vt:lpstr>
      <vt:lpstr>Презентация PowerPoint</vt:lpstr>
      <vt:lpstr>Люминесцентная микроскопия </vt:lpstr>
      <vt:lpstr>Результаты микроскопического выявления  КУМ</vt:lpstr>
      <vt:lpstr>Результаты микроскопического выявления  КУМ</vt:lpstr>
      <vt:lpstr>Молекулярно-генетические методы -    (ПЦР в реальном времени)  </vt:lpstr>
      <vt:lpstr>Молекулярно-генетические методы (МГМ) </vt:lpstr>
      <vt:lpstr>Презентация PowerPoint</vt:lpstr>
      <vt:lpstr>Презентация PowerPoint</vt:lpstr>
      <vt:lpstr>  Стриповые     технологии   стриповая технология – line probe assay (lipa)  –     hain lifescience (хайн-тест)   </vt:lpstr>
      <vt:lpstr>Презентация PowerPoint</vt:lpstr>
      <vt:lpstr>Основные преимущества системы   GeneXpert®: </vt:lpstr>
      <vt:lpstr>         Определение     ЛЧ  МБТ Молекулярно-генетическими  методами </vt:lpstr>
      <vt:lpstr>Культуральные  исследования  в  диагностике туберкулеза  (посев материала на плотные и жидкие питательные среды) </vt:lpstr>
      <vt:lpstr>Метод посева на плотные питательные среды</vt:lpstr>
      <vt:lpstr>Оценка  массивности  бактериовыделения</vt:lpstr>
      <vt:lpstr>Метод посева на жидкие питательные среды</vt:lpstr>
      <vt:lpstr>Метод посева на жидкие питательные среды</vt:lpstr>
      <vt:lpstr>Метод посева на жидкие питательные среды</vt:lpstr>
      <vt:lpstr>Нетуберкулезные  кислотоустойчивые бактерии.    Комплекс  НТБ.</vt:lpstr>
      <vt:lpstr>Идентификация микобактерий </vt:lpstr>
      <vt:lpstr>  А.  Родовая идентификация микобактерий. </vt:lpstr>
      <vt:lpstr>Презентация PowerPoint</vt:lpstr>
      <vt:lpstr>ФЕНОТИПИЧЕСКИЕ  признаки комплекса  M. tuberculosis</vt:lpstr>
      <vt:lpstr>Дифференциальная диагностика  МБ туберкулезного комплекса   и   нетуберкулезных МБ</vt:lpstr>
      <vt:lpstr>Определение лекарственной чувствительности  при культуральном методе </vt:lpstr>
      <vt:lpstr>Интерпретация через 7-8 недель после посева материала на плотные среды </vt:lpstr>
      <vt:lpstr>Презентация PowerPoint</vt:lpstr>
      <vt:lpstr> Заключение </vt:lpstr>
      <vt:lpstr>             Вопросы   для   самоконтроля.  </vt:lpstr>
      <vt:lpstr>Рекомендуемая литература</vt:lpstr>
      <vt:lpstr>Спасибо за внимание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admin</dc:creator>
  <cp:lastModifiedBy>Татьяна Петренко</cp:lastModifiedBy>
  <cp:revision>176</cp:revision>
  <dcterms:created xsi:type="dcterms:W3CDTF">2021-02-22T06:08:17Z</dcterms:created>
  <dcterms:modified xsi:type="dcterms:W3CDTF">2026-04-26T18:29:27Z</dcterms:modified>
</cp:coreProperties>
</file>