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5"/>
  </p:notesMasterIdLst>
  <p:handoutMasterIdLst>
    <p:handoutMasterId r:id="rId96"/>
  </p:handoutMasterIdLst>
  <p:sldIdLst>
    <p:sldId id="272" r:id="rId2"/>
    <p:sldId id="273" r:id="rId3"/>
    <p:sldId id="279" r:id="rId4"/>
    <p:sldId id="280" r:id="rId5"/>
    <p:sldId id="282" r:id="rId6"/>
    <p:sldId id="283" r:id="rId7"/>
    <p:sldId id="284" r:id="rId8"/>
    <p:sldId id="285" r:id="rId9"/>
    <p:sldId id="286" r:id="rId10"/>
    <p:sldId id="287" r:id="rId11"/>
    <p:sldId id="288" r:id="rId12"/>
    <p:sldId id="289" r:id="rId13"/>
    <p:sldId id="290" r:id="rId14"/>
    <p:sldId id="291" r:id="rId15"/>
    <p:sldId id="292" r:id="rId16"/>
    <p:sldId id="293" r:id="rId17"/>
    <p:sldId id="294" r:id="rId18"/>
    <p:sldId id="295" r:id="rId19"/>
    <p:sldId id="296"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314" r:id="rId34"/>
    <p:sldId id="311" r:id="rId35"/>
    <p:sldId id="312" r:id="rId36"/>
    <p:sldId id="313" r:id="rId37"/>
    <p:sldId id="315" r:id="rId38"/>
    <p:sldId id="316" r:id="rId39"/>
    <p:sldId id="317" r:id="rId40"/>
    <p:sldId id="318" r:id="rId41"/>
    <p:sldId id="319" r:id="rId42"/>
    <p:sldId id="320" r:id="rId43"/>
    <p:sldId id="321" r:id="rId44"/>
    <p:sldId id="322" r:id="rId45"/>
    <p:sldId id="323" r:id="rId46"/>
    <p:sldId id="324" r:id="rId47"/>
    <p:sldId id="325" r:id="rId48"/>
    <p:sldId id="327" r:id="rId49"/>
    <p:sldId id="328" r:id="rId50"/>
    <p:sldId id="329" r:id="rId51"/>
    <p:sldId id="330" r:id="rId52"/>
    <p:sldId id="331" r:id="rId53"/>
    <p:sldId id="332" r:id="rId54"/>
    <p:sldId id="333" r:id="rId55"/>
    <p:sldId id="334" r:id="rId56"/>
    <p:sldId id="335" r:id="rId57"/>
    <p:sldId id="336" r:id="rId58"/>
    <p:sldId id="337" r:id="rId59"/>
    <p:sldId id="338" r:id="rId60"/>
    <p:sldId id="339" r:id="rId61"/>
    <p:sldId id="340" r:id="rId62"/>
    <p:sldId id="341" r:id="rId63"/>
    <p:sldId id="342" r:id="rId64"/>
    <p:sldId id="343" r:id="rId65"/>
    <p:sldId id="344" r:id="rId66"/>
    <p:sldId id="345" r:id="rId67"/>
    <p:sldId id="346" r:id="rId68"/>
    <p:sldId id="347" r:id="rId69"/>
    <p:sldId id="348" r:id="rId70"/>
    <p:sldId id="349" r:id="rId71"/>
    <p:sldId id="350" r:id="rId72"/>
    <p:sldId id="351" r:id="rId73"/>
    <p:sldId id="352" r:id="rId74"/>
    <p:sldId id="353" r:id="rId75"/>
    <p:sldId id="354" r:id="rId76"/>
    <p:sldId id="355" r:id="rId77"/>
    <p:sldId id="356" r:id="rId78"/>
    <p:sldId id="357" r:id="rId79"/>
    <p:sldId id="358" r:id="rId80"/>
    <p:sldId id="359" r:id="rId81"/>
    <p:sldId id="360" r:id="rId82"/>
    <p:sldId id="361" r:id="rId83"/>
    <p:sldId id="362" r:id="rId84"/>
    <p:sldId id="363" r:id="rId85"/>
    <p:sldId id="364" r:id="rId86"/>
    <p:sldId id="365" r:id="rId87"/>
    <p:sldId id="366" r:id="rId88"/>
    <p:sldId id="367" r:id="rId89"/>
    <p:sldId id="368" r:id="rId90"/>
    <p:sldId id="369" r:id="rId91"/>
    <p:sldId id="370" r:id="rId92"/>
    <p:sldId id="281" r:id="rId93"/>
    <p:sldId id="371" r:id="rId94"/>
  </p:sldIdLst>
  <p:sldSz cx="12192000" cy="6858000"/>
  <p:notesSz cx="6858000" cy="9144000"/>
  <p:custDataLst>
    <p:tags r:id="rId97"/>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62" autoAdjust="0"/>
    <p:restoredTop sz="94663" autoAdjust="0"/>
  </p:normalViewPr>
  <p:slideViewPr>
    <p:cSldViewPr snapToGrid="0">
      <p:cViewPr varScale="1">
        <p:scale>
          <a:sx n="78" d="100"/>
          <a:sy n="78" d="100"/>
        </p:scale>
        <p:origin x="96" y="55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5" d="100"/>
          <a:sy n="85" d="100"/>
        </p:scale>
        <p:origin x="-378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ags" Target="tags/tag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637F03C-B1E8-46C5-8595-8F99007DA0BB}" type="datetimeFigureOut">
              <a:rPr lang="ru-RU" smtClean="0"/>
              <a:pPr/>
              <a:t>15.05.2026</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8B57A0-1014-4808-AC9E-41E2EB9AC112}" type="slidenum">
              <a:rPr lang="ru-RU" smtClean="0"/>
              <a:pPr/>
              <a:t>‹#›</a:t>
            </a:fld>
            <a:endParaRPr lang="ru-R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C9E1DE-6304-4E8E-8591-FAF47A49A107}" type="datetimeFigureOut">
              <a:rPr lang="ru-RU" smtClean="0"/>
              <a:pPr/>
              <a:t>15.05.2026</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B88E2E-BF5C-433F-9079-5A48CF49CEFF}"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0B88E2E-BF5C-433F-9079-5A48CF49CEFF}" type="slidenum">
              <a:rPr lang="ru-RU" smtClean="0"/>
              <a:pPr/>
              <a:t>78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2.wdp"/><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2.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spTree>
      <p:nvGrpSpPr>
        <p:cNvPr id="1" name=""/>
        <p:cNvGrpSpPr/>
        <p:nvPr/>
      </p:nvGrpSpPr>
      <p:grpSpPr>
        <a:xfrm>
          <a:off x="0" y="0"/>
          <a:ext cx="0" cy="0"/>
          <a:chOff x="0" y="0"/>
          <a:chExt cx="0" cy="0"/>
        </a:xfrm>
      </p:grpSpPr>
      <p:pic>
        <p:nvPicPr>
          <p:cNvPr id="7" name="Рисунок 6"/>
          <p:cNvPicPr>
            <a:picLocks noChangeAspect="1"/>
          </p:cNvPicPr>
          <p:nvPr userDrawn="1"/>
        </p:nvPicPr>
        <p:blipFill rotWithShape="1">
          <a:blip r:embed="rId2" cstate="print">
            <a:extLst>
              <a:ext uri="{BEBA8EAE-BF5A-486C-A8C5-ECC9F3942E4B}">
                <a14:imgProps xmlns:a14="http://schemas.microsoft.com/office/drawing/2010/main">
                  <a14:imgLayer r:embed="rId3">
                    <a14:imgEffect>
                      <a14:brightnessContrast contrast="20000"/>
                    </a14:imgEffect>
                    <a14:imgEffect>
                      <a14:sharpenSoften amount="25000"/>
                    </a14:imgEffect>
                  </a14:imgLayer>
                </a14:imgProps>
              </a:ext>
              <a:ext uri="{28A0092B-C50C-407E-A947-70E740481C1C}">
                <a14:useLocalDpi xmlns:a14="http://schemas.microsoft.com/office/drawing/2010/main" val="0"/>
              </a:ext>
            </a:extLst>
          </a:blip>
          <a:srcRect l="51435" r="10761"/>
          <a:stretch>
            <a:fillRect/>
          </a:stretch>
        </p:blipFill>
        <p:spPr>
          <a:xfrm>
            <a:off x="1808" y="0"/>
            <a:ext cx="2592608" cy="6858000"/>
          </a:xfrm>
          <a:prstGeom prst="rect">
            <a:avLst/>
          </a:prstGeom>
        </p:spPr>
      </p:pic>
      <p:sp>
        <p:nvSpPr>
          <p:cNvPr id="2" name="Заголовок 1"/>
          <p:cNvSpPr>
            <a:spLocks noGrp="1"/>
          </p:cNvSpPr>
          <p:nvPr>
            <p:ph type="ctrTitle" hasCustomPrompt="1"/>
          </p:nvPr>
        </p:nvSpPr>
        <p:spPr>
          <a:xfrm>
            <a:off x="2765502" y="1122363"/>
            <a:ext cx="8280000" cy="2387600"/>
          </a:xfrm>
        </p:spPr>
        <p:txBody>
          <a:bodyPr anchor="t">
            <a:normAutofit/>
          </a:bodyPr>
          <a:lstStyle>
            <a:lvl1pPr algn="l">
              <a:defRPr sz="5400" baseline="0"/>
            </a:lvl1pPr>
          </a:lstStyle>
          <a:p>
            <a:r>
              <a:rPr lang="ru-RU" dirty="0"/>
              <a:t>ОБРАЗЕЦ ЗАГОЛОВКА</a:t>
            </a:r>
          </a:p>
        </p:txBody>
      </p:sp>
      <p:sp>
        <p:nvSpPr>
          <p:cNvPr id="8" name="Прямоугольник 7"/>
          <p:cNvSpPr/>
          <p:nvPr userDrawn="1"/>
        </p:nvSpPr>
        <p:spPr>
          <a:xfrm>
            <a:off x="3480330" y="6198583"/>
            <a:ext cx="5400274" cy="430887"/>
          </a:xfrm>
          <a:prstGeom prst="rect">
            <a:avLst/>
          </a:prstGeom>
          <a:ln>
            <a:noFill/>
          </a:ln>
        </p:spPr>
        <p:txBody>
          <a:bodyPr wrap="square">
            <a:spAutoFit/>
          </a:bodyPr>
          <a:lstStyle/>
          <a:p>
            <a:r>
              <a:rPr lang="ru-RU" sz="1100" b="1" i="0" kern="1200" baseline="0" dirty="0">
                <a:solidFill>
                  <a:schemeClr val="tx2"/>
                </a:solidFill>
                <a:effectLst/>
                <a:latin typeface="+mn-lt"/>
                <a:ea typeface="+mn-ea"/>
                <a:cs typeface="+mn-cs"/>
              </a:rPr>
              <a:t>ФГБОУ ВО «НОВОСИБИРСКИЙ ГОСУДАРСТВЕННЫЙ МЕДИЦИНСКИЙ УНИВЕРСИТЕТ» МИНЗДРАВА РОССИИ</a:t>
            </a:r>
          </a:p>
        </p:txBody>
      </p:sp>
      <p:pic>
        <p:nvPicPr>
          <p:cNvPr id="3" name="Рисунок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71169" y="6076051"/>
            <a:ext cx="675950" cy="67595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ЗАГОЛОВОК РАЗДЕЛА">
    <p:spTree>
      <p:nvGrpSpPr>
        <p:cNvPr id="1" name=""/>
        <p:cNvGrpSpPr/>
        <p:nvPr/>
      </p:nvGrpSpPr>
      <p:grpSpPr>
        <a:xfrm>
          <a:off x="0" y="0"/>
          <a:ext cx="0" cy="0"/>
          <a:chOff x="0" y="0"/>
          <a:chExt cx="0" cy="0"/>
        </a:xfrm>
      </p:grpSpPr>
      <p:pic>
        <p:nvPicPr>
          <p:cNvPr id="7" name="Рисунок 6"/>
          <p:cNvPicPr>
            <a:picLocks noChangeAspect="1"/>
          </p:cNvPicPr>
          <p:nvPr userDrawn="1"/>
        </p:nvPicPr>
        <p:blipFill rotWithShape="1">
          <a:blip r:embed="rId2" cstate="print">
            <a:extLst>
              <a:ext uri="{BEBA8EAE-BF5A-486C-A8C5-ECC9F3942E4B}">
                <a14:imgProps xmlns:a14="http://schemas.microsoft.com/office/drawing/2010/main">
                  <a14:imgLayer r:embed="rId3">
                    <a14:imgEffect>
                      <a14:brightnessContrast contrast="20000"/>
                    </a14:imgEffect>
                    <a14:imgEffect>
                      <a14:sharpenSoften amount="25000"/>
                    </a14:imgEffect>
                  </a14:imgLayer>
                </a14:imgProps>
              </a:ext>
              <a:ext uri="{28A0092B-C50C-407E-A947-70E740481C1C}">
                <a14:useLocalDpi xmlns:a14="http://schemas.microsoft.com/office/drawing/2010/main" val="0"/>
              </a:ext>
            </a:extLst>
          </a:blip>
          <a:srcRect l="51435" r="10761"/>
          <a:stretch>
            <a:fillRect/>
          </a:stretch>
        </p:blipFill>
        <p:spPr>
          <a:xfrm>
            <a:off x="1808" y="0"/>
            <a:ext cx="2592608" cy="6858000"/>
          </a:xfrm>
          <a:prstGeom prst="rect">
            <a:avLst/>
          </a:prstGeom>
        </p:spPr>
      </p:pic>
      <p:sp>
        <p:nvSpPr>
          <p:cNvPr id="2" name="Заголовок 1"/>
          <p:cNvSpPr>
            <a:spLocks noGrp="1"/>
          </p:cNvSpPr>
          <p:nvPr>
            <p:ph type="title" hasCustomPrompt="1"/>
          </p:nvPr>
        </p:nvSpPr>
        <p:spPr>
          <a:xfrm>
            <a:off x="2780838" y="2002632"/>
            <a:ext cx="8715762" cy="2852737"/>
          </a:xfrm>
        </p:spPr>
        <p:txBody>
          <a:bodyPr anchor="t">
            <a:normAutofit/>
          </a:bodyPr>
          <a:lstStyle>
            <a:lvl1pPr>
              <a:defRPr sz="5400" baseline="0"/>
            </a:lvl1pPr>
          </a:lstStyle>
          <a:p>
            <a:r>
              <a:rPr lang="ru-RU" dirty="0"/>
              <a:t>ЗАГОЛОВОК РАЗДЕЛА </a:t>
            </a:r>
          </a:p>
        </p:txBody>
      </p:sp>
      <p:sp>
        <p:nvSpPr>
          <p:cNvPr id="8" name="Прямоугольник 7"/>
          <p:cNvSpPr/>
          <p:nvPr userDrawn="1"/>
        </p:nvSpPr>
        <p:spPr>
          <a:xfrm>
            <a:off x="6778901"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4" name="Рисунок 3"/>
          <p:cNvPicPr>
            <a:picLocks noChangeAspect="1"/>
          </p:cNvPicPr>
          <p:nvPr userDrawn="1"/>
        </p:nvPicPr>
        <p:blipFill>
          <a:blip r:embed="rId4" cstate="print">
            <a:grayscl/>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6440572" y="6420358"/>
            <a:ext cx="338330" cy="341406"/>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Заголовок подраздела">
    <p:spTree>
      <p:nvGrpSpPr>
        <p:cNvPr id="1" name=""/>
        <p:cNvGrpSpPr/>
        <p:nvPr/>
      </p:nvGrpSpPr>
      <p:grpSpPr>
        <a:xfrm>
          <a:off x="0" y="0"/>
          <a:ext cx="0" cy="0"/>
          <a:chOff x="0" y="0"/>
          <a:chExt cx="0" cy="0"/>
        </a:xfrm>
      </p:grpSpPr>
      <p:pic>
        <p:nvPicPr>
          <p:cNvPr id="3" name="Рисунок 2"/>
          <p:cNvPicPr>
            <a:picLocks noChangeAspect="1"/>
          </p:cNvPicPr>
          <p:nvPr userDrawn="1"/>
        </p:nvPicPr>
        <p:blipFill rotWithShape="1">
          <a:blip r:embed="rId2" cstate="print">
            <a:extLst>
              <a:ext uri="{BEBA8EAE-BF5A-486C-A8C5-ECC9F3942E4B}">
                <a14:imgProps xmlns:a14="http://schemas.microsoft.com/office/drawing/2010/main">
                  <a14:imgLayer r:embed="rId3">
                    <a14:imgEffect>
                      <a14:brightnessContrast contrast="20000"/>
                    </a14:imgEffect>
                    <a14:imgEffect>
                      <a14:sharpenSoften amount="25000"/>
                    </a14:imgEffect>
                  </a14:imgLayer>
                </a14:imgProps>
              </a:ext>
              <a:ext uri="{28A0092B-C50C-407E-A947-70E740481C1C}">
                <a14:useLocalDpi xmlns:a14="http://schemas.microsoft.com/office/drawing/2010/main" val="0"/>
              </a:ext>
            </a:extLst>
          </a:blip>
          <a:srcRect l="51435" r="10761"/>
          <a:stretch>
            <a:fillRect/>
          </a:stretch>
        </p:blipFill>
        <p:spPr>
          <a:xfrm>
            <a:off x="1808" y="0"/>
            <a:ext cx="2592608" cy="6858000"/>
          </a:xfrm>
          <a:prstGeom prst="rect">
            <a:avLst/>
          </a:prstGeom>
        </p:spPr>
      </p:pic>
      <p:sp>
        <p:nvSpPr>
          <p:cNvPr id="2" name="Заголовок 1"/>
          <p:cNvSpPr>
            <a:spLocks noGrp="1"/>
          </p:cNvSpPr>
          <p:nvPr>
            <p:ph type="title" hasCustomPrompt="1"/>
          </p:nvPr>
        </p:nvSpPr>
        <p:spPr>
          <a:xfrm>
            <a:off x="2996641" y="554695"/>
            <a:ext cx="8329054" cy="1325563"/>
          </a:xfrm>
        </p:spPr>
        <p:txBody>
          <a:bodyPr>
            <a:normAutofit/>
          </a:bodyPr>
          <a:lstStyle>
            <a:lvl1pPr>
              <a:defRPr sz="4400"/>
            </a:lvl1pPr>
          </a:lstStyle>
          <a:p>
            <a:r>
              <a:rPr lang="ru-RU" dirty="0"/>
              <a:t>Заголовок подраздела</a:t>
            </a:r>
          </a:p>
        </p:txBody>
      </p:sp>
      <p:sp>
        <p:nvSpPr>
          <p:cNvPr id="9" name="Прямоугольник 8"/>
          <p:cNvSpPr/>
          <p:nvPr userDrawn="1"/>
        </p:nvSpPr>
        <p:spPr>
          <a:xfrm>
            <a:off x="6778901"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11" name="Рисунок 10"/>
          <p:cNvPicPr>
            <a:picLocks noChangeAspect="1"/>
          </p:cNvPicPr>
          <p:nvPr userDrawn="1"/>
        </p:nvPicPr>
        <p:blipFill>
          <a:blip r:embed="rId4" cstate="print">
            <a:grayscl/>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6440572" y="6420358"/>
            <a:ext cx="338330" cy="341406"/>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СТРУКТУРА УЧЕБНОГО СОДЕРЖАНИЯ">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lvl1pPr>
              <a:defRPr/>
            </a:lvl1pPr>
          </a:lstStyle>
          <a:p>
            <a:r>
              <a:rPr lang="ru-RU" dirty="0"/>
              <a:t>СТРУКТУРА УЧЕБНОГО СОДЕРЖАНИЯ</a:t>
            </a:r>
          </a:p>
        </p:txBody>
      </p:sp>
      <p:sp>
        <p:nvSpPr>
          <p:cNvPr id="5" name="Объект 2"/>
          <p:cNvSpPr>
            <a:spLocks noGrp="1"/>
          </p:cNvSpPr>
          <p:nvPr>
            <p:ph idx="1"/>
          </p:nvPr>
        </p:nvSpPr>
        <p:spPr>
          <a:xfrm>
            <a:off x="696000" y="1796268"/>
            <a:ext cx="10800000" cy="4320000"/>
          </a:xfrm>
        </p:spPr>
        <p:txBody>
          <a:bodyPr wrap="none">
            <a:noAutofit/>
          </a:bodyPr>
          <a:lstStyle>
            <a:lvl1pPr marL="431800" indent="-431800" algn="just">
              <a:lnSpc>
                <a:spcPct val="100000"/>
              </a:lnSpc>
              <a:spcBef>
                <a:spcPts val="600"/>
              </a:spcBef>
              <a:spcAft>
                <a:spcPts val="1200"/>
              </a:spcAft>
              <a:buClrTx/>
              <a:buFont typeface="+mj-lt"/>
              <a:buAutoNum type="arabicPeriod"/>
              <a:defRPr sz="1800" b="0">
                <a:solidFill>
                  <a:schemeClr val="bg2">
                    <a:lumMod val="10000"/>
                  </a:schemeClr>
                </a:solidFill>
              </a:defRPr>
            </a:lvl1pPr>
            <a:lvl2pPr marL="790575" indent="-358775" algn="just">
              <a:lnSpc>
                <a:spcPct val="100000"/>
              </a:lnSpc>
              <a:spcBef>
                <a:spcPts val="200"/>
              </a:spcBef>
              <a:spcAft>
                <a:spcPts val="1200"/>
              </a:spcAft>
              <a:buClr>
                <a:schemeClr val="bg2">
                  <a:lumMod val="10000"/>
                </a:schemeClr>
              </a:buClr>
              <a:buFont typeface="+mj-lt"/>
              <a:buAutoNum type="arabicPeriod"/>
              <a:defRPr sz="1800">
                <a:solidFill>
                  <a:schemeClr val="bg2">
                    <a:lumMod val="10000"/>
                  </a:schemeClr>
                </a:solidFill>
              </a:defRPr>
            </a:lvl2pPr>
            <a:lvl3pPr marL="1151890" indent="-358775" algn="just">
              <a:lnSpc>
                <a:spcPct val="100000"/>
              </a:lnSpc>
              <a:spcBef>
                <a:spcPts val="50"/>
              </a:spcBef>
              <a:spcAft>
                <a:spcPts val="1200"/>
              </a:spcAft>
              <a:buClrTx/>
              <a:buFont typeface="+mj-lt"/>
              <a:buAutoNum type="arabicPeriod"/>
              <a:defRPr sz="1800">
                <a:solidFill>
                  <a:schemeClr val="bg2">
                    <a:lumMod val="10000"/>
                  </a:schemeClr>
                </a:solidFill>
              </a:defRPr>
            </a:lvl3pPr>
            <a:lvl4pPr marL="1481455" indent="-457200">
              <a:buClr>
                <a:schemeClr val="accent1"/>
              </a:buClr>
              <a:buFont typeface="+mj-lt"/>
              <a:buAutoNum type="arabicPeriod"/>
              <a:defRPr sz="2000"/>
            </a:lvl4pPr>
            <a:lvl5pPr marL="1752600" indent="-457200">
              <a:buClr>
                <a:schemeClr val="accent1"/>
              </a:buClr>
              <a:buFont typeface="+mj-lt"/>
              <a:buAutoNum type="arabicPeriod"/>
              <a:defRPr sz="2000"/>
            </a:lvl5pPr>
          </a:lstStyle>
          <a:p>
            <a:pPr lvl="0"/>
            <a:r>
              <a:rPr lang="ru-RU" dirty="0"/>
              <a:t>Образец текста</a:t>
            </a:r>
          </a:p>
          <a:p>
            <a:pPr lvl="1"/>
            <a:r>
              <a:rPr lang="ru-RU" dirty="0"/>
              <a:t>Второй уровень</a:t>
            </a:r>
          </a:p>
          <a:p>
            <a:pPr lvl="2"/>
            <a:r>
              <a:rPr lang="ru-RU" dirty="0"/>
              <a:t>Третий уровень</a:t>
            </a:r>
          </a:p>
        </p:txBody>
      </p:sp>
      <p:sp>
        <p:nvSpPr>
          <p:cNvPr id="9" name="Прямоугольник 8"/>
          <p:cNvSpPr/>
          <p:nvPr userDrawn="1"/>
        </p:nvSpPr>
        <p:spPr>
          <a:xfrm>
            <a:off x="6778901"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2" y="6420358"/>
            <a:ext cx="338330" cy="341406"/>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Заголовок и текст по всей ширин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sp>
        <p:nvSpPr>
          <p:cNvPr id="3" name="Объект 2"/>
          <p:cNvSpPr>
            <a:spLocks noGrp="1"/>
          </p:cNvSpPr>
          <p:nvPr>
            <p:ph idx="1"/>
          </p:nvPr>
        </p:nvSpPr>
        <p:spPr>
          <a:xfrm>
            <a:off x="696000" y="1784194"/>
            <a:ext cx="10800000" cy="4292407"/>
          </a:xfrm>
        </p:spPr>
        <p:txBody>
          <a:bodyPr/>
          <a:lstStyle>
            <a:lvl1pPr marL="0" indent="0" algn="just">
              <a:lnSpc>
                <a:spcPct val="100000"/>
              </a:lnSpc>
              <a:spcAft>
                <a:spcPts val="1200"/>
              </a:spcAft>
              <a:buNone/>
              <a:defRPr sz="1800"/>
            </a:lvl1pPr>
            <a:lvl2pPr marL="685800" indent="-228600" algn="just">
              <a:lnSpc>
                <a:spcPct val="100000"/>
              </a:lnSpc>
              <a:spcAft>
                <a:spcPts val="1200"/>
              </a:spcAft>
              <a:buFont typeface="Wingdings" panose="05000000000000000000" pitchFamily="2" charset="2"/>
              <a:buChar char="§"/>
              <a:defRPr sz="1800"/>
            </a:lvl2pPr>
            <a:lvl3pPr marL="1143000" indent="-228600" algn="just">
              <a:lnSpc>
                <a:spcPct val="100000"/>
              </a:lnSpc>
              <a:spcAft>
                <a:spcPts val="1200"/>
              </a:spcAft>
              <a:buFont typeface="Wingdings" panose="05000000000000000000" pitchFamily="2" charset="2"/>
              <a:buChar char="ü"/>
              <a:defRPr sz="1800"/>
            </a:lvl3pPr>
            <a:lvl4pPr marL="1600200" indent="-228600" algn="just">
              <a:lnSpc>
                <a:spcPct val="100000"/>
              </a:lnSpc>
              <a:spcAft>
                <a:spcPts val="1200"/>
              </a:spcAft>
              <a:buFont typeface="Wingdings" panose="05000000000000000000" pitchFamily="2" charset="2"/>
              <a:buChar char="q"/>
              <a:defRPr/>
            </a:lvl4pPr>
            <a:lvl5pPr marL="2057400" indent="-228600" algn="just">
              <a:lnSpc>
                <a:spcPct val="100000"/>
              </a:lnSpc>
              <a:spcAft>
                <a:spcPts val="1200"/>
              </a:spcAft>
              <a:buFont typeface="Wingdings" panose="05000000000000000000" pitchFamily="2" charset="2"/>
              <a:buChar char="Ø"/>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0" name="Прямоугольник 9"/>
          <p:cNvSpPr/>
          <p:nvPr userDrawn="1"/>
        </p:nvSpPr>
        <p:spPr>
          <a:xfrm>
            <a:off x="6778901"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2" y="6420358"/>
            <a:ext cx="338330" cy="341406"/>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graphicFrame>
        <p:nvGraphicFramePr>
          <p:cNvPr id="3" name="Таблица 2"/>
          <p:cNvGraphicFramePr>
            <a:graphicFrameLocks noGrp="1"/>
          </p:cNvGraphicFramePr>
          <p:nvPr userDrawn="1"/>
        </p:nvGraphicFramePr>
        <p:xfrm>
          <a:off x="696000" y="2134809"/>
          <a:ext cx="10800000" cy="1483360"/>
        </p:xfrm>
        <a:graphic>
          <a:graphicData uri="http://schemas.openxmlformats.org/drawingml/2006/table">
            <a:tbl>
              <a:tblPr firstRow="1" bandRow="1">
                <a:tableStyleId>{BDBED569-4797-4DF1-A0F4-6AAB3CD982D8}</a:tableStyleId>
              </a:tblPr>
              <a:tblGrid>
                <a:gridCol w="2700000">
                  <a:extLst>
                    <a:ext uri="{9D8B030D-6E8A-4147-A177-3AD203B41FA5}">
                      <a16:colId xmlns:a16="http://schemas.microsoft.com/office/drawing/2014/main" val="20000"/>
                    </a:ext>
                  </a:extLst>
                </a:gridCol>
                <a:gridCol w="2700000">
                  <a:extLst>
                    <a:ext uri="{9D8B030D-6E8A-4147-A177-3AD203B41FA5}">
                      <a16:colId xmlns:a16="http://schemas.microsoft.com/office/drawing/2014/main" val="20001"/>
                    </a:ext>
                  </a:extLst>
                </a:gridCol>
                <a:gridCol w="2700000">
                  <a:extLst>
                    <a:ext uri="{9D8B030D-6E8A-4147-A177-3AD203B41FA5}">
                      <a16:colId xmlns:a16="http://schemas.microsoft.com/office/drawing/2014/main" val="20002"/>
                    </a:ext>
                  </a:extLst>
                </a:gridCol>
                <a:gridCol w="2700000">
                  <a:extLst>
                    <a:ext uri="{9D8B030D-6E8A-4147-A177-3AD203B41FA5}">
                      <a16:colId xmlns:a16="http://schemas.microsoft.com/office/drawing/2014/main" val="20003"/>
                    </a:ext>
                  </a:extLst>
                </a:gridCol>
              </a:tblGrid>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a:solidFill>
                          <a:schemeClr val="bg2">
                            <a:lumMod val="10000"/>
                          </a:schemeClr>
                        </a:solidFill>
                      </a:endParaRPr>
                    </a:p>
                  </a:txBody>
                  <a:tcPr anchor="ctr"/>
                </a:tc>
                <a:extLst>
                  <a:ext uri="{0D108BD9-81ED-4DB2-BD59-A6C34878D82A}">
                    <a16:rowId xmlns:a16="http://schemas.microsoft.com/office/drawing/2014/main" val="10000"/>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10001"/>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10002"/>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10003"/>
                  </a:ext>
                </a:extLst>
              </a:tr>
            </a:tbl>
          </a:graphicData>
        </a:graphic>
      </p:graphicFrame>
      <p:sp>
        <p:nvSpPr>
          <p:cNvPr id="9" name="Прямоугольник 8"/>
          <p:cNvSpPr/>
          <p:nvPr userDrawn="1"/>
        </p:nvSpPr>
        <p:spPr>
          <a:xfrm>
            <a:off x="6778901"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2" y="6420358"/>
            <a:ext cx="338330" cy="341406"/>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Заголовок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6"/>
            <a:ext cx="10800000" cy="1219496"/>
          </a:xfrm>
        </p:spPr>
        <p:txBody>
          <a:bodyPr/>
          <a:lstStyle>
            <a:lvl1pPr>
              <a:lnSpc>
                <a:spcPct val="100000"/>
              </a:lnSpc>
              <a:defRPr/>
            </a:lvl1pPr>
          </a:lstStyle>
          <a:p>
            <a:r>
              <a:rPr lang="ru-RU" dirty="0"/>
              <a:t>Образец заголовка</a:t>
            </a:r>
          </a:p>
        </p:txBody>
      </p:sp>
      <p:sp>
        <p:nvSpPr>
          <p:cNvPr id="3" name="Объект 2"/>
          <p:cNvSpPr>
            <a:spLocks noGrp="1"/>
          </p:cNvSpPr>
          <p:nvPr>
            <p:ph sz="half" idx="1"/>
          </p:nvPr>
        </p:nvSpPr>
        <p:spPr>
          <a:xfrm>
            <a:off x="670505" y="1780309"/>
            <a:ext cx="5328851" cy="4398654"/>
          </a:xfrm>
        </p:spPr>
        <p:txBody>
          <a:bodyPr>
            <a:normAutofit/>
          </a:bodyPr>
          <a:lstStyle>
            <a:lvl1pPr marL="0" indent="0" algn="just">
              <a:spcAft>
                <a:spcPts val="1200"/>
              </a:spcAft>
              <a:buNone/>
              <a:defRPr sz="1800"/>
            </a:lvl1pPr>
            <a:lvl2pPr marL="685800" indent="-228600" algn="just">
              <a:spcAft>
                <a:spcPts val="1200"/>
              </a:spcAft>
              <a:buFont typeface="Wingdings" panose="05000000000000000000" pitchFamily="2" charset="2"/>
              <a:buChar char="§"/>
              <a:defRPr sz="1800"/>
            </a:lvl2pPr>
            <a:lvl3pPr marL="1143000" indent="-228600" algn="just">
              <a:spcAft>
                <a:spcPts val="1200"/>
              </a:spcAft>
              <a:buFont typeface="Wingdings" panose="05000000000000000000" pitchFamily="2" charset="2"/>
              <a:buChar char="ü"/>
              <a:defRPr sz="1800"/>
            </a:lvl3pPr>
            <a:lvl4pPr marL="1600200" indent="-228600" algn="just">
              <a:spcAft>
                <a:spcPts val="1200"/>
              </a:spcAft>
              <a:buFont typeface="Wingdings" panose="05000000000000000000" pitchFamily="2" charset="2"/>
              <a:buChar char="q"/>
              <a:defRPr sz="1800"/>
            </a:lvl4pPr>
            <a:lvl5pPr>
              <a:spcAft>
                <a:spcPts val="1200"/>
              </a:spcAft>
              <a:defRPr sz="1800"/>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p:txBody>
      </p:sp>
      <p:sp>
        <p:nvSpPr>
          <p:cNvPr id="4" name="Объект 3"/>
          <p:cNvSpPr>
            <a:spLocks noGrp="1"/>
          </p:cNvSpPr>
          <p:nvPr>
            <p:ph sz="half" idx="2"/>
          </p:nvPr>
        </p:nvSpPr>
        <p:spPr>
          <a:xfrm>
            <a:off x="6191884" y="1780309"/>
            <a:ext cx="5304116" cy="4398654"/>
          </a:xfrm>
        </p:spPr>
        <p:txBody>
          <a:bodyPr>
            <a:normAutofit/>
          </a:bodyPr>
          <a:lstStyle>
            <a:lvl1pPr marL="0" indent="0" algn="just">
              <a:spcAft>
                <a:spcPts val="1200"/>
              </a:spcAft>
              <a:buNone/>
              <a:defRPr sz="1800"/>
            </a:lvl1pPr>
            <a:lvl2pPr marL="685800" indent="-228600" algn="just">
              <a:spcAft>
                <a:spcPts val="1200"/>
              </a:spcAft>
              <a:buFont typeface="Wingdings" panose="05000000000000000000" pitchFamily="2" charset="2"/>
              <a:buChar char="§"/>
              <a:defRPr sz="1800"/>
            </a:lvl2pPr>
            <a:lvl3pPr marL="1143000" indent="-228600" algn="just">
              <a:spcAft>
                <a:spcPts val="1200"/>
              </a:spcAft>
              <a:buFont typeface="Wingdings" panose="05000000000000000000" pitchFamily="2" charset="2"/>
              <a:buChar char="ü"/>
              <a:defRPr sz="1800"/>
            </a:lvl3pPr>
            <a:lvl4pPr marL="1600200" indent="-228600" algn="just">
              <a:spcAft>
                <a:spcPts val="1200"/>
              </a:spcAft>
              <a:buFont typeface="Wingdings" panose="05000000000000000000" pitchFamily="2" charset="2"/>
              <a:buChar char="q"/>
              <a:defRPr sz="1800"/>
            </a:lvl4pPr>
            <a:lvl5pPr>
              <a:spcAft>
                <a:spcPts val="1200"/>
              </a:spcAft>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p:txBody>
      </p:sp>
      <p:sp>
        <p:nvSpPr>
          <p:cNvPr id="11" name="Прямоугольник 10"/>
          <p:cNvSpPr/>
          <p:nvPr userDrawn="1"/>
        </p:nvSpPr>
        <p:spPr>
          <a:xfrm>
            <a:off x="6778901"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13" name="Рисунок 12"/>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2" y="6420358"/>
            <a:ext cx="338330" cy="34140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sp>
        <p:nvSpPr>
          <p:cNvPr id="8" name="Прямоугольник 7"/>
          <p:cNvSpPr/>
          <p:nvPr userDrawn="1"/>
        </p:nvSpPr>
        <p:spPr>
          <a:xfrm>
            <a:off x="6778901"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11" name="Рисунок 10"/>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2" y="6420358"/>
            <a:ext cx="338330" cy="341406"/>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Рисунок с подписью">
    <p:spTree>
      <p:nvGrpSpPr>
        <p:cNvPr id="1" name=""/>
        <p:cNvGrpSpPr/>
        <p:nvPr/>
      </p:nvGrpSpPr>
      <p:grpSpPr>
        <a:xfrm>
          <a:off x="0" y="0"/>
          <a:ext cx="0" cy="0"/>
          <a:chOff x="0" y="0"/>
          <a:chExt cx="0" cy="0"/>
        </a:xfrm>
      </p:grpSpPr>
      <p:sp>
        <p:nvSpPr>
          <p:cNvPr id="3" name="Рисунок 2"/>
          <p:cNvSpPr>
            <a:spLocks noGrp="1"/>
          </p:cNvSpPr>
          <p:nvPr>
            <p:ph type="pic" idx="1"/>
          </p:nvPr>
        </p:nvSpPr>
        <p:spPr>
          <a:xfrm>
            <a:off x="5324400" y="1049878"/>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670505" y="1807029"/>
            <a:ext cx="4279025" cy="4223657"/>
          </a:xfrm>
        </p:spPr>
        <p:txBody>
          <a:bodyPr>
            <a:normAutofit/>
          </a:bodyPr>
          <a:lstStyle>
            <a:lvl1pPr marL="0" indent="0" algn="just">
              <a:spcBef>
                <a:spcPts val="0"/>
              </a:spcBef>
              <a:spcAft>
                <a:spcPts val="1200"/>
              </a:spcAft>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dirty="0"/>
              <a:t>Образец текста</a:t>
            </a:r>
          </a:p>
        </p:txBody>
      </p:sp>
      <p:sp>
        <p:nvSpPr>
          <p:cNvPr id="12" name="Заголовок 1"/>
          <p:cNvSpPr>
            <a:spLocks noGrp="1"/>
          </p:cNvSpPr>
          <p:nvPr>
            <p:ph type="title"/>
          </p:nvPr>
        </p:nvSpPr>
        <p:spPr>
          <a:xfrm>
            <a:off x="696000" y="267448"/>
            <a:ext cx="4277847" cy="1240651"/>
          </a:xfrm>
        </p:spPr>
        <p:txBody>
          <a:bodyPr/>
          <a:lstStyle>
            <a:lvl1pPr>
              <a:lnSpc>
                <a:spcPct val="100000"/>
              </a:lnSpc>
              <a:defRPr/>
            </a:lvl1pPr>
          </a:lstStyle>
          <a:p>
            <a:r>
              <a:rPr lang="ru-RU" dirty="0"/>
              <a:t>Образец заголовка</a:t>
            </a:r>
          </a:p>
        </p:txBody>
      </p:sp>
      <p:sp>
        <p:nvSpPr>
          <p:cNvPr id="11" name="Прямоугольник 10"/>
          <p:cNvSpPr/>
          <p:nvPr userDrawn="1"/>
        </p:nvSpPr>
        <p:spPr>
          <a:xfrm>
            <a:off x="6778901"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14" name="Рисунок 13"/>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2" y="6420358"/>
            <a:ext cx="338330" cy="341406"/>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5"/>
            <a:ext cx="10800000" cy="1240651"/>
          </a:xfrm>
          <a:prstGeom prst="rect">
            <a:avLst/>
          </a:prstGeom>
        </p:spPr>
        <p:txBody>
          <a:bodyPr vert="horz" lIns="91440" tIns="45720" rIns="91440" bIns="45720" rtlCol="0" anchor="ctr">
            <a:normAutofit/>
          </a:bodyPr>
          <a:lstStyle/>
          <a:p>
            <a:r>
              <a:rPr lang="ru-RU" dirty="0"/>
              <a:t>Образец заголовка</a:t>
            </a:r>
          </a:p>
        </p:txBody>
      </p:sp>
      <p:sp>
        <p:nvSpPr>
          <p:cNvPr id="3" name="Текст 2"/>
          <p:cNvSpPr>
            <a:spLocks noGrp="1"/>
          </p:cNvSpPr>
          <p:nvPr>
            <p:ph type="body" idx="1"/>
          </p:nvPr>
        </p:nvSpPr>
        <p:spPr>
          <a:xfrm>
            <a:off x="696000" y="1725264"/>
            <a:ext cx="10800000" cy="4351338"/>
          </a:xfrm>
          <a:prstGeom prst="rect">
            <a:avLst/>
          </a:prstGeom>
        </p:spPr>
        <p:txBody>
          <a:bodyPr vert="horz" lIns="91440" tIns="45720" rIns="91440" bIns="45720" rtlCol="0">
            <a:norm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3200" kern="1200">
          <a:solidFill>
            <a:schemeClr val="accent5">
              <a:lumMod val="7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spcAft>
          <a:spcPts val="800"/>
        </a:spcAft>
        <a:buFont typeface="Arial" panose="020B0604020202020204" pitchFamily="34" charset="0"/>
        <a:buChar char="•"/>
        <a:defRPr sz="2800" kern="1200">
          <a:solidFill>
            <a:schemeClr val="bg2">
              <a:lumMod val="10000"/>
            </a:schemeClr>
          </a:solidFill>
          <a:latin typeface="+mn-lt"/>
          <a:ea typeface="+mn-ea"/>
          <a:cs typeface="+mn-cs"/>
        </a:defRPr>
      </a:lvl1pPr>
      <a:lvl2pPr marL="685800" indent="-228600" algn="l" defTabSz="914400" rtl="0" eaLnBrk="1" latinLnBrk="0" hangingPunct="1">
        <a:lnSpc>
          <a:spcPct val="100000"/>
        </a:lnSpc>
        <a:spcBef>
          <a:spcPts val="500"/>
        </a:spcBef>
        <a:spcAft>
          <a:spcPts val="800"/>
        </a:spcAft>
        <a:buFont typeface="Arial" panose="020B0604020202020204" pitchFamily="34" charset="0"/>
        <a:buChar char="•"/>
        <a:defRPr sz="2400" kern="1200">
          <a:solidFill>
            <a:schemeClr val="bg2">
              <a:lumMod val="10000"/>
            </a:schemeClr>
          </a:solidFill>
          <a:latin typeface="+mn-lt"/>
          <a:ea typeface="+mn-ea"/>
          <a:cs typeface="+mn-cs"/>
        </a:defRPr>
      </a:lvl2pPr>
      <a:lvl3pPr marL="1143000" indent="-228600" algn="l" defTabSz="914400" rtl="0" eaLnBrk="1" latinLnBrk="0" hangingPunct="1">
        <a:lnSpc>
          <a:spcPct val="100000"/>
        </a:lnSpc>
        <a:spcBef>
          <a:spcPts val="500"/>
        </a:spcBef>
        <a:spcAft>
          <a:spcPts val="800"/>
        </a:spcAft>
        <a:buFont typeface="Arial" panose="020B0604020202020204" pitchFamily="34" charset="0"/>
        <a:buChar char="•"/>
        <a:defRPr sz="2000" kern="1200">
          <a:solidFill>
            <a:schemeClr val="bg2">
              <a:lumMod val="10000"/>
            </a:schemeClr>
          </a:solidFill>
          <a:latin typeface="+mn-lt"/>
          <a:ea typeface="+mn-ea"/>
          <a:cs typeface="+mn-cs"/>
        </a:defRPr>
      </a:lvl3pPr>
      <a:lvl4pPr marL="16002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4pPr>
      <a:lvl5pPr marL="20574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897349" y="1384299"/>
            <a:ext cx="8130852" cy="2387600"/>
          </a:xfrm>
        </p:spPr>
        <p:txBody>
          <a:bodyPr>
            <a:normAutofit fontScale="90000"/>
          </a:bodyPr>
          <a:lstStyle/>
          <a:p>
            <a:pPr algn="ctr"/>
            <a:r>
              <a:rPr lang="ru-RU" sz="4000" b="1" cap="all" dirty="0">
                <a:solidFill>
                  <a:srgbClr val="1F497D">
                    <a:lumMod val="75000"/>
                  </a:srgbClr>
                </a:solidFill>
                <a:effectLst>
                  <a:reflection blurRad="12700" stA="34000" endA="740" endPos="53000" dir="5400000" sy="-100000" algn="bl" rotWithShape="0"/>
                </a:effectLst>
                <a:latin typeface="Calibri" panose="020F0502020204030204"/>
              </a:rPr>
              <a:t>ОРГАНИЗАЦИЯ борьбы с</a:t>
            </a:r>
            <a:br>
              <a:rPr lang="ru-RU" sz="4000" b="1" cap="all" dirty="0">
                <a:solidFill>
                  <a:srgbClr val="1F497D">
                    <a:lumMod val="75000"/>
                  </a:srgbClr>
                </a:solidFill>
                <a:effectLst>
                  <a:reflection blurRad="12700" stA="34000" endA="740" endPos="53000" dir="5400000" sy="-100000" algn="bl" rotWithShape="0"/>
                </a:effectLst>
                <a:latin typeface="Calibri" panose="020F0502020204030204"/>
              </a:rPr>
            </a:br>
            <a:r>
              <a:rPr lang="ru-RU" sz="4000" b="1" cap="all" dirty="0">
                <a:solidFill>
                  <a:srgbClr val="1F497D">
                    <a:lumMod val="75000"/>
                  </a:srgbClr>
                </a:solidFill>
                <a:effectLst>
                  <a:reflection blurRad="12700" stA="34000" endA="740" endPos="53000" dir="5400000" sy="-100000" algn="bl" rotWithShape="0"/>
                </a:effectLst>
                <a:latin typeface="Calibri" panose="020F0502020204030204"/>
              </a:rPr>
              <a:t>туберкулезом в современных условиях</a:t>
            </a:r>
            <a:br>
              <a:rPr lang="ru-RU" sz="4000" b="1" cap="all" dirty="0">
                <a:solidFill>
                  <a:srgbClr val="1F497D">
                    <a:lumMod val="75000"/>
                  </a:srgbClr>
                </a:solidFill>
                <a:effectLst>
                  <a:reflection blurRad="12700" stA="34000" endA="740" endPos="53000" dir="5400000" sy="-100000" algn="bl" rotWithShape="0"/>
                </a:effectLst>
                <a:latin typeface="Calibri" panose="020F0502020204030204"/>
              </a:rPr>
            </a:br>
            <a:r>
              <a:rPr lang="ru-RU" sz="4000" b="1" cap="all" dirty="0">
                <a:solidFill>
                  <a:srgbClr val="1F497D">
                    <a:lumMod val="75000"/>
                  </a:srgbClr>
                </a:solidFill>
                <a:effectLst>
                  <a:reflection blurRad="12700" stA="34000" endA="740" endPos="53000" dir="5400000" sy="-100000" algn="bl" rotWithShape="0"/>
                </a:effectLst>
                <a:latin typeface="Calibri" panose="020F0502020204030204"/>
              </a:rPr>
              <a:t>особенности течения туберкулеза в современных условиях </a:t>
            </a:r>
            <a:br>
              <a:rPr lang="ru-RU" sz="4000" b="1" cap="all" dirty="0">
                <a:solidFill>
                  <a:srgbClr val="1F497D">
                    <a:satMod val="200000"/>
                  </a:srgbClr>
                </a:solidFill>
                <a:effectLst>
                  <a:reflection blurRad="12700" stA="34000" endA="740" endPos="53000" dir="5400000" sy="-100000" algn="bl" rotWithShape="0"/>
                </a:effectLst>
                <a:latin typeface="Calibri" panose="020F0502020204030204"/>
              </a:rPr>
            </a:br>
            <a:endParaRPr lang="ru-RU" sz="4400" dirty="0"/>
          </a:p>
        </p:txBody>
      </p:sp>
      <p:sp>
        <p:nvSpPr>
          <p:cNvPr id="3" name="TextBox 2"/>
          <p:cNvSpPr txBox="1"/>
          <p:nvPr/>
        </p:nvSpPr>
        <p:spPr>
          <a:xfrm>
            <a:off x="3638550" y="4389119"/>
            <a:ext cx="6648450" cy="707886"/>
          </a:xfrm>
          <a:prstGeom prst="rect">
            <a:avLst/>
          </a:prstGeom>
          <a:noFill/>
        </p:spPr>
        <p:txBody>
          <a:bodyPr wrap="square" rtlCol="0">
            <a:spAutoFit/>
          </a:bodyPr>
          <a:lstStyle/>
          <a:p>
            <a:pPr algn="ctr"/>
            <a:r>
              <a:rPr lang="ru-RU" sz="2000" dirty="0">
                <a:solidFill>
                  <a:schemeClr val="bg1">
                    <a:lumMod val="50000"/>
                  </a:schemeClr>
                </a:solidFill>
              </a:rPr>
              <a:t>Зырянова Татьяна Валентиновна</a:t>
            </a:r>
          </a:p>
          <a:p>
            <a:pPr algn="ctr"/>
            <a:r>
              <a:rPr lang="ru-RU" sz="2000" dirty="0" err="1">
                <a:solidFill>
                  <a:schemeClr val="bg1">
                    <a:lumMod val="50000"/>
                  </a:schemeClr>
                </a:solidFill>
                <a:latin typeface="+mj-lt"/>
                <a:ea typeface="+mj-ea"/>
                <a:cs typeface="+mj-cs"/>
              </a:rPr>
              <a:t>к.м.н.,доцент</a:t>
            </a:r>
            <a:r>
              <a:rPr lang="ru-RU" sz="2000" dirty="0">
                <a:solidFill>
                  <a:schemeClr val="bg1">
                    <a:lumMod val="50000"/>
                  </a:schemeClr>
                </a:solidFill>
                <a:latin typeface="+mj-lt"/>
                <a:ea typeface="+mj-ea"/>
                <a:cs typeface="+mj-cs"/>
              </a:rPr>
              <a:t> кафедры </a:t>
            </a:r>
            <a:r>
              <a:rPr lang="ru-RU" sz="2000" dirty="0" err="1">
                <a:solidFill>
                  <a:schemeClr val="bg1">
                    <a:lumMod val="50000"/>
                  </a:schemeClr>
                </a:solidFill>
                <a:latin typeface="+mj-lt"/>
                <a:ea typeface="+mj-ea"/>
                <a:cs typeface="+mj-cs"/>
              </a:rPr>
              <a:t>фтизиопульмонологии</a:t>
            </a:r>
            <a:endParaRPr lang="ru-RU" sz="2000" dirty="0">
              <a:solidFill>
                <a:schemeClr val="bg1">
                  <a:lumMod val="50000"/>
                </a:schemeClr>
              </a:solidFill>
              <a:latin typeface="+mj-lt"/>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ПЛАН ЛЕКЦИИ</a:t>
            </a:r>
          </a:p>
        </p:txBody>
      </p:sp>
      <p:sp>
        <p:nvSpPr>
          <p:cNvPr id="3" name="Объект 2"/>
          <p:cNvSpPr>
            <a:spLocks noGrp="1"/>
          </p:cNvSpPr>
          <p:nvPr>
            <p:ph idx="1"/>
          </p:nvPr>
        </p:nvSpPr>
        <p:spPr>
          <a:xfrm>
            <a:off x="709788" y="1134533"/>
            <a:ext cx="10800000" cy="5159587"/>
          </a:xfrm>
        </p:spPr>
        <p:txBody>
          <a:bodyPr/>
          <a:lstStyle/>
          <a:p>
            <a:pPr>
              <a:spcBef>
                <a:spcPts val="0"/>
              </a:spcBef>
              <a:spcAft>
                <a:spcPts val="0"/>
              </a:spcAft>
              <a:buAutoNum type="romanUcPeriod"/>
            </a:pPr>
            <a:r>
              <a:rPr lang="ru-RU" b="1" dirty="0">
                <a:solidFill>
                  <a:schemeClr val="accent5">
                    <a:lumMod val="75000"/>
                  </a:schemeClr>
                </a:solidFill>
              </a:rPr>
              <a:t>Основные эпидемиологические показатели по туберкулезу</a:t>
            </a:r>
          </a:p>
          <a:p>
            <a:pPr marL="0" indent="0">
              <a:spcBef>
                <a:spcPts val="0"/>
              </a:spcBef>
              <a:spcAft>
                <a:spcPts val="0"/>
              </a:spcAft>
              <a:buNone/>
            </a:pPr>
            <a:r>
              <a:rPr lang="ru-RU" b="1" dirty="0">
                <a:solidFill>
                  <a:schemeClr val="accent5">
                    <a:lumMod val="75000"/>
                  </a:schemeClr>
                </a:solidFill>
              </a:rPr>
              <a:t>II. Ведущие документы</a:t>
            </a:r>
          </a:p>
          <a:p>
            <a:pPr lvl="1">
              <a:spcBef>
                <a:spcPts val="0"/>
              </a:spcBef>
              <a:spcAft>
                <a:spcPts val="0"/>
              </a:spcAft>
            </a:pPr>
            <a:r>
              <a:rPr lang="ru-RU" dirty="0">
                <a:solidFill>
                  <a:schemeClr val="accent5">
                    <a:lumMod val="75000"/>
                  </a:schemeClr>
                </a:solidFill>
              </a:rPr>
              <a:t>Стратегия развития здравоохранения РФ до 2030 года.</a:t>
            </a:r>
          </a:p>
          <a:p>
            <a:pPr lvl="1">
              <a:spcBef>
                <a:spcPts val="0"/>
              </a:spcBef>
              <a:spcAft>
                <a:spcPts val="0"/>
              </a:spcAft>
            </a:pPr>
            <a:r>
              <a:rPr lang="ru-RU" dirty="0">
                <a:solidFill>
                  <a:schemeClr val="accent5">
                    <a:lumMod val="75000"/>
                  </a:schemeClr>
                </a:solidFill>
              </a:rPr>
              <a:t>Приказы №190, 127, 951, 932.</a:t>
            </a:r>
          </a:p>
          <a:p>
            <a:pPr lvl="1">
              <a:spcBef>
                <a:spcPts val="0"/>
              </a:spcBef>
              <a:spcAft>
                <a:spcPts val="0"/>
              </a:spcAft>
            </a:pPr>
            <a:r>
              <a:rPr lang="ru-RU" dirty="0">
                <a:solidFill>
                  <a:schemeClr val="accent5">
                    <a:lumMod val="75000"/>
                  </a:schemeClr>
                </a:solidFill>
              </a:rPr>
              <a:t>Клинические рекомендации по диагностике и лечению туберкулеза 2024.</a:t>
            </a:r>
          </a:p>
          <a:p>
            <a:pPr marL="0" indent="0">
              <a:spcBef>
                <a:spcPts val="0"/>
              </a:spcBef>
              <a:spcAft>
                <a:spcPts val="0"/>
              </a:spcAft>
              <a:buNone/>
            </a:pPr>
            <a:r>
              <a:rPr lang="ru-RU" b="1" dirty="0">
                <a:solidFill>
                  <a:schemeClr val="accent5">
                    <a:lumMod val="75000"/>
                  </a:schemeClr>
                </a:solidFill>
              </a:rPr>
              <a:t>III. Методы выявления больных туберкулезом</a:t>
            </a:r>
          </a:p>
          <a:p>
            <a:pPr lvl="1">
              <a:spcBef>
                <a:spcPts val="0"/>
              </a:spcBef>
              <a:spcAft>
                <a:spcPts val="0"/>
              </a:spcAft>
            </a:pPr>
            <a:r>
              <a:rPr lang="ru-RU" dirty="0">
                <a:solidFill>
                  <a:schemeClr val="accent5">
                    <a:lumMod val="75000"/>
                  </a:schemeClr>
                </a:solidFill>
              </a:rPr>
              <a:t>Профилактический (в том числе ФЛГ – флюорография).</a:t>
            </a:r>
          </a:p>
          <a:p>
            <a:pPr lvl="1">
              <a:spcBef>
                <a:spcPts val="0"/>
              </a:spcBef>
              <a:spcAft>
                <a:spcPts val="0"/>
              </a:spcAft>
            </a:pPr>
            <a:r>
              <a:rPr lang="ru-RU" dirty="0">
                <a:solidFill>
                  <a:schemeClr val="accent5">
                    <a:lumMod val="75000"/>
                  </a:schemeClr>
                </a:solidFill>
              </a:rPr>
              <a:t>Клинический.</a:t>
            </a:r>
          </a:p>
          <a:p>
            <a:pPr marL="0" indent="0">
              <a:spcBef>
                <a:spcPts val="0"/>
              </a:spcBef>
              <a:spcAft>
                <a:spcPts val="0"/>
              </a:spcAft>
              <a:buNone/>
            </a:pPr>
            <a:r>
              <a:rPr lang="ru-RU" b="1" dirty="0">
                <a:solidFill>
                  <a:schemeClr val="accent5">
                    <a:lumMod val="75000"/>
                  </a:schemeClr>
                </a:solidFill>
              </a:rPr>
              <a:t>IV. Клинический минимум обследования пациента при подозрении на туберкулез</a:t>
            </a:r>
          </a:p>
          <a:p>
            <a:pPr lvl="1">
              <a:spcBef>
                <a:spcPts val="0"/>
              </a:spcBef>
              <a:spcAft>
                <a:spcPts val="0"/>
              </a:spcAft>
            </a:pPr>
            <a:r>
              <a:rPr lang="ru-RU" dirty="0">
                <a:solidFill>
                  <a:schemeClr val="accent5">
                    <a:lumMod val="75000"/>
                  </a:schemeClr>
                </a:solidFill>
              </a:rPr>
              <a:t>В условиях учреждений ПМСП - первичной медико-санитарной помощи.</a:t>
            </a:r>
          </a:p>
          <a:p>
            <a:pPr lvl="1">
              <a:spcBef>
                <a:spcPts val="0"/>
              </a:spcBef>
              <a:spcAft>
                <a:spcPts val="0"/>
              </a:spcAft>
            </a:pPr>
            <a:r>
              <a:rPr lang="ru-RU" dirty="0">
                <a:solidFill>
                  <a:schemeClr val="accent5">
                    <a:lumMod val="75000"/>
                  </a:schemeClr>
                </a:solidFill>
              </a:rPr>
              <a:t>В условиях ПТС – противотуберкулезной службы.</a:t>
            </a:r>
          </a:p>
          <a:p>
            <a:pPr marL="0" indent="0">
              <a:spcBef>
                <a:spcPts val="0"/>
              </a:spcBef>
              <a:spcAft>
                <a:spcPts val="0"/>
              </a:spcAft>
              <a:buNone/>
            </a:pPr>
            <a:r>
              <a:rPr lang="ru-RU" b="1" dirty="0">
                <a:solidFill>
                  <a:schemeClr val="accent5">
                    <a:lumMod val="75000"/>
                  </a:schemeClr>
                </a:solidFill>
              </a:rPr>
              <a:t>V. Варианты выявления туберкулеза</a:t>
            </a:r>
          </a:p>
          <a:p>
            <a:pPr lvl="1">
              <a:spcBef>
                <a:spcPts val="0"/>
              </a:spcBef>
              <a:spcAft>
                <a:spcPts val="0"/>
              </a:spcAft>
            </a:pPr>
            <a:r>
              <a:rPr lang="ru-RU" dirty="0">
                <a:solidFill>
                  <a:schemeClr val="accent5">
                    <a:lumMod val="75000"/>
                  </a:schemeClr>
                </a:solidFill>
              </a:rPr>
              <a:t>Раннее и своевременное.</a:t>
            </a:r>
          </a:p>
          <a:p>
            <a:pPr lvl="1">
              <a:spcBef>
                <a:spcPts val="0"/>
              </a:spcBef>
              <a:spcAft>
                <a:spcPts val="0"/>
              </a:spcAft>
            </a:pPr>
            <a:r>
              <a:rPr lang="ru-RU" dirty="0">
                <a:solidFill>
                  <a:schemeClr val="accent5">
                    <a:lumMod val="75000"/>
                  </a:schemeClr>
                </a:solidFill>
              </a:rPr>
              <a:t>Несвоевременное и запущенные формы.</a:t>
            </a:r>
          </a:p>
          <a:p>
            <a:pPr marL="0" lvl="0" indent="0">
              <a:spcBef>
                <a:spcPts val="0"/>
              </a:spcBef>
              <a:spcAft>
                <a:spcPts val="0"/>
              </a:spcAft>
              <a:buNone/>
            </a:pPr>
            <a:r>
              <a:rPr lang="ru-RU" b="1" dirty="0">
                <a:solidFill>
                  <a:srgbClr val="4472C4">
                    <a:lumMod val="75000"/>
                  </a:srgbClr>
                </a:solidFill>
              </a:rPr>
              <a:t>V</a:t>
            </a:r>
            <a:r>
              <a:rPr lang="en-US" b="1" dirty="0">
                <a:solidFill>
                  <a:srgbClr val="4472C4">
                    <a:lumMod val="75000"/>
                  </a:srgbClr>
                </a:solidFill>
              </a:rPr>
              <a:t>I</a:t>
            </a:r>
            <a:r>
              <a:rPr lang="ru-RU" b="1" dirty="0">
                <a:solidFill>
                  <a:srgbClr val="4472C4">
                    <a:lumMod val="75000"/>
                  </a:srgbClr>
                </a:solidFill>
              </a:rPr>
              <a:t>. Виды медицинской помощи больным туберкулезом</a:t>
            </a:r>
          </a:p>
          <a:p>
            <a:pPr lvl="1">
              <a:spcBef>
                <a:spcPts val="0"/>
              </a:spcBef>
              <a:spcAft>
                <a:spcPts val="0"/>
              </a:spcAft>
              <a:buClr>
                <a:srgbClr val="E7E6E6">
                  <a:lumMod val="10000"/>
                </a:srgbClr>
              </a:buClr>
            </a:pPr>
            <a:r>
              <a:rPr lang="ru-RU" dirty="0">
                <a:solidFill>
                  <a:srgbClr val="4472C4">
                    <a:lumMod val="75000"/>
                  </a:srgbClr>
                </a:solidFill>
              </a:rPr>
              <a:t>Первичная</a:t>
            </a:r>
            <a:r>
              <a:rPr lang="en-US" dirty="0">
                <a:solidFill>
                  <a:srgbClr val="4472C4">
                    <a:lumMod val="75000"/>
                  </a:srgbClr>
                </a:solidFill>
              </a:rPr>
              <a:t> </a:t>
            </a:r>
            <a:r>
              <a:rPr lang="ru-RU" dirty="0">
                <a:solidFill>
                  <a:srgbClr val="4472C4">
                    <a:lumMod val="75000"/>
                  </a:srgbClr>
                </a:solidFill>
              </a:rPr>
              <a:t> специализированная МСП</a:t>
            </a:r>
          </a:p>
          <a:p>
            <a:pPr lvl="1">
              <a:spcBef>
                <a:spcPts val="0"/>
              </a:spcBef>
              <a:spcAft>
                <a:spcPts val="0"/>
              </a:spcAft>
              <a:buClr>
                <a:srgbClr val="E7E6E6">
                  <a:lumMod val="10000"/>
                </a:srgbClr>
              </a:buClr>
            </a:pPr>
            <a:r>
              <a:rPr lang="ru-RU" dirty="0">
                <a:solidFill>
                  <a:srgbClr val="4472C4">
                    <a:lumMod val="75000"/>
                  </a:srgbClr>
                </a:solidFill>
              </a:rPr>
              <a:t>Высокотехнологичная</a:t>
            </a:r>
            <a:r>
              <a:rPr lang="en-US" dirty="0">
                <a:solidFill>
                  <a:srgbClr val="4472C4">
                    <a:lumMod val="75000"/>
                  </a:srgbClr>
                </a:solidFill>
              </a:rPr>
              <a:t> </a:t>
            </a:r>
            <a:r>
              <a:rPr lang="ru-RU" dirty="0">
                <a:solidFill>
                  <a:srgbClr val="4472C4">
                    <a:lumMod val="75000"/>
                  </a:srgbClr>
                </a:solidFill>
              </a:rPr>
              <a:t> специализированная МСП</a:t>
            </a:r>
          </a:p>
          <a:p>
            <a:pPr marL="0" lvl="0" indent="0">
              <a:spcBef>
                <a:spcPts val="0"/>
              </a:spcBef>
              <a:spcAft>
                <a:spcPts val="0"/>
              </a:spcAft>
              <a:buNone/>
            </a:pPr>
            <a:r>
              <a:rPr lang="en-US" b="1" dirty="0">
                <a:solidFill>
                  <a:srgbClr val="4472C4">
                    <a:lumMod val="75000"/>
                  </a:srgbClr>
                </a:solidFill>
              </a:rPr>
              <a:t>V</a:t>
            </a:r>
            <a:r>
              <a:rPr lang="ru-RU" b="1" dirty="0">
                <a:solidFill>
                  <a:srgbClr val="4472C4">
                    <a:lumMod val="75000"/>
                  </a:srgbClr>
                </a:solidFill>
              </a:rPr>
              <a:t>II.</a:t>
            </a:r>
            <a:r>
              <a:rPr lang="en-US" b="1" dirty="0">
                <a:solidFill>
                  <a:srgbClr val="4472C4">
                    <a:lumMod val="75000"/>
                  </a:srgbClr>
                </a:solidFill>
              </a:rPr>
              <a:t> </a:t>
            </a:r>
            <a:r>
              <a:rPr lang="ru-RU" b="1" dirty="0">
                <a:solidFill>
                  <a:srgbClr val="4472C4">
                    <a:lumMod val="75000"/>
                  </a:srgbClr>
                </a:solidFill>
              </a:rPr>
              <a:t>Диспансерная группировка пациентов в ПТС</a:t>
            </a:r>
            <a:endParaRPr lang="en-US" b="1" dirty="0">
              <a:solidFill>
                <a:srgbClr val="4472C4">
                  <a:lumMod val="75000"/>
                </a:srgbClr>
              </a:solidFill>
            </a:endParaRPr>
          </a:p>
          <a:p>
            <a:pPr marL="0" lvl="0" indent="0">
              <a:spcBef>
                <a:spcPts val="0"/>
              </a:spcBef>
              <a:spcAft>
                <a:spcPts val="0"/>
              </a:spcAft>
              <a:buNone/>
            </a:pPr>
            <a:r>
              <a:rPr lang="en-US" b="1" dirty="0">
                <a:solidFill>
                  <a:srgbClr val="4472C4">
                    <a:lumMod val="75000"/>
                  </a:srgbClr>
                </a:solidFill>
              </a:rPr>
              <a:t>VI</a:t>
            </a:r>
            <a:r>
              <a:rPr lang="ru-RU" b="1" dirty="0">
                <a:solidFill>
                  <a:srgbClr val="4472C4">
                    <a:lumMod val="75000"/>
                  </a:srgbClr>
                </a:solidFill>
              </a:rPr>
              <a:t>I</a:t>
            </a:r>
            <a:r>
              <a:rPr lang="en-US" b="1" dirty="0">
                <a:solidFill>
                  <a:srgbClr val="4472C4">
                    <a:lumMod val="75000"/>
                  </a:srgbClr>
                </a:solidFill>
              </a:rPr>
              <a:t>I. </a:t>
            </a:r>
            <a:r>
              <a:rPr lang="ru-RU" b="1" dirty="0">
                <a:solidFill>
                  <a:srgbClr val="4472C4">
                    <a:lumMod val="75000"/>
                  </a:srgbClr>
                </a:solidFill>
              </a:rPr>
              <a:t>Виды профилактики туберкулеза (санитарная, социальная, специфическая)</a:t>
            </a:r>
          </a:p>
          <a:p>
            <a:pPr marL="0" lvl="0" indent="0">
              <a:spcBef>
                <a:spcPts val="0"/>
              </a:spcBef>
              <a:spcAft>
                <a:spcPts val="0"/>
              </a:spcAft>
              <a:buNone/>
            </a:pPr>
            <a:r>
              <a:rPr lang="en-US" b="1" dirty="0">
                <a:solidFill>
                  <a:srgbClr val="4472C4">
                    <a:lumMod val="75000"/>
                  </a:srgbClr>
                </a:solidFill>
              </a:rPr>
              <a:t>IX. </a:t>
            </a:r>
            <a:r>
              <a:rPr lang="ru-RU" b="1" dirty="0">
                <a:solidFill>
                  <a:srgbClr val="4472C4">
                    <a:lumMod val="75000"/>
                  </a:srgbClr>
                </a:solidFill>
              </a:rPr>
              <a:t>Заключение.</a:t>
            </a:r>
          </a:p>
          <a:p>
            <a:pPr marL="0" lvl="0" indent="0">
              <a:spcBef>
                <a:spcPts val="0"/>
              </a:spcBef>
              <a:spcAft>
                <a:spcPts val="0"/>
              </a:spcAft>
              <a:buNone/>
            </a:pPr>
            <a:endParaRPr lang="ru-RU" dirty="0">
              <a:solidFill>
                <a:schemeClr val="accent5">
                  <a:lumMod val="75000"/>
                </a:schemeClr>
              </a:solidFill>
            </a:endParaRPr>
          </a:p>
        </p:txBody>
      </p:sp>
      <p:sp>
        <p:nvSpPr>
          <p:cNvPr id="4" name="Заголовок 1"/>
          <p:cNvSpPr txBox="1"/>
          <p:nvPr/>
        </p:nvSpPr>
        <p:spPr>
          <a:xfrm>
            <a:off x="9971314" y="47626"/>
            <a:ext cx="2119086" cy="82867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kern="1200" baseline="0">
                <a:solidFill>
                  <a:schemeClr val="accent5">
                    <a:lumMod val="75000"/>
                  </a:schemeClr>
                </a:solidFill>
                <a:latin typeface="+mj-lt"/>
                <a:ea typeface="+mj-ea"/>
                <a:cs typeface="+mj-cs"/>
              </a:defRPr>
            </a:lvl1pPr>
          </a:lstStyle>
          <a:p>
            <a:pPr algn="ctr"/>
            <a:endParaRPr lang="ru-RU" sz="3200" i="1" dirty="0">
              <a:solidFill>
                <a:schemeClr val="bg1">
                  <a:lumMod val="85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5050" y="152090"/>
            <a:ext cx="10800000" cy="1240651"/>
          </a:xfrm>
        </p:spPr>
        <p:txBody>
          <a:bodyPr>
            <a:normAutofit/>
          </a:bodyPr>
          <a:lstStyle/>
          <a:p>
            <a:r>
              <a:rPr lang="ru-RU" sz="3600" b="1" dirty="0"/>
              <a:t>ЦЕЛЬ ЛЕКЦИИ</a:t>
            </a:r>
            <a:endParaRPr lang="ru-RU" sz="3600" dirty="0"/>
          </a:p>
        </p:txBody>
      </p:sp>
      <p:sp>
        <p:nvSpPr>
          <p:cNvPr id="3" name="Объект 2"/>
          <p:cNvSpPr>
            <a:spLocks noGrp="1"/>
          </p:cNvSpPr>
          <p:nvPr>
            <p:ph idx="1"/>
          </p:nvPr>
        </p:nvSpPr>
        <p:spPr>
          <a:xfrm>
            <a:off x="638850" y="1517494"/>
            <a:ext cx="10800000" cy="4292407"/>
          </a:xfrm>
        </p:spPr>
        <p:txBody>
          <a:bodyPr>
            <a:noAutofit/>
          </a:bodyPr>
          <a:lstStyle/>
          <a:p>
            <a:pPr marL="342900" lvl="0" indent="-342900" algn="l">
              <a:spcBef>
                <a:spcPct val="20000"/>
              </a:spcBef>
              <a:spcAft>
                <a:spcPts val="0"/>
              </a:spcAft>
              <a:buFont typeface="Arial" panose="020B0604020202020204" pitchFamily="34" charset="0"/>
              <a:buChar char="•"/>
            </a:pPr>
            <a:r>
              <a:rPr lang="ru-RU" sz="3200" dirty="0">
                <a:solidFill>
                  <a:prstClr val="black"/>
                </a:solidFill>
                <a:latin typeface="Calibri" panose="020F0502020204030204"/>
              </a:rPr>
              <a:t>Изучить методы, выявления, диагностики и профилактики туберкулеза, познакомить с нормативной документацией, видами медицинской помощи больным туберкулезом, группами диспансерного наблюдения в противотуберкулезном диспансере</a:t>
            </a:r>
          </a:p>
          <a:p>
            <a:endParaRPr lang="ru-RU" sz="3000" dirty="0">
              <a:solidFill>
                <a:schemeClr val="accent5">
                  <a:lumMod val="75000"/>
                </a:schemeClr>
              </a:solidFill>
            </a:endParaRPr>
          </a:p>
        </p:txBody>
      </p:sp>
      <p:sp>
        <p:nvSpPr>
          <p:cNvPr id="4" name="Заголовок 1"/>
          <p:cNvSpPr txBox="1"/>
          <p:nvPr/>
        </p:nvSpPr>
        <p:spPr>
          <a:xfrm>
            <a:off x="9971314" y="47626"/>
            <a:ext cx="2119086" cy="82867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kern="1200" baseline="0">
                <a:solidFill>
                  <a:schemeClr val="accent5">
                    <a:lumMod val="75000"/>
                  </a:schemeClr>
                </a:solidFill>
                <a:latin typeface="+mj-lt"/>
                <a:ea typeface="+mj-ea"/>
                <a:cs typeface="+mj-cs"/>
              </a:defRPr>
            </a:lvl1pPr>
          </a:lstStyle>
          <a:p>
            <a:pPr algn="ctr"/>
            <a:endParaRPr lang="ru-RU" sz="3200" dirty="0">
              <a:solidFill>
                <a:schemeClr val="bg1">
                  <a:lumMod val="85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5050" y="152090"/>
            <a:ext cx="10800000" cy="1240651"/>
          </a:xfrm>
        </p:spPr>
        <p:txBody>
          <a:bodyPr>
            <a:normAutofit/>
          </a:bodyPr>
          <a:lstStyle/>
          <a:p>
            <a:r>
              <a:rPr lang="ru-RU" sz="3600" b="1" dirty="0"/>
              <a:t>ЗАДАЧИ ЛЕКЦИИ</a:t>
            </a:r>
            <a:endParaRPr lang="ru-RU" sz="3600" dirty="0"/>
          </a:p>
        </p:txBody>
      </p:sp>
      <p:sp>
        <p:nvSpPr>
          <p:cNvPr id="3" name="Объект 2"/>
          <p:cNvSpPr>
            <a:spLocks noGrp="1"/>
          </p:cNvSpPr>
          <p:nvPr>
            <p:ph idx="1"/>
          </p:nvPr>
        </p:nvSpPr>
        <p:spPr>
          <a:xfrm>
            <a:off x="638850" y="1517494"/>
            <a:ext cx="10800000" cy="4292407"/>
          </a:xfrm>
        </p:spPr>
        <p:txBody>
          <a:bodyPr>
            <a:noAutofit/>
          </a:bodyPr>
          <a:lstStyle/>
          <a:p>
            <a:pPr marL="457200" indent="-457200">
              <a:spcBef>
                <a:spcPts val="0"/>
              </a:spcBef>
              <a:spcAft>
                <a:spcPts val="600"/>
              </a:spcAft>
              <a:buFont typeface="+mj-lt"/>
              <a:buAutoNum type="arabicPeriod"/>
            </a:pPr>
            <a:r>
              <a:rPr lang="ru-RU" sz="2400" i="1" dirty="0">
                <a:solidFill>
                  <a:schemeClr val="accent5">
                    <a:lumMod val="75000"/>
                  </a:schemeClr>
                </a:solidFill>
              </a:rPr>
              <a:t>Изучить современные методы выявления лиц, подозрительных на заболевание туберкулезом.</a:t>
            </a:r>
          </a:p>
          <a:p>
            <a:pPr marL="457200" indent="-457200">
              <a:spcBef>
                <a:spcPts val="0"/>
              </a:spcBef>
              <a:spcAft>
                <a:spcPts val="600"/>
              </a:spcAft>
              <a:buFont typeface="+mj-lt"/>
              <a:buAutoNum type="arabicPeriod"/>
            </a:pPr>
            <a:r>
              <a:rPr lang="ru-RU" sz="2400" i="1" dirty="0">
                <a:solidFill>
                  <a:schemeClr val="accent5">
                    <a:lumMod val="75000"/>
                  </a:schemeClr>
                </a:solidFill>
              </a:rPr>
              <a:t>Научить правильно назначать обследование этим лицам и направлять их к фтизиатру.</a:t>
            </a:r>
          </a:p>
          <a:p>
            <a:pPr marL="457200" indent="-457200">
              <a:spcBef>
                <a:spcPts val="0"/>
              </a:spcBef>
              <a:spcAft>
                <a:spcPts val="600"/>
              </a:spcAft>
              <a:buFont typeface="+mj-lt"/>
              <a:buAutoNum type="arabicPeriod"/>
            </a:pPr>
            <a:r>
              <a:rPr lang="ru-RU" sz="2400" i="1" dirty="0">
                <a:solidFill>
                  <a:schemeClr val="accent5">
                    <a:lumMod val="75000"/>
                  </a:schemeClr>
                </a:solidFill>
              </a:rPr>
              <a:t>Освоить принципы диспансерной группировки пациентов в ПТС.</a:t>
            </a:r>
          </a:p>
          <a:p>
            <a:pPr marL="457200" indent="-457200">
              <a:spcBef>
                <a:spcPts val="0"/>
              </a:spcBef>
              <a:spcAft>
                <a:spcPts val="600"/>
              </a:spcAft>
              <a:buFont typeface="+mj-lt"/>
              <a:buAutoNum type="arabicPeriod"/>
            </a:pPr>
            <a:r>
              <a:rPr lang="ru-RU" sz="2400" i="1" dirty="0">
                <a:solidFill>
                  <a:schemeClr val="accent5">
                    <a:lumMod val="75000"/>
                  </a:schemeClr>
                </a:solidFill>
              </a:rPr>
              <a:t>Познакомить с различными видами профилактики туберкулеза.</a:t>
            </a:r>
          </a:p>
          <a:p>
            <a:pPr marL="457200" indent="-457200">
              <a:spcBef>
                <a:spcPts val="0"/>
              </a:spcBef>
              <a:spcAft>
                <a:spcPts val="600"/>
              </a:spcAft>
              <a:buFont typeface="+mj-lt"/>
              <a:buAutoNum type="arabicPeriod"/>
            </a:pPr>
            <a:r>
              <a:rPr lang="ru-RU" sz="2400" i="1" dirty="0">
                <a:solidFill>
                  <a:schemeClr val="accent5">
                    <a:lumMod val="75000"/>
                  </a:schemeClr>
                </a:solidFill>
              </a:rPr>
              <a:t>Подготовить студентов к самостоятельной работе врачом-диагностом, способным эффективно использовать достижения современной медицины для улучшения качества медицинской помощи.</a:t>
            </a:r>
            <a:endParaRPr lang="ru-RU" sz="2400" dirty="0">
              <a:solidFill>
                <a:schemeClr val="accent5">
                  <a:lumMod val="75000"/>
                </a:schemeClr>
              </a:solidFill>
            </a:endParaRPr>
          </a:p>
        </p:txBody>
      </p:sp>
      <p:sp>
        <p:nvSpPr>
          <p:cNvPr id="4" name="Заголовок 1"/>
          <p:cNvSpPr txBox="1"/>
          <p:nvPr/>
        </p:nvSpPr>
        <p:spPr>
          <a:xfrm>
            <a:off x="9971314" y="47626"/>
            <a:ext cx="2119086" cy="82867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kern="1200" baseline="0">
                <a:solidFill>
                  <a:schemeClr val="accent5">
                    <a:lumMod val="75000"/>
                  </a:schemeClr>
                </a:solidFill>
                <a:latin typeface="+mj-lt"/>
                <a:ea typeface="+mj-ea"/>
                <a:cs typeface="+mj-cs"/>
              </a:defRPr>
            </a:lvl1pPr>
          </a:lstStyle>
          <a:p>
            <a:pPr algn="ctr"/>
            <a:endParaRPr lang="ru-RU" sz="3200" dirty="0">
              <a:solidFill>
                <a:schemeClr val="bg1">
                  <a:lumMod val="85000"/>
                </a:schemeClr>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ru-RU" sz="3600" spc="-100" dirty="0">
                <a:solidFill>
                  <a:srgbClr val="1F497D">
                    <a:lumMod val="75000"/>
                  </a:srgbClr>
                </a:solidFill>
                <a:latin typeface="Calibri" panose="020F0502020204030204"/>
              </a:rPr>
              <a:t>ОСНОВНЫЕ ЭПИДЕМИОЛОГИЧЕСКИЕ ПОКАЗАТЕЛИ</a:t>
            </a:r>
            <a:endParaRPr lang="ru-RU" dirty="0"/>
          </a:p>
        </p:txBody>
      </p:sp>
      <p:sp>
        <p:nvSpPr>
          <p:cNvPr id="6" name="Объект 5"/>
          <p:cNvSpPr>
            <a:spLocks noGrp="1"/>
          </p:cNvSpPr>
          <p:nvPr>
            <p:ph idx="1"/>
          </p:nvPr>
        </p:nvSpPr>
        <p:spPr/>
        <p:txBody>
          <a:bodyPr/>
          <a:lstStyle/>
          <a:p>
            <a:pPr marL="342900" lvl="0" indent="-342900" algn="l">
              <a:spcBef>
                <a:spcPct val="20000"/>
              </a:spcBef>
              <a:spcAft>
                <a:spcPts val="0"/>
              </a:spcAft>
              <a:buFont typeface="Arial" panose="020B0604020202020204" pitchFamily="34" charset="0"/>
              <a:buChar char="•"/>
            </a:pPr>
            <a:r>
              <a:rPr lang="ru-RU" altLang="ru-RU" sz="3200" dirty="0">
                <a:solidFill>
                  <a:prstClr val="black"/>
                </a:solidFill>
                <a:latin typeface="Calibri" panose="020F0502020204030204"/>
              </a:rPr>
              <a:t>ЗАБОЛЕВАЕМОСТЬ</a:t>
            </a:r>
          </a:p>
          <a:p>
            <a:pPr marL="342900" lvl="0" indent="-342900" algn="l">
              <a:spcBef>
                <a:spcPct val="20000"/>
              </a:spcBef>
              <a:spcAft>
                <a:spcPts val="0"/>
              </a:spcAft>
              <a:buFont typeface="Arial" panose="020B0604020202020204" pitchFamily="34" charset="0"/>
              <a:buChar char="•"/>
            </a:pPr>
            <a:r>
              <a:rPr lang="ru-RU" altLang="ru-RU" sz="3200" dirty="0">
                <a:solidFill>
                  <a:prstClr val="black"/>
                </a:solidFill>
                <a:latin typeface="Calibri" panose="020F0502020204030204"/>
              </a:rPr>
              <a:t>БОЛЕЗНЕННОСТЬ</a:t>
            </a:r>
          </a:p>
          <a:p>
            <a:pPr marL="342900" lvl="0" indent="-342900" algn="l">
              <a:spcBef>
                <a:spcPct val="20000"/>
              </a:spcBef>
              <a:spcAft>
                <a:spcPts val="0"/>
              </a:spcAft>
              <a:buFont typeface="Arial" panose="020B0604020202020204" pitchFamily="34" charset="0"/>
              <a:buChar char="•"/>
            </a:pPr>
            <a:r>
              <a:rPr lang="ru-RU" altLang="ru-RU" sz="3200" dirty="0">
                <a:solidFill>
                  <a:prstClr val="black"/>
                </a:solidFill>
                <a:latin typeface="Calibri" panose="020F0502020204030204"/>
              </a:rPr>
              <a:t>СМЕРТНОСТЬ</a:t>
            </a:r>
          </a:p>
          <a:p>
            <a:pPr marL="342900" lvl="0" indent="-342900" algn="l">
              <a:spcBef>
                <a:spcPct val="20000"/>
              </a:spcBef>
              <a:spcAft>
                <a:spcPts val="0"/>
              </a:spcAft>
              <a:buFont typeface="Arial" panose="020B0604020202020204" pitchFamily="34" charset="0"/>
              <a:buChar char="•"/>
            </a:pPr>
            <a:r>
              <a:rPr lang="ru-RU" altLang="ru-RU" sz="3200" dirty="0">
                <a:solidFill>
                  <a:prstClr val="black"/>
                </a:solidFill>
                <a:latin typeface="Calibri" panose="020F0502020204030204"/>
              </a:rPr>
              <a:t>ИНФИЦИРОВАННОСТЬ</a:t>
            </a:r>
          </a:p>
          <a:p>
            <a:endParaRPr lang="ru-RU" dirty="0"/>
          </a:p>
        </p:txBody>
      </p:sp>
      <p:sp>
        <p:nvSpPr>
          <p:cNvPr id="5" name="Заголовок 1"/>
          <p:cNvSpPr txBox="1"/>
          <p:nvPr/>
        </p:nvSpPr>
        <p:spPr>
          <a:xfrm>
            <a:off x="9971314" y="47626"/>
            <a:ext cx="2119086" cy="82867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kern="1200" baseline="0">
                <a:solidFill>
                  <a:schemeClr val="accent5">
                    <a:lumMod val="75000"/>
                  </a:schemeClr>
                </a:solidFill>
                <a:latin typeface="+mj-lt"/>
                <a:ea typeface="+mj-ea"/>
                <a:cs typeface="+mj-cs"/>
              </a:defRPr>
            </a:lvl1pPr>
          </a:lstStyle>
          <a:p>
            <a:pPr algn="ctr"/>
            <a:endParaRPr lang="ru-RU" sz="3200" dirty="0">
              <a:solidFill>
                <a:schemeClr val="bg1">
                  <a:lumMod val="85000"/>
                </a:schemeClr>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6"/>
            <a:ext cx="10800000" cy="884018"/>
          </a:xfrm>
        </p:spPr>
        <p:txBody>
          <a:bodyPr/>
          <a:lstStyle/>
          <a:p>
            <a:r>
              <a:rPr lang="ru-RU" sz="3600" spc="-100" dirty="0">
                <a:solidFill>
                  <a:srgbClr val="1F497D">
                    <a:lumMod val="75000"/>
                  </a:srgbClr>
                </a:solidFill>
                <a:latin typeface="Calibri" panose="020F0502020204030204"/>
              </a:rPr>
              <a:t>Эпидемиологические</a:t>
            </a:r>
            <a:r>
              <a:rPr lang="ru-RU" sz="3600" spc="-100" dirty="0">
                <a:solidFill>
                  <a:srgbClr val="1F497D">
                    <a:satMod val="200000"/>
                  </a:srgbClr>
                </a:solidFill>
                <a:latin typeface="Calibri" panose="020F0502020204030204"/>
              </a:rPr>
              <a:t> </a:t>
            </a:r>
            <a:r>
              <a:rPr lang="ru-RU" sz="3600" spc="-100" dirty="0">
                <a:solidFill>
                  <a:srgbClr val="1F497D">
                    <a:lumMod val="75000"/>
                  </a:srgbClr>
                </a:solidFill>
                <a:latin typeface="Calibri" panose="020F0502020204030204"/>
              </a:rPr>
              <a:t>показатели по Новосибирску</a:t>
            </a:r>
            <a:endParaRPr lang="ru-RU" dirty="0"/>
          </a:p>
        </p:txBody>
      </p:sp>
      <p:graphicFrame>
        <p:nvGraphicFramePr>
          <p:cNvPr id="4" name="Объект 3"/>
          <p:cNvGraphicFramePr>
            <a:graphicFrameLocks noGrp="1"/>
          </p:cNvGraphicFramePr>
          <p:nvPr>
            <p:ph idx="1"/>
          </p:nvPr>
        </p:nvGraphicFramePr>
        <p:xfrm>
          <a:off x="137889" y="1157513"/>
          <a:ext cx="11912597" cy="5785196"/>
        </p:xfrm>
        <a:graphic>
          <a:graphicData uri="http://schemas.openxmlformats.org/drawingml/2006/table">
            <a:tbl>
              <a:tblPr firstRow="1" bandRow="1">
                <a:tableStyleId>{5C22544A-7EE6-4342-B048-85BDC9FD1C3A}</a:tableStyleId>
              </a:tblPr>
              <a:tblGrid>
                <a:gridCol w="727604">
                  <a:extLst>
                    <a:ext uri="{9D8B030D-6E8A-4147-A177-3AD203B41FA5}">
                      <a16:colId xmlns:a16="http://schemas.microsoft.com/office/drawing/2014/main" val="20000"/>
                    </a:ext>
                  </a:extLst>
                </a:gridCol>
                <a:gridCol w="727604">
                  <a:extLst>
                    <a:ext uri="{9D8B030D-6E8A-4147-A177-3AD203B41FA5}">
                      <a16:colId xmlns:a16="http://schemas.microsoft.com/office/drawing/2014/main" val="20001"/>
                    </a:ext>
                  </a:extLst>
                </a:gridCol>
                <a:gridCol w="727604">
                  <a:extLst>
                    <a:ext uri="{9D8B030D-6E8A-4147-A177-3AD203B41FA5}">
                      <a16:colId xmlns:a16="http://schemas.microsoft.com/office/drawing/2014/main" val="20002"/>
                    </a:ext>
                  </a:extLst>
                </a:gridCol>
                <a:gridCol w="727604">
                  <a:extLst>
                    <a:ext uri="{9D8B030D-6E8A-4147-A177-3AD203B41FA5}">
                      <a16:colId xmlns:a16="http://schemas.microsoft.com/office/drawing/2014/main" val="20003"/>
                    </a:ext>
                  </a:extLst>
                </a:gridCol>
                <a:gridCol w="727604">
                  <a:extLst>
                    <a:ext uri="{9D8B030D-6E8A-4147-A177-3AD203B41FA5}">
                      <a16:colId xmlns:a16="http://schemas.microsoft.com/office/drawing/2014/main" val="20004"/>
                    </a:ext>
                  </a:extLst>
                </a:gridCol>
                <a:gridCol w="727604">
                  <a:extLst>
                    <a:ext uri="{9D8B030D-6E8A-4147-A177-3AD203B41FA5}">
                      <a16:colId xmlns:a16="http://schemas.microsoft.com/office/drawing/2014/main" val="20005"/>
                    </a:ext>
                  </a:extLst>
                </a:gridCol>
                <a:gridCol w="727604">
                  <a:extLst>
                    <a:ext uri="{9D8B030D-6E8A-4147-A177-3AD203B41FA5}">
                      <a16:colId xmlns:a16="http://schemas.microsoft.com/office/drawing/2014/main" val="20006"/>
                    </a:ext>
                  </a:extLst>
                </a:gridCol>
                <a:gridCol w="727604">
                  <a:extLst>
                    <a:ext uri="{9D8B030D-6E8A-4147-A177-3AD203B41FA5}">
                      <a16:colId xmlns:a16="http://schemas.microsoft.com/office/drawing/2014/main" val="20007"/>
                    </a:ext>
                  </a:extLst>
                </a:gridCol>
                <a:gridCol w="727604">
                  <a:extLst>
                    <a:ext uri="{9D8B030D-6E8A-4147-A177-3AD203B41FA5}">
                      <a16:colId xmlns:a16="http://schemas.microsoft.com/office/drawing/2014/main" val="20008"/>
                    </a:ext>
                  </a:extLst>
                </a:gridCol>
                <a:gridCol w="727604">
                  <a:extLst>
                    <a:ext uri="{9D8B030D-6E8A-4147-A177-3AD203B41FA5}">
                      <a16:colId xmlns:a16="http://schemas.microsoft.com/office/drawing/2014/main" val="20009"/>
                    </a:ext>
                  </a:extLst>
                </a:gridCol>
                <a:gridCol w="727604">
                  <a:extLst>
                    <a:ext uri="{9D8B030D-6E8A-4147-A177-3AD203B41FA5}">
                      <a16:colId xmlns:a16="http://schemas.microsoft.com/office/drawing/2014/main" val="20010"/>
                    </a:ext>
                  </a:extLst>
                </a:gridCol>
                <a:gridCol w="727604">
                  <a:extLst>
                    <a:ext uri="{9D8B030D-6E8A-4147-A177-3AD203B41FA5}">
                      <a16:colId xmlns:a16="http://schemas.microsoft.com/office/drawing/2014/main" val="20011"/>
                    </a:ext>
                  </a:extLst>
                </a:gridCol>
                <a:gridCol w="727604">
                  <a:extLst>
                    <a:ext uri="{9D8B030D-6E8A-4147-A177-3AD203B41FA5}">
                      <a16:colId xmlns:a16="http://schemas.microsoft.com/office/drawing/2014/main" val="20012"/>
                    </a:ext>
                  </a:extLst>
                </a:gridCol>
                <a:gridCol w="727604">
                  <a:extLst>
                    <a:ext uri="{9D8B030D-6E8A-4147-A177-3AD203B41FA5}">
                      <a16:colId xmlns:a16="http://schemas.microsoft.com/office/drawing/2014/main" val="20013"/>
                    </a:ext>
                  </a:extLst>
                </a:gridCol>
                <a:gridCol w="727604">
                  <a:extLst>
                    <a:ext uri="{9D8B030D-6E8A-4147-A177-3AD203B41FA5}">
                      <a16:colId xmlns:a16="http://schemas.microsoft.com/office/drawing/2014/main" val="20014"/>
                    </a:ext>
                  </a:extLst>
                </a:gridCol>
                <a:gridCol w="998537">
                  <a:extLst>
                    <a:ext uri="{9D8B030D-6E8A-4147-A177-3AD203B41FA5}">
                      <a16:colId xmlns:a16="http://schemas.microsoft.com/office/drawing/2014/main" val="20015"/>
                    </a:ext>
                  </a:extLst>
                </a:gridCol>
              </a:tblGrid>
              <a:tr h="605973">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err="1">
                          <a:solidFill>
                            <a:srgbClr val="FFFFFF"/>
                          </a:solidFill>
                          <a:latin typeface="Times New Roman" panose="02020603050405020304" pitchFamily="18" charset="0"/>
                        </a:rPr>
                        <a:t>Показател</a:t>
                      </a:r>
                      <a:endParaRPr lang="ru-RU" altLang="ru-RU" b="1" dirty="0">
                        <a:solidFill>
                          <a:srgbClr val="FFFFFF"/>
                        </a:solidFill>
                        <a:latin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1990</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2006</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2012</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2013</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2014</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b="1" dirty="0">
                          <a:solidFill>
                            <a:srgbClr val="FFFFFF"/>
                          </a:solidFill>
                          <a:latin typeface="Times New Roman" panose="02020603050405020304" pitchFamily="18" charset="0"/>
                        </a:rPr>
                        <a:t>2015</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b="1" dirty="0">
                          <a:solidFill>
                            <a:schemeClr val="bg1"/>
                          </a:solidFill>
                          <a:latin typeface="Times New Roman" panose="02020603050405020304" pitchFamily="18" charset="0"/>
                          <a:cs typeface="Times New Roman" panose="02020603050405020304" pitchFamily="18" charset="0"/>
                        </a:rPr>
                        <a:t>2016</a:t>
                      </a:r>
                      <a:endParaRPr lang="en-US" altLang="x-none"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chemeClr val="bg1"/>
                          </a:solidFill>
                          <a:latin typeface="Times New Roman" panose="02020603050405020304" pitchFamily="18" charset="0"/>
                          <a:cs typeface="Times New Roman" panose="02020603050405020304" pitchFamily="18" charset="0"/>
                        </a:rPr>
                        <a:t>2017</a:t>
                      </a:r>
                      <a:endParaRPr 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b="1" dirty="0">
                          <a:solidFill>
                            <a:schemeClr val="bg1"/>
                          </a:solidFill>
                          <a:latin typeface="Times New Roman" panose="02020603050405020304" pitchFamily="18" charset="0"/>
                          <a:cs typeface="Times New Roman" panose="02020603050405020304" pitchFamily="18" charset="0"/>
                        </a:rPr>
                        <a:t>2018</a:t>
                      </a:r>
                      <a:endParaRPr lang="en-GB" altLang="x-none"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b="1" dirty="0">
                          <a:solidFill>
                            <a:schemeClr val="bg1"/>
                          </a:solidFill>
                          <a:latin typeface="Times New Roman" panose="02020603050405020304" pitchFamily="18" charset="0"/>
                          <a:cs typeface="Times New Roman" panose="02020603050405020304" pitchFamily="18" charset="0"/>
                        </a:rPr>
                        <a:t>2019</a:t>
                      </a:r>
                      <a:endParaRPr lang="en-US" altLang="x-none"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chemeClr val="bg1"/>
                          </a:solidFill>
                          <a:latin typeface="Times New Roman" panose="02020603050405020304" pitchFamily="18" charset="0"/>
                          <a:cs typeface="Times New Roman" panose="02020603050405020304" pitchFamily="18" charset="0"/>
                        </a:rPr>
                        <a:t>2020</a:t>
                      </a:r>
                      <a:endParaRPr 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p>
                      <a:pPr lvl="0" eaLnBrk="1" hangingPunct="1">
                        <a:buNone/>
                      </a:pPr>
                      <a:r>
                        <a:rPr lang="ru-RU" alt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2021</a:t>
                      </a:r>
                    </a:p>
                  </a:txBody>
                  <a:tcPr marT="45713" marB="45713"/>
                </a:tc>
                <a:tc>
                  <a:txBody>
                    <a:bodyPr/>
                    <a:lstStyle/>
                    <a:p>
                      <a:pPr lvl="0" eaLnBrk="1" hangingPunct="1">
                        <a:buNone/>
                      </a:pPr>
                      <a:r>
                        <a:rPr lang="ru-RU" alt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2022</a:t>
                      </a:r>
                    </a:p>
                  </a:txBody>
                  <a:tcPr marT="45713" marB="45713"/>
                </a:tc>
                <a:tc>
                  <a:txBody>
                    <a:bodyPr/>
                    <a:lstStyle/>
                    <a:p>
                      <a:pPr lvl="0" eaLnBrk="1" hangingPunct="1">
                        <a:buNone/>
                      </a:pPr>
                      <a:r>
                        <a:rPr lang="ru-RU" alt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2023</a:t>
                      </a:r>
                    </a:p>
                  </a:txBody>
                  <a:tcPr marT="45713" marB="45713"/>
                </a:tc>
                <a:tc>
                  <a:txBody>
                    <a:bodyPr/>
                    <a:lstStyle/>
                    <a:p>
                      <a:r>
                        <a:rPr lang="ru-RU"/>
                        <a:t>2024</a:t>
                      </a:r>
                    </a:p>
                  </a:txBody>
                  <a:tcPr/>
                </a:tc>
                <a:extLst>
                  <a:ext uri="{0D108BD9-81ED-4DB2-BD59-A6C34878D82A}">
                    <a16:rowId xmlns:a16="http://schemas.microsoft.com/office/drawing/2014/main" val="10000"/>
                  </a:ext>
                </a:extLst>
              </a:tr>
              <a:tr h="1081038">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Заболеваемость</a:t>
                      </a:r>
                    </a:p>
                  </a:txBody>
                  <a:tcPr marT="45713" marB="45713"/>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32,8</a:t>
                      </a:r>
                    </a:p>
                  </a:txBody>
                  <a:tcPr marT="45713" marB="45713"/>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C00000"/>
                          </a:solidFill>
                          <a:latin typeface="Times New Roman" panose="02020603050405020304" pitchFamily="18" charset="0"/>
                        </a:rPr>
                        <a:t>92,3</a:t>
                      </a:r>
                    </a:p>
                  </a:txBody>
                  <a:tcPr marT="45713" marB="45713"/>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82,6</a:t>
                      </a:r>
                    </a:p>
                  </a:txBody>
                  <a:tcPr marT="45713" marB="45713"/>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83,2</a:t>
                      </a:r>
                    </a:p>
                  </a:txBody>
                  <a:tcPr marT="45713" marB="45713"/>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85</a:t>
                      </a:r>
                    </a:p>
                  </a:txBody>
                  <a:tcPr marT="45713" marB="45713"/>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82</a:t>
                      </a:r>
                    </a:p>
                  </a:txBody>
                  <a:tcPr marT="45713" marB="45713"/>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79,3</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75,9</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rowSpan="3">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dirty="0">
                          <a:solidFill>
                            <a:schemeClr val="tx1"/>
                          </a:solidFill>
                          <a:latin typeface="Times New Roman" panose="02020603050405020304" pitchFamily="18" charset="0"/>
                          <a:cs typeface="Times New Roman" panose="02020603050405020304" pitchFamily="18" charset="0"/>
                        </a:rPr>
                        <a:t>78,7</a:t>
                      </a:r>
                      <a:endParaRPr lang="en-GB"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78,7</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62,4</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59,1</a:t>
                      </a:r>
                    </a:p>
                  </a:txBody>
                  <a:tcPr marT="45713" marB="45713"/>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54,7</a:t>
                      </a:r>
                    </a:p>
                  </a:txBody>
                  <a:tcPr marT="45713" marB="45713"/>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49,7</a:t>
                      </a:r>
                    </a:p>
                  </a:txBody>
                  <a:tcPr marT="45713" marB="45713"/>
                </a:tc>
                <a:tc>
                  <a:txBody>
                    <a:bodyPr/>
                    <a:lstStyle/>
                    <a:p>
                      <a:r>
                        <a:rPr lang="ru-RU"/>
                        <a:t>41,5</a:t>
                      </a:r>
                    </a:p>
                  </a:txBody>
                  <a:tcPr/>
                </a:tc>
                <a:extLst>
                  <a:ext uri="{0D108BD9-81ED-4DB2-BD59-A6C34878D82A}">
                    <a16:rowId xmlns:a16="http://schemas.microsoft.com/office/drawing/2014/main" val="10001"/>
                  </a:ext>
                </a:extLst>
              </a:tr>
              <a:tr h="826339">
                <a:tc rowSpan="2">
                  <a:txBody>
                    <a:bodyPr/>
                    <a:lstStyle/>
                    <a:p>
                      <a:pPr lvl="0" eaLnBrk="1" hangingPunct="1">
                        <a:buNone/>
                      </a:pPr>
                      <a:r>
                        <a:rPr lang="ru-RU" altLang="ru-RU" dirty="0">
                          <a:solidFill>
                            <a:srgbClr val="000000"/>
                          </a:solidFill>
                          <a:latin typeface="Times New Roman" panose="02020603050405020304" pitchFamily="18" charset="0"/>
                        </a:rPr>
                        <a:t>ВИЧ+ТБ</a:t>
                      </a:r>
                    </a:p>
                    <a:p>
                      <a:pPr lvl="0" eaLnBrk="1" hangingPunct="1">
                        <a:buNone/>
                      </a:pPr>
                      <a:r>
                        <a:rPr lang="ru-RU" altLang="ru-RU" dirty="0">
                          <a:solidFill>
                            <a:srgbClr val="000000"/>
                          </a:solidFill>
                          <a:latin typeface="Times New Roman" panose="02020603050405020304" pitchFamily="18" charset="0"/>
                        </a:rPr>
                        <a:t>%</a:t>
                      </a:r>
                    </a:p>
                  </a:txBody>
                  <a:tcPr marT="45713" marB="45713"/>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chemeClr val="tx1"/>
                          </a:solidFill>
                          <a:latin typeface="Times New Roman" panose="02020603050405020304" pitchFamily="18" charset="0"/>
                          <a:cs typeface="Times New Roman" panose="02020603050405020304" pitchFamily="18" charset="0"/>
                        </a:rPr>
                        <a:t>36,6</a:t>
                      </a:r>
                      <a:endParaRPr lang="en-US"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chemeClr val="tx1"/>
                          </a:solidFill>
                          <a:latin typeface="Times New Roman" panose="02020603050405020304" pitchFamily="18" charset="0"/>
                          <a:cs typeface="Times New Roman" panose="02020603050405020304" pitchFamily="18" charset="0"/>
                        </a:rPr>
                        <a:t>45</a:t>
                      </a:r>
                      <a:endParaRPr lang="en-US"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rowSpan="2">
                  <a:txBody>
                    <a:bodyPr/>
                    <a:lstStyle/>
                    <a:p>
                      <a:pPr lvl="0" eaLnBrk="1" hangingPunct="1">
                        <a:buNone/>
                      </a:pPr>
                      <a:r>
                        <a:rPr lang="ru-RU" altLang="en-US"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36,3</a:t>
                      </a:r>
                    </a:p>
                  </a:txBody>
                  <a:tcPr marT="45713" marB="45713"/>
                </a:tc>
                <a:tc rowSpan="2">
                  <a:txBody>
                    <a:bodyPr/>
                    <a:lstStyle/>
                    <a:p>
                      <a:pPr lvl="0" eaLnBrk="1" hangingPunct="1">
                        <a:buNone/>
                      </a:pPr>
                      <a:r>
                        <a:rPr lang="ru-RU" altLang="en-US"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34,5</a:t>
                      </a:r>
                    </a:p>
                  </a:txBody>
                  <a:tcPr marT="45713" marB="45713"/>
                </a:tc>
                <a:tc rowSpan="2">
                  <a:txBody>
                    <a:bodyPr/>
                    <a:lstStyle/>
                    <a:p>
                      <a:pPr lvl="0" eaLnBrk="1" hangingPunct="1">
                        <a:buNone/>
                      </a:pPr>
                      <a:r>
                        <a:rPr lang="ru-RU" altLang="en-US"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30,3</a:t>
                      </a:r>
                    </a:p>
                  </a:txBody>
                  <a:tcPr marT="45713" marB="45713"/>
                </a:tc>
                <a:tc>
                  <a:txBody>
                    <a:bodyPr/>
                    <a:lstStyle/>
                    <a:p>
                      <a:r>
                        <a:rPr lang="ru-RU" b="1"/>
                        <a:t>34,2</a:t>
                      </a:r>
                    </a:p>
                  </a:txBody>
                  <a:tcPr/>
                </a:tc>
                <a:extLst>
                  <a:ext uri="{0D108BD9-81ED-4DB2-BD59-A6C34878D82A}">
                    <a16:rowId xmlns:a16="http://schemas.microsoft.com/office/drawing/2014/main" val="10002"/>
                  </a:ext>
                </a:extLst>
              </a:tr>
              <a:tr h="0">
                <a:tc vMerge="1">
                  <a:txBody>
                    <a:bodyPr/>
                    <a:lstStyle/>
                    <a:p>
                      <a:endParaRPr lang="ru-RU"/>
                    </a:p>
                  </a:txBody>
                  <a:tcPr marT="45713" marB="45713"/>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endParaRPr lang="ru-RU"/>
                    </a:p>
                  </a:txBody>
                  <a:tcPr/>
                </a:tc>
                <a:extLst>
                  <a:ext uri="{0D108BD9-81ED-4DB2-BD59-A6C34878D82A}">
                    <a16:rowId xmlns:a16="http://schemas.microsoft.com/office/drawing/2014/main" val="10003"/>
                  </a:ext>
                </a:extLst>
              </a:tr>
              <a:tr h="1197878">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Болезненность</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186,6</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C00000"/>
                          </a:solidFill>
                          <a:latin typeface="Times New Roman" panose="02020603050405020304" pitchFamily="18" charset="0"/>
                        </a:rPr>
                        <a:t>201</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180,5</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175,4</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168,6</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169</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166,7</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160,1</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en-GB"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164,8</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151,5</a:t>
                      </a: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129,2</a:t>
                      </a:r>
                    </a:p>
                  </a:txBody>
                  <a:tcPr marT="45713" marB="45713"/>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119,1</a:t>
                      </a:r>
                    </a:p>
                  </a:txBody>
                  <a:tcPr marT="45713" marB="45713"/>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109,5</a:t>
                      </a:r>
                    </a:p>
                  </a:txBody>
                  <a:tcPr marT="45713" marB="45713"/>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99,3</a:t>
                      </a:r>
                    </a:p>
                  </a:txBody>
                  <a:tcPr marT="45713" marB="45713"/>
                </a:tc>
                <a:tc>
                  <a:txBody>
                    <a:bodyPr/>
                    <a:lstStyle/>
                    <a:p>
                      <a:r>
                        <a:rPr lang="ru-RU"/>
                        <a:t>83,8</a:t>
                      </a:r>
                    </a:p>
                  </a:txBody>
                  <a:tcPr/>
                </a:tc>
                <a:extLst>
                  <a:ext uri="{0D108BD9-81ED-4DB2-BD59-A6C34878D82A}">
                    <a16:rowId xmlns:a16="http://schemas.microsoft.com/office/drawing/2014/main" val="10004"/>
                  </a:ext>
                </a:extLst>
              </a:tr>
              <a:tr h="921442">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Смертность </a:t>
                      </a:r>
                    </a:p>
                  </a:txBody>
                  <a:tcPr marT="45713" marB="45713"/>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7,4</a:t>
                      </a:r>
                    </a:p>
                  </a:txBody>
                  <a:tcPr marT="45713" marB="45713"/>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C00000"/>
                          </a:solidFill>
                          <a:latin typeface="Times New Roman" panose="02020603050405020304" pitchFamily="18" charset="0"/>
                        </a:rPr>
                        <a:t>22,3</a:t>
                      </a:r>
                    </a:p>
                  </a:txBody>
                  <a:tcPr marT="45713" marB="45713"/>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15,9</a:t>
                      </a:r>
                    </a:p>
                  </a:txBody>
                  <a:tcPr marT="45713" marB="45713"/>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11,2</a:t>
                      </a:r>
                    </a:p>
                  </a:txBody>
                  <a:tcPr marT="45713" marB="45713"/>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14,2</a:t>
                      </a:r>
                    </a:p>
                  </a:txBody>
                  <a:tcPr marT="45713" marB="45713"/>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12,6</a:t>
                      </a:r>
                    </a:p>
                  </a:txBody>
                  <a:tcPr marT="45713" marB="45713"/>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11,6</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chemeClr val="tx1"/>
                          </a:solidFill>
                          <a:latin typeface="Times New Roman" panose="02020603050405020304" pitchFamily="18" charset="0"/>
                          <a:cs typeface="Times New Roman" panose="02020603050405020304" pitchFamily="18" charset="0"/>
                        </a:rPr>
                        <a:t>10,7</a:t>
                      </a:r>
                      <a:endParaRPr lang="en-US"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rowSpan="2">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dirty="0">
                          <a:solidFill>
                            <a:schemeClr val="tx1"/>
                          </a:solidFill>
                          <a:latin typeface="Times New Roman" panose="02020603050405020304" pitchFamily="18" charset="0"/>
                          <a:cs typeface="Times New Roman" panose="02020603050405020304" pitchFamily="18" charset="0"/>
                        </a:rPr>
                        <a:t>9,1</a:t>
                      </a:r>
                      <a:endParaRPr lang="en-GB"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chemeClr val="tx1"/>
                          </a:solidFill>
                          <a:latin typeface="Times New Roman" panose="02020603050405020304" pitchFamily="18" charset="0"/>
                          <a:cs typeface="Times New Roman" panose="02020603050405020304" pitchFamily="18" charset="0"/>
                        </a:rPr>
                        <a:t>8,1</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rPr>
                        <a:t>7,9</a:t>
                      </a:r>
                    </a:p>
                  </a:txBody>
                  <a:tcPr marT="45713" marB="45713"/>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rPr>
                        <a:t>7,7</a:t>
                      </a:r>
                    </a:p>
                  </a:txBody>
                  <a:tcPr marT="45713" marB="45713"/>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rPr>
                        <a:t>7,5</a:t>
                      </a:r>
                    </a:p>
                  </a:txBody>
                  <a:tcPr marT="45713" marB="45713"/>
                </a:tc>
                <a:tc>
                  <a:txBody>
                    <a:bodyPr/>
                    <a:lstStyle/>
                    <a:p>
                      <a:pPr lvl="0" eaLnBrk="1" hangingPunct="1">
                        <a:buNone/>
                      </a:pPr>
                      <a:r>
                        <a:rPr lang="ru-RU" altLang="en-US" dirty="0">
                          <a:solidFill>
                            <a:schemeClr val="tx1"/>
                          </a:solidFill>
                          <a:latin typeface="Times New Roman" panose="02020603050405020304" pitchFamily="18" charset="0"/>
                          <a:ea typeface="Times New Roman" panose="02020603050405020304" pitchFamily="18" charset="0"/>
                        </a:rPr>
                        <a:t>6,7</a:t>
                      </a:r>
                    </a:p>
                  </a:txBody>
                  <a:tcPr marT="45713" marB="45713"/>
                </a:tc>
                <a:tc>
                  <a:txBody>
                    <a:bodyPr/>
                    <a:lstStyle/>
                    <a:p>
                      <a:r>
                        <a:rPr lang="ru-RU"/>
                        <a:t>6,5</a:t>
                      </a:r>
                    </a:p>
                  </a:txBody>
                  <a:tcPr/>
                </a:tc>
                <a:extLst>
                  <a:ext uri="{0D108BD9-81ED-4DB2-BD59-A6C34878D82A}">
                    <a16:rowId xmlns:a16="http://schemas.microsoft.com/office/drawing/2014/main" val="10005"/>
                  </a:ext>
                </a:extLst>
              </a:tr>
              <a:tr h="64500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dirty="0">
                          <a:solidFill>
                            <a:srgbClr val="000000"/>
                          </a:solidFill>
                          <a:latin typeface="Times New Roman" panose="02020603050405020304" pitchFamily="18" charset="0"/>
                        </a:rPr>
                        <a:t>ВИЧ+ТБ</a:t>
                      </a:r>
                    </a:p>
                  </a:txBody>
                  <a:tcPr marT="45713" marB="45713"/>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b="1" dirty="0">
                          <a:solidFill>
                            <a:schemeClr val="tx1"/>
                          </a:solidFill>
                          <a:latin typeface="Times New Roman" panose="02020603050405020304" pitchFamily="18" charset="0"/>
                          <a:cs typeface="Times New Roman" panose="02020603050405020304" pitchFamily="18" charset="0"/>
                        </a:rPr>
                        <a:t>18,4</a:t>
                      </a:r>
                      <a:endParaRPr lang="en-US" altLang="x-none"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T="45713" marB="45713"/>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endParaRPr lang="en-US" dirty="0">
                        <a:solidFill>
                          <a:schemeClr val="tx1"/>
                        </a:solidFill>
                        <a:latin typeface="Times New Roman" panose="02020603050405020304" pitchFamily="18" charset="0"/>
                        <a:ea typeface="Times New Roman" panose="02020603050405020304" pitchFamily="18" charset="0"/>
                      </a:endParaRPr>
                    </a:p>
                  </a:txBody>
                  <a:tcPr marT="45713" marB="45713"/>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tc>
                <a:tc>
                  <a:txBody>
                    <a:bodyPr/>
                    <a:lstStyle/>
                    <a:p>
                      <a:pPr lvl="0" eaLnBrk="1" hangingPunct="1">
                        <a:buNone/>
                      </a:pPr>
                      <a:endParaRPr lang="en-US" altLang="en-US" dirty="0">
                        <a:solidFill>
                          <a:schemeClr val="tx1"/>
                        </a:solidFill>
                        <a:latin typeface="Times New Roman" panose="02020603050405020304" pitchFamily="18" charset="0"/>
                        <a:ea typeface="Times New Roman" panose="02020603050405020304" pitchFamily="18" charset="0"/>
                      </a:endParaRPr>
                    </a:p>
                  </a:txBody>
                  <a:tcPr marT="45713" marB="45713"/>
                </a:tc>
                <a:tc>
                  <a:txBody>
                    <a:bodyPr/>
                    <a:lstStyle/>
                    <a:p>
                      <a:endParaRPr lang="ru-RU" dirty="0"/>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Эпидемиологические показатели по НСО</a:t>
            </a:r>
          </a:p>
        </p:txBody>
      </p:sp>
      <p:graphicFrame>
        <p:nvGraphicFramePr>
          <p:cNvPr id="4" name="Объект 3"/>
          <p:cNvGraphicFramePr>
            <a:graphicFrameLocks noGrp="1"/>
          </p:cNvGraphicFramePr>
          <p:nvPr>
            <p:ph idx="1"/>
          </p:nvPr>
        </p:nvGraphicFramePr>
        <p:xfrm>
          <a:off x="695325" y="1797050"/>
          <a:ext cx="10801350" cy="4633000"/>
        </p:xfrm>
        <a:graphic>
          <a:graphicData uri="http://schemas.openxmlformats.org/drawingml/2006/table">
            <a:tbl>
              <a:tblPr firstRow="1" bandRow="1">
                <a:tableStyleId>{5C22544A-7EE6-4342-B048-85BDC9FD1C3A}</a:tableStyleId>
              </a:tblPr>
              <a:tblGrid>
                <a:gridCol w="720090">
                  <a:extLst>
                    <a:ext uri="{9D8B030D-6E8A-4147-A177-3AD203B41FA5}">
                      <a16:colId xmlns:a16="http://schemas.microsoft.com/office/drawing/2014/main" val="20000"/>
                    </a:ext>
                  </a:extLst>
                </a:gridCol>
                <a:gridCol w="720090">
                  <a:extLst>
                    <a:ext uri="{9D8B030D-6E8A-4147-A177-3AD203B41FA5}">
                      <a16:colId xmlns:a16="http://schemas.microsoft.com/office/drawing/2014/main" val="20001"/>
                    </a:ext>
                  </a:extLst>
                </a:gridCol>
                <a:gridCol w="720090">
                  <a:extLst>
                    <a:ext uri="{9D8B030D-6E8A-4147-A177-3AD203B41FA5}">
                      <a16:colId xmlns:a16="http://schemas.microsoft.com/office/drawing/2014/main" val="20002"/>
                    </a:ext>
                  </a:extLst>
                </a:gridCol>
                <a:gridCol w="720090">
                  <a:extLst>
                    <a:ext uri="{9D8B030D-6E8A-4147-A177-3AD203B41FA5}">
                      <a16:colId xmlns:a16="http://schemas.microsoft.com/office/drawing/2014/main" val="20003"/>
                    </a:ext>
                  </a:extLst>
                </a:gridCol>
                <a:gridCol w="720090">
                  <a:extLst>
                    <a:ext uri="{9D8B030D-6E8A-4147-A177-3AD203B41FA5}">
                      <a16:colId xmlns:a16="http://schemas.microsoft.com/office/drawing/2014/main" val="20004"/>
                    </a:ext>
                  </a:extLst>
                </a:gridCol>
                <a:gridCol w="720090">
                  <a:extLst>
                    <a:ext uri="{9D8B030D-6E8A-4147-A177-3AD203B41FA5}">
                      <a16:colId xmlns:a16="http://schemas.microsoft.com/office/drawing/2014/main" val="20005"/>
                    </a:ext>
                  </a:extLst>
                </a:gridCol>
                <a:gridCol w="720090">
                  <a:extLst>
                    <a:ext uri="{9D8B030D-6E8A-4147-A177-3AD203B41FA5}">
                      <a16:colId xmlns:a16="http://schemas.microsoft.com/office/drawing/2014/main" val="20006"/>
                    </a:ext>
                  </a:extLst>
                </a:gridCol>
                <a:gridCol w="720090">
                  <a:extLst>
                    <a:ext uri="{9D8B030D-6E8A-4147-A177-3AD203B41FA5}">
                      <a16:colId xmlns:a16="http://schemas.microsoft.com/office/drawing/2014/main" val="20007"/>
                    </a:ext>
                  </a:extLst>
                </a:gridCol>
                <a:gridCol w="720090">
                  <a:extLst>
                    <a:ext uri="{9D8B030D-6E8A-4147-A177-3AD203B41FA5}">
                      <a16:colId xmlns:a16="http://schemas.microsoft.com/office/drawing/2014/main" val="20008"/>
                    </a:ext>
                  </a:extLst>
                </a:gridCol>
                <a:gridCol w="720090">
                  <a:extLst>
                    <a:ext uri="{9D8B030D-6E8A-4147-A177-3AD203B41FA5}">
                      <a16:colId xmlns:a16="http://schemas.microsoft.com/office/drawing/2014/main" val="20009"/>
                    </a:ext>
                  </a:extLst>
                </a:gridCol>
                <a:gridCol w="720090">
                  <a:extLst>
                    <a:ext uri="{9D8B030D-6E8A-4147-A177-3AD203B41FA5}">
                      <a16:colId xmlns:a16="http://schemas.microsoft.com/office/drawing/2014/main" val="20010"/>
                    </a:ext>
                  </a:extLst>
                </a:gridCol>
                <a:gridCol w="720090">
                  <a:extLst>
                    <a:ext uri="{9D8B030D-6E8A-4147-A177-3AD203B41FA5}">
                      <a16:colId xmlns:a16="http://schemas.microsoft.com/office/drawing/2014/main" val="20011"/>
                    </a:ext>
                  </a:extLst>
                </a:gridCol>
                <a:gridCol w="720090">
                  <a:extLst>
                    <a:ext uri="{9D8B030D-6E8A-4147-A177-3AD203B41FA5}">
                      <a16:colId xmlns:a16="http://schemas.microsoft.com/office/drawing/2014/main" val="20012"/>
                    </a:ext>
                  </a:extLst>
                </a:gridCol>
                <a:gridCol w="720090">
                  <a:extLst>
                    <a:ext uri="{9D8B030D-6E8A-4147-A177-3AD203B41FA5}">
                      <a16:colId xmlns:a16="http://schemas.microsoft.com/office/drawing/2014/main" val="20013"/>
                    </a:ext>
                  </a:extLst>
                </a:gridCol>
                <a:gridCol w="720090">
                  <a:extLst>
                    <a:ext uri="{9D8B030D-6E8A-4147-A177-3AD203B41FA5}">
                      <a16:colId xmlns:a16="http://schemas.microsoft.com/office/drawing/2014/main" val="20014"/>
                    </a:ext>
                  </a:extLst>
                </a:gridCol>
              </a:tblGrid>
              <a:tr h="37084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Показатели</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1990</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2006</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2012</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2014</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b="1" dirty="0">
                          <a:solidFill>
                            <a:srgbClr val="FFFFFF"/>
                          </a:solidFill>
                          <a:latin typeface="Times New Roman" panose="02020603050405020304" pitchFamily="18" charset="0"/>
                        </a:rPr>
                        <a:t>2015</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b="1" dirty="0">
                          <a:solidFill>
                            <a:srgbClr val="FFFFFF"/>
                          </a:solidFill>
                          <a:latin typeface="Times New Roman" panose="02020603050405020304" pitchFamily="18" charset="0"/>
                          <a:cs typeface="Times New Roman" panose="02020603050405020304" pitchFamily="18" charset="0"/>
                        </a:rPr>
                        <a:t>2016</a:t>
                      </a:r>
                      <a:endParaRPr lang="en-US" sz="2000" b="1" dirty="0">
                        <a:solidFill>
                          <a:srgbClr val="FFFFFF"/>
                        </a:solidFill>
                        <a:latin typeface="Times New Roman" panose="02020603050405020304" pitchFamily="18" charset="0"/>
                        <a:ea typeface="Times New Roman" panose="02020603050405020304" pitchFamily="18" charset="0"/>
                      </a:endParaRPr>
                    </a:p>
                  </a:txBody>
                  <a:tcPr marL="91432" marR="91432" marT="45729" marB="45729"/>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b="1" dirty="0">
                          <a:solidFill>
                            <a:srgbClr val="FFFFFF"/>
                          </a:solidFill>
                          <a:latin typeface="Times New Roman" panose="02020603050405020304" pitchFamily="18" charset="0"/>
                          <a:cs typeface="Times New Roman" panose="02020603050405020304" pitchFamily="18" charset="0"/>
                        </a:rPr>
                        <a:t>2018</a:t>
                      </a:r>
                      <a:endParaRPr lang="en-US" sz="2000" b="1" dirty="0">
                        <a:solidFill>
                          <a:srgbClr val="FFFFFF"/>
                        </a:solidFill>
                        <a:latin typeface="Times New Roman" panose="02020603050405020304" pitchFamily="18" charset="0"/>
                        <a:ea typeface="Times New Roman" panose="02020603050405020304" pitchFamily="18" charset="0"/>
                      </a:endParaRPr>
                    </a:p>
                  </a:txBody>
                  <a:tcPr marL="91432" marR="91432" marT="45729" marB="45729"/>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2020</a:t>
                      </a:r>
                    </a:p>
                  </a:txBody>
                  <a:tcPr marL="91432" marR="91432" marT="45729" marB="45729"/>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2021</a:t>
                      </a:r>
                    </a:p>
                  </a:txBody>
                  <a:tcPr marL="91432" marR="91432" marT="45729" marB="45729"/>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2022</a:t>
                      </a:r>
                    </a:p>
                  </a:txBody>
                  <a:tcPr marL="91432" marR="91432" marT="45729" marB="45729"/>
                </a:tc>
                <a:tc>
                  <a:txBody>
                    <a:bodyPr/>
                    <a:lstStyle/>
                    <a:p>
                      <a:pPr lvl="0" eaLnBrk="1" hangingPunct="1">
                        <a:buNone/>
                      </a:pPr>
                      <a:r>
                        <a:rPr lang="ru-RU" altLang="en-US" sz="2000" b="1" dirty="0">
                          <a:solidFill>
                            <a:srgbClr val="FFFFFF"/>
                          </a:solidFill>
                          <a:latin typeface="Times New Roman" panose="02020603050405020304" pitchFamily="18" charset="0"/>
                          <a:ea typeface="Times New Roman" panose="02020603050405020304" pitchFamily="18" charset="0"/>
                        </a:rPr>
                        <a:t>2023</a:t>
                      </a:r>
                    </a:p>
                  </a:txBody>
                  <a:tcPr marL="91432" marR="91432" marT="45729" marB="45729"/>
                </a:tc>
                <a:tc>
                  <a:txBody>
                    <a:bodyPr/>
                    <a:lstStyle/>
                    <a:p>
                      <a:r>
                        <a:rPr lang="ru-RU"/>
                        <a:t>2024</a:t>
                      </a:r>
                    </a:p>
                  </a:txBody>
                  <a:tcPr/>
                </a:tc>
                <a:tc>
                  <a:txBody>
                    <a:bodyPr/>
                    <a:lstStyle/>
                    <a:p>
                      <a:endParaRPr lang="ru-RU"/>
                    </a:p>
                  </a:txBody>
                  <a:tcPr/>
                </a:tc>
                <a:tc>
                  <a:txBody>
                    <a:bodyPr/>
                    <a:lstStyle/>
                    <a:p>
                      <a:endParaRPr lang="ru-RU"/>
                    </a:p>
                  </a:txBody>
                  <a:tcPr/>
                </a:tc>
                <a:extLst>
                  <a:ext uri="{0D108BD9-81ED-4DB2-BD59-A6C34878D82A}">
                    <a16:rowId xmlns:a16="http://schemas.microsoft.com/office/drawing/2014/main" val="10000"/>
                  </a:ext>
                </a:extLst>
              </a:tr>
              <a:tr h="37084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Заболеваемость</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45</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C00000"/>
                          </a:solidFill>
                          <a:latin typeface="Times New Roman" panose="02020603050405020304" pitchFamily="18" charset="0"/>
                        </a:rPr>
                        <a:t>137,8</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125,3</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106</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105,8</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dirty="0">
                          <a:solidFill>
                            <a:schemeClr val="tx1"/>
                          </a:solidFill>
                          <a:latin typeface="Times New Roman" panose="02020603050405020304" pitchFamily="18" charset="0"/>
                          <a:cs typeface="Times New Roman" panose="02020603050405020304" pitchFamily="18" charset="0"/>
                        </a:rPr>
                        <a:t>97,7</a:t>
                      </a:r>
                      <a:endParaRPr lang="en-US"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dirty="0">
                          <a:solidFill>
                            <a:schemeClr val="tx1"/>
                          </a:solidFill>
                          <a:latin typeface="Times New Roman" panose="02020603050405020304" pitchFamily="18" charset="0"/>
                          <a:cs typeface="Times New Roman" panose="02020603050405020304" pitchFamily="18" charset="0"/>
                        </a:rPr>
                        <a:t>85,9</a:t>
                      </a:r>
                      <a:endParaRPr lang="en-GB"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71,7</a:t>
                      </a: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62,1</a:t>
                      </a: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58,2</a:t>
                      </a: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50,8</a:t>
                      </a:r>
                    </a:p>
                    <a:p>
                      <a:pPr lvl="0" eaLnBrk="1" hangingPunct="1">
                        <a:buNone/>
                      </a:pPr>
                      <a:endParaRPr lang="ru-RU" altLang="en-US" sz="2000" dirty="0">
                        <a:solidFill>
                          <a:schemeClr val="tx1"/>
                        </a:solidFill>
                        <a:latin typeface="Times New Roman" panose="02020603050405020304" pitchFamily="18" charset="0"/>
                        <a:ea typeface="Times New Roman" panose="02020603050405020304" pitchFamily="18" charset="0"/>
                      </a:endParaRPr>
                    </a:p>
                  </a:txBody>
                  <a:tcPr marL="91432" marR="91432" marT="45729" marB="45729"/>
                </a:tc>
                <a:tc>
                  <a:txBody>
                    <a:bodyPr/>
                    <a:lstStyle/>
                    <a:p>
                      <a:r>
                        <a:rPr lang="ru-RU" altLang="en-US" sz="1800" dirty="0">
                          <a:solidFill>
                            <a:schemeClr val="tx1"/>
                          </a:solidFill>
                          <a:latin typeface="Times New Roman" panose="02020603050405020304" pitchFamily="18" charset="0"/>
                          <a:ea typeface="Times New Roman" panose="02020603050405020304" pitchFamily="18" charset="0"/>
                          <a:sym typeface="+mn-ea"/>
                        </a:rPr>
                        <a:t>47,3</a:t>
                      </a:r>
                    </a:p>
                  </a:txBody>
                  <a:tcPr/>
                </a:tc>
                <a:tc>
                  <a:txBody>
                    <a:bodyPr/>
                    <a:lstStyle/>
                    <a:p>
                      <a:endParaRPr lang="ru-RU"/>
                    </a:p>
                  </a:txBody>
                  <a:tcPr/>
                </a:tc>
                <a:tc>
                  <a:txBody>
                    <a:bodyPr/>
                    <a:lstStyle/>
                    <a:p>
                      <a:endParaRPr lang="ru-RU"/>
                    </a:p>
                  </a:txBody>
                  <a:tcPr/>
                </a:tc>
                <a:extLst>
                  <a:ext uri="{0D108BD9-81ED-4DB2-BD59-A6C34878D82A}">
                    <a16:rowId xmlns:a16="http://schemas.microsoft.com/office/drawing/2014/main" val="10001"/>
                  </a:ext>
                </a:extLst>
              </a:tr>
              <a:tr h="37084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Болезненность</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194</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C00000"/>
                          </a:solidFill>
                          <a:latin typeface="Times New Roman" panose="02020603050405020304" pitchFamily="18" charset="0"/>
                        </a:rPr>
                        <a:t>366,5</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307,9</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217,8</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253,3</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dirty="0">
                          <a:solidFill>
                            <a:schemeClr val="tx1"/>
                          </a:solidFill>
                          <a:latin typeface="Times New Roman" panose="02020603050405020304" pitchFamily="18" charset="0"/>
                          <a:cs typeface="Times New Roman" panose="02020603050405020304" pitchFamily="18" charset="0"/>
                        </a:rPr>
                        <a:t>213,7</a:t>
                      </a:r>
                      <a:endParaRPr lang="en-US"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dirty="0">
                          <a:solidFill>
                            <a:schemeClr val="tx1"/>
                          </a:solidFill>
                          <a:latin typeface="Times New Roman" panose="02020603050405020304" pitchFamily="18" charset="0"/>
                          <a:cs typeface="Times New Roman" panose="02020603050405020304" pitchFamily="18" charset="0"/>
                        </a:rPr>
                        <a:t>198,4</a:t>
                      </a:r>
                      <a:endParaRPr lang="en-GB"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157,9</a:t>
                      </a: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137,8</a:t>
                      </a: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129,6</a:t>
                      </a: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104,5</a:t>
                      </a:r>
                    </a:p>
                    <a:p>
                      <a:pPr lvl="0" eaLnBrk="1" hangingPunct="1">
                        <a:buNone/>
                      </a:pPr>
                      <a:endParaRPr lang="ru-RU" altLang="en-US" sz="2000" dirty="0">
                        <a:solidFill>
                          <a:schemeClr val="tx1"/>
                        </a:solidFill>
                        <a:latin typeface="Times New Roman" panose="02020603050405020304" pitchFamily="18" charset="0"/>
                        <a:ea typeface="Times New Roman" panose="02020603050405020304" pitchFamily="18" charset="0"/>
                      </a:endParaRPr>
                    </a:p>
                  </a:txBody>
                  <a:tcPr marL="91432" marR="91432" marT="45729" marB="45729"/>
                </a:tc>
                <a:tc>
                  <a:txBody>
                    <a:bodyPr/>
                    <a:lstStyle/>
                    <a:p>
                      <a:r>
                        <a:rPr lang="ru-RU" altLang="en-US" sz="1800" dirty="0">
                          <a:solidFill>
                            <a:schemeClr val="tx1"/>
                          </a:solidFill>
                          <a:latin typeface="Times New Roman" panose="02020603050405020304" pitchFamily="18" charset="0"/>
                          <a:ea typeface="Times New Roman" panose="02020603050405020304" pitchFamily="18" charset="0"/>
                          <a:sym typeface="+mn-ea"/>
                        </a:rPr>
                        <a:t>90,3</a:t>
                      </a:r>
                      <a:endParaRPr lang="ru-RU" altLang="en-US" sz="1800" dirty="0">
                        <a:solidFill>
                          <a:schemeClr val="tx1"/>
                        </a:solidFill>
                        <a:latin typeface="Times New Roman" panose="02020603050405020304" pitchFamily="18" charset="0"/>
                        <a:ea typeface="Times New Roman" panose="02020603050405020304" pitchFamily="18" charset="0"/>
                      </a:endParaRPr>
                    </a:p>
                    <a:p>
                      <a:endParaRPr lang="ru-RU" altLang="en-US" sz="1800" dirty="0">
                        <a:solidFill>
                          <a:schemeClr val="tx1"/>
                        </a:solidFill>
                        <a:latin typeface="Times New Roman" panose="02020603050405020304" pitchFamily="18" charset="0"/>
                        <a:ea typeface="Times New Roman" panose="02020603050405020304" pitchFamily="18" charset="0"/>
                      </a:endParaRPr>
                    </a:p>
                  </a:txBody>
                  <a:tcPr/>
                </a:tc>
                <a:tc>
                  <a:txBody>
                    <a:bodyPr/>
                    <a:lstStyle/>
                    <a:p>
                      <a:endParaRPr lang="ru-RU"/>
                    </a:p>
                  </a:txBody>
                  <a:tcPr/>
                </a:tc>
                <a:tc>
                  <a:txBody>
                    <a:bodyPr/>
                    <a:lstStyle/>
                    <a:p>
                      <a:endParaRPr lang="ru-RU"/>
                    </a:p>
                  </a:txBody>
                  <a:tcPr/>
                </a:tc>
                <a:extLst>
                  <a:ext uri="{0D108BD9-81ED-4DB2-BD59-A6C34878D82A}">
                    <a16:rowId xmlns:a16="http://schemas.microsoft.com/office/drawing/2014/main" val="10002"/>
                  </a:ext>
                </a:extLst>
              </a:tr>
              <a:tr h="37084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Смертность </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11,5</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C00000"/>
                          </a:solidFill>
                          <a:latin typeface="Times New Roman" panose="02020603050405020304" pitchFamily="18" charset="0"/>
                        </a:rPr>
                        <a:t>35,8</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24,5</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21,4</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ru-RU" altLang="ru-RU" sz="2000" dirty="0">
                          <a:solidFill>
                            <a:srgbClr val="000000"/>
                          </a:solidFill>
                          <a:latin typeface="Times New Roman" panose="02020603050405020304" pitchFamily="18" charset="0"/>
                        </a:rPr>
                        <a:t>18,4</a:t>
                      </a:r>
                    </a:p>
                  </a:txBody>
                  <a:tcPr marL="91432" marR="91432" marT="45725" marB="45725"/>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sz="2000" dirty="0">
                          <a:solidFill>
                            <a:schemeClr val="tx1"/>
                          </a:solidFill>
                          <a:latin typeface="Times New Roman" panose="02020603050405020304" pitchFamily="18" charset="0"/>
                          <a:cs typeface="Times New Roman" panose="02020603050405020304" pitchFamily="18" charset="0"/>
                        </a:rPr>
                        <a:t>14,3</a:t>
                      </a:r>
                      <a:endParaRPr lang="en-US"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GB" altLang="x-none" sz="2000" dirty="0">
                          <a:solidFill>
                            <a:schemeClr val="tx1"/>
                          </a:solidFill>
                          <a:latin typeface="Times New Roman" panose="02020603050405020304" pitchFamily="18" charset="0"/>
                          <a:cs typeface="Times New Roman" panose="02020603050405020304" pitchFamily="18" charset="0"/>
                        </a:rPr>
                        <a:t>12</a:t>
                      </a:r>
                      <a:endParaRPr lang="en-GB" altLang="x-none"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11,7</a:t>
                      </a: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11,0</a:t>
                      </a: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9,5</a:t>
                      </a:r>
                    </a:p>
                  </a:txBody>
                  <a:tcPr marL="91432" marR="91432" marT="45729" marB="45729"/>
                </a:tc>
                <a:tc>
                  <a:txBody>
                    <a:bodyPr/>
                    <a:lstStyle/>
                    <a:p>
                      <a:pPr lvl="0" eaLnBrk="1" hangingPunct="1">
                        <a:buNone/>
                      </a:pPr>
                      <a:r>
                        <a:rPr lang="ru-RU" altLang="en-US" sz="2000" dirty="0">
                          <a:solidFill>
                            <a:schemeClr val="tx1"/>
                          </a:solidFill>
                          <a:latin typeface="Times New Roman" panose="02020603050405020304" pitchFamily="18" charset="0"/>
                          <a:ea typeface="Times New Roman" panose="02020603050405020304" pitchFamily="18" charset="0"/>
                        </a:rPr>
                        <a:t>7,4</a:t>
                      </a:r>
                    </a:p>
                  </a:txBody>
                  <a:tcPr marL="91432" marR="91432" marT="45729" marB="45729"/>
                </a:tc>
                <a:tc>
                  <a:txBody>
                    <a:bodyPr/>
                    <a:lstStyle/>
                    <a:p>
                      <a:r>
                        <a:rPr lang="ru-RU"/>
                        <a:t>6,9</a:t>
                      </a:r>
                    </a:p>
                  </a:txBody>
                  <a:tcPr/>
                </a:tc>
                <a:tc>
                  <a:txBody>
                    <a:bodyPr/>
                    <a:lstStyle/>
                    <a:p>
                      <a:endParaRPr lang="ru-RU"/>
                    </a:p>
                  </a:txBody>
                  <a:tcPr/>
                </a:tc>
                <a:tc>
                  <a:txBody>
                    <a:bodyPr/>
                    <a:lstStyle/>
                    <a:p>
                      <a:endParaRPr lang="ru-RU"/>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2288" y="155171"/>
            <a:ext cx="10800000" cy="45719"/>
          </a:xfrm>
        </p:spPr>
        <p:txBody>
          <a:bodyPr>
            <a:normAutofit fontScale="90000"/>
          </a:bodyPr>
          <a:lstStyle/>
          <a:p>
            <a:endParaRPr lang="ru-RU" dirty="0"/>
          </a:p>
        </p:txBody>
      </p:sp>
      <p:graphicFrame>
        <p:nvGraphicFramePr>
          <p:cNvPr id="4" name="Объект 3"/>
          <p:cNvGraphicFramePr>
            <a:graphicFrameLocks noGrp="1"/>
          </p:cNvGraphicFramePr>
          <p:nvPr>
            <p:ph idx="1"/>
          </p:nvPr>
        </p:nvGraphicFramePr>
        <p:xfrm>
          <a:off x="489658" y="0"/>
          <a:ext cx="10801350" cy="6944360"/>
        </p:xfrm>
        <a:graphic>
          <a:graphicData uri="http://schemas.openxmlformats.org/drawingml/2006/table">
            <a:tbl>
              <a:tblPr firstRow="1" bandRow="1">
                <a:tableStyleId>{5C22544A-7EE6-4342-B048-85BDC9FD1C3A}</a:tableStyleId>
              </a:tblPr>
              <a:tblGrid>
                <a:gridCol w="5400675">
                  <a:extLst>
                    <a:ext uri="{9D8B030D-6E8A-4147-A177-3AD203B41FA5}">
                      <a16:colId xmlns:a16="http://schemas.microsoft.com/office/drawing/2014/main" val="20000"/>
                    </a:ext>
                  </a:extLst>
                </a:gridCol>
                <a:gridCol w="5400675">
                  <a:extLst>
                    <a:ext uri="{9D8B030D-6E8A-4147-A177-3AD203B41FA5}">
                      <a16:colId xmlns:a16="http://schemas.microsoft.com/office/drawing/2014/main" val="20001"/>
                    </a:ext>
                  </a:extLst>
                </a:gridCol>
              </a:tblGrid>
              <a:tr h="370840">
                <a:tc>
                  <a:txBody>
                    <a:bodyPr/>
                    <a:lstStyle/>
                    <a:p>
                      <a:pPr algn="ctr"/>
                      <a:r>
                        <a:rPr lang="ru-RU" dirty="0"/>
                        <a:t>ГОД</a:t>
                      </a:r>
                    </a:p>
                  </a:txBody>
                  <a:tcPr/>
                </a:tc>
                <a:tc>
                  <a:txBody>
                    <a:bodyPr/>
                    <a:lstStyle/>
                    <a:p>
                      <a:pPr algn="ctr"/>
                      <a:r>
                        <a:rPr lang="ru-RU" dirty="0"/>
                        <a:t>ЗАБОЛЕВАЕМОСТЬ В РФ</a:t>
                      </a:r>
                      <a:r>
                        <a:rPr lang="ru-RU" baseline="0" dirty="0"/>
                        <a:t> </a:t>
                      </a:r>
                      <a:r>
                        <a:rPr lang="ru-RU" dirty="0"/>
                        <a:t>НА 100 000 НАСЕЛЕНИЯ</a:t>
                      </a:r>
                    </a:p>
                  </a:txBody>
                  <a:tcPr/>
                </a:tc>
                <a:extLst>
                  <a:ext uri="{0D108BD9-81ED-4DB2-BD59-A6C34878D82A}">
                    <a16:rowId xmlns:a16="http://schemas.microsoft.com/office/drawing/2014/main" val="10000"/>
                  </a:ext>
                </a:extLst>
              </a:tr>
              <a:tr h="370840">
                <a:tc>
                  <a:txBody>
                    <a:bodyPr/>
                    <a:lstStyle/>
                    <a:p>
                      <a:pPr algn="ctr"/>
                      <a:r>
                        <a:rPr lang="ru-RU" dirty="0"/>
                        <a:t>2008</a:t>
                      </a:r>
                    </a:p>
                  </a:txBody>
                  <a:tcPr/>
                </a:tc>
                <a:tc>
                  <a:txBody>
                    <a:bodyPr/>
                    <a:lstStyle/>
                    <a:p>
                      <a:pPr algn="ctr"/>
                      <a:r>
                        <a:rPr kumimoji="0" lang="ru-RU" altLang="ru-RU"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85,1</a:t>
                      </a:r>
                      <a:endParaRPr lang="ru-RU" b="0" dirty="0"/>
                    </a:p>
                  </a:txBody>
                  <a:tcPr/>
                </a:tc>
                <a:extLst>
                  <a:ext uri="{0D108BD9-81ED-4DB2-BD59-A6C34878D82A}">
                    <a16:rowId xmlns:a16="http://schemas.microsoft.com/office/drawing/2014/main" val="10001"/>
                  </a:ext>
                </a:extLst>
              </a:tr>
              <a:tr h="370840">
                <a:tc>
                  <a:txBody>
                    <a:bodyPr/>
                    <a:lstStyle/>
                    <a:p>
                      <a:pPr algn="ctr"/>
                      <a:r>
                        <a:rPr lang="ru-RU" dirty="0"/>
                        <a:t>2009</a:t>
                      </a:r>
                    </a:p>
                  </a:txBody>
                  <a:tcPr/>
                </a:tc>
                <a:tc>
                  <a:txBody>
                    <a:bodyPr/>
                    <a:lstStyle/>
                    <a:p>
                      <a:pPr algn="ctr"/>
                      <a:r>
                        <a:rPr lang="ru-RU" b="0" dirty="0"/>
                        <a:t>82,6</a:t>
                      </a:r>
                    </a:p>
                  </a:txBody>
                  <a:tcPr/>
                </a:tc>
                <a:extLst>
                  <a:ext uri="{0D108BD9-81ED-4DB2-BD59-A6C34878D82A}">
                    <a16:rowId xmlns:a16="http://schemas.microsoft.com/office/drawing/2014/main" val="10002"/>
                  </a:ext>
                </a:extLst>
              </a:tr>
              <a:tr h="370840">
                <a:tc>
                  <a:txBody>
                    <a:bodyPr/>
                    <a:lstStyle/>
                    <a:p>
                      <a:pPr algn="ctr"/>
                      <a:r>
                        <a:rPr lang="ru-RU" dirty="0"/>
                        <a:t>2010</a:t>
                      </a:r>
                    </a:p>
                  </a:txBody>
                  <a:tcPr/>
                </a:tc>
                <a:tc>
                  <a:txBody>
                    <a:bodyPr/>
                    <a:lstStyle/>
                    <a:p>
                      <a:pPr algn="ctr"/>
                      <a:r>
                        <a:rPr lang="ru-RU" b="0" dirty="0"/>
                        <a:t>77,4</a:t>
                      </a:r>
                    </a:p>
                  </a:txBody>
                  <a:tcPr/>
                </a:tc>
                <a:extLst>
                  <a:ext uri="{0D108BD9-81ED-4DB2-BD59-A6C34878D82A}">
                    <a16:rowId xmlns:a16="http://schemas.microsoft.com/office/drawing/2014/main" val="10003"/>
                  </a:ext>
                </a:extLst>
              </a:tr>
              <a:tr h="370840">
                <a:tc>
                  <a:txBody>
                    <a:bodyPr/>
                    <a:lstStyle/>
                    <a:p>
                      <a:pPr algn="ctr"/>
                      <a:r>
                        <a:rPr lang="ru-RU" dirty="0"/>
                        <a:t>2011</a:t>
                      </a:r>
                    </a:p>
                  </a:txBody>
                  <a:tcPr/>
                </a:tc>
                <a:tc>
                  <a:txBody>
                    <a:bodyPr/>
                    <a:lstStyle/>
                    <a:p>
                      <a:pPr algn="ctr"/>
                      <a:r>
                        <a:rPr lang="ru-RU" b="0" dirty="0"/>
                        <a:t>74,6</a:t>
                      </a:r>
                    </a:p>
                  </a:txBody>
                  <a:tcPr/>
                </a:tc>
                <a:extLst>
                  <a:ext uri="{0D108BD9-81ED-4DB2-BD59-A6C34878D82A}">
                    <a16:rowId xmlns:a16="http://schemas.microsoft.com/office/drawing/2014/main" val="10004"/>
                  </a:ext>
                </a:extLst>
              </a:tr>
              <a:tr h="370840">
                <a:tc>
                  <a:txBody>
                    <a:bodyPr/>
                    <a:lstStyle/>
                    <a:p>
                      <a:pPr algn="ctr"/>
                      <a:r>
                        <a:rPr lang="ru-RU" dirty="0"/>
                        <a:t>2012</a:t>
                      </a:r>
                    </a:p>
                  </a:txBody>
                  <a:tcPr/>
                </a:tc>
                <a:tc>
                  <a:txBody>
                    <a:bodyPr/>
                    <a:lstStyle/>
                    <a:p>
                      <a:pPr algn="ctr"/>
                      <a:r>
                        <a:rPr lang="ru-RU" b="0" dirty="0"/>
                        <a:t>68,1</a:t>
                      </a:r>
                    </a:p>
                  </a:txBody>
                  <a:tcPr/>
                </a:tc>
                <a:extLst>
                  <a:ext uri="{0D108BD9-81ED-4DB2-BD59-A6C34878D82A}">
                    <a16:rowId xmlns:a16="http://schemas.microsoft.com/office/drawing/2014/main" val="10005"/>
                  </a:ext>
                </a:extLst>
              </a:tr>
              <a:tr h="370840">
                <a:tc>
                  <a:txBody>
                    <a:bodyPr/>
                    <a:lstStyle/>
                    <a:p>
                      <a:pPr algn="ctr"/>
                      <a:r>
                        <a:rPr lang="ru-RU" dirty="0"/>
                        <a:t>2014</a:t>
                      </a:r>
                    </a:p>
                  </a:txBody>
                  <a:tcPr/>
                </a:tc>
                <a:tc>
                  <a:txBody>
                    <a:bodyPr/>
                    <a:lstStyle/>
                    <a:p>
                      <a:pPr algn="ctr"/>
                      <a:r>
                        <a:rPr lang="ru-RU" b="0" dirty="0"/>
                        <a:t>63,0</a:t>
                      </a:r>
                    </a:p>
                  </a:txBody>
                  <a:tcPr/>
                </a:tc>
                <a:extLst>
                  <a:ext uri="{0D108BD9-81ED-4DB2-BD59-A6C34878D82A}">
                    <a16:rowId xmlns:a16="http://schemas.microsoft.com/office/drawing/2014/main" val="10006"/>
                  </a:ext>
                </a:extLst>
              </a:tr>
              <a:tr h="370840">
                <a:tc>
                  <a:txBody>
                    <a:bodyPr/>
                    <a:lstStyle/>
                    <a:p>
                      <a:pPr algn="ctr"/>
                      <a:r>
                        <a:rPr lang="ru-RU" dirty="0"/>
                        <a:t>2014</a:t>
                      </a:r>
                    </a:p>
                  </a:txBody>
                  <a:tcPr/>
                </a:tc>
                <a:tc>
                  <a:txBody>
                    <a:bodyPr/>
                    <a:lstStyle/>
                    <a:p>
                      <a:pPr algn="ctr"/>
                      <a:r>
                        <a:rPr lang="ru-RU" b="0" dirty="0"/>
                        <a:t>59,5</a:t>
                      </a:r>
                    </a:p>
                  </a:txBody>
                  <a:tcPr/>
                </a:tc>
                <a:extLst>
                  <a:ext uri="{0D108BD9-81ED-4DB2-BD59-A6C34878D82A}">
                    <a16:rowId xmlns:a16="http://schemas.microsoft.com/office/drawing/2014/main" val="10007"/>
                  </a:ext>
                </a:extLst>
              </a:tr>
              <a:tr h="370840">
                <a:tc>
                  <a:txBody>
                    <a:bodyPr/>
                    <a:lstStyle/>
                    <a:p>
                      <a:pPr algn="ctr"/>
                      <a:r>
                        <a:rPr lang="ru-RU" dirty="0"/>
                        <a:t>2015</a:t>
                      </a:r>
                    </a:p>
                  </a:txBody>
                  <a:tcPr/>
                </a:tc>
                <a:tc>
                  <a:txBody>
                    <a:bodyPr/>
                    <a:lstStyle/>
                    <a:p>
                      <a:pPr algn="ctr"/>
                      <a:r>
                        <a:rPr lang="ru-RU" b="0" dirty="0"/>
                        <a:t>57,5</a:t>
                      </a:r>
                    </a:p>
                  </a:txBody>
                  <a:tcPr/>
                </a:tc>
                <a:extLst>
                  <a:ext uri="{0D108BD9-81ED-4DB2-BD59-A6C34878D82A}">
                    <a16:rowId xmlns:a16="http://schemas.microsoft.com/office/drawing/2014/main" val="10008"/>
                  </a:ext>
                </a:extLst>
              </a:tr>
              <a:tr h="370840">
                <a:tc>
                  <a:txBody>
                    <a:bodyPr/>
                    <a:lstStyle/>
                    <a:p>
                      <a:pPr algn="ctr"/>
                      <a:r>
                        <a:rPr lang="ru-RU" dirty="0"/>
                        <a:t>2016</a:t>
                      </a:r>
                    </a:p>
                  </a:txBody>
                  <a:tcPr/>
                </a:tc>
                <a:tc>
                  <a:txBody>
                    <a:bodyPr/>
                    <a:lstStyle/>
                    <a:p>
                      <a:pPr algn="ctr"/>
                      <a:r>
                        <a:rPr lang="ru-RU" b="0" dirty="0"/>
                        <a:t>53,3</a:t>
                      </a:r>
                    </a:p>
                  </a:txBody>
                  <a:tcPr/>
                </a:tc>
                <a:extLst>
                  <a:ext uri="{0D108BD9-81ED-4DB2-BD59-A6C34878D82A}">
                    <a16:rowId xmlns:a16="http://schemas.microsoft.com/office/drawing/2014/main" val="10009"/>
                  </a:ext>
                </a:extLst>
              </a:tr>
              <a:tr h="370840">
                <a:tc>
                  <a:txBody>
                    <a:bodyPr/>
                    <a:lstStyle/>
                    <a:p>
                      <a:pPr algn="ctr"/>
                      <a:r>
                        <a:rPr lang="ru-RU" dirty="0"/>
                        <a:t>2017</a:t>
                      </a:r>
                    </a:p>
                  </a:txBody>
                  <a:tcPr/>
                </a:tc>
                <a:tc>
                  <a:txBody>
                    <a:bodyPr/>
                    <a:lstStyle/>
                    <a:p>
                      <a:pPr algn="ctr"/>
                      <a:r>
                        <a:rPr kumimoji="0" lang="ru-RU"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48,3 </a:t>
                      </a:r>
                      <a:endParaRPr lang="ru-RU" b="0" dirty="0"/>
                    </a:p>
                  </a:txBody>
                  <a:tcPr/>
                </a:tc>
                <a:extLst>
                  <a:ext uri="{0D108BD9-81ED-4DB2-BD59-A6C34878D82A}">
                    <a16:rowId xmlns:a16="http://schemas.microsoft.com/office/drawing/2014/main" val="10010"/>
                  </a:ext>
                </a:extLst>
              </a:tr>
              <a:tr h="370840">
                <a:tc>
                  <a:txBody>
                    <a:bodyPr/>
                    <a:lstStyle/>
                    <a:p>
                      <a:pPr algn="ctr"/>
                      <a:r>
                        <a:rPr lang="ru-RU" dirty="0"/>
                        <a:t>2018</a:t>
                      </a:r>
                    </a:p>
                  </a:txBody>
                  <a:tcPr/>
                </a:tc>
                <a:tc>
                  <a:txBody>
                    <a:bodyPr/>
                    <a:lstStyle/>
                    <a:p>
                      <a:pPr algn="ctr"/>
                      <a:r>
                        <a:rPr kumimoji="0" lang="ru-RU"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44,4  </a:t>
                      </a:r>
                      <a:endParaRPr lang="ru-RU" b="0" dirty="0"/>
                    </a:p>
                  </a:txBody>
                  <a:tcPr/>
                </a:tc>
                <a:extLst>
                  <a:ext uri="{0D108BD9-81ED-4DB2-BD59-A6C34878D82A}">
                    <a16:rowId xmlns:a16="http://schemas.microsoft.com/office/drawing/2014/main" val="10011"/>
                  </a:ext>
                </a:extLst>
              </a:tr>
              <a:tr h="370840">
                <a:tc>
                  <a:txBody>
                    <a:bodyPr/>
                    <a:lstStyle/>
                    <a:p>
                      <a:pPr algn="ctr"/>
                      <a:r>
                        <a:rPr lang="ru-RU" dirty="0"/>
                        <a:t>2019</a:t>
                      </a:r>
                    </a:p>
                  </a:txBody>
                  <a:tcPr/>
                </a:tc>
                <a:tc>
                  <a:txBody>
                    <a:bodyPr/>
                    <a:lstStyle/>
                    <a:p>
                      <a:pPr algn="ctr"/>
                      <a:r>
                        <a:rPr kumimoji="0" lang="ru-RU"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41,2 </a:t>
                      </a:r>
                      <a:endParaRPr lang="ru-RU" b="0" dirty="0"/>
                    </a:p>
                  </a:txBody>
                  <a:tcPr/>
                </a:tc>
                <a:extLst>
                  <a:ext uri="{0D108BD9-81ED-4DB2-BD59-A6C34878D82A}">
                    <a16:rowId xmlns:a16="http://schemas.microsoft.com/office/drawing/2014/main" val="10012"/>
                  </a:ext>
                </a:extLst>
              </a:tr>
              <a:tr h="370840">
                <a:tc>
                  <a:txBody>
                    <a:bodyPr/>
                    <a:lstStyle/>
                    <a:p>
                      <a:pPr algn="ctr"/>
                      <a:r>
                        <a:rPr lang="ru-RU" dirty="0"/>
                        <a:t>2020</a:t>
                      </a:r>
                    </a:p>
                  </a:txBody>
                  <a:tcPr/>
                </a:tc>
                <a:tc>
                  <a:txBody>
                    <a:bodyPr/>
                    <a:lstStyle/>
                    <a:p>
                      <a:pPr algn="ctr"/>
                      <a:r>
                        <a:rPr kumimoji="0" lang="ru-RU"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32,4 </a:t>
                      </a:r>
                      <a:endParaRPr lang="ru-RU" b="1" dirty="0"/>
                    </a:p>
                  </a:txBody>
                  <a:tcPr/>
                </a:tc>
                <a:extLst>
                  <a:ext uri="{0D108BD9-81ED-4DB2-BD59-A6C34878D82A}">
                    <a16:rowId xmlns:a16="http://schemas.microsoft.com/office/drawing/2014/main" val="10013"/>
                  </a:ext>
                </a:extLst>
              </a:tr>
              <a:tr h="370840">
                <a:tc>
                  <a:txBody>
                    <a:bodyPr/>
                    <a:lstStyle/>
                    <a:p>
                      <a:pPr algn="ctr"/>
                      <a:r>
                        <a:rPr lang="ru-RU" dirty="0"/>
                        <a:t>2021</a:t>
                      </a:r>
                    </a:p>
                  </a:txBody>
                  <a:tcPr/>
                </a:tc>
                <a:tc>
                  <a:txBody>
                    <a:bodyPr/>
                    <a:lstStyle/>
                    <a:p>
                      <a:pPr algn="ctr"/>
                      <a:r>
                        <a:rPr kumimoji="0" lang="ru-RU"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31,1</a:t>
                      </a:r>
                      <a:endParaRPr lang="ru-RU" b="1" dirty="0"/>
                    </a:p>
                  </a:txBody>
                  <a:tcPr/>
                </a:tc>
                <a:extLst>
                  <a:ext uri="{0D108BD9-81ED-4DB2-BD59-A6C34878D82A}">
                    <a16:rowId xmlns:a16="http://schemas.microsoft.com/office/drawing/2014/main" val="10014"/>
                  </a:ext>
                </a:extLst>
              </a:tr>
              <a:tr h="370840">
                <a:tc>
                  <a:txBody>
                    <a:bodyPr/>
                    <a:lstStyle/>
                    <a:p>
                      <a:pPr algn="ctr"/>
                      <a:r>
                        <a:rPr lang="ru-RU" dirty="0"/>
                        <a:t>2022</a:t>
                      </a:r>
                    </a:p>
                  </a:txBody>
                  <a:tcPr/>
                </a:tc>
                <a:tc>
                  <a:txBody>
                    <a:bodyPr/>
                    <a:lstStyle/>
                    <a:p>
                      <a:pPr algn="ctr"/>
                      <a:r>
                        <a:rPr kumimoji="0" lang="ru-RU"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31.0</a:t>
                      </a:r>
                      <a:endParaRPr lang="ru-RU" b="1" dirty="0"/>
                    </a:p>
                  </a:txBody>
                  <a:tcPr/>
                </a:tc>
                <a:extLst>
                  <a:ext uri="{0D108BD9-81ED-4DB2-BD59-A6C34878D82A}">
                    <a16:rowId xmlns:a16="http://schemas.microsoft.com/office/drawing/2014/main" val="10015"/>
                  </a:ext>
                </a:extLst>
              </a:tr>
              <a:tr h="370840">
                <a:tc>
                  <a:txBody>
                    <a:bodyPr/>
                    <a:lstStyle/>
                    <a:p>
                      <a:pPr algn="ctr"/>
                      <a:r>
                        <a:rPr lang="ru-RU" dirty="0"/>
                        <a:t>2023</a:t>
                      </a:r>
                    </a:p>
                  </a:txBody>
                  <a:tcPr/>
                </a:tc>
                <a:tc>
                  <a:txBody>
                    <a:bodyPr/>
                    <a:lstStyle/>
                    <a:p>
                      <a:pPr algn="ctr"/>
                      <a:r>
                        <a:rPr kumimoji="0" lang="ru-RU"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29,6 </a:t>
                      </a:r>
                      <a:endParaRPr lang="ru-RU" b="1" dirty="0"/>
                    </a:p>
                  </a:txBody>
                  <a:tcPr/>
                </a:tc>
                <a:extLst>
                  <a:ext uri="{0D108BD9-81ED-4DB2-BD59-A6C34878D82A}">
                    <a16:rowId xmlns:a16="http://schemas.microsoft.com/office/drawing/2014/main" val="10016"/>
                  </a:ext>
                </a:extLst>
              </a:tr>
              <a:tr h="370840">
                <a:tc>
                  <a:txBody>
                    <a:bodyPr/>
                    <a:lstStyle/>
                    <a:p>
                      <a:pPr algn="ctr"/>
                      <a:r>
                        <a:rPr lang="ru-RU" dirty="0"/>
                        <a:t>2024</a:t>
                      </a:r>
                    </a:p>
                  </a:txBody>
                  <a:tcPr/>
                </a:tc>
                <a:tc>
                  <a:txBody>
                    <a:bodyPr/>
                    <a:lstStyle/>
                    <a:p>
                      <a:pPr algn="ctr"/>
                      <a:r>
                        <a:rPr kumimoji="0" lang="ru-RU" altLang="en-US" sz="1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26,9 </a:t>
                      </a:r>
                      <a:endParaRPr lang="ru-RU" b="1" dirty="0"/>
                    </a:p>
                  </a:txBody>
                  <a:tcPr/>
                </a:tc>
                <a:extLst>
                  <a:ext uri="{0D108BD9-81ED-4DB2-BD59-A6C34878D82A}">
                    <a16:rowId xmlns:a16="http://schemas.microsoft.com/office/drawing/2014/main" val="10017"/>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dirty="0">
                <a:solidFill>
                  <a:srgbClr val="1F497D">
                    <a:lumMod val="75000"/>
                  </a:srgbClr>
                </a:solidFill>
                <a:latin typeface="Calibri" panose="020F0502020204030204" pitchFamily="34" charset="0"/>
                <a:cs typeface="Times New Roman" panose="02020603050405020304" pitchFamily="18" charset="0"/>
                <a:sym typeface="+mn-ea"/>
              </a:rPr>
              <a:t>Указ Президента РФ от 06.06.2019 г. </a:t>
            </a:r>
            <a:r>
              <a:rPr lang="ru-RU" sz="3600">
                <a:solidFill>
                  <a:srgbClr val="1F497D">
                    <a:lumMod val="75000"/>
                  </a:srgbClr>
                </a:solidFill>
                <a:latin typeface="Calibri" panose="020F0502020204030204" pitchFamily="34" charset="0"/>
                <a:cs typeface="Times New Roman" panose="02020603050405020304" pitchFamily="18" charset="0"/>
                <a:sym typeface="+mn-ea"/>
              </a:rPr>
              <a:t>№ 254 «О стратегии развития здравоохранения Российской Федерации на период до 2025»</a:t>
            </a:r>
            <a:br>
              <a:rPr lang="ru-RU" sz="3600">
                <a:solidFill>
                  <a:srgbClr val="1F497D">
                    <a:lumMod val="75000"/>
                  </a:srgbClr>
                </a:solidFill>
                <a:latin typeface="Calibri" panose="020F0502020204030204"/>
              </a:rPr>
            </a:br>
            <a:endParaRPr lang="ru-RU"/>
          </a:p>
        </p:txBody>
      </p:sp>
      <p:sp>
        <p:nvSpPr>
          <p:cNvPr id="3" name="Объект 2"/>
          <p:cNvSpPr>
            <a:spLocks noGrp="1"/>
          </p:cNvSpPr>
          <p:nvPr>
            <p:ph idx="1"/>
          </p:nvPr>
        </p:nvSpPr>
        <p:spPr>
          <a:xfrm>
            <a:off x="657900" y="1320018"/>
            <a:ext cx="10800000" cy="5537982"/>
          </a:xfrm>
        </p:spPr>
        <p:txBody>
          <a:bodyPr/>
          <a:lstStyle/>
          <a:p>
            <a:pPr marL="0" indent="0">
              <a:buNone/>
            </a:pPr>
            <a:r>
              <a:rPr lang="ru-RU" b="1" dirty="0"/>
              <a:t>IV. Цели, основные задачи и приоритетные направления развития здравоохранения в РФ</a:t>
            </a:r>
          </a:p>
          <a:p>
            <a:pPr marL="0" indent="0">
              <a:buNone/>
            </a:pPr>
            <a:r>
              <a:rPr lang="ru-RU" dirty="0"/>
              <a:t>14. </a:t>
            </a:r>
            <a:r>
              <a:rPr lang="ru-RU" b="1" dirty="0"/>
              <a:t>Основными задачами развития здравоохранения в Российской Федерации являются:</a:t>
            </a:r>
          </a:p>
          <a:p>
            <a:pPr marL="0" indent="0">
              <a:buNone/>
            </a:pPr>
            <a:r>
              <a:rPr lang="ru-RU" dirty="0"/>
              <a:t>7) обеспечение биологической безопасности и предотвращение распространения заболеваний, </a:t>
            </a:r>
          </a:p>
          <a:p>
            <a:pPr marL="0" indent="0">
              <a:buNone/>
            </a:pPr>
            <a:r>
              <a:rPr lang="ru-RU" dirty="0"/>
              <a:t>представляющих опасность для окружающих</a:t>
            </a:r>
          </a:p>
          <a:p>
            <a:pPr marL="0" indent="0">
              <a:buNone/>
            </a:pPr>
            <a:r>
              <a:rPr lang="ru-RU" dirty="0"/>
              <a:t>15</a:t>
            </a:r>
            <a:r>
              <a:rPr lang="ru-RU" b="1" dirty="0"/>
              <a:t>. Решение основных задач развития здравоохранения в РФ должно осуществляться </a:t>
            </a:r>
          </a:p>
          <a:p>
            <a:pPr marL="0" indent="0">
              <a:buNone/>
            </a:pPr>
            <a:r>
              <a:rPr lang="ru-RU" dirty="0"/>
              <a:t>по следующим приоритетным направлениям:</a:t>
            </a:r>
          </a:p>
          <a:p>
            <a:pPr marL="0" indent="0">
              <a:buNone/>
            </a:pPr>
            <a:r>
              <a:rPr lang="ru-RU" b="1" dirty="0"/>
              <a:t>20) реализация мероприятий по борьбе с … инфекционными заболеваниями, </a:t>
            </a:r>
          </a:p>
          <a:p>
            <a:pPr marL="0" indent="0">
              <a:buNone/>
            </a:pPr>
            <a:r>
              <a:rPr lang="ru-RU" b="1" dirty="0"/>
              <a:t>включая гепатит С, туберкулез и ВИЧ-инфекцию;</a:t>
            </a:r>
            <a:endParaRPr lang="ru-RU" dirty="0"/>
          </a:p>
          <a:p>
            <a:pPr marL="0" indent="0">
              <a:buNone/>
            </a:pPr>
            <a:r>
              <a:rPr lang="ru-RU" dirty="0"/>
              <a:t>28) обеспечение биологической безопасности, предусматривающее в том числе:</a:t>
            </a:r>
          </a:p>
          <a:p>
            <a:pPr marL="0" indent="0">
              <a:buNone/>
            </a:pPr>
            <a:r>
              <a:rPr lang="ru-RU" b="1" dirty="0"/>
              <a:t>профилактику, диагностику и лечение инфекционных заболеваний, включая заболевания, </a:t>
            </a:r>
          </a:p>
          <a:p>
            <a:pPr marL="0" indent="0">
              <a:buNone/>
            </a:pPr>
            <a:r>
              <a:rPr lang="ru-RU" b="1" dirty="0"/>
              <a:t>представляющие биологическую угрозу населению (туберкулез, ВИЧ-инф-я, вирус гепатиты В и С)</a:t>
            </a:r>
            <a:endParaRPr lang="ru-RU" dirty="0"/>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5"/>
            <a:ext cx="10800000" cy="943285"/>
          </a:xfrm>
        </p:spPr>
        <p:txBody>
          <a:bodyPr/>
          <a:lstStyle/>
          <a:p>
            <a:r>
              <a:rPr lang="ru-RU" dirty="0"/>
              <a:t>ВЕДУЩИЕ ДОКУМЕНТЫ</a:t>
            </a:r>
          </a:p>
        </p:txBody>
      </p:sp>
      <p:sp>
        <p:nvSpPr>
          <p:cNvPr id="3" name="Объект 2"/>
          <p:cNvSpPr>
            <a:spLocks noGrp="1"/>
          </p:cNvSpPr>
          <p:nvPr>
            <p:ph idx="1"/>
          </p:nvPr>
        </p:nvSpPr>
        <p:spPr>
          <a:xfrm>
            <a:off x="543600" y="977118"/>
            <a:ext cx="11381700" cy="5880882"/>
          </a:xfrm>
        </p:spPr>
        <p:txBody>
          <a:bodyPr/>
          <a:lstStyle/>
          <a:p>
            <a:pPr marL="0" indent="0">
              <a:buNone/>
            </a:pPr>
            <a:r>
              <a:rPr lang="ru-RU" b="1" dirty="0"/>
              <a:t>Приказ № 127 </a:t>
            </a:r>
            <a:r>
              <a:rPr lang="ru-RU" dirty="0"/>
              <a:t>МЗ РФ от 13.03.2019 «Об утверждении порядка диспансерного наблюдения за </a:t>
            </a:r>
          </a:p>
          <a:p>
            <a:pPr marL="0" indent="0">
              <a:buNone/>
            </a:pPr>
            <a:r>
              <a:rPr lang="ru-RU" dirty="0"/>
              <a:t>больными туберкулезом, лицами, находящимися или находившимися в контакте с источником</a:t>
            </a:r>
          </a:p>
          <a:p>
            <a:pPr marL="0" indent="0">
              <a:buNone/>
            </a:pPr>
            <a:r>
              <a:rPr lang="ru-RU" dirty="0"/>
              <a:t> туберкулеза, а также лицами с подозрением на туберкулез и излеченными от туберкулеза и </a:t>
            </a:r>
          </a:p>
          <a:p>
            <a:pPr marL="0" indent="0">
              <a:buNone/>
            </a:pPr>
            <a:r>
              <a:rPr lang="ru-RU" dirty="0"/>
              <a:t>признании утратившими силу пунктов 16-17 Порядка оказания медицинской помощи больным </a:t>
            </a:r>
          </a:p>
          <a:p>
            <a:pPr marL="0" indent="0">
              <a:buNone/>
            </a:pPr>
            <a:r>
              <a:rPr lang="ru-RU" dirty="0"/>
              <a:t>туберкулезом, утвержденного приказом Министерства здравоохранения Российской Федерации </a:t>
            </a:r>
          </a:p>
          <a:p>
            <a:pPr marL="0" indent="0">
              <a:buNone/>
            </a:pPr>
            <a:r>
              <a:rPr lang="ru-RU" dirty="0"/>
              <a:t>от 15 ноября 2012 г. № 932н»</a:t>
            </a:r>
          </a:p>
          <a:p>
            <a:pPr marL="0" indent="0">
              <a:buNone/>
            </a:pPr>
            <a:r>
              <a:rPr lang="ru-RU" dirty="0"/>
              <a:t>Федеральные клинические рекомендации по диагностике и лечению туберкулеза органов</a:t>
            </a:r>
          </a:p>
          <a:p>
            <a:pPr marL="0" indent="0">
              <a:buNone/>
            </a:pPr>
            <a:r>
              <a:rPr lang="ru-RU" dirty="0"/>
              <a:t> дыхания  - М. – Тверь: ООО «Издательство «Триада», 2014. – 56с.</a:t>
            </a:r>
          </a:p>
          <a:p>
            <a:pPr marL="0" indent="0">
              <a:buNone/>
            </a:pPr>
            <a:r>
              <a:rPr lang="ru-RU" b="1" dirty="0"/>
              <a:t>Приказ МЗ РФ №951 </a:t>
            </a:r>
            <a:r>
              <a:rPr lang="ru-RU" dirty="0"/>
              <a:t>МЗ РФ от 29.11.2014 г. Об утверждении методических рекомендаций по </a:t>
            </a:r>
          </a:p>
          <a:p>
            <a:pPr marL="0" indent="0">
              <a:buNone/>
            </a:pPr>
            <a:r>
              <a:rPr lang="ru-RU" dirty="0"/>
              <a:t>диагностике и лечению туберкулеза органов дыхания </a:t>
            </a:r>
          </a:p>
          <a:p>
            <a:pPr marL="0" indent="0">
              <a:buNone/>
            </a:pPr>
            <a:r>
              <a:rPr lang="ru-RU" dirty="0"/>
              <a:t>Приказ Министерства здравоохранения РФ от 11 апреля 2025 г. </a:t>
            </a:r>
            <a:r>
              <a:rPr lang="ru-RU" b="1" dirty="0"/>
              <a:t>№ 190н </a:t>
            </a:r>
            <a:r>
              <a:rPr lang="ru-RU" dirty="0"/>
              <a:t>"Об утверждении порядка </a:t>
            </a:r>
          </a:p>
          <a:p>
            <a:pPr marL="0" indent="0">
              <a:buNone/>
            </a:pPr>
            <a:r>
              <a:rPr lang="ru-RU" dirty="0"/>
              <a:t>и сроков проведения профилактических медицинских осмотров граждан в целях выявления туберкулеза"</a:t>
            </a:r>
          </a:p>
          <a:p>
            <a:pPr marL="0" indent="0">
              <a:buNone/>
            </a:pP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altLang="ru-RU" b="1" dirty="0">
                <a:latin typeface="Calibri" panose="020F0502020204030204" pitchFamily="34" charset="0"/>
                <a:sym typeface="+mn-ea"/>
              </a:rPr>
              <a:t>Приказ Минздрава России №932н от 15.11.2012  «Об утверждении порядка оказания медицинской помощи больным туберкулезом»  П.8</a:t>
            </a:r>
            <a:endParaRPr lang="ru-RU" dirty="0"/>
          </a:p>
        </p:txBody>
      </p:sp>
      <p:sp>
        <p:nvSpPr>
          <p:cNvPr id="3" name="Объект 2"/>
          <p:cNvSpPr>
            <a:spLocks noGrp="1"/>
          </p:cNvSpPr>
          <p:nvPr>
            <p:ph idx="1"/>
          </p:nvPr>
        </p:nvSpPr>
        <p:spPr>
          <a:xfrm>
            <a:off x="696000" y="1908698"/>
            <a:ext cx="10800000" cy="4207569"/>
          </a:xfrm>
        </p:spPr>
        <p:txBody>
          <a:bodyPr/>
          <a:lstStyle/>
          <a:p>
            <a:pPr marL="0" indent="0" algn="ctr">
              <a:lnSpc>
                <a:spcPct val="90000"/>
              </a:lnSpc>
              <a:buNone/>
            </a:pPr>
            <a:r>
              <a:rPr lang="ru-RU" altLang="ru-RU" sz="2800" b="1" dirty="0">
                <a:latin typeface="Calibri" panose="020F0502020204030204" pitchFamily="34" charset="0"/>
                <a:sym typeface="+mn-ea"/>
              </a:rPr>
              <a:t>Выявление больных туберкулезом </a:t>
            </a:r>
            <a:r>
              <a:rPr lang="ru-RU" altLang="ru-RU" sz="2800" dirty="0">
                <a:latin typeface="Calibri" panose="020F0502020204030204" pitchFamily="34" charset="0"/>
                <a:sym typeface="+mn-ea"/>
              </a:rPr>
              <a:t>осуществляют </a:t>
            </a:r>
            <a:r>
              <a:rPr lang="ru-RU" altLang="ru-RU" sz="2800" b="1" dirty="0">
                <a:latin typeface="Calibri" panose="020F0502020204030204" pitchFamily="34" charset="0"/>
                <a:sym typeface="+mn-ea"/>
              </a:rPr>
              <a:t>все</a:t>
            </a:r>
            <a:r>
              <a:rPr lang="ru-RU" altLang="ru-RU" sz="2800" dirty="0">
                <a:latin typeface="Calibri" panose="020F0502020204030204" pitchFamily="34" charset="0"/>
                <a:sym typeface="+mn-ea"/>
              </a:rPr>
              <a:t> медработники  </a:t>
            </a:r>
          </a:p>
          <a:p>
            <a:pPr marL="0" indent="0" algn="ctr">
              <a:lnSpc>
                <a:spcPct val="90000"/>
              </a:lnSpc>
              <a:buNone/>
            </a:pPr>
            <a:r>
              <a:rPr lang="ru-RU" altLang="ru-RU" sz="2800" dirty="0">
                <a:latin typeface="Calibri" panose="020F0502020204030204" pitchFamily="34" charset="0"/>
                <a:sym typeface="+mn-ea"/>
              </a:rPr>
              <a:t>независимо от ведомственной принадлежности, </a:t>
            </a:r>
            <a:endParaRPr lang="ru-RU" altLang="ru-RU" sz="2800" dirty="0">
              <a:latin typeface="Calibri" panose="020F0502020204030204" pitchFamily="34" charset="0"/>
            </a:endParaRPr>
          </a:p>
          <a:p>
            <a:pPr marL="0" indent="0" algn="ctr">
              <a:lnSpc>
                <a:spcPct val="90000"/>
              </a:lnSpc>
              <a:buNone/>
            </a:pPr>
            <a:r>
              <a:rPr lang="ru-RU" altLang="ru-RU" sz="2800" b="1" dirty="0">
                <a:latin typeface="Calibri" panose="020F0502020204030204" pitchFamily="34" charset="0"/>
                <a:sym typeface="+mn-ea"/>
              </a:rPr>
              <a:t>врачи всех специальностей</a:t>
            </a:r>
            <a:r>
              <a:rPr lang="ru-RU" altLang="ru-RU" sz="2800" dirty="0">
                <a:latin typeface="Calibri" panose="020F0502020204030204" pitchFamily="34" charset="0"/>
                <a:sym typeface="+mn-ea"/>
              </a:rPr>
              <a:t>, </a:t>
            </a:r>
          </a:p>
          <a:p>
            <a:pPr marL="0" indent="0" algn="ctr">
              <a:lnSpc>
                <a:spcPct val="90000"/>
              </a:lnSpc>
              <a:buNone/>
            </a:pPr>
            <a:r>
              <a:rPr lang="ru-RU" altLang="ru-RU" sz="2800" dirty="0">
                <a:latin typeface="Calibri" panose="020F0502020204030204" pitchFamily="34" charset="0"/>
                <a:sym typeface="+mn-ea"/>
              </a:rPr>
              <a:t>включая частнопрактикующих врачей, </a:t>
            </a:r>
            <a:endParaRPr lang="ru-RU" altLang="ru-RU" sz="2800" dirty="0">
              <a:latin typeface="Calibri" panose="020F0502020204030204" pitchFamily="34" charset="0"/>
            </a:endParaRPr>
          </a:p>
          <a:p>
            <a:pPr marL="0" indent="0" algn="ctr">
              <a:lnSpc>
                <a:spcPct val="90000"/>
              </a:lnSpc>
              <a:buNone/>
            </a:pPr>
            <a:r>
              <a:rPr lang="ru-RU" altLang="ru-RU" sz="2800" dirty="0">
                <a:latin typeface="Calibri" panose="020F0502020204030204" pitchFamily="34" charset="0"/>
                <a:sym typeface="+mn-ea"/>
              </a:rPr>
              <a:t>средних медработников</a:t>
            </a:r>
            <a:endParaRPr lang="ru-RU" altLang="ru-RU" sz="2800" dirty="0">
              <a:latin typeface="Calibri" panose="020F0502020204030204" pitchFamily="34" charset="0"/>
            </a:endParaRPr>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600" spc="-100" dirty="0">
                <a:solidFill>
                  <a:srgbClr val="1F497D">
                    <a:lumMod val="75000"/>
                  </a:srgbClr>
                </a:solidFill>
                <a:latin typeface="Calibri" panose="020F0502020204030204"/>
              </a:rPr>
              <a:t>МЕТОДЫ ВЫЯВЛЕНИЯ </a:t>
            </a:r>
            <a:endParaRPr lang="ru-RU" dirty="0"/>
          </a:p>
        </p:txBody>
      </p:sp>
      <p:sp>
        <p:nvSpPr>
          <p:cNvPr id="3" name="Объект 2"/>
          <p:cNvSpPr>
            <a:spLocks noGrp="1"/>
          </p:cNvSpPr>
          <p:nvPr>
            <p:ph sz="half" idx="1"/>
          </p:nvPr>
        </p:nvSpPr>
        <p:spPr>
          <a:xfrm>
            <a:off x="670505" y="1780309"/>
            <a:ext cx="5366311" cy="3768235"/>
          </a:xfrm>
        </p:spPr>
        <p:txBody>
          <a:bodyPr/>
          <a:lstStyle/>
          <a:p>
            <a:pPr marL="411480" lvl="0" indent="-342900" algn="ctr" fontAlgn="base">
              <a:spcBef>
                <a:spcPts val="700"/>
              </a:spcBef>
              <a:spcAft>
                <a:spcPct val="0"/>
              </a:spcAft>
              <a:buClr>
                <a:srgbClr val="1F497D"/>
              </a:buClr>
              <a:buSzPct val="95000"/>
              <a:defRPr/>
            </a:pPr>
            <a:r>
              <a:rPr lang="ru-RU" altLang="ru-RU" sz="2800" b="1" dirty="0">
                <a:solidFill>
                  <a:srgbClr val="1F497D">
                    <a:lumMod val="75000"/>
                  </a:srgbClr>
                </a:solidFill>
                <a:latin typeface="Calibri" panose="020F0502020204030204"/>
              </a:rPr>
              <a:t>Профилактический </a:t>
            </a:r>
          </a:p>
          <a:p>
            <a:pPr marL="411480" lvl="0" indent="-342900" algn="l" fontAlgn="base">
              <a:spcBef>
                <a:spcPts val="700"/>
              </a:spcBef>
              <a:spcAft>
                <a:spcPct val="0"/>
              </a:spcAft>
              <a:buClr>
                <a:srgbClr val="1F497D"/>
              </a:buClr>
              <a:buSzPct val="95000"/>
              <a:buFont typeface="Wingdings 2" panose="05020102010507070707" pitchFamily="18" charset="2"/>
              <a:buChar char=""/>
              <a:defRPr/>
            </a:pPr>
            <a:r>
              <a:rPr lang="ru-RU" altLang="ru-RU" sz="2800" b="1" dirty="0">
                <a:solidFill>
                  <a:srgbClr val="1F497D">
                    <a:lumMod val="75000"/>
                  </a:srgbClr>
                </a:solidFill>
                <a:latin typeface="Calibri" panose="020F0502020204030204"/>
              </a:rPr>
              <a:t>Иммунодиагностика</a:t>
            </a:r>
          </a:p>
          <a:p>
            <a:pPr marL="411480" lvl="0" indent="-342900" algn="l" fontAlgn="base">
              <a:spcBef>
                <a:spcPts val="700"/>
              </a:spcBef>
              <a:spcAft>
                <a:spcPct val="0"/>
              </a:spcAft>
              <a:buClr>
                <a:srgbClr val="1F497D"/>
              </a:buClr>
              <a:buSzPct val="95000"/>
              <a:defRPr/>
            </a:pPr>
            <a:r>
              <a:rPr lang="ru-RU" altLang="ru-RU" sz="2800" b="1" dirty="0">
                <a:solidFill>
                  <a:srgbClr val="1F497D">
                    <a:lumMod val="75000"/>
                  </a:srgbClr>
                </a:solidFill>
                <a:latin typeface="Calibri" panose="020F0502020204030204"/>
              </a:rPr>
              <a:t>(«вираж»)</a:t>
            </a:r>
          </a:p>
          <a:p>
            <a:pPr marL="411480" lvl="0" indent="-342900" algn="l" fontAlgn="base">
              <a:spcBef>
                <a:spcPts val="700"/>
              </a:spcBef>
              <a:spcAft>
                <a:spcPct val="0"/>
              </a:spcAft>
              <a:buClr>
                <a:srgbClr val="1F497D"/>
              </a:buClr>
              <a:buSzPct val="95000"/>
              <a:buFont typeface="Wingdings 2" panose="05020102010507070707" pitchFamily="18" charset="2"/>
              <a:buChar char=""/>
              <a:defRPr/>
            </a:pPr>
            <a:r>
              <a:rPr lang="ru-RU" altLang="ru-RU" sz="2800" b="1" dirty="0">
                <a:solidFill>
                  <a:srgbClr val="1F497D">
                    <a:lumMod val="75000"/>
                  </a:srgbClr>
                </a:solidFill>
                <a:latin typeface="Calibri" panose="020F0502020204030204"/>
              </a:rPr>
              <a:t>ФЛГ (изменения)</a:t>
            </a:r>
          </a:p>
          <a:p>
            <a:endParaRPr lang="ru-RU" dirty="0"/>
          </a:p>
        </p:txBody>
      </p:sp>
      <p:sp>
        <p:nvSpPr>
          <p:cNvPr id="4" name="Объект 3"/>
          <p:cNvSpPr>
            <a:spLocks noGrp="1"/>
          </p:cNvSpPr>
          <p:nvPr>
            <p:ph sz="half" idx="2"/>
          </p:nvPr>
        </p:nvSpPr>
        <p:spPr>
          <a:xfrm>
            <a:off x="6191884" y="1780309"/>
            <a:ext cx="5304116" cy="3732724"/>
          </a:xfrm>
        </p:spPr>
        <p:txBody>
          <a:bodyPr/>
          <a:lstStyle/>
          <a:p>
            <a:pPr marL="411480" lvl="0" indent="-342900" algn="ctr" fontAlgn="base">
              <a:spcBef>
                <a:spcPts val="700"/>
              </a:spcBef>
              <a:spcAft>
                <a:spcPct val="0"/>
              </a:spcAft>
              <a:buClr>
                <a:srgbClr val="1F497D"/>
              </a:buClr>
              <a:buSzPct val="95000"/>
              <a:defRPr/>
            </a:pPr>
            <a:r>
              <a:rPr lang="ru-RU" altLang="ru-RU" sz="2800" b="1" dirty="0">
                <a:solidFill>
                  <a:srgbClr val="1F497D">
                    <a:lumMod val="75000"/>
                  </a:srgbClr>
                </a:solidFill>
                <a:latin typeface="Calibri" panose="020F0502020204030204"/>
              </a:rPr>
              <a:t>Клинический </a:t>
            </a:r>
          </a:p>
          <a:p>
            <a:pPr marL="411480" lvl="0" indent="-342900" algn="l" fontAlgn="base">
              <a:spcBef>
                <a:spcPts val="700"/>
              </a:spcBef>
              <a:spcAft>
                <a:spcPct val="0"/>
              </a:spcAft>
              <a:buClr>
                <a:srgbClr val="1F497D"/>
              </a:buClr>
              <a:buSzPct val="95000"/>
              <a:defRPr/>
            </a:pPr>
            <a:r>
              <a:rPr lang="ru-RU" altLang="ru-RU" sz="2800" b="1" dirty="0">
                <a:solidFill>
                  <a:srgbClr val="1F497D">
                    <a:lumMod val="75000"/>
                  </a:srgbClr>
                </a:solidFill>
                <a:latin typeface="Calibri" panose="020F0502020204030204"/>
              </a:rPr>
              <a:t>При обращении к любому врачу с жалобами, подозрительными на туберкулез</a:t>
            </a:r>
          </a:p>
          <a:p>
            <a:endParaRPr lang="ru-RU" dirty="0"/>
          </a:p>
        </p:txBody>
      </p:sp>
      <p:sp>
        <p:nvSpPr>
          <p:cNvPr id="5" name="Прямоугольник 4"/>
          <p:cNvSpPr/>
          <p:nvPr/>
        </p:nvSpPr>
        <p:spPr>
          <a:xfrm>
            <a:off x="2355541" y="5080221"/>
            <a:ext cx="6096000" cy="923330"/>
          </a:xfrm>
          <a:prstGeom prst="rect">
            <a:avLst/>
          </a:prstGeom>
        </p:spPr>
        <p:txBody>
          <a:bodyPr>
            <a:spAutoFit/>
          </a:bodyPr>
          <a:lstStyle/>
          <a:p>
            <a:pPr lvl="0" algn="ctr" fontAlgn="base">
              <a:spcBef>
                <a:spcPct val="0"/>
              </a:spcBef>
              <a:spcAft>
                <a:spcPct val="0"/>
              </a:spcAft>
            </a:pPr>
            <a:r>
              <a:rPr lang="ru-RU" altLang="ru-RU" b="1" dirty="0">
                <a:solidFill>
                  <a:srgbClr val="1F497D">
                    <a:lumMod val="75000"/>
                  </a:srgbClr>
                </a:solidFill>
                <a:latin typeface="Arial" panose="020B0604020202020204" pitchFamily="34" charset="0"/>
              </a:rPr>
              <a:t>НАПРАВИТЬ НА КОНСУЛЬТАЦИЮ К  ФТИЗИАТРУ  ПОСЛЕ ДООБСЛЕДОВАНИЯ </a:t>
            </a:r>
          </a:p>
          <a:p>
            <a:pPr lvl="0" algn="ctr" fontAlgn="base">
              <a:spcBef>
                <a:spcPct val="0"/>
              </a:spcBef>
              <a:spcAft>
                <a:spcPct val="0"/>
              </a:spcAft>
            </a:pPr>
            <a:r>
              <a:rPr lang="ru-RU" altLang="ru-RU" b="1" dirty="0">
                <a:solidFill>
                  <a:srgbClr val="1F497D">
                    <a:lumMod val="75000"/>
                  </a:srgbClr>
                </a:solidFill>
                <a:latin typeface="Arial" panose="020B0604020202020204" pitchFamily="34" charset="0"/>
              </a:rPr>
              <a:t>В ТЕЧЕНИЕ 2 ДНЕЙ</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a:solidFill>
                  <a:srgbClr val="1F497D">
                    <a:lumMod val="75000"/>
                  </a:srgbClr>
                </a:solidFill>
                <a:latin typeface="Calibri" panose="020F0502020204030204" pitchFamily="34" charset="0"/>
                <a:cs typeface="Times New Roman" panose="02020603050405020304" pitchFamily="18" charset="0"/>
                <a:sym typeface="+mn-ea"/>
              </a:rPr>
              <a:t>АКТИВНОЕ ВЫЯВЛЕНИЕ</a:t>
            </a:r>
            <a:endParaRPr lang="ru-RU" dirty="0"/>
          </a:p>
        </p:txBody>
      </p:sp>
      <p:sp>
        <p:nvSpPr>
          <p:cNvPr id="5" name="Объект 4"/>
          <p:cNvSpPr>
            <a:spLocks noGrp="1"/>
          </p:cNvSpPr>
          <p:nvPr>
            <p:ph idx="1"/>
          </p:nvPr>
        </p:nvSpPr>
        <p:spPr/>
        <p:txBody>
          <a:bodyPr/>
          <a:lstStyle/>
          <a:p>
            <a:pPr marL="342900" lvl="0" indent="-342900" algn="l">
              <a:spcBef>
                <a:spcPct val="20000"/>
              </a:spcBef>
              <a:spcAft>
                <a:spcPts val="0"/>
              </a:spcAft>
              <a:buNone/>
            </a:pPr>
            <a:r>
              <a:rPr lang="ru-RU" altLang="ru-RU" sz="2200" dirty="0">
                <a:solidFill>
                  <a:prstClr val="black"/>
                </a:solidFill>
                <a:latin typeface="Calibri" panose="020F0502020204030204" pitchFamily="34" charset="0"/>
                <a:sym typeface="+mn-ea"/>
              </a:rPr>
              <a:t>Выявление больных в ходе профилактических обследований, проводимых независимо </a:t>
            </a:r>
          </a:p>
          <a:p>
            <a:pPr marL="342900" lvl="0" indent="-342900" algn="l">
              <a:spcBef>
                <a:spcPct val="20000"/>
              </a:spcBef>
              <a:spcAft>
                <a:spcPts val="0"/>
              </a:spcAft>
              <a:buNone/>
            </a:pPr>
            <a:r>
              <a:rPr lang="ru-RU" altLang="ru-RU" sz="2200" dirty="0">
                <a:solidFill>
                  <a:prstClr val="black"/>
                </a:solidFill>
                <a:latin typeface="Calibri" panose="020F0502020204030204" pitchFamily="34" charset="0"/>
                <a:sym typeface="+mn-ea"/>
              </a:rPr>
              <a:t>от наличия или отсутствия признаков заболевания туберкулезом:</a:t>
            </a:r>
            <a:endParaRPr lang="ru-RU" altLang="ru-RU" sz="2200" dirty="0">
              <a:solidFill>
                <a:prstClr val="black"/>
              </a:solidFill>
              <a:latin typeface="Calibri" panose="020F0502020204030204" pitchFamily="34" charset="0"/>
            </a:endParaRPr>
          </a:p>
          <a:p>
            <a:pPr marL="342900" lvl="0" indent="-342900" algn="l">
              <a:spcBef>
                <a:spcPct val="20000"/>
              </a:spcBef>
              <a:spcAft>
                <a:spcPts val="0"/>
              </a:spcAft>
              <a:buNone/>
            </a:pPr>
            <a:endParaRPr lang="ru-RU" altLang="ru-RU" sz="2200" dirty="0">
              <a:solidFill>
                <a:prstClr val="black"/>
              </a:solidFill>
              <a:latin typeface="Calibri" panose="020F0502020204030204" pitchFamily="34" charset="0"/>
            </a:endParaRPr>
          </a:p>
          <a:p>
            <a:pPr marL="342900" lvl="0" indent="-342900" algn="l">
              <a:spcBef>
                <a:spcPct val="20000"/>
              </a:spcBef>
              <a:spcAft>
                <a:spcPts val="0"/>
              </a:spcAft>
              <a:buFont typeface="Arial" panose="020B0604020202020204" pitchFamily="34" charset="0"/>
              <a:buChar char="•"/>
            </a:pPr>
            <a:r>
              <a:rPr lang="ru-RU" altLang="ru-RU" sz="2200" dirty="0">
                <a:solidFill>
                  <a:prstClr val="black"/>
                </a:solidFill>
                <a:latin typeface="Calibri" panose="020F0502020204030204" pitchFamily="34" charset="0"/>
                <a:sym typeface="+mn-ea"/>
              </a:rPr>
              <a:t>При массовых (профилактических) обследованиях населения</a:t>
            </a:r>
            <a:endParaRPr lang="ru-RU" altLang="ru-RU" sz="2200" dirty="0">
              <a:solidFill>
                <a:prstClr val="black"/>
              </a:solidFill>
              <a:latin typeface="Calibri" panose="020F0502020204030204" pitchFamily="34" charset="0"/>
            </a:endParaRPr>
          </a:p>
          <a:p>
            <a:pPr marL="342900" lvl="0" indent="-342900" algn="l">
              <a:spcBef>
                <a:spcPct val="20000"/>
              </a:spcBef>
              <a:spcAft>
                <a:spcPts val="0"/>
              </a:spcAft>
              <a:buFont typeface="Arial" panose="020B0604020202020204" pitchFamily="34" charset="0"/>
              <a:buChar char="•"/>
            </a:pPr>
            <a:r>
              <a:rPr lang="ru-RU" altLang="ru-RU" sz="2200" dirty="0">
                <a:solidFill>
                  <a:prstClr val="black"/>
                </a:solidFill>
                <a:latin typeface="Calibri" panose="020F0502020204030204" pitchFamily="34" charset="0"/>
                <a:sym typeface="+mn-ea"/>
              </a:rPr>
              <a:t>При обследовании групп повышенного риска заболевания туберкулезом</a:t>
            </a:r>
            <a:endParaRPr lang="ru-RU" altLang="ru-RU" sz="2200" dirty="0">
              <a:solidFill>
                <a:prstClr val="black"/>
              </a:solidFill>
              <a:latin typeface="Calibri" panose="020F0502020204030204" pitchFamily="34" charset="0"/>
            </a:endParaRPr>
          </a:p>
          <a:p>
            <a:pPr marL="342900" lvl="0" indent="-342900" algn="l">
              <a:spcBef>
                <a:spcPct val="20000"/>
              </a:spcBef>
              <a:spcAft>
                <a:spcPts val="0"/>
              </a:spcAft>
              <a:buFont typeface="Arial" panose="020B0604020202020204" pitchFamily="34" charset="0"/>
              <a:buChar char="•"/>
            </a:pPr>
            <a:r>
              <a:rPr lang="ru-RU" altLang="ru-RU" sz="2200" dirty="0">
                <a:solidFill>
                  <a:prstClr val="black"/>
                </a:solidFill>
                <a:latin typeface="Calibri" panose="020F0502020204030204" pitchFamily="34" charset="0"/>
                <a:sym typeface="+mn-ea"/>
              </a:rPr>
              <a:t>При обследовании лиц, обратившихся в мед организацию по поводу иного </a:t>
            </a:r>
          </a:p>
          <a:p>
            <a:pPr marL="342900" lvl="0" indent="-342900" algn="l">
              <a:spcBef>
                <a:spcPct val="20000"/>
              </a:spcBef>
              <a:spcAft>
                <a:spcPts val="0"/>
              </a:spcAft>
              <a:buFont typeface="Arial" panose="020B0604020202020204" pitchFamily="34" charset="0"/>
              <a:buChar char="•"/>
            </a:pPr>
            <a:r>
              <a:rPr lang="ru-RU" altLang="ru-RU" sz="2200" dirty="0">
                <a:solidFill>
                  <a:prstClr val="black"/>
                </a:solidFill>
                <a:latin typeface="Calibri" panose="020F0502020204030204" pitchFamily="34" charset="0"/>
                <a:sym typeface="+mn-ea"/>
              </a:rPr>
              <a:t>заболевания и предъявляющих жалобы, не связанные с </a:t>
            </a:r>
            <a:r>
              <a:rPr lang="ru-RU" altLang="ru-RU" sz="2200" dirty="0" err="1">
                <a:solidFill>
                  <a:prstClr val="black"/>
                </a:solidFill>
                <a:latin typeface="Calibri" panose="020F0502020204030204" pitchFamily="34" charset="0"/>
                <a:sym typeface="+mn-ea"/>
              </a:rPr>
              <a:t>туб.процессом</a:t>
            </a:r>
            <a:endParaRPr lang="ru-RU" altLang="ru-RU" sz="2200" dirty="0">
              <a:solidFill>
                <a:prstClr val="black"/>
              </a:solidFill>
              <a:latin typeface="Calibri" panose="020F0502020204030204" pitchFamily="34" charset="0"/>
            </a:endParaRPr>
          </a:p>
          <a:p>
            <a:pPr marL="342900" lvl="0" indent="-342900" algn="l">
              <a:spcBef>
                <a:spcPct val="20000"/>
              </a:spcBef>
              <a:spcAft>
                <a:spcPts val="0"/>
              </a:spcAft>
              <a:buNone/>
            </a:pPr>
            <a:endParaRPr lang="ru-RU" altLang="ru-RU" sz="2200" dirty="0">
              <a:solidFill>
                <a:prstClr val="black"/>
              </a:solidFill>
              <a:latin typeface="Calibri" panose="020F0502020204030204" pitchFamily="34" charset="0"/>
            </a:endParaRPr>
          </a:p>
          <a:p>
            <a:pPr marL="342900" lvl="0" indent="-342900" algn="ctr">
              <a:spcBef>
                <a:spcPct val="20000"/>
              </a:spcBef>
              <a:spcAft>
                <a:spcPts val="0"/>
              </a:spcAft>
              <a:buNone/>
            </a:pPr>
            <a:r>
              <a:rPr lang="ru-RU" altLang="ru-RU" sz="2200" b="1" dirty="0">
                <a:solidFill>
                  <a:prstClr val="black"/>
                </a:solidFill>
                <a:latin typeface="Calibri" panose="020F0502020204030204" pitchFamily="34" charset="0"/>
                <a:sym typeface="+mn-ea"/>
              </a:rPr>
              <a:t>в современных  условиях приоритетным признано активное выявление </a:t>
            </a:r>
          </a:p>
          <a:p>
            <a:pPr marL="342900" lvl="0" indent="-342900" algn="ctr">
              <a:spcBef>
                <a:spcPct val="20000"/>
              </a:spcBef>
              <a:spcAft>
                <a:spcPts val="0"/>
              </a:spcAft>
              <a:buNone/>
            </a:pPr>
            <a:r>
              <a:rPr lang="ru-RU" altLang="ru-RU" sz="2200" b="1" dirty="0">
                <a:solidFill>
                  <a:prstClr val="black"/>
                </a:solidFill>
                <a:latin typeface="Calibri" panose="020F0502020204030204" pitchFamily="34" charset="0"/>
                <a:sym typeface="+mn-ea"/>
              </a:rPr>
              <a:t>туберкулеза в группах повышенного риска </a:t>
            </a:r>
            <a:endParaRPr lang="ru-RU" altLang="ru-RU" sz="2200" b="1" dirty="0">
              <a:solidFill>
                <a:prstClr val="black"/>
              </a:solidFill>
              <a:latin typeface="Calibri" panose="020F0502020204030204" pitchFamily="34" charset="0"/>
            </a:endParaRPr>
          </a:p>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0489" y="329181"/>
            <a:ext cx="10800000" cy="1240651"/>
          </a:xfrm>
        </p:spPr>
        <p:txBody>
          <a:bodyPr>
            <a:normAutofit fontScale="90000"/>
          </a:bodyPr>
          <a:lstStyle/>
          <a:p>
            <a:r>
              <a:rPr lang="ru-RU" altLang="ru-RU" spc="-100" dirty="0">
                <a:solidFill>
                  <a:schemeClr val="accent1">
                    <a:lumMod val="50000"/>
                  </a:schemeClr>
                </a:solidFill>
                <a:sym typeface="+mn-ea"/>
              </a:rPr>
              <a:t>Приказ МЗ РФ №190н от 11.04.2025 «</a:t>
            </a:r>
            <a:r>
              <a:rPr lang="ru-RU" dirty="0">
                <a:solidFill>
                  <a:schemeClr val="accent1">
                    <a:lumMod val="50000"/>
                  </a:schemeClr>
                </a:solidFill>
              </a:rPr>
              <a:t>О</a:t>
            </a:r>
            <a:r>
              <a:rPr lang="ru-RU" dirty="0"/>
              <a:t>б утверждении порядка и сроков проведения профилактических медицинских осмотров граждан в целях выявления туберкулеза</a:t>
            </a:r>
            <a:r>
              <a:rPr lang="ru-RU" altLang="ru-RU" spc="-100" dirty="0">
                <a:solidFill>
                  <a:schemeClr val="tx1"/>
                </a:solidFill>
                <a:sym typeface="+mn-ea"/>
              </a:rPr>
              <a:t>»</a:t>
            </a:r>
            <a:br>
              <a:rPr lang="ru-RU" spc="-100" dirty="0">
                <a:solidFill>
                  <a:schemeClr val="tx1"/>
                </a:solidFill>
              </a:rPr>
            </a:br>
            <a:endParaRPr lang="ru-RU" dirty="0"/>
          </a:p>
        </p:txBody>
      </p:sp>
      <p:sp>
        <p:nvSpPr>
          <p:cNvPr id="3" name="Объект 2"/>
          <p:cNvSpPr>
            <a:spLocks noGrp="1"/>
          </p:cNvSpPr>
          <p:nvPr>
            <p:ph idx="1"/>
          </p:nvPr>
        </p:nvSpPr>
        <p:spPr/>
        <p:txBody>
          <a:bodyPr/>
          <a:lstStyle/>
          <a:p>
            <a:pPr marL="0" lvl="0" indent="0" algn="ctr">
              <a:spcBef>
                <a:spcPct val="20000"/>
              </a:spcBef>
              <a:spcAft>
                <a:spcPts val="0"/>
              </a:spcAft>
              <a:buNone/>
            </a:pPr>
            <a:r>
              <a:rPr lang="ru-RU" altLang="ru-RU" sz="3200" dirty="0">
                <a:solidFill>
                  <a:prstClr val="black"/>
                </a:solidFill>
                <a:latin typeface="Calibri" panose="020F0502020204030204"/>
                <a:sym typeface="+mn-ea"/>
              </a:rPr>
              <a:t>Выявление туберкулеза проводят </a:t>
            </a:r>
          </a:p>
          <a:p>
            <a:pPr marL="0" lvl="0" indent="0" algn="ctr">
              <a:spcBef>
                <a:spcPct val="20000"/>
              </a:spcBef>
              <a:spcAft>
                <a:spcPts val="0"/>
              </a:spcAft>
              <a:buNone/>
            </a:pPr>
            <a:r>
              <a:rPr lang="ru-RU" altLang="ru-RU" sz="3200" dirty="0">
                <a:solidFill>
                  <a:prstClr val="black"/>
                </a:solidFill>
                <a:latin typeface="Calibri" panose="020F0502020204030204"/>
                <a:sym typeface="+mn-ea"/>
              </a:rPr>
              <a:t>в медицинских организациях </a:t>
            </a:r>
          </a:p>
          <a:p>
            <a:pPr marL="0" lvl="0" indent="0" algn="ctr">
              <a:spcBef>
                <a:spcPct val="20000"/>
              </a:spcBef>
              <a:spcAft>
                <a:spcPts val="0"/>
              </a:spcAft>
              <a:buNone/>
            </a:pPr>
            <a:r>
              <a:rPr lang="ru-RU" altLang="ru-RU" sz="3200" dirty="0">
                <a:solidFill>
                  <a:prstClr val="black"/>
                </a:solidFill>
                <a:latin typeface="Calibri" panose="020F0502020204030204"/>
                <a:sym typeface="+mn-ea"/>
              </a:rPr>
              <a:t>по месту жительства, работы, </a:t>
            </a:r>
          </a:p>
          <a:p>
            <a:pPr marL="0" lvl="0" indent="0" algn="ctr">
              <a:spcBef>
                <a:spcPct val="20000"/>
              </a:spcBef>
              <a:spcAft>
                <a:spcPts val="0"/>
              </a:spcAft>
              <a:buNone/>
            </a:pPr>
            <a:r>
              <a:rPr lang="ru-RU" altLang="ru-RU" sz="3200" dirty="0">
                <a:solidFill>
                  <a:prstClr val="black"/>
                </a:solidFill>
                <a:latin typeface="Calibri" panose="020F0502020204030204"/>
                <a:sym typeface="+mn-ea"/>
              </a:rPr>
              <a:t>службы, учебы, по месту отбывания </a:t>
            </a:r>
          </a:p>
          <a:p>
            <a:pPr marL="0" lvl="0" indent="0" algn="ctr">
              <a:spcBef>
                <a:spcPct val="20000"/>
              </a:spcBef>
              <a:spcAft>
                <a:spcPts val="0"/>
              </a:spcAft>
              <a:buNone/>
            </a:pPr>
            <a:r>
              <a:rPr lang="ru-RU" altLang="ru-RU" sz="3200" dirty="0">
                <a:solidFill>
                  <a:prstClr val="black"/>
                </a:solidFill>
                <a:latin typeface="Calibri" panose="020F0502020204030204"/>
                <a:sym typeface="+mn-ea"/>
              </a:rPr>
              <a:t>наказания в виде лишения свободы, </a:t>
            </a:r>
          </a:p>
          <a:p>
            <a:pPr marL="0" lvl="0" indent="0" algn="ctr">
              <a:spcBef>
                <a:spcPct val="20000"/>
              </a:spcBef>
              <a:spcAft>
                <a:spcPts val="0"/>
              </a:spcAft>
              <a:buNone/>
            </a:pPr>
            <a:r>
              <a:rPr lang="ru-RU" altLang="ru-RU" sz="3200" dirty="0">
                <a:solidFill>
                  <a:prstClr val="black"/>
                </a:solidFill>
                <a:latin typeface="Calibri" panose="020F0502020204030204"/>
                <a:sym typeface="+mn-ea"/>
              </a:rPr>
              <a:t>в местах содержания под стражей</a:t>
            </a:r>
            <a:endParaRPr lang="ru-RU" altLang="ru-RU" sz="3200" u="sng" dirty="0">
              <a:solidFill>
                <a:prstClr val="black"/>
              </a:solidFill>
              <a:latin typeface="Calibri" panose="020F0502020204030204"/>
            </a:endParaRPr>
          </a:p>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5"/>
            <a:ext cx="10800000" cy="1854726"/>
          </a:xfrm>
        </p:spPr>
        <p:txBody>
          <a:bodyPr>
            <a:normAutofit fontScale="90000"/>
          </a:bodyPr>
          <a:lstStyle/>
          <a:p>
            <a:r>
              <a:rPr lang="ru-RU" altLang="ru-RU" dirty="0">
                <a:latin typeface="Times New Roman" panose="02020603050405020304" pitchFamily="18" charset="0"/>
                <a:sym typeface="+mn-ea"/>
              </a:rPr>
              <a:t> </a:t>
            </a:r>
            <a:r>
              <a:rPr lang="ru-RU" altLang="ru-RU" dirty="0">
                <a:latin typeface="Calibri" panose="020F0502020204030204" pitchFamily="34" charset="0"/>
                <a:sym typeface="+mn-ea"/>
              </a:rPr>
              <a:t>Профилактические осмотры представляют собой комплекс медицинских вмешательств, направленных на выявление патологических состояний, свидетельствующих о наличии туберкулеза, с применением следующих методов обследования в зависимости от возраста:</a:t>
            </a:r>
            <a:br>
              <a:rPr lang="ru-RU" altLang="ru-RU" dirty="0">
                <a:latin typeface="Calibri" panose="020F0502020204030204" pitchFamily="34" charset="0"/>
              </a:rPr>
            </a:br>
            <a:endParaRPr lang="ru-RU" dirty="0"/>
          </a:p>
        </p:txBody>
      </p:sp>
      <p:sp>
        <p:nvSpPr>
          <p:cNvPr id="3" name="Объект 2"/>
          <p:cNvSpPr>
            <a:spLocks noGrp="1"/>
          </p:cNvSpPr>
          <p:nvPr>
            <p:ph idx="1"/>
          </p:nvPr>
        </p:nvSpPr>
        <p:spPr>
          <a:xfrm>
            <a:off x="696000" y="2379216"/>
            <a:ext cx="10800000" cy="3737052"/>
          </a:xfrm>
        </p:spPr>
        <p:txBody>
          <a:bodyPr/>
          <a:lstStyle/>
          <a:p>
            <a:pPr marL="342900" lvl="0" indent="-342900" algn="l">
              <a:lnSpc>
                <a:spcPct val="90000"/>
              </a:lnSpc>
              <a:spcBef>
                <a:spcPct val="20000"/>
              </a:spcBef>
              <a:spcAft>
                <a:spcPts val="0"/>
              </a:spcAft>
              <a:buFont typeface="Arial" panose="020B0604020202020204" pitchFamily="34" charset="0"/>
              <a:buChar char="•"/>
            </a:pPr>
            <a:r>
              <a:rPr lang="ru-RU" altLang="ru-RU" sz="3200" dirty="0">
                <a:solidFill>
                  <a:prstClr val="black"/>
                </a:solidFill>
                <a:latin typeface="Calibri" panose="020F0502020204030204"/>
                <a:sym typeface="+mn-ea"/>
              </a:rPr>
              <a:t>взрослые - флюорография легких или рентгенография </a:t>
            </a:r>
          </a:p>
          <a:p>
            <a:pPr marL="0" lvl="0" indent="0" algn="l">
              <a:lnSpc>
                <a:spcPct val="90000"/>
              </a:lnSpc>
              <a:spcBef>
                <a:spcPct val="20000"/>
              </a:spcBef>
              <a:spcAft>
                <a:spcPts val="0"/>
              </a:spcAft>
              <a:buNone/>
            </a:pPr>
            <a:r>
              <a:rPr lang="ru-RU" altLang="ru-RU" sz="3200" dirty="0">
                <a:solidFill>
                  <a:prstClr val="black"/>
                </a:solidFill>
                <a:latin typeface="Calibri" panose="020F0502020204030204"/>
                <a:sym typeface="+mn-ea"/>
              </a:rPr>
              <a:t>органов грудной клетки (легких);</a:t>
            </a:r>
            <a:endParaRPr lang="ru-RU" altLang="ru-RU" sz="3200" dirty="0">
              <a:solidFill>
                <a:prstClr val="black"/>
              </a:solidFill>
              <a:latin typeface="Calibri" panose="020F0502020204030204"/>
            </a:endParaRPr>
          </a:p>
          <a:p>
            <a:pPr marL="342900" lvl="0" indent="-342900" algn="l">
              <a:lnSpc>
                <a:spcPct val="90000"/>
              </a:lnSpc>
              <a:spcBef>
                <a:spcPct val="20000"/>
              </a:spcBef>
              <a:spcAft>
                <a:spcPts val="0"/>
              </a:spcAft>
              <a:buFont typeface="Arial" panose="020B0604020202020204" pitchFamily="34" charset="0"/>
              <a:buChar char="•"/>
            </a:pPr>
            <a:r>
              <a:rPr lang="ru-RU" altLang="ru-RU" sz="3200" dirty="0">
                <a:solidFill>
                  <a:prstClr val="black"/>
                </a:solidFill>
                <a:latin typeface="Calibri" panose="020F0502020204030204"/>
                <a:sym typeface="+mn-ea"/>
              </a:rPr>
              <a:t>нетранспортабельные и маломобильные граждане – </a:t>
            </a:r>
          </a:p>
          <a:p>
            <a:pPr marL="0" lvl="0" indent="0" algn="l">
              <a:lnSpc>
                <a:spcPct val="90000"/>
              </a:lnSpc>
              <a:spcBef>
                <a:spcPct val="20000"/>
              </a:spcBef>
              <a:spcAft>
                <a:spcPts val="0"/>
              </a:spcAft>
              <a:buNone/>
            </a:pPr>
            <a:r>
              <a:rPr lang="ru-RU" altLang="ru-RU" sz="3200" dirty="0">
                <a:solidFill>
                  <a:prstClr val="black"/>
                </a:solidFill>
                <a:latin typeface="Calibri" panose="020F0502020204030204"/>
                <a:sym typeface="+mn-ea"/>
              </a:rPr>
              <a:t>исследование мокроты на кислотоустойчивые </a:t>
            </a:r>
          </a:p>
          <a:p>
            <a:pPr marL="0" lvl="0" indent="0" algn="l">
              <a:lnSpc>
                <a:spcPct val="90000"/>
              </a:lnSpc>
              <a:spcBef>
                <a:spcPct val="20000"/>
              </a:spcBef>
              <a:spcAft>
                <a:spcPts val="0"/>
              </a:spcAft>
              <a:buNone/>
            </a:pPr>
            <a:r>
              <a:rPr lang="ru-RU" altLang="ru-RU" sz="3200" dirty="0">
                <a:solidFill>
                  <a:prstClr val="black"/>
                </a:solidFill>
                <a:latin typeface="Calibri" panose="020F0502020204030204"/>
                <a:sym typeface="+mn-ea"/>
              </a:rPr>
              <a:t>микобактерии методом микроскопии.</a:t>
            </a:r>
            <a:endParaRPr lang="ru-RU" altLang="ru-RU" sz="3200" u="sng" dirty="0">
              <a:solidFill>
                <a:prstClr val="black"/>
              </a:solidFill>
              <a:latin typeface="Calibri" panose="020F0502020204030204"/>
            </a:endParaRPr>
          </a:p>
          <a:p>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ФЛГ</a:t>
            </a:r>
          </a:p>
        </p:txBody>
      </p:sp>
      <p:sp>
        <p:nvSpPr>
          <p:cNvPr id="3" name="Объект 2"/>
          <p:cNvSpPr>
            <a:spLocks noGrp="1"/>
          </p:cNvSpPr>
          <p:nvPr>
            <p:ph idx="1"/>
          </p:nvPr>
        </p:nvSpPr>
        <p:spPr/>
        <p:txBody>
          <a:bodyPr/>
          <a:lstStyle/>
          <a:p>
            <a:pPr marL="0" lvl="0" indent="0" algn="ctr">
              <a:lnSpc>
                <a:spcPct val="80000"/>
              </a:lnSpc>
              <a:spcBef>
                <a:spcPct val="20000"/>
              </a:spcBef>
              <a:spcAft>
                <a:spcPts val="0"/>
              </a:spcAft>
              <a:buNone/>
            </a:pPr>
            <a:r>
              <a:rPr lang="ru-RU" altLang="ru-RU" sz="2800" dirty="0">
                <a:solidFill>
                  <a:prstClr val="black"/>
                </a:solidFill>
                <a:latin typeface="Calibri" panose="020F0502020204030204"/>
              </a:rPr>
              <a:t>Население подлежит ФЛГ- обследованию  </a:t>
            </a:r>
          </a:p>
          <a:p>
            <a:pPr marL="0" lvl="0" indent="0" algn="ctr">
              <a:lnSpc>
                <a:spcPct val="80000"/>
              </a:lnSpc>
              <a:spcBef>
                <a:spcPct val="20000"/>
              </a:spcBef>
              <a:spcAft>
                <a:spcPts val="0"/>
              </a:spcAft>
              <a:buNone/>
            </a:pPr>
            <a:r>
              <a:rPr lang="ru-RU" altLang="ru-RU" sz="2800" dirty="0">
                <a:solidFill>
                  <a:prstClr val="black"/>
                </a:solidFill>
                <a:latin typeface="Calibri" panose="020F0502020204030204"/>
              </a:rPr>
              <a:t>с 15 лет</a:t>
            </a:r>
          </a:p>
          <a:p>
            <a:pPr marL="0" lvl="0" indent="0" algn="ctr">
              <a:lnSpc>
                <a:spcPct val="80000"/>
              </a:lnSpc>
              <a:spcBef>
                <a:spcPct val="20000"/>
              </a:spcBef>
              <a:spcAft>
                <a:spcPts val="0"/>
              </a:spcAft>
              <a:buNone/>
            </a:pPr>
            <a:r>
              <a:rPr lang="ru-RU" altLang="ru-RU" sz="2800" b="1" dirty="0">
                <a:solidFill>
                  <a:prstClr val="black"/>
                </a:solidFill>
                <a:latin typeface="Calibri" panose="020F0502020204030204"/>
              </a:rPr>
              <a:t>не реже 1 раза в 2 года.</a:t>
            </a:r>
          </a:p>
          <a:p>
            <a:pPr marL="0" lvl="0" indent="0" algn="ctr">
              <a:lnSpc>
                <a:spcPct val="80000"/>
              </a:lnSpc>
              <a:spcBef>
                <a:spcPct val="20000"/>
              </a:spcBef>
              <a:spcAft>
                <a:spcPts val="0"/>
              </a:spcAft>
              <a:buNone/>
            </a:pPr>
            <a:endParaRPr lang="ru-RU" altLang="ru-RU" sz="2800" b="1" dirty="0">
              <a:solidFill>
                <a:srgbClr val="FF0000"/>
              </a:solidFill>
              <a:latin typeface="Calibri" panose="020F0502020204030204"/>
            </a:endParaRPr>
          </a:p>
          <a:p>
            <a:pPr marL="0" lvl="0" indent="0" algn="ctr">
              <a:lnSpc>
                <a:spcPct val="80000"/>
              </a:lnSpc>
              <a:spcBef>
                <a:spcPct val="20000"/>
              </a:spcBef>
              <a:spcAft>
                <a:spcPts val="0"/>
              </a:spcAft>
              <a:buNone/>
            </a:pPr>
            <a:r>
              <a:rPr lang="ru-RU" altLang="ru-RU" sz="2800" dirty="0">
                <a:solidFill>
                  <a:prstClr val="black"/>
                </a:solidFill>
                <a:latin typeface="Calibri" panose="020F0502020204030204"/>
              </a:rPr>
              <a:t>При</a:t>
            </a:r>
            <a:r>
              <a:rPr lang="ru-RU" altLang="ru-RU" sz="2800" dirty="0">
                <a:solidFill>
                  <a:srgbClr val="FF0000"/>
                </a:solidFill>
                <a:latin typeface="Calibri" panose="020F0502020204030204"/>
              </a:rPr>
              <a:t> </a:t>
            </a:r>
            <a:r>
              <a:rPr lang="ru-RU" altLang="ru-RU" sz="2800" dirty="0">
                <a:solidFill>
                  <a:prstClr val="black"/>
                </a:solidFill>
                <a:latin typeface="Calibri" panose="020F0502020204030204"/>
              </a:rPr>
              <a:t>заболеваемости туберкулезом </a:t>
            </a:r>
          </a:p>
          <a:p>
            <a:pPr marL="0" lvl="0" indent="0" algn="ctr">
              <a:lnSpc>
                <a:spcPct val="80000"/>
              </a:lnSpc>
              <a:spcBef>
                <a:spcPct val="20000"/>
              </a:spcBef>
              <a:spcAft>
                <a:spcPts val="0"/>
              </a:spcAft>
              <a:buNone/>
            </a:pPr>
            <a:r>
              <a:rPr lang="ru-RU" altLang="ru-RU" sz="2800" b="1" dirty="0">
                <a:solidFill>
                  <a:srgbClr val="1F497D">
                    <a:lumMod val="50000"/>
                  </a:srgbClr>
                </a:solidFill>
                <a:latin typeface="Calibri" panose="020F0502020204030204"/>
              </a:rPr>
              <a:t>40</a:t>
            </a:r>
            <a:r>
              <a:rPr lang="ru-RU" altLang="ru-RU" sz="2800" b="1" dirty="0">
                <a:solidFill>
                  <a:srgbClr val="FF0000"/>
                </a:solidFill>
                <a:latin typeface="Calibri" panose="020F0502020204030204"/>
              </a:rPr>
              <a:t> </a:t>
            </a:r>
            <a:r>
              <a:rPr lang="ru-RU" altLang="ru-RU" sz="2800" b="1" dirty="0">
                <a:solidFill>
                  <a:prstClr val="black"/>
                </a:solidFill>
                <a:latin typeface="Calibri" panose="020F0502020204030204"/>
              </a:rPr>
              <a:t>и более </a:t>
            </a:r>
            <a:r>
              <a:rPr lang="ru-RU" altLang="ru-RU" sz="2800" dirty="0">
                <a:solidFill>
                  <a:prstClr val="black"/>
                </a:solidFill>
                <a:latin typeface="Calibri" panose="020F0502020204030204"/>
              </a:rPr>
              <a:t>случаев на 100 тысяч населения </a:t>
            </a:r>
          </a:p>
          <a:p>
            <a:pPr marL="0" lvl="0" indent="0" algn="ctr">
              <a:lnSpc>
                <a:spcPct val="80000"/>
              </a:lnSpc>
              <a:spcBef>
                <a:spcPct val="20000"/>
              </a:spcBef>
              <a:spcAft>
                <a:spcPts val="0"/>
              </a:spcAft>
              <a:buNone/>
            </a:pPr>
            <a:r>
              <a:rPr lang="ru-RU" altLang="ru-RU" sz="2800" b="1" dirty="0">
                <a:solidFill>
                  <a:srgbClr val="1F497D">
                    <a:lumMod val="50000"/>
                  </a:srgbClr>
                </a:solidFill>
                <a:latin typeface="Calibri" panose="020F0502020204030204"/>
              </a:rPr>
              <a:t>- не реже 1 раза в год.</a:t>
            </a:r>
          </a:p>
          <a:p>
            <a:pPr marL="0" lvl="0" indent="0" algn="ctr">
              <a:lnSpc>
                <a:spcPct val="80000"/>
              </a:lnSpc>
              <a:spcBef>
                <a:spcPct val="20000"/>
              </a:spcBef>
              <a:spcAft>
                <a:spcPts val="0"/>
              </a:spcAft>
              <a:buNone/>
            </a:pPr>
            <a:endParaRPr lang="ru-RU" altLang="ru-RU" sz="2800" dirty="0">
              <a:solidFill>
                <a:prstClr val="black"/>
              </a:solidFill>
              <a:latin typeface="Calibri" panose="020F0502020204030204"/>
            </a:endParaRPr>
          </a:p>
          <a:p>
            <a:pPr marL="0" lvl="0" indent="0" algn="ctr">
              <a:lnSpc>
                <a:spcPct val="80000"/>
              </a:lnSpc>
              <a:spcBef>
                <a:spcPct val="20000"/>
              </a:spcBef>
              <a:spcAft>
                <a:spcPts val="0"/>
              </a:spcAft>
              <a:buNone/>
            </a:pPr>
            <a:r>
              <a:rPr lang="ru-RU" altLang="ru-RU" sz="2800" dirty="0">
                <a:solidFill>
                  <a:prstClr val="black"/>
                </a:solidFill>
                <a:latin typeface="Calibri" panose="020F0502020204030204"/>
              </a:rPr>
              <a:t>Охват не </a:t>
            </a:r>
            <a:r>
              <a:rPr lang="ru-RU" altLang="ru-RU" sz="2800" dirty="0">
                <a:solidFill>
                  <a:srgbClr val="1F497D">
                    <a:lumMod val="50000"/>
                  </a:srgbClr>
                </a:solidFill>
                <a:latin typeface="Calibri" panose="020F0502020204030204"/>
              </a:rPr>
              <a:t>менее </a:t>
            </a:r>
            <a:r>
              <a:rPr lang="ru-RU" altLang="ru-RU" sz="2800" b="1" dirty="0">
                <a:solidFill>
                  <a:srgbClr val="1F497D">
                    <a:lumMod val="50000"/>
                  </a:srgbClr>
                </a:solidFill>
                <a:latin typeface="Calibri" panose="020F0502020204030204"/>
              </a:rPr>
              <a:t>75%</a:t>
            </a:r>
            <a:r>
              <a:rPr lang="ru-RU" altLang="ru-RU" sz="2800" dirty="0">
                <a:solidFill>
                  <a:srgbClr val="1F497D">
                    <a:lumMod val="50000"/>
                  </a:srgbClr>
                </a:solidFill>
                <a:latin typeface="Calibri" panose="020F0502020204030204"/>
              </a:rPr>
              <a:t> </a:t>
            </a:r>
            <a:r>
              <a:rPr lang="ru-RU" altLang="ru-RU" sz="2800" dirty="0">
                <a:solidFill>
                  <a:prstClr val="black"/>
                </a:solidFill>
                <a:latin typeface="Calibri" panose="020F0502020204030204"/>
              </a:rPr>
              <a:t>населения старше 15 лет, </a:t>
            </a:r>
          </a:p>
          <a:p>
            <a:pPr marL="0" lvl="0" indent="0" algn="ctr">
              <a:lnSpc>
                <a:spcPct val="80000"/>
              </a:lnSpc>
              <a:spcBef>
                <a:spcPct val="20000"/>
              </a:spcBef>
              <a:spcAft>
                <a:spcPts val="0"/>
              </a:spcAft>
              <a:buNone/>
            </a:pPr>
            <a:r>
              <a:rPr lang="ru-RU" altLang="ru-RU" sz="2800" dirty="0">
                <a:solidFill>
                  <a:prstClr val="black"/>
                </a:solidFill>
                <a:latin typeface="Calibri" panose="020F0502020204030204"/>
              </a:rPr>
              <a:t>прикрепленного к медицинской организации </a:t>
            </a:r>
          </a:p>
          <a:p>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600" spc="-100" dirty="0">
                <a:solidFill>
                  <a:srgbClr val="1F497D">
                    <a:lumMod val="75000"/>
                  </a:srgbClr>
                </a:solidFill>
                <a:latin typeface="Calibri" panose="020F0502020204030204"/>
              </a:rPr>
              <a:t>ФЛГ 1 РАЗ В ГОД</a:t>
            </a:r>
            <a:endParaRPr lang="ru-RU" dirty="0"/>
          </a:p>
        </p:txBody>
      </p:sp>
      <p:sp>
        <p:nvSpPr>
          <p:cNvPr id="3" name="Объект 2"/>
          <p:cNvSpPr>
            <a:spLocks noGrp="1"/>
          </p:cNvSpPr>
          <p:nvPr>
            <p:ph idx="1"/>
          </p:nvPr>
        </p:nvSpPr>
        <p:spPr/>
        <p:txBody>
          <a:bodyPr/>
          <a:lstStyle/>
          <a:p>
            <a:pPr algn="ctr">
              <a:lnSpc>
                <a:spcPct val="90000"/>
              </a:lnSpc>
              <a:buNone/>
            </a:pPr>
            <a:r>
              <a:rPr lang="ru-RU" altLang="ru-RU" b="1" dirty="0">
                <a:solidFill>
                  <a:schemeClr val="tx2">
                    <a:lumMod val="75000"/>
                  </a:schemeClr>
                </a:solidFill>
              </a:rPr>
              <a:t>в группах риска</a:t>
            </a:r>
          </a:p>
          <a:p>
            <a:pPr algn="ctr">
              <a:lnSpc>
                <a:spcPct val="90000"/>
              </a:lnSpc>
              <a:buNone/>
            </a:pPr>
            <a:r>
              <a:rPr lang="ru-RU" altLang="ru-RU" b="1" dirty="0">
                <a:solidFill>
                  <a:schemeClr val="tx2">
                    <a:lumMod val="75000"/>
                  </a:schemeClr>
                </a:solidFill>
              </a:rPr>
              <a:t>Больные</a:t>
            </a:r>
            <a:r>
              <a:rPr lang="ru-RU" altLang="ru-RU" b="1" dirty="0">
                <a:solidFill>
                  <a:srgbClr val="FFFF00"/>
                </a:solidFill>
              </a:rPr>
              <a:t>:</a:t>
            </a:r>
          </a:p>
          <a:p>
            <a:pPr>
              <a:lnSpc>
                <a:spcPct val="90000"/>
              </a:lnSpc>
              <a:buFont typeface="Wingdings" panose="05000000000000000000" pitchFamily="2" charset="2"/>
              <a:buChar char=""/>
            </a:pPr>
            <a:r>
              <a:rPr lang="ru-RU" altLang="ru-RU" b="1" dirty="0"/>
              <a:t>Сахарным диабетом</a:t>
            </a:r>
          </a:p>
          <a:p>
            <a:pPr>
              <a:lnSpc>
                <a:spcPct val="90000"/>
              </a:lnSpc>
              <a:buFont typeface="Wingdings" panose="05000000000000000000" pitchFamily="2" charset="2"/>
              <a:buChar char=""/>
            </a:pPr>
            <a:r>
              <a:rPr lang="ru-RU" altLang="ru-RU" b="1" dirty="0"/>
              <a:t>ЯБЖ и 12-перстной кишки, состояние после  резекции желудка</a:t>
            </a:r>
          </a:p>
          <a:p>
            <a:pPr>
              <a:lnSpc>
                <a:spcPct val="90000"/>
              </a:lnSpc>
              <a:buFont typeface="Wingdings" panose="05000000000000000000" pitchFamily="2" charset="2"/>
              <a:buChar char=""/>
            </a:pPr>
            <a:r>
              <a:rPr lang="ru-RU" altLang="ru-RU" b="1" dirty="0"/>
              <a:t>ХНЗЛ</a:t>
            </a:r>
          </a:p>
          <a:p>
            <a:pPr>
              <a:lnSpc>
                <a:spcPct val="90000"/>
              </a:lnSpc>
              <a:buFont typeface="Wingdings" panose="05000000000000000000" pitchFamily="2" charset="2"/>
              <a:buChar char=""/>
            </a:pPr>
            <a:r>
              <a:rPr lang="ru-RU" altLang="ru-RU" b="1" dirty="0"/>
              <a:t>ХНЗ МПС</a:t>
            </a:r>
          </a:p>
          <a:p>
            <a:pPr>
              <a:lnSpc>
                <a:spcPct val="90000"/>
              </a:lnSpc>
              <a:buFont typeface="Wingdings" panose="05000000000000000000" pitchFamily="2" charset="2"/>
              <a:buChar char=""/>
            </a:pPr>
            <a:r>
              <a:rPr lang="ru-RU" altLang="ru-RU" b="1" dirty="0"/>
              <a:t>Получающие кортикостероидную, лучевую, цитостатическую терапию, ГИБП, </a:t>
            </a:r>
          </a:p>
          <a:p>
            <a:pPr marL="0" indent="0">
              <a:lnSpc>
                <a:spcPct val="90000"/>
              </a:lnSpc>
              <a:buNone/>
            </a:pPr>
            <a:r>
              <a:rPr lang="ru-RU" altLang="ru-RU" b="1" dirty="0"/>
              <a:t>селективные иммунодепрессанты </a:t>
            </a:r>
          </a:p>
          <a:p>
            <a:pPr lvl="0">
              <a:lnSpc>
                <a:spcPct val="90000"/>
              </a:lnSpc>
              <a:buFont typeface="Wingdings" panose="05000000000000000000" pitchFamily="2" charset="2"/>
              <a:buChar char=""/>
            </a:pPr>
            <a:r>
              <a:rPr lang="ru-RU" altLang="ru-RU" b="1" dirty="0"/>
              <a:t>Лица с  </a:t>
            </a:r>
            <a:r>
              <a:rPr lang="ru-RU" altLang="ru-RU" b="1" dirty="0" err="1"/>
              <a:t>посттуберкулезными</a:t>
            </a:r>
            <a:r>
              <a:rPr lang="ru-RU" altLang="ru-RU" b="1" dirty="0"/>
              <a:t> изменениями – первые 3 года после снятия </a:t>
            </a:r>
          </a:p>
          <a:p>
            <a:pPr marL="0" lvl="0" indent="0">
              <a:lnSpc>
                <a:spcPct val="90000"/>
              </a:lnSpc>
              <a:buNone/>
            </a:pPr>
            <a:r>
              <a:rPr lang="ru-RU" altLang="ru-RU" b="1" dirty="0"/>
              <a:t>с диспансерного наблюдения у фтизиатра</a:t>
            </a:r>
          </a:p>
          <a:p>
            <a:pPr>
              <a:lnSpc>
                <a:spcPct val="90000"/>
              </a:lnSpc>
              <a:buFont typeface="Wingdings" panose="05000000000000000000" pitchFamily="2" charset="2"/>
              <a:buChar char=""/>
            </a:pPr>
            <a:endParaRPr lang="ru-RU" altLang="ru-RU" sz="1100" b="1" dirty="0"/>
          </a:p>
          <a:p>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600" spc="-100" dirty="0">
                <a:solidFill>
                  <a:srgbClr val="1F497D">
                    <a:lumMod val="75000"/>
                  </a:srgbClr>
                </a:solidFill>
                <a:latin typeface="Calibri" panose="020F0502020204030204"/>
              </a:rPr>
              <a:t>ФЛГ 1 РАЗ В ГОД</a:t>
            </a:r>
            <a:endParaRPr lang="ru-RU" dirty="0"/>
          </a:p>
        </p:txBody>
      </p:sp>
      <p:sp>
        <p:nvSpPr>
          <p:cNvPr id="3" name="Объект 2"/>
          <p:cNvSpPr>
            <a:spLocks noGrp="1"/>
          </p:cNvSpPr>
          <p:nvPr>
            <p:ph idx="1"/>
          </p:nvPr>
        </p:nvSpPr>
        <p:spPr/>
        <p:txBody>
          <a:bodyPr/>
          <a:lstStyle/>
          <a:p>
            <a:pPr marL="342900" lvl="0" indent="-342900" algn="ctr">
              <a:lnSpc>
                <a:spcPct val="90000"/>
              </a:lnSpc>
              <a:spcBef>
                <a:spcPct val="20000"/>
              </a:spcBef>
              <a:spcAft>
                <a:spcPts val="0"/>
              </a:spcAft>
              <a:buClr>
                <a:srgbClr val="3366FF"/>
              </a:buClr>
              <a:buSzPct val="100000"/>
              <a:buNone/>
            </a:pPr>
            <a:r>
              <a:rPr lang="ru-RU" altLang="ru-RU" sz="2800" b="1" dirty="0">
                <a:solidFill>
                  <a:srgbClr val="1F497D">
                    <a:lumMod val="75000"/>
                  </a:srgbClr>
                </a:solidFill>
                <a:latin typeface="Calibri" panose="020F0502020204030204"/>
              </a:rPr>
              <a:t>в социальных группах:</a:t>
            </a:r>
          </a:p>
          <a:p>
            <a:pPr marL="342900" lvl="0" indent="-342900" algn="ctr">
              <a:lnSpc>
                <a:spcPct val="90000"/>
              </a:lnSpc>
              <a:spcBef>
                <a:spcPct val="20000"/>
              </a:spcBef>
              <a:spcAft>
                <a:spcPts val="0"/>
              </a:spcAft>
              <a:buClr>
                <a:srgbClr val="3366FF"/>
              </a:buClr>
              <a:buSzPct val="100000"/>
              <a:buNone/>
            </a:pPr>
            <a:endParaRPr lang="ru-RU" altLang="ru-RU" sz="2800" b="1" dirty="0">
              <a:solidFill>
                <a:srgbClr val="FFFF00"/>
              </a:solidFill>
              <a:latin typeface="Calibri" panose="020F0502020204030204"/>
            </a:endParaRPr>
          </a:p>
          <a:p>
            <a:pPr marL="342900" lvl="0" indent="-342900">
              <a:lnSpc>
                <a:spcPct val="90000"/>
              </a:lnSpc>
              <a:spcBef>
                <a:spcPct val="20000"/>
              </a:spcBef>
              <a:spcAft>
                <a:spcPts val="0"/>
              </a:spcAft>
              <a:buClr>
                <a:srgbClr val="3366FF"/>
              </a:buClr>
              <a:buSzPct val="100000"/>
              <a:buFont typeface="Arial" panose="020B0604020202020204" pitchFamily="34" charset="0"/>
              <a:buChar char="•"/>
            </a:pPr>
            <a:r>
              <a:rPr lang="ru-RU" altLang="ru-RU" sz="2800" b="1" dirty="0">
                <a:solidFill>
                  <a:prstClr val="black"/>
                </a:solidFill>
                <a:latin typeface="Calibri" panose="020F0502020204030204"/>
              </a:rPr>
              <a:t>Мигранты, беженцы,  </a:t>
            </a:r>
          </a:p>
          <a:p>
            <a:pPr marL="342900" lvl="0" indent="-342900">
              <a:lnSpc>
                <a:spcPct val="90000"/>
              </a:lnSpc>
              <a:spcBef>
                <a:spcPct val="20000"/>
              </a:spcBef>
              <a:spcAft>
                <a:spcPts val="0"/>
              </a:spcAft>
              <a:buClr>
                <a:srgbClr val="3366FF"/>
              </a:buClr>
              <a:buSzPct val="100000"/>
              <a:buFont typeface="Arial" panose="020B0604020202020204" pitchFamily="34" charset="0"/>
              <a:buChar char="•"/>
            </a:pPr>
            <a:r>
              <a:rPr lang="ru-RU" altLang="ru-RU" sz="2800" b="1" dirty="0">
                <a:solidFill>
                  <a:prstClr val="black"/>
                </a:solidFill>
                <a:latin typeface="Calibri" panose="020F0502020204030204"/>
              </a:rPr>
              <a:t>Лица БОМЖ</a:t>
            </a:r>
          </a:p>
          <a:p>
            <a:pPr marL="342900" lvl="0" indent="-342900">
              <a:lnSpc>
                <a:spcPct val="90000"/>
              </a:lnSpc>
              <a:spcBef>
                <a:spcPct val="20000"/>
              </a:spcBef>
              <a:spcAft>
                <a:spcPts val="0"/>
              </a:spcAft>
              <a:buClr>
                <a:srgbClr val="3366FF"/>
              </a:buClr>
              <a:buSzPct val="100000"/>
              <a:buFont typeface="Arial" panose="020B0604020202020204" pitchFamily="34" charset="0"/>
              <a:buChar char="•"/>
            </a:pPr>
            <a:r>
              <a:rPr lang="ru-RU" altLang="ru-RU" sz="2800" b="1" dirty="0">
                <a:solidFill>
                  <a:prstClr val="black"/>
                </a:solidFill>
                <a:latin typeface="Calibri" panose="020F0502020204030204"/>
              </a:rPr>
              <a:t>Проживающие в  стационарных организациях </a:t>
            </a:r>
          </a:p>
          <a:p>
            <a:pPr marL="0" lvl="0" indent="0">
              <a:lnSpc>
                <a:spcPct val="90000"/>
              </a:lnSpc>
              <a:spcBef>
                <a:spcPct val="20000"/>
              </a:spcBef>
              <a:spcAft>
                <a:spcPts val="0"/>
              </a:spcAft>
              <a:buClr>
                <a:srgbClr val="3366FF"/>
              </a:buClr>
              <a:buSzPct val="100000"/>
              <a:buNone/>
            </a:pPr>
            <a:r>
              <a:rPr lang="ru-RU" altLang="ru-RU" sz="2800" b="1" dirty="0">
                <a:solidFill>
                  <a:prstClr val="black"/>
                </a:solidFill>
                <a:latin typeface="Calibri" panose="020F0502020204030204"/>
              </a:rPr>
              <a:t>социального обслуживания</a:t>
            </a:r>
          </a:p>
          <a:p>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600" spc="-100" dirty="0">
                <a:solidFill>
                  <a:srgbClr val="1F497D">
                    <a:lumMod val="75000"/>
                  </a:srgbClr>
                </a:solidFill>
                <a:latin typeface="Calibri" panose="020F0502020204030204"/>
              </a:rPr>
              <a:t>ФЛГ 1 РАЗ В ГОД</a:t>
            </a:r>
            <a:endParaRPr lang="ru-RU" dirty="0"/>
          </a:p>
        </p:txBody>
      </p:sp>
      <p:sp>
        <p:nvSpPr>
          <p:cNvPr id="3" name="Объект 2"/>
          <p:cNvSpPr>
            <a:spLocks noGrp="1"/>
          </p:cNvSpPr>
          <p:nvPr>
            <p:ph idx="1"/>
          </p:nvPr>
        </p:nvSpPr>
        <p:spPr/>
        <p:txBody>
          <a:bodyPr/>
          <a:lstStyle/>
          <a:p>
            <a:pPr marL="342900" lvl="0" indent="-342900" algn="ctr">
              <a:lnSpc>
                <a:spcPct val="90000"/>
              </a:lnSpc>
              <a:spcBef>
                <a:spcPct val="20000"/>
              </a:spcBef>
              <a:spcAft>
                <a:spcPts val="0"/>
              </a:spcAft>
              <a:buNone/>
            </a:pPr>
            <a:r>
              <a:rPr lang="ru-RU" altLang="ru-RU" sz="2400" b="1" dirty="0">
                <a:solidFill>
                  <a:srgbClr val="1F497D">
                    <a:lumMod val="75000"/>
                  </a:srgbClr>
                </a:solidFill>
                <a:latin typeface="Calibri" panose="020F0502020204030204"/>
              </a:rPr>
              <a:t>работники:</a:t>
            </a:r>
          </a:p>
          <a:p>
            <a:pPr marL="342900" lvl="0" indent="-342900">
              <a:lnSpc>
                <a:spcPct val="90000"/>
              </a:lnSpc>
              <a:spcBef>
                <a:spcPct val="20000"/>
              </a:spcBef>
              <a:spcAft>
                <a:spcPts val="0"/>
              </a:spcAft>
              <a:buFont typeface="Consolas" panose="020B0609020204030204" pitchFamily="49" charset="0"/>
              <a:buAutoNum type="arabicPeriod"/>
            </a:pPr>
            <a:r>
              <a:rPr lang="ru-RU" altLang="ru-RU" sz="2800" b="1" dirty="0">
                <a:solidFill>
                  <a:prstClr val="black"/>
                </a:solidFill>
                <a:latin typeface="Calibri" panose="020F0502020204030204"/>
              </a:rPr>
              <a:t>организаций социального обслуживания</a:t>
            </a:r>
            <a:r>
              <a:rPr lang="ru-RU" altLang="ru-RU" sz="2400" b="1" dirty="0">
                <a:solidFill>
                  <a:prstClr val="black"/>
                </a:solidFill>
                <a:latin typeface="Calibri" panose="020F0502020204030204"/>
              </a:rPr>
              <a:t>;</a:t>
            </a:r>
          </a:p>
          <a:p>
            <a:pPr marL="342900" lvl="0" indent="-342900">
              <a:lnSpc>
                <a:spcPct val="90000"/>
              </a:lnSpc>
              <a:spcBef>
                <a:spcPct val="20000"/>
              </a:spcBef>
              <a:spcAft>
                <a:spcPts val="0"/>
              </a:spcAft>
              <a:buFont typeface="Consolas" panose="020B0609020204030204" pitchFamily="49" charset="0"/>
              <a:buAutoNum type="arabicPeriod"/>
            </a:pPr>
            <a:r>
              <a:rPr lang="ru-RU" altLang="ru-RU" sz="2400" b="1" dirty="0">
                <a:solidFill>
                  <a:prstClr val="black"/>
                </a:solidFill>
                <a:latin typeface="Calibri" panose="020F0502020204030204"/>
              </a:rPr>
              <a:t>Медицинских организаций, в том числе санаторно-курортных;</a:t>
            </a:r>
          </a:p>
          <a:p>
            <a:pPr marL="342900" lvl="0" indent="-342900">
              <a:lnSpc>
                <a:spcPct val="90000"/>
              </a:lnSpc>
              <a:spcBef>
                <a:spcPct val="20000"/>
              </a:spcBef>
              <a:spcAft>
                <a:spcPts val="0"/>
              </a:spcAft>
              <a:buFont typeface="Consolas" panose="020B0609020204030204" pitchFamily="49" charset="0"/>
              <a:buAutoNum type="arabicPeriod"/>
            </a:pPr>
            <a:r>
              <a:rPr lang="ru-RU" altLang="ru-RU" sz="2400" b="1" dirty="0">
                <a:solidFill>
                  <a:prstClr val="black"/>
                </a:solidFill>
                <a:latin typeface="Calibri" panose="020F0502020204030204"/>
              </a:rPr>
              <a:t>Образовательных, оздоровительных, спортивных организаций для детей;</a:t>
            </a:r>
          </a:p>
          <a:p>
            <a:pPr marL="342900" lvl="0" indent="-342900">
              <a:lnSpc>
                <a:spcPct val="90000"/>
              </a:lnSpc>
              <a:spcBef>
                <a:spcPct val="20000"/>
              </a:spcBef>
              <a:spcAft>
                <a:spcPts val="0"/>
              </a:spcAft>
              <a:buFont typeface="Consolas" panose="020B0609020204030204" pitchFamily="49" charset="0"/>
              <a:buAutoNum type="arabicPeriod"/>
            </a:pPr>
            <a:r>
              <a:rPr lang="ru-RU" altLang="ru-RU" sz="2400" b="1" dirty="0">
                <a:solidFill>
                  <a:prstClr val="black"/>
                </a:solidFill>
                <a:latin typeface="Calibri" panose="020F0502020204030204"/>
              </a:rPr>
              <a:t>организаций по переработке и реализации пищевых продуктов, </a:t>
            </a:r>
          </a:p>
          <a:p>
            <a:pPr marL="0" lvl="0" indent="0">
              <a:lnSpc>
                <a:spcPct val="90000"/>
              </a:lnSpc>
              <a:spcBef>
                <a:spcPct val="20000"/>
              </a:spcBef>
              <a:spcAft>
                <a:spcPts val="0"/>
              </a:spcAft>
              <a:buNone/>
            </a:pPr>
            <a:r>
              <a:rPr lang="ru-RU" altLang="ru-RU" sz="2400" b="1" dirty="0">
                <a:solidFill>
                  <a:prstClr val="black"/>
                </a:solidFill>
                <a:latin typeface="Calibri" panose="020F0502020204030204"/>
              </a:rPr>
              <a:t>в том числе молока и молочных продуктов, бытового обслуживания населения,  </a:t>
            </a:r>
          </a:p>
          <a:p>
            <a:pPr marL="0" lvl="0" indent="0">
              <a:lnSpc>
                <a:spcPct val="90000"/>
              </a:lnSpc>
              <a:spcBef>
                <a:spcPct val="20000"/>
              </a:spcBef>
              <a:spcAft>
                <a:spcPts val="0"/>
              </a:spcAft>
              <a:buNone/>
            </a:pPr>
            <a:r>
              <a:rPr lang="ru-RU" altLang="ru-RU" sz="2400" b="1" dirty="0">
                <a:solidFill>
                  <a:prstClr val="black"/>
                </a:solidFill>
                <a:latin typeface="Calibri" panose="020F0502020204030204"/>
              </a:rPr>
              <a:t>водопроводных сооружений</a:t>
            </a:r>
          </a:p>
          <a:p>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600" spc="-100" dirty="0">
                <a:solidFill>
                  <a:srgbClr val="1F497D">
                    <a:lumMod val="75000"/>
                  </a:srgbClr>
                </a:solidFill>
                <a:latin typeface="Calibri" panose="020F0502020204030204"/>
              </a:rPr>
              <a:t>ФЛГ 2РАЗА В ГОД</a:t>
            </a:r>
            <a:endParaRPr lang="ru-RU" dirty="0"/>
          </a:p>
        </p:txBody>
      </p:sp>
      <p:sp>
        <p:nvSpPr>
          <p:cNvPr id="3" name="Объект 2"/>
          <p:cNvSpPr>
            <a:spLocks noGrp="1"/>
          </p:cNvSpPr>
          <p:nvPr>
            <p:ph idx="1"/>
          </p:nvPr>
        </p:nvSpPr>
        <p:spPr/>
        <p:txBody>
          <a:bodyPr/>
          <a:lstStyle/>
          <a:p>
            <a:pPr marL="593725" lvl="0" indent="-457200" fontAlgn="base">
              <a:lnSpc>
                <a:spcPct val="90000"/>
              </a:lnSpc>
              <a:spcBef>
                <a:spcPts val="700"/>
              </a:spcBef>
              <a:spcAft>
                <a:spcPct val="0"/>
              </a:spcAft>
              <a:buClr>
                <a:srgbClr val="1F497D"/>
              </a:buClr>
              <a:buSzPct val="95000"/>
              <a:buFont typeface="Consolas" panose="020B0609020204030204" pitchFamily="49" charset="0"/>
              <a:buAutoNum type="arabicPeriod"/>
              <a:defRPr/>
            </a:pPr>
            <a:r>
              <a:rPr lang="ru-RU" altLang="ru-RU" sz="2400" dirty="0">
                <a:solidFill>
                  <a:prstClr val="black"/>
                </a:solidFill>
                <a:latin typeface="Calibri" panose="020F0502020204030204"/>
              </a:rPr>
              <a:t>ВИЧ-инфицированные</a:t>
            </a:r>
          </a:p>
          <a:p>
            <a:pPr marL="593725" lvl="0" indent="-457200" algn="l" fontAlgn="base">
              <a:lnSpc>
                <a:spcPct val="90000"/>
              </a:lnSpc>
              <a:spcBef>
                <a:spcPts val="700"/>
              </a:spcBef>
              <a:spcAft>
                <a:spcPct val="0"/>
              </a:spcAft>
              <a:buClr>
                <a:srgbClr val="1F497D"/>
              </a:buClr>
              <a:buSzPct val="95000"/>
              <a:buFont typeface="Lucida Sans" panose="020B0602030504020204" pitchFamily="34" charset="0"/>
              <a:buAutoNum type="arabicPeriod"/>
              <a:defRPr/>
            </a:pPr>
            <a:r>
              <a:rPr lang="ru-RU" altLang="ru-RU" sz="2400" dirty="0">
                <a:solidFill>
                  <a:prstClr val="black"/>
                </a:solidFill>
                <a:latin typeface="Calibri" panose="020F0502020204030204"/>
              </a:rPr>
              <a:t>Работники родильных домов, перинатальных центров</a:t>
            </a:r>
          </a:p>
          <a:p>
            <a:pPr marL="593725" lvl="0" indent="-457200" algn="l" fontAlgn="base">
              <a:lnSpc>
                <a:spcPct val="90000"/>
              </a:lnSpc>
              <a:spcBef>
                <a:spcPts val="700"/>
              </a:spcBef>
              <a:spcAft>
                <a:spcPct val="0"/>
              </a:spcAft>
              <a:buClr>
                <a:srgbClr val="1F497D"/>
              </a:buClr>
              <a:buSzPct val="95000"/>
              <a:buFont typeface="Lucida Sans" panose="020B0602030504020204" pitchFamily="34" charset="0"/>
              <a:buAutoNum type="arabicPeriod"/>
              <a:defRPr/>
            </a:pPr>
            <a:r>
              <a:rPr lang="ru-RU" altLang="ru-RU" sz="2400" dirty="0">
                <a:solidFill>
                  <a:prstClr val="black"/>
                </a:solidFill>
                <a:latin typeface="Calibri" panose="020F0502020204030204"/>
              </a:rPr>
              <a:t>Лица,  имеющие контакт с больными туберкулезом</a:t>
            </a:r>
          </a:p>
          <a:p>
            <a:pPr marL="593725" lvl="0" indent="-457200" algn="l" fontAlgn="base">
              <a:lnSpc>
                <a:spcPct val="90000"/>
              </a:lnSpc>
              <a:spcBef>
                <a:spcPts val="700"/>
              </a:spcBef>
              <a:spcAft>
                <a:spcPct val="0"/>
              </a:spcAft>
              <a:buClr>
                <a:srgbClr val="1F497D"/>
              </a:buClr>
              <a:buSzPct val="95000"/>
              <a:buFont typeface="Lucida Sans" panose="020B0602030504020204" pitchFamily="34" charset="0"/>
              <a:buAutoNum type="arabicPeriod"/>
              <a:defRPr/>
            </a:pPr>
            <a:r>
              <a:rPr lang="ru-RU" altLang="ru-RU" sz="2400" dirty="0">
                <a:solidFill>
                  <a:prstClr val="black"/>
                </a:solidFill>
                <a:latin typeface="Calibri" panose="020F0502020204030204"/>
              </a:rPr>
              <a:t>Состоящие на диспансерном учете в психиатрических и наркологических </a:t>
            </a:r>
            <a:r>
              <a:rPr lang="ru-RU" altLang="ru-RU" sz="2400" dirty="0" err="1">
                <a:solidFill>
                  <a:prstClr val="black"/>
                </a:solidFill>
                <a:latin typeface="Calibri" panose="020F0502020204030204"/>
              </a:rPr>
              <a:t>учр</a:t>
            </a:r>
            <a:r>
              <a:rPr lang="ru-RU" altLang="ru-RU" sz="2400" dirty="0">
                <a:solidFill>
                  <a:prstClr val="black"/>
                </a:solidFill>
                <a:latin typeface="Calibri" panose="020F0502020204030204"/>
              </a:rPr>
              <a:t> </a:t>
            </a:r>
          </a:p>
          <a:p>
            <a:pPr marL="593725" lvl="0" indent="-457200" algn="l" fontAlgn="base">
              <a:lnSpc>
                <a:spcPct val="90000"/>
              </a:lnSpc>
              <a:spcBef>
                <a:spcPts val="700"/>
              </a:spcBef>
              <a:spcAft>
                <a:spcPct val="0"/>
              </a:spcAft>
              <a:buClr>
                <a:srgbClr val="1F497D"/>
              </a:buClr>
              <a:buSzPct val="95000"/>
              <a:buFont typeface="Lucida Sans" panose="020B0602030504020204" pitchFamily="34" charset="0"/>
              <a:buAutoNum type="arabicPeriod"/>
              <a:defRPr/>
            </a:pPr>
            <a:r>
              <a:rPr lang="ru-RU" altLang="ru-RU" sz="2400" dirty="0">
                <a:solidFill>
                  <a:prstClr val="black"/>
                </a:solidFill>
                <a:latin typeface="Calibri" panose="020F0502020204030204"/>
              </a:rPr>
              <a:t>Военнослужащие по призыву</a:t>
            </a:r>
          </a:p>
          <a:p>
            <a:pPr marL="593725" lvl="0" indent="-457200" algn="l" fontAlgn="base">
              <a:lnSpc>
                <a:spcPct val="90000"/>
              </a:lnSpc>
              <a:spcBef>
                <a:spcPts val="700"/>
              </a:spcBef>
              <a:spcAft>
                <a:spcPct val="0"/>
              </a:spcAft>
              <a:buClr>
                <a:srgbClr val="1F497D"/>
              </a:buClr>
              <a:buSzPct val="95000"/>
              <a:buFont typeface="Lucida Sans" panose="020B0602030504020204" pitchFamily="34" charset="0"/>
              <a:buAutoNum type="arabicPeriod"/>
              <a:defRPr/>
            </a:pPr>
            <a:r>
              <a:rPr lang="ru-RU" altLang="ru-RU" sz="2400" dirty="0">
                <a:solidFill>
                  <a:prstClr val="black"/>
                </a:solidFill>
                <a:latin typeface="Calibri" panose="020F0502020204030204"/>
              </a:rPr>
              <a:t>Заключенные, подследственные в СИЗО </a:t>
            </a:r>
          </a:p>
          <a:p>
            <a:pPr marL="593725" lvl="0" indent="-457200" algn="l" fontAlgn="base">
              <a:lnSpc>
                <a:spcPct val="90000"/>
              </a:lnSpc>
              <a:spcBef>
                <a:spcPts val="700"/>
              </a:spcBef>
              <a:spcAft>
                <a:spcPct val="0"/>
              </a:spcAft>
              <a:buClr>
                <a:srgbClr val="1F497D"/>
              </a:buClr>
              <a:buSzPct val="95000"/>
              <a:buFont typeface="Lucida Sans" panose="020B0602030504020204" pitchFamily="34" charset="0"/>
              <a:buAutoNum type="arabicPeriod"/>
              <a:defRPr/>
            </a:pPr>
            <a:r>
              <a:rPr lang="ru-RU" altLang="ru-RU" sz="2400" dirty="0">
                <a:solidFill>
                  <a:prstClr val="black"/>
                </a:solidFill>
                <a:latin typeface="Calibri" panose="020F0502020204030204"/>
              </a:rPr>
              <a:t>Освободившиеся из МЛС – первые 2г. После </a:t>
            </a:r>
            <a:r>
              <a:rPr lang="ru-RU" altLang="ru-RU" sz="2400" dirty="0" err="1">
                <a:solidFill>
                  <a:prstClr val="black"/>
                </a:solidFill>
                <a:latin typeface="Calibri" panose="020F0502020204030204"/>
              </a:rPr>
              <a:t>осв</a:t>
            </a:r>
            <a:r>
              <a:rPr lang="ru-RU" altLang="ru-RU" sz="2400" dirty="0">
                <a:solidFill>
                  <a:prstClr val="black"/>
                </a:solidFill>
                <a:latin typeface="Calibri" panose="020F0502020204030204"/>
              </a:rPr>
              <a:t>-я</a:t>
            </a:r>
          </a:p>
          <a:p>
            <a:pPr marL="593725" lvl="0" indent="-457200" algn="l" fontAlgn="base">
              <a:lnSpc>
                <a:spcPct val="90000"/>
              </a:lnSpc>
              <a:spcBef>
                <a:spcPts val="700"/>
              </a:spcBef>
              <a:spcAft>
                <a:spcPct val="0"/>
              </a:spcAft>
              <a:buClr>
                <a:srgbClr val="1F497D"/>
              </a:buClr>
              <a:buSzPct val="95000"/>
              <a:buFont typeface="Lucida Sans" panose="020B0602030504020204" pitchFamily="34" charset="0"/>
              <a:buAutoNum type="arabicPeriod"/>
              <a:defRPr/>
            </a:pPr>
            <a:r>
              <a:rPr lang="ru-RU" altLang="ru-RU" sz="2400" dirty="0">
                <a:solidFill>
                  <a:prstClr val="black"/>
                </a:solidFill>
                <a:latin typeface="Calibri" panose="020F0502020204030204"/>
              </a:rPr>
              <a:t>Участники СВО – первые 2 года после демобилизации</a:t>
            </a:r>
          </a:p>
          <a:p>
            <a:pPr marL="136525" lvl="0" indent="0" algn="l" fontAlgn="base">
              <a:lnSpc>
                <a:spcPct val="90000"/>
              </a:lnSpc>
              <a:spcBef>
                <a:spcPts val="700"/>
              </a:spcBef>
              <a:spcAft>
                <a:spcPct val="0"/>
              </a:spcAft>
              <a:buClr>
                <a:srgbClr val="1F497D"/>
              </a:buClr>
              <a:buSzPct val="95000"/>
              <a:buNone/>
              <a:defRPr/>
            </a:pPr>
            <a:r>
              <a:rPr lang="ru-RU" altLang="ru-RU" sz="2400" dirty="0">
                <a:solidFill>
                  <a:prstClr val="black"/>
                </a:solidFill>
                <a:latin typeface="Calibri" panose="020F0502020204030204"/>
              </a:rPr>
              <a:t>Дети (1-17 лет) больные СД, ХНЗЛ; получающие ГКС, </a:t>
            </a:r>
            <a:r>
              <a:rPr lang="ru-RU" altLang="ru-RU" sz="2400" dirty="0" err="1">
                <a:solidFill>
                  <a:prstClr val="black"/>
                </a:solidFill>
                <a:latin typeface="Calibri" panose="020F0502020204030204"/>
              </a:rPr>
              <a:t>цитостатики</a:t>
            </a:r>
            <a:r>
              <a:rPr lang="ru-RU" altLang="ru-RU" sz="2400" dirty="0">
                <a:solidFill>
                  <a:prstClr val="black"/>
                </a:solidFill>
                <a:latin typeface="Calibri" panose="020F0502020204030204"/>
              </a:rPr>
              <a:t>, ГИБП, лучевую</a:t>
            </a:r>
          </a:p>
          <a:p>
            <a:pPr marL="136525" lvl="0" indent="0" algn="l" fontAlgn="base">
              <a:lnSpc>
                <a:spcPct val="90000"/>
              </a:lnSpc>
              <a:spcBef>
                <a:spcPts val="700"/>
              </a:spcBef>
              <a:spcAft>
                <a:spcPct val="0"/>
              </a:spcAft>
              <a:buClr>
                <a:srgbClr val="1F497D"/>
              </a:buClr>
              <a:buSzPct val="95000"/>
              <a:buNone/>
              <a:defRPr/>
            </a:pPr>
            <a:r>
              <a:rPr lang="ru-RU" altLang="ru-RU" sz="2400" dirty="0">
                <a:solidFill>
                  <a:prstClr val="black"/>
                </a:solidFill>
                <a:latin typeface="Calibri" panose="020F0502020204030204"/>
              </a:rPr>
              <a:t>терапию; проживающие в стационарных организациях </a:t>
            </a:r>
            <a:r>
              <a:rPr lang="ru-RU" altLang="ru-RU" sz="2400" dirty="0" err="1">
                <a:solidFill>
                  <a:prstClr val="black"/>
                </a:solidFill>
                <a:latin typeface="Calibri" panose="020F0502020204030204"/>
              </a:rPr>
              <a:t>соцального</a:t>
            </a:r>
            <a:r>
              <a:rPr lang="ru-RU" altLang="ru-RU" sz="2400" dirty="0">
                <a:solidFill>
                  <a:prstClr val="black"/>
                </a:solidFill>
                <a:latin typeface="Calibri" panose="020F0502020204030204"/>
              </a:rPr>
              <a:t> обслуживания</a:t>
            </a:r>
          </a:p>
          <a:p>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600" spc="-100" dirty="0">
                <a:solidFill>
                  <a:srgbClr val="1F497D">
                    <a:lumMod val="75000"/>
                  </a:srgbClr>
                </a:solidFill>
                <a:latin typeface="Calibri" panose="020F0502020204030204"/>
              </a:rPr>
              <a:t>ФЛГ в индивидуальном порядке</a:t>
            </a:r>
            <a:endParaRPr lang="ru-RU" dirty="0"/>
          </a:p>
        </p:txBody>
      </p:sp>
      <p:sp>
        <p:nvSpPr>
          <p:cNvPr id="3" name="Объект 2"/>
          <p:cNvSpPr>
            <a:spLocks noGrp="1"/>
          </p:cNvSpPr>
          <p:nvPr>
            <p:ph idx="1"/>
          </p:nvPr>
        </p:nvSpPr>
        <p:spPr>
          <a:xfrm>
            <a:off x="696000" y="1796267"/>
            <a:ext cx="10800000" cy="4462489"/>
          </a:xfrm>
        </p:spPr>
        <p:txBody>
          <a:bodyPr/>
          <a:lstStyle/>
          <a:p>
            <a:pPr marL="411480" lvl="0" indent="-342900" algn="l" fontAlgn="base">
              <a:lnSpc>
                <a:spcPct val="80000"/>
              </a:lnSpc>
              <a:spcBef>
                <a:spcPts val="700"/>
              </a:spcBef>
              <a:spcAft>
                <a:spcPct val="0"/>
              </a:spcAft>
              <a:buClr>
                <a:srgbClr val="1F497D"/>
              </a:buClr>
              <a:buSzPct val="95000"/>
              <a:buNone/>
              <a:defRPr/>
            </a:pPr>
            <a:r>
              <a:rPr lang="ru-RU" altLang="ru-RU" sz="2400" dirty="0">
                <a:solidFill>
                  <a:srgbClr val="000000"/>
                </a:solidFill>
                <a:latin typeface="Calibri" panose="020F0502020204030204"/>
              </a:rPr>
              <a:t>В семьях,  где есть</a:t>
            </a:r>
            <a:r>
              <a:rPr lang="ru-RU" altLang="ru-RU" sz="2400" dirty="0">
                <a:solidFill>
                  <a:srgbClr val="FF0000"/>
                </a:solidFill>
                <a:latin typeface="Calibri" panose="020F0502020204030204"/>
              </a:rPr>
              <a:t> </a:t>
            </a:r>
          </a:p>
          <a:p>
            <a:pPr marL="411480" lvl="0" indent="-342900" algn="l" fontAlgn="base">
              <a:lnSpc>
                <a:spcPct val="80000"/>
              </a:lnSpc>
              <a:spcBef>
                <a:spcPts val="700"/>
              </a:spcBef>
              <a:spcAft>
                <a:spcPct val="0"/>
              </a:spcAft>
              <a:buClr>
                <a:srgbClr val="1F497D"/>
              </a:buClr>
              <a:buSzPct val="95000"/>
              <a:buFont typeface="Lucida Sans" panose="020B0602030504020204" pitchFamily="34" charset="0"/>
              <a:buAutoNum type="arabicPeriod"/>
              <a:defRPr/>
            </a:pPr>
            <a:r>
              <a:rPr lang="ru-RU" altLang="ru-RU" sz="2400" dirty="0">
                <a:solidFill>
                  <a:prstClr val="black"/>
                </a:solidFill>
                <a:latin typeface="Calibri" panose="020F0502020204030204"/>
              </a:rPr>
              <a:t>Лица, проживающие совместно с беременными женщинами и </a:t>
            </a:r>
          </a:p>
          <a:p>
            <a:pPr marL="68580" lvl="0" indent="0" algn="l" fontAlgn="base">
              <a:lnSpc>
                <a:spcPct val="80000"/>
              </a:lnSpc>
              <a:spcBef>
                <a:spcPts val="700"/>
              </a:spcBef>
              <a:spcAft>
                <a:spcPct val="0"/>
              </a:spcAft>
              <a:buClr>
                <a:srgbClr val="1F497D"/>
              </a:buClr>
              <a:buSzPct val="95000"/>
              <a:buNone/>
              <a:defRPr/>
            </a:pPr>
            <a:r>
              <a:rPr lang="ru-RU" altLang="ru-RU" sz="2400" dirty="0">
                <a:solidFill>
                  <a:prstClr val="black"/>
                </a:solidFill>
                <a:latin typeface="Calibri" panose="020F0502020204030204"/>
              </a:rPr>
              <a:t>новорожденными;</a:t>
            </a:r>
          </a:p>
          <a:p>
            <a:pPr marL="411480" lvl="0" indent="-342900" algn="l" fontAlgn="base">
              <a:lnSpc>
                <a:spcPct val="80000"/>
              </a:lnSpc>
              <a:spcBef>
                <a:spcPts val="700"/>
              </a:spcBef>
              <a:spcAft>
                <a:spcPct val="0"/>
              </a:spcAft>
              <a:buClr>
                <a:srgbClr val="1F497D"/>
              </a:buClr>
              <a:buSzPct val="95000"/>
              <a:buNone/>
              <a:defRPr/>
            </a:pPr>
            <a:endParaRPr lang="ru-RU" altLang="ru-RU" sz="2400" dirty="0">
              <a:solidFill>
                <a:prstClr val="black"/>
              </a:solidFill>
              <a:latin typeface="Calibri" panose="020F0502020204030204"/>
            </a:endParaRPr>
          </a:p>
          <a:p>
            <a:pPr marL="68580" lvl="0" indent="0" algn="l" fontAlgn="base">
              <a:lnSpc>
                <a:spcPct val="80000"/>
              </a:lnSpc>
              <a:spcBef>
                <a:spcPts val="700"/>
              </a:spcBef>
              <a:spcAft>
                <a:spcPct val="0"/>
              </a:spcAft>
              <a:buClr>
                <a:srgbClr val="1F497D"/>
              </a:buClr>
              <a:buSzPct val="95000"/>
              <a:buNone/>
              <a:defRPr/>
            </a:pPr>
            <a:r>
              <a:rPr lang="ru-RU" altLang="ru-RU" sz="2400" dirty="0">
                <a:solidFill>
                  <a:prstClr val="black"/>
                </a:solidFill>
                <a:latin typeface="Calibri" panose="020F0502020204030204"/>
              </a:rPr>
              <a:t>2. Лица из окружения детей, имеющих измененную чувствительность </a:t>
            </a:r>
          </a:p>
          <a:p>
            <a:pPr marL="68580" lvl="0" indent="0" algn="l" fontAlgn="base">
              <a:lnSpc>
                <a:spcPct val="80000"/>
              </a:lnSpc>
              <a:spcBef>
                <a:spcPts val="700"/>
              </a:spcBef>
              <a:spcAft>
                <a:spcPct val="0"/>
              </a:spcAft>
              <a:buClr>
                <a:srgbClr val="1F497D"/>
              </a:buClr>
              <a:buSzPct val="95000"/>
              <a:buNone/>
              <a:defRPr/>
            </a:pPr>
            <a:r>
              <a:rPr lang="ru-RU" altLang="ru-RU" sz="2400" dirty="0">
                <a:solidFill>
                  <a:prstClr val="black"/>
                </a:solidFill>
                <a:latin typeface="Calibri" panose="020F0502020204030204"/>
              </a:rPr>
              <a:t>к аллергенам туберкулезным или впервые положительный </a:t>
            </a:r>
            <a:r>
              <a:rPr lang="en-US" altLang="ru-RU" sz="2400" dirty="0">
                <a:solidFill>
                  <a:prstClr val="black"/>
                </a:solidFill>
                <a:latin typeface="Calibri" panose="020F0502020204030204"/>
              </a:rPr>
              <a:t>IGRA</a:t>
            </a:r>
            <a:r>
              <a:rPr lang="ru-RU" altLang="ru-RU" sz="2400" dirty="0">
                <a:solidFill>
                  <a:prstClr val="black"/>
                </a:solidFill>
                <a:latin typeface="Calibri" panose="020F0502020204030204"/>
              </a:rPr>
              <a:t>-тест</a:t>
            </a:r>
          </a:p>
          <a:p>
            <a:pPr marL="411480" lvl="0" indent="-342900" algn="l" fontAlgn="base">
              <a:lnSpc>
                <a:spcPct val="80000"/>
              </a:lnSpc>
              <a:spcBef>
                <a:spcPts val="700"/>
              </a:spcBef>
              <a:spcAft>
                <a:spcPct val="0"/>
              </a:spcAft>
              <a:buClr>
                <a:srgbClr val="1F497D"/>
              </a:buClr>
              <a:buSzPct val="95000"/>
              <a:buNone/>
              <a:defRPr/>
            </a:pPr>
            <a:r>
              <a:rPr lang="ru-RU" altLang="ru-RU" sz="2400" dirty="0">
                <a:solidFill>
                  <a:prstClr val="black"/>
                </a:solidFill>
                <a:latin typeface="Calibri" panose="020F0502020204030204"/>
              </a:rPr>
              <a:t>если с момента последнего флюорографического обследования </a:t>
            </a:r>
          </a:p>
          <a:p>
            <a:pPr marL="411480" lvl="0" indent="-342900" algn="l" fontAlgn="base">
              <a:lnSpc>
                <a:spcPct val="80000"/>
              </a:lnSpc>
              <a:spcBef>
                <a:spcPts val="700"/>
              </a:spcBef>
              <a:spcAft>
                <a:spcPct val="0"/>
              </a:spcAft>
              <a:buClr>
                <a:srgbClr val="1F497D"/>
              </a:buClr>
              <a:buSzPct val="95000"/>
              <a:buNone/>
              <a:defRPr/>
            </a:pPr>
            <a:r>
              <a:rPr lang="ru-RU" altLang="ru-RU" sz="2400" dirty="0">
                <a:solidFill>
                  <a:prstClr val="black"/>
                </a:solidFill>
                <a:latin typeface="Calibri" panose="020F0502020204030204"/>
              </a:rPr>
              <a:t>прошло более 6 месяцев</a:t>
            </a:r>
          </a:p>
          <a:p>
            <a:pPr marL="411480" lvl="0" indent="-342900" algn="l" fontAlgn="base">
              <a:lnSpc>
                <a:spcPct val="80000"/>
              </a:lnSpc>
              <a:spcBef>
                <a:spcPts val="700"/>
              </a:spcBef>
              <a:spcAft>
                <a:spcPct val="0"/>
              </a:spcAft>
              <a:buClr>
                <a:srgbClr val="1F497D"/>
              </a:buClr>
              <a:buSzPct val="95000"/>
              <a:buNone/>
              <a:defRPr/>
            </a:pPr>
            <a:endParaRPr lang="ru-RU" altLang="ru-RU" sz="2400" dirty="0">
              <a:solidFill>
                <a:prstClr val="black"/>
              </a:solidFill>
              <a:latin typeface="Calibri" panose="020F0502020204030204"/>
            </a:endParaRPr>
          </a:p>
          <a:p>
            <a:pPr marL="411480" lvl="0" indent="-342900" algn="l" fontAlgn="base">
              <a:lnSpc>
                <a:spcPct val="80000"/>
              </a:lnSpc>
              <a:spcBef>
                <a:spcPts val="700"/>
              </a:spcBef>
              <a:spcAft>
                <a:spcPct val="0"/>
              </a:spcAft>
              <a:buClr>
                <a:srgbClr val="1F497D"/>
              </a:buClr>
              <a:buSzPct val="95000"/>
              <a:buNone/>
              <a:defRPr/>
            </a:pPr>
            <a:r>
              <a:rPr lang="ru-RU" altLang="ru-RU" sz="2200" dirty="0">
                <a:solidFill>
                  <a:prstClr val="black"/>
                </a:solidFill>
                <a:latin typeface="Calibri" panose="020F0502020204030204"/>
              </a:rPr>
              <a:t>3. Лица, у которых диагноз ВИЧ установлен впервые</a:t>
            </a:r>
          </a:p>
          <a:p>
            <a:pPr marL="411480" lvl="0" indent="-342900" algn="l" fontAlgn="base">
              <a:lnSpc>
                <a:spcPct val="80000"/>
              </a:lnSpc>
              <a:spcBef>
                <a:spcPts val="700"/>
              </a:spcBef>
              <a:spcAft>
                <a:spcPct val="0"/>
              </a:spcAft>
              <a:buClr>
                <a:srgbClr val="1F497D"/>
              </a:buClr>
              <a:buSzPct val="95000"/>
              <a:buNone/>
              <a:defRPr/>
            </a:pPr>
            <a:endParaRPr lang="ru-RU" altLang="ru-RU" sz="2200" dirty="0">
              <a:solidFill>
                <a:prstClr val="black"/>
              </a:solidFill>
              <a:latin typeface="Calibri" panose="020F0502020204030204"/>
            </a:endParaRPr>
          </a:p>
          <a:p>
            <a:pPr marL="411480" lvl="0" indent="-342900" algn="l" fontAlgn="base">
              <a:lnSpc>
                <a:spcPct val="80000"/>
              </a:lnSpc>
              <a:spcBef>
                <a:spcPts val="700"/>
              </a:spcBef>
              <a:spcAft>
                <a:spcPct val="0"/>
              </a:spcAft>
              <a:buClr>
                <a:srgbClr val="1F497D"/>
              </a:buClr>
              <a:buSzPct val="95000"/>
              <a:buNone/>
              <a:defRPr/>
            </a:pPr>
            <a:r>
              <a:rPr lang="ru-RU" altLang="ru-RU" sz="2200" dirty="0">
                <a:solidFill>
                  <a:prstClr val="black"/>
                </a:solidFill>
                <a:latin typeface="Calibri" panose="020F0502020204030204"/>
              </a:rPr>
              <a:t>4. Контакты с больными заразной формой туберкулеза</a:t>
            </a:r>
          </a:p>
          <a:p>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400" dirty="0">
                <a:solidFill>
                  <a:srgbClr val="1F497D">
                    <a:lumMod val="75000"/>
                  </a:srgbClr>
                </a:solidFill>
                <a:latin typeface="Calibri" panose="020F0502020204030204"/>
              </a:rPr>
              <a:t>Ключевые изменения</a:t>
            </a:r>
            <a:endParaRPr lang="ru-RU" dirty="0"/>
          </a:p>
        </p:txBody>
      </p:sp>
      <p:sp>
        <p:nvSpPr>
          <p:cNvPr id="3" name="Объект 2"/>
          <p:cNvSpPr>
            <a:spLocks noGrp="1"/>
          </p:cNvSpPr>
          <p:nvPr>
            <p:ph idx="1"/>
          </p:nvPr>
        </p:nvSpPr>
        <p:spPr/>
        <p:txBody>
          <a:bodyPr/>
          <a:lstStyle/>
          <a:p>
            <a:pPr marL="457200" lvl="0" indent="-457200" algn="l">
              <a:spcBef>
                <a:spcPct val="20000"/>
              </a:spcBef>
              <a:spcAft>
                <a:spcPts val="0"/>
              </a:spcAft>
              <a:buFont typeface="Arial" panose="020B0604020202020204" pitchFamily="34" charset="0"/>
              <a:buChar char="•"/>
            </a:pPr>
            <a:r>
              <a:rPr lang="ru-RU" sz="2800" dirty="0">
                <a:solidFill>
                  <a:prstClr val="black"/>
                </a:solidFill>
                <a:latin typeface="Calibri" panose="020F0502020204030204"/>
              </a:rPr>
              <a:t>При проведении профилактических осмотров для анализа </a:t>
            </a:r>
          </a:p>
          <a:p>
            <a:pPr marL="0" lvl="0" indent="0" algn="l">
              <a:spcBef>
                <a:spcPct val="20000"/>
              </a:spcBef>
              <a:spcAft>
                <a:spcPts val="0"/>
              </a:spcAft>
              <a:buNone/>
            </a:pPr>
            <a:r>
              <a:rPr lang="ru-RU" sz="2800" dirty="0">
                <a:solidFill>
                  <a:prstClr val="black"/>
                </a:solidFill>
                <a:latin typeface="Calibri" panose="020F0502020204030204"/>
              </a:rPr>
              <a:t>результатов исследований легких можно использовать </a:t>
            </a:r>
          </a:p>
          <a:p>
            <a:pPr marL="0" lvl="0" indent="0" algn="l">
              <a:spcBef>
                <a:spcPct val="20000"/>
              </a:spcBef>
              <a:spcAft>
                <a:spcPts val="0"/>
              </a:spcAft>
              <a:buNone/>
            </a:pPr>
            <a:r>
              <a:rPr lang="ru-RU" sz="2800" b="1" dirty="0">
                <a:solidFill>
                  <a:prstClr val="black"/>
                </a:solidFill>
                <a:latin typeface="Calibri" panose="020F0502020204030204"/>
              </a:rPr>
              <a:t>искусственный интеллект </a:t>
            </a:r>
            <a:r>
              <a:rPr lang="ru-RU" sz="2800" dirty="0">
                <a:solidFill>
                  <a:prstClr val="black"/>
                </a:solidFill>
                <a:latin typeface="Calibri" panose="020F0502020204030204"/>
              </a:rPr>
              <a:t>(только у взрослых)</a:t>
            </a:r>
          </a:p>
          <a:p>
            <a:pPr marL="457200" lvl="0" indent="-457200" algn="l">
              <a:spcBef>
                <a:spcPct val="20000"/>
              </a:spcBef>
              <a:spcAft>
                <a:spcPts val="0"/>
              </a:spcAft>
              <a:buFont typeface="Arial" panose="020B0604020202020204" pitchFamily="34" charset="0"/>
              <a:buChar char="•"/>
            </a:pPr>
            <a:r>
              <a:rPr lang="ru-RU" sz="2800" dirty="0">
                <a:solidFill>
                  <a:prstClr val="black"/>
                </a:solidFill>
                <a:latin typeface="Calibri" panose="020F0502020204030204"/>
              </a:rPr>
              <a:t>Для пациентов принимающих </a:t>
            </a:r>
            <a:r>
              <a:rPr lang="ru-RU" sz="2800" b="1" dirty="0">
                <a:solidFill>
                  <a:prstClr val="black"/>
                </a:solidFill>
                <a:latin typeface="Calibri" panose="020F0502020204030204"/>
              </a:rPr>
              <a:t>ГИБП</a:t>
            </a:r>
            <a:r>
              <a:rPr lang="ru-RU" sz="2800" dirty="0">
                <a:solidFill>
                  <a:prstClr val="black"/>
                </a:solidFill>
                <a:latin typeface="Calibri" panose="020F0502020204030204"/>
              </a:rPr>
              <a:t> и селективные </a:t>
            </a:r>
          </a:p>
          <a:p>
            <a:pPr marL="0" lvl="0" indent="0" algn="l">
              <a:spcBef>
                <a:spcPct val="20000"/>
              </a:spcBef>
              <a:spcAft>
                <a:spcPts val="0"/>
              </a:spcAft>
              <a:buNone/>
            </a:pPr>
            <a:r>
              <a:rPr lang="ru-RU" sz="2800" dirty="0">
                <a:solidFill>
                  <a:prstClr val="black"/>
                </a:solidFill>
                <a:latin typeface="Calibri" panose="020F0502020204030204"/>
              </a:rPr>
              <a:t>иммунодепрессанты </a:t>
            </a:r>
            <a:r>
              <a:rPr lang="ru-RU" sz="2800" b="1" dirty="0">
                <a:solidFill>
                  <a:prstClr val="black"/>
                </a:solidFill>
                <a:latin typeface="Calibri" panose="020F0502020204030204"/>
              </a:rPr>
              <a:t>НДКТ</a:t>
            </a:r>
            <a:r>
              <a:rPr lang="ru-RU" sz="2800" dirty="0">
                <a:solidFill>
                  <a:prstClr val="black"/>
                </a:solidFill>
                <a:latin typeface="Calibri" panose="020F0502020204030204"/>
              </a:rPr>
              <a:t> вместо стандартной ФЛГ</a:t>
            </a:r>
          </a:p>
          <a:p>
            <a:pPr marL="457200" lvl="0" indent="-457200" algn="l">
              <a:spcBef>
                <a:spcPct val="20000"/>
              </a:spcBef>
              <a:spcAft>
                <a:spcPts val="0"/>
              </a:spcAft>
              <a:buFont typeface="Arial" panose="020B0604020202020204" pitchFamily="34" charset="0"/>
              <a:buChar char="•"/>
            </a:pPr>
            <a:r>
              <a:rPr lang="ru-RU" sz="2800" dirty="0">
                <a:solidFill>
                  <a:prstClr val="black"/>
                </a:solidFill>
                <a:latin typeface="Calibri" panose="020F0502020204030204"/>
              </a:rPr>
              <a:t>Если гражданин проходил КТ, ФЛГ или рентген в течение года, </a:t>
            </a:r>
          </a:p>
          <a:p>
            <a:pPr marL="0" lvl="0" indent="0" algn="l">
              <a:spcBef>
                <a:spcPct val="20000"/>
              </a:spcBef>
              <a:spcAft>
                <a:spcPts val="0"/>
              </a:spcAft>
              <a:buNone/>
            </a:pPr>
            <a:r>
              <a:rPr lang="ru-RU" sz="2800" dirty="0">
                <a:solidFill>
                  <a:prstClr val="black"/>
                </a:solidFill>
                <a:latin typeface="Calibri" panose="020F0502020204030204"/>
              </a:rPr>
              <a:t>то проводить визуализацию легких при </a:t>
            </a:r>
            <a:r>
              <a:rPr lang="ru-RU" sz="2800" dirty="0" err="1">
                <a:solidFill>
                  <a:prstClr val="black"/>
                </a:solidFill>
                <a:latin typeface="Calibri" panose="020F0502020204030204"/>
              </a:rPr>
              <a:t>профосмотре</a:t>
            </a:r>
            <a:r>
              <a:rPr lang="ru-RU" sz="2800" dirty="0">
                <a:solidFill>
                  <a:prstClr val="black"/>
                </a:solidFill>
                <a:latin typeface="Calibri" panose="020F0502020204030204"/>
              </a:rPr>
              <a:t> не нужно </a:t>
            </a:r>
          </a:p>
          <a:p>
            <a:pPr marL="0" lvl="0" indent="0" algn="l">
              <a:spcBef>
                <a:spcPct val="20000"/>
              </a:spcBef>
              <a:spcAft>
                <a:spcPts val="0"/>
              </a:spcAft>
              <a:buNone/>
            </a:pPr>
            <a:r>
              <a:rPr lang="ru-RU" sz="2800" dirty="0">
                <a:solidFill>
                  <a:prstClr val="black"/>
                </a:solidFill>
                <a:latin typeface="Calibri" panose="020F0502020204030204"/>
              </a:rPr>
              <a:t>(результат зачитывается)</a:t>
            </a:r>
          </a:p>
          <a:p>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600" spc="-100" dirty="0">
                <a:solidFill>
                  <a:srgbClr val="1F497D">
                    <a:lumMod val="75000"/>
                  </a:srgbClr>
                </a:solidFill>
                <a:latin typeface="Calibri" panose="020F0502020204030204"/>
                <a:sym typeface="+mn-ea"/>
              </a:rPr>
              <a:t>КЛИНИЧЕСКИЙ МЕТОД</a:t>
            </a:r>
            <a:br>
              <a:rPr lang="ru-RU" sz="3600" spc="-100" dirty="0">
                <a:solidFill>
                  <a:srgbClr val="1F497D">
                    <a:lumMod val="75000"/>
                  </a:srgbClr>
                </a:solidFill>
                <a:latin typeface="Calibri" panose="020F0502020204030204"/>
              </a:rPr>
            </a:br>
            <a:endParaRPr lang="ru-RU" dirty="0"/>
          </a:p>
        </p:txBody>
      </p:sp>
      <p:sp>
        <p:nvSpPr>
          <p:cNvPr id="3" name="Объект 2"/>
          <p:cNvSpPr>
            <a:spLocks noGrp="1"/>
          </p:cNvSpPr>
          <p:nvPr>
            <p:ph idx="1"/>
          </p:nvPr>
        </p:nvSpPr>
        <p:spPr/>
        <p:txBody>
          <a:bodyPr/>
          <a:lstStyle/>
          <a:p>
            <a:pPr marL="0" lvl="0" indent="0" algn="ctr">
              <a:spcBef>
                <a:spcPct val="20000"/>
              </a:spcBef>
              <a:spcAft>
                <a:spcPts val="0"/>
              </a:spcAft>
              <a:buNone/>
            </a:pPr>
            <a:r>
              <a:rPr lang="ru-RU" sz="4800" spc="-100" dirty="0">
                <a:solidFill>
                  <a:prstClr val="black"/>
                </a:solidFill>
                <a:latin typeface="Calibri" panose="020F0502020204030204"/>
                <a:sym typeface="+mn-ea"/>
              </a:rPr>
              <a:t>Выявление больных туберкулезом </a:t>
            </a:r>
          </a:p>
          <a:p>
            <a:pPr marL="0" lvl="0" indent="0" algn="ctr">
              <a:spcBef>
                <a:spcPct val="20000"/>
              </a:spcBef>
              <a:spcAft>
                <a:spcPts val="0"/>
              </a:spcAft>
              <a:buNone/>
            </a:pPr>
            <a:r>
              <a:rPr lang="ru-RU" sz="4800" spc="-100" dirty="0">
                <a:solidFill>
                  <a:prstClr val="black"/>
                </a:solidFill>
                <a:latin typeface="Calibri" panose="020F0502020204030204"/>
                <a:sym typeface="+mn-ea"/>
              </a:rPr>
              <a:t>при обращении </a:t>
            </a:r>
          </a:p>
          <a:p>
            <a:pPr marL="0" lvl="0" indent="0" algn="ctr">
              <a:spcBef>
                <a:spcPct val="20000"/>
              </a:spcBef>
              <a:spcAft>
                <a:spcPts val="0"/>
              </a:spcAft>
              <a:buNone/>
            </a:pPr>
            <a:r>
              <a:rPr lang="ru-RU" sz="4800" spc="-100" dirty="0">
                <a:solidFill>
                  <a:prstClr val="black"/>
                </a:solidFill>
                <a:latin typeface="Calibri" panose="020F0502020204030204"/>
                <a:sym typeface="+mn-ea"/>
              </a:rPr>
              <a:t>за медицинской помощью </a:t>
            </a:r>
          </a:p>
          <a:p>
            <a:pPr marL="0" lvl="0" indent="0" algn="ctr">
              <a:spcBef>
                <a:spcPct val="20000"/>
              </a:spcBef>
              <a:spcAft>
                <a:spcPts val="0"/>
              </a:spcAft>
              <a:buNone/>
            </a:pPr>
            <a:r>
              <a:rPr lang="ru-RU" sz="4800" spc="-100" dirty="0">
                <a:solidFill>
                  <a:prstClr val="black"/>
                </a:solidFill>
                <a:latin typeface="Calibri" panose="020F0502020204030204"/>
                <a:sym typeface="+mn-ea"/>
              </a:rPr>
              <a:t>в медицинские организации</a:t>
            </a:r>
            <a:endParaRPr lang="ru-RU" sz="4800" spc="-100" dirty="0">
              <a:solidFill>
                <a:prstClr val="black"/>
              </a:solidFill>
              <a:latin typeface="Calibri" panose="020F0502020204030204"/>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pc="-100" dirty="0">
                <a:solidFill>
                  <a:srgbClr val="1F497D">
                    <a:lumMod val="75000"/>
                  </a:srgbClr>
                </a:solidFill>
                <a:latin typeface="Calibri" panose="020F0502020204030204"/>
              </a:rPr>
              <a:t>ПОДОЗРИТЕЛЬНЫ НА ТУБЕРКУЛЕЗ</a:t>
            </a:r>
            <a:endParaRPr lang="ru-RU" dirty="0"/>
          </a:p>
        </p:txBody>
      </p:sp>
      <p:sp>
        <p:nvSpPr>
          <p:cNvPr id="3" name="Объект 2"/>
          <p:cNvSpPr>
            <a:spLocks noGrp="1"/>
          </p:cNvSpPr>
          <p:nvPr>
            <p:ph idx="1"/>
          </p:nvPr>
        </p:nvSpPr>
        <p:spPr>
          <a:xfrm>
            <a:off x="669367" y="1521060"/>
            <a:ext cx="10800000" cy="4320000"/>
          </a:xfrm>
        </p:spPr>
        <p:txBody>
          <a:bodyPr/>
          <a:lstStyle/>
          <a:p>
            <a:pPr marL="285750" lvl="0" indent="-285750" algn="l">
              <a:spcBef>
                <a:spcPct val="0"/>
              </a:spcBef>
              <a:spcAft>
                <a:spcPts val="0"/>
              </a:spcAft>
              <a:buFont typeface="Arial" panose="020B0604020202020204" pitchFamily="34" charset="0"/>
              <a:buChar char="•"/>
            </a:pPr>
            <a:r>
              <a:rPr lang="ru-RU" altLang="ru-RU" sz="3200" dirty="0">
                <a:solidFill>
                  <a:srgbClr val="1F497D">
                    <a:lumMod val="75000"/>
                  </a:srgbClr>
                </a:solidFill>
                <a:latin typeface="Calibri" panose="020F0502020204030204"/>
              </a:rPr>
              <a:t>лица с симптомами общей интоксикации </a:t>
            </a:r>
            <a:r>
              <a:rPr lang="ru-RU" altLang="ru-RU" sz="3200" dirty="0">
                <a:solidFill>
                  <a:srgbClr val="FFFF00"/>
                </a:solidFill>
                <a:latin typeface="Calibri" panose="020F0502020204030204"/>
              </a:rPr>
              <a:t>: </a:t>
            </a:r>
          </a:p>
          <a:p>
            <a:pPr marL="285750" lvl="0" indent="-285750" algn="l">
              <a:spcBef>
                <a:spcPct val="0"/>
              </a:spcBef>
              <a:spcAft>
                <a:spcPts val="0"/>
              </a:spcAft>
              <a:buFont typeface="Wingdings" panose="05000000000000000000" pitchFamily="2" charset="2"/>
              <a:buChar char=""/>
            </a:pPr>
            <a:r>
              <a:rPr lang="ru-RU" altLang="ru-RU" sz="2400" dirty="0">
                <a:solidFill>
                  <a:prstClr val="black"/>
                </a:solidFill>
                <a:latin typeface="Calibri" panose="020F0502020204030204"/>
              </a:rPr>
              <a:t>лихорадка, потливость, потеря массы тела, потеря аппетита, </a:t>
            </a:r>
          </a:p>
          <a:p>
            <a:pPr marL="285750" lvl="0" indent="-285750" algn="l">
              <a:spcBef>
                <a:spcPct val="0"/>
              </a:spcBef>
              <a:spcAft>
                <a:spcPts val="0"/>
              </a:spcAft>
              <a:buFont typeface="Wingdings" panose="05000000000000000000" pitchFamily="2" charset="2"/>
              <a:buChar char=""/>
            </a:pPr>
            <a:r>
              <a:rPr lang="ru-RU" altLang="ru-RU" sz="2400" dirty="0">
                <a:solidFill>
                  <a:prstClr val="black"/>
                </a:solidFill>
                <a:latin typeface="Calibri" panose="020F0502020204030204"/>
              </a:rPr>
              <a:t>быстрая утомляемость продолжительностью   </a:t>
            </a:r>
            <a:r>
              <a:rPr lang="ru-RU" altLang="ru-RU" sz="2400" b="1" dirty="0">
                <a:solidFill>
                  <a:prstClr val="black"/>
                </a:solidFill>
                <a:latin typeface="Calibri" panose="020F0502020204030204"/>
              </a:rPr>
              <a:t>2 недели </a:t>
            </a:r>
            <a:r>
              <a:rPr lang="ru-RU" altLang="ru-RU" sz="2400" dirty="0">
                <a:solidFill>
                  <a:prstClr val="black"/>
                </a:solidFill>
                <a:latin typeface="Calibri" panose="020F0502020204030204"/>
              </a:rPr>
              <a:t>и более; </a:t>
            </a:r>
          </a:p>
          <a:p>
            <a:pPr marL="285750" lvl="0" indent="-285750" algn="l">
              <a:spcBef>
                <a:spcPct val="0"/>
              </a:spcBef>
              <a:spcAft>
                <a:spcPts val="0"/>
              </a:spcAft>
              <a:buFont typeface="Wingdings" panose="05000000000000000000" pitchFamily="2" charset="2"/>
              <a:buChar char=""/>
            </a:pPr>
            <a:r>
              <a:rPr lang="ru-RU" altLang="ru-RU" sz="2400" dirty="0">
                <a:solidFill>
                  <a:prstClr val="black"/>
                </a:solidFill>
                <a:latin typeface="Calibri" panose="020F0502020204030204"/>
              </a:rPr>
              <a:t>при отсутствии положительного ответа на противовоспалительную терапию; </a:t>
            </a:r>
          </a:p>
          <a:p>
            <a:pPr marL="285750" lvl="0" indent="-285750" algn="l">
              <a:spcBef>
                <a:spcPct val="0"/>
              </a:spcBef>
              <a:spcAft>
                <a:spcPts val="0"/>
              </a:spcAft>
              <a:buFont typeface="Arial" panose="020B0604020202020204" pitchFamily="34" charset="0"/>
              <a:buChar char="•"/>
            </a:pPr>
            <a:r>
              <a:rPr lang="ru-RU" altLang="ru-RU" sz="3200" dirty="0">
                <a:solidFill>
                  <a:srgbClr val="1F497D">
                    <a:lumMod val="75000"/>
                  </a:srgbClr>
                </a:solidFill>
                <a:latin typeface="Calibri" panose="020F0502020204030204"/>
              </a:rPr>
              <a:t>с симптомами  поражения ОД :</a:t>
            </a:r>
          </a:p>
          <a:p>
            <a:pPr marL="285750" lvl="0" indent="-285750" algn="l">
              <a:spcBef>
                <a:spcPct val="0"/>
              </a:spcBef>
              <a:spcAft>
                <a:spcPts val="0"/>
              </a:spcAft>
              <a:buFont typeface="Wingdings" panose="05000000000000000000" pitchFamily="2" charset="2"/>
              <a:buChar char=""/>
            </a:pPr>
            <a:r>
              <a:rPr lang="ru-RU" altLang="ru-RU" sz="2400" dirty="0">
                <a:solidFill>
                  <a:prstClr val="black"/>
                </a:solidFill>
                <a:latin typeface="Calibri" panose="020F0502020204030204"/>
              </a:rPr>
              <a:t>лица, у которых кашель длится более </a:t>
            </a:r>
            <a:r>
              <a:rPr lang="ru-RU" altLang="ru-RU" sz="2400" b="1" dirty="0">
                <a:solidFill>
                  <a:prstClr val="black"/>
                </a:solidFill>
                <a:latin typeface="Calibri" panose="020F0502020204030204"/>
              </a:rPr>
              <a:t>3-х недель</a:t>
            </a:r>
            <a:r>
              <a:rPr lang="ru-RU" altLang="ru-RU" sz="2400" dirty="0">
                <a:solidFill>
                  <a:prstClr val="black"/>
                </a:solidFill>
                <a:latin typeface="Calibri" panose="020F0502020204030204"/>
              </a:rPr>
              <a:t>, а также лица с</a:t>
            </a:r>
          </a:p>
          <a:p>
            <a:pPr marL="285750" lvl="0" indent="-285750" algn="l">
              <a:spcBef>
                <a:spcPct val="0"/>
              </a:spcBef>
              <a:spcAft>
                <a:spcPts val="0"/>
              </a:spcAft>
              <a:buFont typeface="Wingdings" panose="05000000000000000000" pitchFamily="2" charset="2"/>
              <a:buChar char=""/>
            </a:pPr>
            <a:r>
              <a:rPr lang="ru-RU" altLang="ru-RU" sz="2400" dirty="0">
                <a:solidFill>
                  <a:prstClr val="black"/>
                </a:solidFill>
                <a:latin typeface="Calibri" panose="020F0502020204030204"/>
              </a:rPr>
              <a:t>кровохарканьем, болью в груди, одышкой, плевральным выпотом </a:t>
            </a:r>
          </a:p>
          <a:p>
            <a:pPr marL="285750" lvl="0" indent="-285750" algn="l">
              <a:spcBef>
                <a:spcPct val="0"/>
              </a:spcBef>
              <a:spcAft>
                <a:spcPts val="0"/>
              </a:spcAft>
              <a:buFont typeface="Wingdings" panose="05000000000000000000" pitchFamily="2" charset="2"/>
              <a:buChar char=""/>
            </a:pPr>
            <a:r>
              <a:rPr lang="ru-RU" altLang="ru-RU" sz="2400" dirty="0">
                <a:solidFill>
                  <a:prstClr val="black"/>
                </a:solidFill>
                <a:latin typeface="Calibri" panose="020F0502020204030204"/>
              </a:rPr>
              <a:t>неясной этиологии</a:t>
            </a:r>
          </a:p>
          <a:p>
            <a:pPr marL="285750" lvl="0" indent="-285750" algn="l">
              <a:spcBef>
                <a:spcPct val="0"/>
              </a:spcBef>
              <a:spcAft>
                <a:spcPts val="0"/>
              </a:spcAft>
              <a:buFont typeface="Arial" panose="020B0604020202020204" pitchFamily="34" charset="0"/>
              <a:buChar char="•"/>
            </a:pPr>
            <a:r>
              <a:rPr lang="ru-RU" altLang="ru-RU" sz="3200" dirty="0">
                <a:solidFill>
                  <a:srgbClr val="1F497D">
                    <a:lumMod val="75000"/>
                  </a:srgbClr>
                </a:solidFill>
                <a:latin typeface="Calibri" panose="020F0502020204030204"/>
              </a:rPr>
              <a:t>с симптомами  поражения других органов </a:t>
            </a:r>
            <a:r>
              <a:rPr lang="ru-RU" altLang="ru-RU" sz="3200" dirty="0">
                <a:solidFill>
                  <a:srgbClr val="1F497D">
                    <a:lumMod val="75000"/>
                  </a:srgbClr>
                </a:solidFill>
                <a:latin typeface="Calibri" panose="020F0502020204030204" pitchFamily="34" charset="0"/>
              </a:rPr>
              <a:t>:</a:t>
            </a:r>
          </a:p>
          <a:p>
            <a:pPr marL="285750" lvl="0" indent="-285750" algn="l">
              <a:spcBef>
                <a:spcPct val="0"/>
              </a:spcBef>
              <a:spcAft>
                <a:spcPts val="0"/>
              </a:spcAft>
              <a:buFont typeface="Wingdings" panose="05000000000000000000" pitchFamily="2" charset="2"/>
              <a:buChar char=""/>
            </a:pPr>
            <a:r>
              <a:rPr lang="ru-RU" altLang="ru-RU" sz="2400" dirty="0">
                <a:solidFill>
                  <a:prstClr val="black"/>
                </a:solidFill>
                <a:latin typeface="Calibri" panose="020F0502020204030204"/>
              </a:rPr>
              <a:t> ПЛУ,  КСС,  МП,  кожи, глаз, ЦНС и др. органов , особенно при хронических </a:t>
            </a:r>
          </a:p>
          <a:p>
            <a:pPr marL="285750" lvl="0" indent="-285750" algn="l">
              <a:spcBef>
                <a:spcPct val="0"/>
              </a:spcBef>
              <a:spcAft>
                <a:spcPts val="0"/>
              </a:spcAft>
              <a:buFont typeface="Wingdings" panose="05000000000000000000" pitchFamily="2" charset="2"/>
              <a:buChar char=""/>
            </a:pPr>
            <a:r>
              <a:rPr lang="ru-RU" altLang="ru-RU" sz="2400" dirty="0">
                <a:solidFill>
                  <a:prstClr val="black"/>
                </a:solidFill>
                <a:latin typeface="Calibri" panose="020F0502020204030204"/>
              </a:rPr>
              <a:t>воспалительных заболеваниях с частыми обострениями (более 2-х раз в год)</a:t>
            </a:r>
          </a:p>
          <a:p>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Клинический минимум обследования в ПСМП </a:t>
            </a:r>
            <a:br>
              <a:rPr lang="ru-RU" dirty="0"/>
            </a:br>
            <a:r>
              <a:rPr lang="ru-RU" dirty="0"/>
              <a:t>при подозрении на туберкулез</a:t>
            </a:r>
          </a:p>
        </p:txBody>
      </p:sp>
      <p:sp>
        <p:nvSpPr>
          <p:cNvPr id="3" name="Объект 2"/>
          <p:cNvSpPr>
            <a:spLocks noGrp="1"/>
          </p:cNvSpPr>
          <p:nvPr>
            <p:ph idx="1"/>
          </p:nvPr>
        </p:nvSpPr>
        <p:spPr/>
        <p:txBody>
          <a:bodyPr/>
          <a:lstStyle/>
          <a:p>
            <a:pPr marL="650875" indent="-514350" algn="l">
              <a:spcBef>
                <a:spcPct val="20000"/>
              </a:spcBef>
              <a:spcAft>
                <a:spcPts val="0"/>
              </a:spcAft>
            </a:pPr>
            <a:r>
              <a:rPr lang="ru-RU" altLang="ru-RU" sz="3200" dirty="0">
                <a:solidFill>
                  <a:prstClr val="black"/>
                </a:solidFill>
                <a:latin typeface="Calibri" panose="020F0502020204030204"/>
              </a:rPr>
              <a:t>3-кратное исследование мокроты на наличие </a:t>
            </a:r>
          </a:p>
          <a:p>
            <a:pPr marL="650875" indent="-514350" algn="l">
              <a:spcBef>
                <a:spcPct val="20000"/>
              </a:spcBef>
              <a:spcAft>
                <a:spcPts val="0"/>
              </a:spcAft>
            </a:pPr>
            <a:r>
              <a:rPr lang="ru-RU" altLang="ru-RU" sz="3200" dirty="0">
                <a:solidFill>
                  <a:prstClr val="black"/>
                </a:solidFill>
                <a:latin typeface="Calibri" panose="020F0502020204030204"/>
              </a:rPr>
              <a:t>кислотоустойчивых микобактерий (КУМ).</a:t>
            </a:r>
          </a:p>
          <a:p>
            <a:pPr marL="650875" indent="-514350" algn="l">
              <a:spcBef>
                <a:spcPct val="20000"/>
              </a:spcBef>
              <a:spcAft>
                <a:spcPts val="0"/>
              </a:spcAft>
            </a:pPr>
            <a:r>
              <a:rPr lang="ru-RU" altLang="ru-RU" sz="3200" dirty="0">
                <a:solidFill>
                  <a:prstClr val="black"/>
                </a:solidFill>
                <a:latin typeface="Calibri" panose="020F0502020204030204"/>
              </a:rPr>
              <a:t>Обзорная рентгенография органов грудной клетки.</a:t>
            </a:r>
          </a:p>
          <a:p>
            <a:pPr marL="650875" indent="-514350" algn="l">
              <a:spcBef>
                <a:spcPct val="20000"/>
              </a:spcBef>
              <a:spcAft>
                <a:spcPts val="0"/>
              </a:spcAft>
            </a:pPr>
            <a:r>
              <a:rPr lang="ru-RU" altLang="ru-RU" sz="3200" dirty="0">
                <a:solidFill>
                  <a:prstClr val="black"/>
                </a:solidFill>
                <a:latin typeface="Calibri" panose="020F0502020204030204"/>
              </a:rPr>
              <a:t>ФЛГ за прошлые годы.</a:t>
            </a:r>
          </a:p>
          <a:p>
            <a:pPr marL="650875" indent="-514350" algn="l">
              <a:spcBef>
                <a:spcPct val="20000"/>
              </a:spcBef>
              <a:spcAft>
                <a:spcPts val="0"/>
              </a:spcAft>
            </a:pPr>
            <a:r>
              <a:rPr lang="ru-RU" altLang="ru-RU" sz="3200" dirty="0">
                <a:solidFill>
                  <a:prstClr val="black"/>
                </a:solidFill>
                <a:latin typeface="Calibri" panose="020F0502020204030204"/>
              </a:rPr>
              <a:t>Общеклинический анализ крови, мочи.</a:t>
            </a:r>
          </a:p>
          <a:p>
            <a:pPr marL="650875" indent="-514350" algn="l">
              <a:spcBef>
                <a:spcPct val="20000"/>
              </a:spcBef>
              <a:spcAft>
                <a:spcPts val="0"/>
              </a:spcAft>
            </a:pPr>
            <a:r>
              <a:rPr lang="ru-RU" altLang="ru-RU" sz="3200" dirty="0">
                <a:solidFill>
                  <a:prstClr val="black"/>
                </a:solidFill>
                <a:latin typeface="Calibri" panose="020F0502020204030204"/>
              </a:rPr>
              <a:t>Заключения узких специалистов.</a:t>
            </a:r>
          </a:p>
          <a:p>
            <a:pPr marL="593725" indent="-457200" algn="l">
              <a:spcBef>
                <a:spcPct val="20000"/>
              </a:spcBef>
              <a:spcAft>
                <a:spcPts val="0"/>
              </a:spcAft>
            </a:pPr>
            <a:r>
              <a:rPr lang="ru-RU" altLang="ru-RU" sz="2000" dirty="0">
                <a:solidFill>
                  <a:prstClr val="black"/>
                </a:solidFill>
                <a:latin typeface="Calibri" panose="020F0502020204030204"/>
              </a:rPr>
              <a:t>Дети – ФЛГ родителей, данные о БЦЖ, Манту</a:t>
            </a:r>
          </a:p>
          <a:p>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spc="-100" dirty="0">
                <a:solidFill>
                  <a:srgbClr val="1F497D">
                    <a:lumMod val="75000"/>
                  </a:srgbClr>
                </a:solidFill>
                <a:latin typeface="Calibri" panose="020F0502020204030204"/>
              </a:rPr>
              <a:t>ОБСЛЕДОВАНИЕ В УЧРЕЖДЕНИЯХ ПРОТИВОТУБЕРКУЛЕЗНОЙ СЛУЖБЫ (ПТС)</a:t>
            </a:r>
            <a:br>
              <a:rPr lang="ru-RU" sz="3600" spc="-100" dirty="0">
                <a:solidFill>
                  <a:srgbClr val="1F497D">
                    <a:lumMod val="75000"/>
                  </a:srgbClr>
                </a:solidFill>
                <a:latin typeface="Calibri" panose="020F0502020204030204"/>
              </a:rPr>
            </a:br>
            <a:endParaRPr lang="ru-RU" dirty="0"/>
          </a:p>
        </p:txBody>
      </p:sp>
      <p:sp>
        <p:nvSpPr>
          <p:cNvPr id="3" name="Объект 2"/>
          <p:cNvSpPr>
            <a:spLocks noGrp="1"/>
          </p:cNvSpPr>
          <p:nvPr>
            <p:ph idx="1"/>
          </p:nvPr>
        </p:nvSpPr>
        <p:spPr/>
        <p:txBody>
          <a:bodyPr/>
          <a:lstStyle/>
          <a:p>
            <a:pPr marL="342900" lvl="0" indent="-342900" algn="l">
              <a:lnSpc>
                <a:spcPct val="90000"/>
              </a:lnSpc>
              <a:spcBef>
                <a:spcPct val="20000"/>
              </a:spcBef>
              <a:spcAft>
                <a:spcPts val="0"/>
              </a:spcAft>
              <a:buNone/>
            </a:pPr>
            <a:r>
              <a:rPr lang="ru-RU" altLang="ru-RU" sz="2400" b="1" dirty="0">
                <a:solidFill>
                  <a:srgbClr val="1F497D">
                    <a:lumMod val="75000"/>
                  </a:srgbClr>
                </a:solidFill>
                <a:latin typeface="Calibri" panose="020F0502020204030204"/>
              </a:rPr>
              <a:t>Обязательный диагностический минимум (ОДМ):</a:t>
            </a:r>
          </a:p>
          <a:p>
            <a:pPr marL="342900" lvl="0" indent="-342900">
              <a:lnSpc>
                <a:spcPct val="90000"/>
              </a:lnSpc>
              <a:spcBef>
                <a:spcPct val="20000"/>
              </a:spcBef>
              <a:spcAft>
                <a:spcPts val="0"/>
              </a:spcAft>
              <a:buFont typeface="Lucida Sans" panose="020B0602030504020204" pitchFamily="34" charset="0"/>
              <a:buAutoNum type="arabicPeriod"/>
            </a:pPr>
            <a:r>
              <a:rPr lang="ru-RU" altLang="ru-RU" sz="2400" dirty="0">
                <a:solidFill>
                  <a:prstClr val="black"/>
                </a:solidFill>
                <a:latin typeface="Calibri" panose="020F0502020204030204"/>
              </a:rPr>
              <a:t>Рентгенография грудной клетки цифровая или аналоговая.</a:t>
            </a:r>
          </a:p>
          <a:p>
            <a:pPr marL="342900" lvl="0" indent="-342900">
              <a:lnSpc>
                <a:spcPct val="90000"/>
              </a:lnSpc>
              <a:spcBef>
                <a:spcPct val="20000"/>
              </a:spcBef>
              <a:spcAft>
                <a:spcPts val="0"/>
              </a:spcAft>
              <a:buNone/>
            </a:pPr>
            <a:r>
              <a:rPr lang="ru-RU" altLang="ru-RU" sz="2400" dirty="0">
                <a:solidFill>
                  <a:prstClr val="black"/>
                </a:solidFill>
                <a:latin typeface="Calibri" panose="020F0502020204030204"/>
              </a:rPr>
              <a:t>2. Линейная томография.</a:t>
            </a:r>
          </a:p>
          <a:p>
            <a:pPr marL="342900" lvl="0" indent="-342900">
              <a:lnSpc>
                <a:spcPct val="90000"/>
              </a:lnSpc>
              <a:spcBef>
                <a:spcPct val="20000"/>
              </a:spcBef>
              <a:spcAft>
                <a:spcPts val="0"/>
              </a:spcAft>
              <a:buNone/>
            </a:pPr>
            <a:r>
              <a:rPr lang="ru-RU" altLang="ru-RU" sz="2400" dirty="0">
                <a:solidFill>
                  <a:prstClr val="black"/>
                </a:solidFill>
                <a:latin typeface="Calibri" panose="020F0502020204030204"/>
              </a:rPr>
              <a:t>3. Микробиологические исследования, включающие:</a:t>
            </a:r>
          </a:p>
          <a:p>
            <a:pPr marL="342900" lvl="0" indent="-342900">
              <a:lnSpc>
                <a:spcPct val="90000"/>
              </a:lnSpc>
              <a:spcBef>
                <a:spcPct val="20000"/>
              </a:spcBef>
              <a:spcAft>
                <a:spcPts val="0"/>
              </a:spcAft>
              <a:buNone/>
            </a:pPr>
            <a:r>
              <a:rPr lang="ru-RU" altLang="ru-RU" sz="2400" dirty="0">
                <a:solidFill>
                  <a:prstClr val="black"/>
                </a:solidFill>
                <a:latin typeface="Calibri" panose="020F0502020204030204"/>
              </a:rPr>
              <a:t>– исследование двух образцов диагностического материала методами </a:t>
            </a:r>
          </a:p>
          <a:p>
            <a:pPr marL="342900" lvl="0" indent="-342900">
              <a:lnSpc>
                <a:spcPct val="90000"/>
              </a:lnSpc>
              <a:spcBef>
                <a:spcPct val="20000"/>
              </a:spcBef>
              <a:spcAft>
                <a:spcPts val="0"/>
              </a:spcAft>
              <a:buNone/>
            </a:pPr>
            <a:r>
              <a:rPr lang="ru-RU" altLang="ru-RU" sz="2400" dirty="0">
                <a:solidFill>
                  <a:prstClr val="black"/>
                </a:solidFill>
                <a:latin typeface="Calibri" panose="020F0502020204030204"/>
              </a:rPr>
              <a:t>микроскопии, ПЦР, посева на жидкие и/или плотные питательные среды;</a:t>
            </a:r>
          </a:p>
          <a:p>
            <a:pPr marL="342900" lvl="0" indent="-342900">
              <a:lnSpc>
                <a:spcPct val="90000"/>
              </a:lnSpc>
              <a:spcBef>
                <a:spcPct val="20000"/>
              </a:spcBef>
              <a:spcAft>
                <a:spcPts val="0"/>
              </a:spcAft>
              <a:buNone/>
            </a:pPr>
            <a:r>
              <a:rPr lang="ru-RU" altLang="ru-RU" sz="2400" dirty="0">
                <a:solidFill>
                  <a:prstClr val="black"/>
                </a:solidFill>
                <a:latin typeface="Calibri" panose="020F0502020204030204"/>
              </a:rPr>
              <a:t>–  идентификация культур, выросших на питательных средах;</a:t>
            </a:r>
          </a:p>
          <a:p>
            <a:pPr marL="342900" lvl="0" indent="-342900">
              <a:lnSpc>
                <a:spcPct val="90000"/>
              </a:lnSpc>
              <a:spcBef>
                <a:spcPct val="20000"/>
              </a:spcBef>
              <a:spcAft>
                <a:spcPts val="0"/>
              </a:spcAft>
              <a:buNone/>
            </a:pPr>
            <a:r>
              <a:rPr lang="ru-RU" altLang="ru-RU" sz="2400" dirty="0">
                <a:solidFill>
                  <a:prstClr val="black"/>
                </a:solidFill>
                <a:latin typeface="Calibri" panose="020F0502020204030204"/>
              </a:rPr>
              <a:t>– определение ЛЧ МБТ к ПТП классическими микробиологическими и </a:t>
            </a:r>
          </a:p>
          <a:p>
            <a:pPr marL="342900" lvl="0" indent="-342900">
              <a:lnSpc>
                <a:spcPct val="90000"/>
              </a:lnSpc>
              <a:spcBef>
                <a:spcPct val="20000"/>
              </a:spcBef>
              <a:spcAft>
                <a:spcPts val="0"/>
              </a:spcAft>
              <a:buNone/>
            </a:pPr>
            <a:r>
              <a:rPr lang="ru-RU" altLang="ru-RU" sz="2400" dirty="0">
                <a:solidFill>
                  <a:prstClr val="black"/>
                </a:solidFill>
                <a:latin typeface="Calibri" panose="020F0502020204030204"/>
              </a:rPr>
              <a:t>молекулярно-генетическими методами (МГМ).</a:t>
            </a:r>
          </a:p>
          <a:p>
            <a:pPr marL="342900" lvl="0" indent="-342900">
              <a:lnSpc>
                <a:spcPct val="90000"/>
              </a:lnSpc>
              <a:spcBef>
                <a:spcPct val="20000"/>
              </a:spcBef>
              <a:spcAft>
                <a:spcPts val="0"/>
              </a:spcAft>
              <a:buNone/>
            </a:pPr>
            <a:r>
              <a:rPr lang="ru-RU" altLang="ru-RU" sz="2400" dirty="0">
                <a:solidFill>
                  <a:prstClr val="black"/>
                </a:solidFill>
                <a:latin typeface="Calibri" panose="020F0502020204030204"/>
              </a:rPr>
              <a:t>4. </a:t>
            </a:r>
            <a:r>
              <a:rPr lang="ru-RU" altLang="ru-RU" sz="2400" dirty="0" err="1">
                <a:solidFill>
                  <a:prstClr val="black"/>
                </a:solidFill>
                <a:latin typeface="Calibri" panose="020F0502020204030204"/>
              </a:rPr>
              <a:t>Диаскинтест</a:t>
            </a:r>
            <a:endParaRPr lang="ru-RU" altLang="ru-RU" sz="2400" dirty="0">
              <a:solidFill>
                <a:prstClr val="black"/>
              </a:solidFill>
              <a:latin typeface="Calibri" panose="020F0502020204030204"/>
            </a:endParaRPr>
          </a:p>
          <a:p>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ДОПОЛНИТЕЛЬНЫЕ МЕТОДЫ ИССЛЕДОВАНИЯ (ДМИ)</a:t>
            </a:r>
            <a:br>
              <a:rPr lang="ru-RU" sz="4000" spc="-100" dirty="0">
                <a:solidFill>
                  <a:srgbClr val="1F497D">
                    <a:lumMod val="75000"/>
                  </a:srgbClr>
                </a:solidFill>
                <a:latin typeface="Calibri" panose="020F0502020204030204"/>
              </a:rPr>
            </a:br>
            <a:endParaRPr lang="ru-RU" dirty="0"/>
          </a:p>
        </p:txBody>
      </p:sp>
      <p:sp>
        <p:nvSpPr>
          <p:cNvPr id="3" name="Объект 2"/>
          <p:cNvSpPr>
            <a:spLocks noGrp="1"/>
          </p:cNvSpPr>
          <p:nvPr>
            <p:ph idx="1"/>
          </p:nvPr>
        </p:nvSpPr>
        <p:spPr/>
        <p:txBody>
          <a:bodyPr/>
          <a:lstStyle/>
          <a:p>
            <a:pPr marL="342900" lvl="0" indent="-342900" algn="l">
              <a:lnSpc>
                <a:spcPct val="90000"/>
              </a:lnSpc>
              <a:spcBef>
                <a:spcPct val="20000"/>
              </a:spcBef>
              <a:spcAft>
                <a:spcPts val="0"/>
              </a:spcAft>
              <a:buNone/>
            </a:pPr>
            <a:r>
              <a:rPr lang="ru-RU" altLang="ru-RU" b="1" dirty="0" err="1">
                <a:solidFill>
                  <a:srgbClr val="1F497D">
                    <a:lumMod val="75000"/>
                  </a:srgbClr>
                </a:solidFill>
                <a:latin typeface="Calibri" panose="020F0502020204030204"/>
              </a:rPr>
              <a:t>Неинвазивные</a:t>
            </a:r>
            <a:endParaRPr lang="ru-RU" altLang="ru-RU" b="1" dirty="0">
              <a:solidFill>
                <a:srgbClr val="1F497D">
                  <a:lumMod val="75000"/>
                </a:srgbClr>
              </a:solidFill>
              <a:latin typeface="Calibri" panose="020F0502020204030204"/>
            </a:endParaRPr>
          </a:p>
          <a:p>
            <a:pPr marL="0" lvl="0" indent="0" algn="l">
              <a:lnSpc>
                <a:spcPct val="90000"/>
              </a:lnSpc>
              <a:spcBef>
                <a:spcPct val="20000"/>
              </a:spcBef>
              <a:spcAft>
                <a:spcPts val="0"/>
              </a:spcAft>
              <a:buNone/>
            </a:pPr>
            <a:r>
              <a:rPr lang="ru-RU" altLang="ru-RU" dirty="0">
                <a:solidFill>
                  <a:prstClr val="black"/>
                </a:solidFill>
                <a:latin typeface="Calibri" panose="020F0502020204030204"/>
              </a:rPr>
              <a:t>1. Увеличение кратности микробиологического исследования мокроты.</a:t>
            </a:r>
          </a:p>
          <a:p>
            <a:pPr marL="0" lvl="0" indent="0" algn="l">
              <a:lnSpc>
                <a:spcPct val="90000"/>
              </a:lnSpc>
              <a:spcBef>
                <a:spcPct val="20000"/>
              </a:spcBef>
              <a:spcAft>
                <a:spcPts val="0"/>
              </a:spcAft>
              <a:buNone/>
            </a:pPr>
            <a:r>
              <a:rPr lang="ru-RU" altLang="ru-RU" dirty="0">
                <a:solidFill>
                  <a:prstClr val="black"/>
                </a:solidFill>
                <a:latin typeface="Calibri" panose="020F0502020204030204"/>
              </a:rPr>
              <a:t>2. </a:t>
            </a:r>
            <a:r>
              <a:rPr lang="ru-RU" altLang="ru-RU" b="1" dirty="0">
                <a:solidFill>
                  <a:prstClr val="black"/>
                </a:solidFill>
                <a:latin typeface="Calibri" panose="020F0502020204030204"/>
              </a:rPr>
              <a:t>Спиральная компьютерная  томография </a:t>
            </a:r>
            <a:r>
              <a:rPr lang="ru-RU" altLang="ru-RU" dirty="0">
                <a:solidFill>
                  <a:prstClr val="black"/>
                </a:solidFill>
                <a:latin typeface="Calibri" panose="020F0502020204030204"/>
              </a:rPr>
              <a:t>легких и средостения.</a:t>
            </a:r>
          </a:p>
          <a:p>
            <a:pPr marL="0" lvl="0" indent="0" algn="l">
              <a:lnSpc>
                <a:spcPct val="90000"/>
              </a:lnSpc>
              <a:spcBef>
                <a:spcPct val="20000"/>
              </a:spcBef>
              <a:spcAft>
                <a:spcPts val="0"/>
              </a:spcAft>
              <a:buNone/>
            </a:pPr>
            <a:endParaRPr lang="ru-RU" altLang="ru-RU" dirty="0">
              <a:solidFill>
                <a:prstClr val="black"/>
              </a:solidFill>
              <a:latin typeface="Calibri" panose="020F0502020204030204"/>
            </a:endParaRPr>
          </a:p>
          <a:p>
            <a:pPr marL="342900" lvl="0" indent="-342900" algn="l">
              <a:lnSpc>
                <a:spcPct val="90000"/>
              </a:lnSpc>
              <a:spcBef>
                <a:spcPct val="20000"/>
              </a:spcBef>
              <a:spcAft>
                <a:spcPts val="0"/>
              </a:spcAft>
              <a:buNone/>
            </a:pPr>
            <a:r>
              <a:rPr lang="ru-RU" altLang="ru-RU" b="1" dirty="0">
                <a:solidFill>
                  <a:srgbClr val="1F497D">
                    <a:lumMod val="75000"/>
                  </a:srgbClr>
                </a:solidFill>
                <a:latin typeface="Calibri" panose="020F0502020204030204"/>
              </a:rPr>
              <a:t>Инвазивные</a:t>
            </a:r>
            <a:r>
              <a:rPr lang="ru-RU" altLang="ru-RU" dirty="0">
                <a:solidFill>
                  <a:srgbClr val="1F497D">
                    <a:lumMod val="75000"/>
                  </a:srgbClr>
                </a:solidFill>
                <a:latin typeface="Calibri" panose="020F0502020204030204"/>
              </a:rPr>
              <a:t> </a:t>
            </a:r>
            <a:r>
              <a:rPr lang="ru-RU" altLang="ru-RU" dirty="0">
                <a:solidFill>
                  <a:prstClr val="black"/>
                </a:solidFill>
                <a:latin typeface="Calibri" panose="020F0502020204030204"/>
              </a:rPr>
              <a:t>(по показаниям) с цитологическим, гистологическим и микробиологическим исследованием </a:t>
            </a:r>
          </a:p>
          <a:p>
            <a:pPr marL="342900" lvl="0" indent="-342900" algn="l">
              <a:lnSpc>
                <a:spcPct val="90000"/>
              </a:lnSpc>
              <a:spcBef>
                <a:spcPct val="20000"/>
              </a:spcBef>
              <a:spcAft>
                <a:spcPts val="0"/>
              </a:spcAft>
              <a:buNone/>
            </a:pPr>
            <a:r>
              <a:rPr lang="ru-RU" altLang="ru-RU" dirty="0">
                <a:solidFill>
                  <a:prstClr val="black"/>
                </a:solidFill>
                <a:latin typeface="Calibri" panose="020F0502020204030204"/>
              </a:rPr>
              <a:t>диагностического материала (микроскопия, ПЦР, посев, определение ЛЧ микробиологическими и </a:t>
            </a:r>
          </a:p>
          <a:p>
            <a:pPr marL="342900" lvl="0" indent="-342900" algn="l">
              <a:lnSpc>
                <a:spcPct val="90000"/>
              </a:lnSpc>
              <a:spcBef>
                <a:spcPct val="20000"/>
              </a:spcBef>
              <a:spcAft>
                <a:spcPts val="0"/>
              </a:spcAft>
              <a:buNone/>
            </a:pPr>
            <a:r>
              <a:rPr lang="ru-RU" altLang="ru-RU" dirty="0">
                <a:solidFill>
                  <a:prstClr val="black"/>
                </a:solidFill>
                <a:latin typeface="Calibri" panose="020F0502020204030204"/>
              </a:rPr>
              <a:t>молекулярно-генетическими методами).</a:t>
            </a:r>
          </a:p>
          <a:p>
            <a:pPr marL="0" lvl="0" indent="0" algn="l">
              <a:lnSpc>
                <a:spcPct val="90000"/>
              </a:lnSpc>
              <a:spcBef>
                <a:spcPct val="20000"/>
              </a:spcBef>
              <a:spcAft>
                <a:spcPts val="0"/>
              </a:spcAft>
              <a:buNone/>
            </a:pPr>
            <a:r>
              <a:rPr lang="ru-RU" altLang="ru-RU" dirty="0">
                <a:solidFill>
                  <a:prstClr val="black"/>
                </a:solidFill>
                <a:latin typeface="Calibri" panose="020F0502020204030204"/>
              </a:rPr>
              <a:t>1. </a:t>
            </a:r>
            <a:r>
              <a:rPr lang="ru-RU" altLang="ru-RU" b="1" dirty="0" err="1">
                <a:solidFill>
                  <a:prstClr val="black"/>
                </a:solidFill>
                <a:latin typeface="Calibri" panose="020F0502020204030204"/>
              </a:rPr>
              <a:t>Фибробронхоскопия</a:t>
            </a:r>
            <a:r>
              <a:rPr lang="ru-RU" altLang="ru-RU" b="1" dirty="0">
                <a:solidFill>
                  <a:srgbClr val="FF0000"/>
                </a:solidFill>
                <a:latin typeface="Calibri" panose="020F0502020204030204"/>
              </a:rPr>
              <a:t> </a:t>
            </a:r>
            <a:r>
              <a:rPr lang="ru-RU" altLang="ru-RU" dirty="0">
                <a:solidFill>
                  <a:prstClr val="black"/>
                </a:solidFill>
                <a:latin typeface="Calibri" panose="020F0502020204030204"/>
              </a:rPr>
              <a:t>с комплексом биопсий: </a:t>
            </a:r>
            <a:r>
              <a:rPr lang="ru-RU" altLang="ru-RU" dirty="0" err="1">
                <a:solidFill>
                  <a:prstClr val="black"/>
                </a:solidFill>
                <a:latin typeface="Calibri" panose="020F0502020204030204"/>
              </a:rPr>
              <a:t>браш</a:t>
            </a:r>
            <a:r>
              <a:rPr lang="ru-RU" altLang="ru-RU" dirty="0">
                <a:solidFill>
                  <a:prstClr val="black"/>
                </a:solidFill>
                <a:latin typeface="Calibri" panose="020F0502020204030204"/>
              </a:rPr>
              <a:t>-биопсией, </a:t>
            </a:r>
            <a:r>
              <a:rPr lang="ru-RU" altLang="ru-RU" dirty="0" err="1">
                <a:solidFill>
                  <a:prstClr val="black"/>
                </a:solidFill>
                <a:latin typeface="Calibri" panose="020F0502020204030204"/>
              </a:rPr>
              <a:t>транстрахеальной</a:t>
            </a:r>
            <a:r>
              <a:rPr lang="ru-RU" altLang="ru-RU" dirty="0">
                <a:solidFill>
                  <a:prstClr val="black"/>
                </a:solidFill>
                <a:latin typeface="Calibri" panose="020F0502020204030204"/>
              </a:rPr>
              <a:t> и </a:t>
            </a:r>
            <a:r>
              <a:rPr lang="ru-RU" altLang="ru-RU" dirty="0" err="1">
                <a:solidFill>
                  <a:prstClr val="black"/>
                </a:solidFill>
                <a:latin typeface="Calibri" panose="020F0502020204030204"/>
              </a:rPr>
              <a:t>трансбронхиальной</a:t>
            </a:r>
            <a:r>
              <a:rPr lang="ru-RU" altLang="ru-RU" dirty="0">
                <a:solidFill>
                  <a:prstClr val="black"/>
                </a:solidFill>
                <a:latin typeface="Calibri" panose="020F0502020204030204"/>
              </a:rPr>
              <a:t> </a:t>
            </a:r>
          </a:p>
          <a:p>
            <a:pPr marL="0" lvl="0" indent="0" algn="l">
              <a:lnSpc>
                <a:spcPct val="90000"/>
              </a:lnSpc>
              <a:spcBef>
                <a:spcPct val="20000"/>
              </a:spcBef>
              <a:spcAft>
                <a:spcPts val="0"/>
              </a:spcAft>
              <a:buNone/>
            </a:pPr>
            <a:r>
              <a:rPr lang="ru-RU" altLang="ru-RU" dirty="0">
                <a:solidFill>
                  <a:prstClr val="black"/>
                </a:solidFill>
                <a:latin typeface="Calibri" panose="020F0502020204030204"/>
              </a:rPr>
              <a:t>пункцией, прямой биопсией слизистой оболочки бронхов, патологических образований в них, </a:t>
            </a:r>
          </a:p>
          <a:p>
            <a:pPr marL="0" lvl="0" indent="0" algn="l">
              <a:lnSpc>
                <a:spcPct val="90000"/>
              </a:lnSpc>
              <a:spcBef>
                <a:spcPct val="20000"/>
              </a:spcBef>
              <a:spcAft>
                <a:spcPts val="0"/>
              </a:spcAft>
              <a:buNone/>
            </a:pPr>
            <a:r>
              <a:rPr lang="ru-RU" altLang="ru-RU" dirty="0">
                <a:solidFill>
                  <a:prstClr val="black"/>
                </a:solidFill>
                <a:latin typeface="Calibri" panose="020F0502020204030204"/>
              </a:rPr>
              <a:t>исследование бронхоальвеолярных смывов (БАС).</a:t>
            </a:r>
          </a:p>
          <a:p>
            <a:pPr marL="0" lvl="0" indent="0" algn="l">
              <a:lnSpc>
                <a:spcPct val="90000"/>
              </a:lnSpc>
              <a:spcBef>
                <a:spcPct val="20000"/>
              </a:spcBef>
              <a:spcAft>
                <a:spcPts val="0"/>
              </a:spcAft>
              <a:buNone/>
            </a:pPr>
            <a:r>
              <a:rPr lang="ru-RU" altLang="ru-RU" dirty="0">
                <a:solidFill>
                  <a:prstClr val="black"/>
                </a:solidFill>
                <a:latin typeface="Calibri" panose="020F0502020204030204"/>
              </a:rPr>
              <a:t>2. </a:t>
            </a:r>
            <a:r>
              <a:rPr lang="ru-RU" altLang="ru-RU" dirty="0" err="1">
                <a:solidFill>
                  <a:prstClr val="black"/>
                </a:solidFill>
                <a:latin typeface="Calibri" panose="020F0502020204030204"/>
              </a:rPr>
              <a:t>Трансторакальная</a:t>
            </a:r>
            <a:r>
              <a:rPr lang="ru-RU" altLang="ru-RU" dirty="0">
                <a:solidFill>
                  <a:prstClr val="black"/>
                </a:solidFill>
                <a:latin typeface="Calibri" panose="020F0502020204030204"/>
              </a:rPr>
              <a:t> аспирационная </a:t>
            </a:r>
            <a:r>
              <a:rPr lang="ru-RU" altLang="ru-RU" b="1" dirty="0">
                <a:solidFill>
                  <a:prstClr val="black"/>
                </a:solidFill>
                <a:latin typeface="Calibri" panose="020F0502020204030204"/>
              </a:rPr>
              <a:t>биопсия</a:t>
            </a:r>
            <a:r>
              <a:rPr lang="ru-RU" altLang="ru-RU" dirty="0">
                <a:solidFill>
                  <a:prstClr val="black"/>
                </a:solidFill>
                <a:latin typeface="Calibri" panose="020F0502020204030204"/>
              </a:rPr>
              <a:t> легкого.</a:t>
            </a:r>
          </a:p>
          <a:p>
            <a:pPr marL="0" lvl="0" indent="0" algn="l">
              <a:lnSpc>
                <a:spcPct val="90000"/>
              </a:lnSpc>
              <a:spcBef>
                <a:spcPct val="20000"/>
              </a:spcBef>
              <a:spcAft>
                <a:spcPts val="0"/>
              </a:spcAft>
              <a:buNone/>
            </a:pPr>
            <a:r>
              <a:rPr lang="ru-RU" altLang="ru-RU" dirty="0">
                <a:solidFill>
                  <a:prstClr val="black"/>
                </a:solidFill>
                <a:latin typeface="Calibri" panose="020F0502020204030204"/>
              </a:rPr>
              <a:t>3. Пункционная биопсия плевры.</a:t>
            </a:r>
          </a:p>
          <a:p>
            <a:pPr marL="0" lvl="0" indent="0" algn="l">
              <a:lnSpc>
                <a:spcPct val="90000"/>
              </a:lnSpc>
              <a:spcBef>
                <a:spcPct val="20000"/>
              </a:spcBef>
              <a:spcAft>
                <a:spcPts val="0"/>
              </a:spcAft>
              <a:buNone/>
            </a:pPr>
            <a:r>
              <a:rPr lang="ru-RU" altLang="ru-RU" dirty="0">
                <a:solidFill>
                  <a:prstClr val="black"/>
                </a:solidFill>
                <a:latin typeface="Calibri" panose="020F0502020204030204"/>
              </a:rPr>
              <a:t>4. Диагностические операции: </a:t>
            </a:r>
            <a:r>
              <a:rPr lang="ru-RU" altLang="ru-RU" dirty="0" err="1">
                <a:solidFill>
                  <a:prstClr val="black"/>
                </a:solidFill>
                <a:latin typeface="Calibri" panose="020F0502020204030204"/>
              </a:rPr>
              <a:t>медиастиноскопия</a:t>
            </a:r>
            <a:r>
              <a:rPr lang="ru-RU" altLang="ru-RU" dirty="0">
                <a:solidFill>
                  <a:prstClr val="black"/>
                </a:solidFill>
                <a:latin typeface="Calibri" panose="020F0502020204030204"/>
              </a:rPr>
              <a:t> с биопсией лимфоузлов, открытая биопсия легкого и </a:t>
            </a:r>
          </a:p>
          <a:p>
            <a:pPr marL="0" lvl="0" indent="0" algn="l">
              <a:lnSpc>
                <a:spcPct val="90000"/>
              </a:lnSpc>
              <a:spcBef>
                <a:spcPct val="20000"/>
              </a:spcBef>
              <a:spcAft>
                <a:spcPts val="0"/>
              </a:spcAft>
              <a:buNone/>
            </a:pPr>
            <a:r>
              <a:rPr lang="ru-RU" altLang="ru-RU" dirty="0">
                <a:solidFill>
                  <a:prstClr val="black"/>
                </a:solidFill>
                <a:latin typeface="Calibri" panose="020F0502020204030204"/>
              </a:rPr>
              <a:t>лимфоузлов, открытая биопсия плевры. </a:t>
            </a:r>
          </a:p>
          <a:p>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ВЫЯВЛЕНИЕ</a:t>
            </a:r>
            <a:endParaRPr lang="ru-RU" dirty="0"/>
          </a:p>
        </p:txBody>
      </p:sp>
      <p:sp>
        <p:nvSpPr>
          <p:cNvPr id="3" name="Объект 2"/>
          <p:cNvSpPr>
            <a:spLocks noGrp="1"/>
          </p:cNvSpPr>
          <p:nvPr>
            <p:ph idx="1"/>
          </p:nvPr>
        </p:nvSpPr>
        <p:spPr/>
        <p:txBody>
          <a:bodyPr/>
          <a:lstStyle/>
          <a:p>
            <a:pPr marL="342900" lvl="0" indent="-342900" algn="l">
              <a:spcBef>
                <a:spcPct val="20000"/>
              </a:spcBef>
              <a:spcAft>
                <a:spcPts val="0"/>
              </a:spcAft>
              <a:buFont typeface="Arial" panose="020B0604020202020204" pitchFamily="34" charset="0"/>
              <a:buChar char="•"/>
            </a:pPr>
            <a:r>
              <a:rPr lang="ru-RU" altLang="ru-RU" sz="2800" b="1" dirty="0">
                <a:solidFill>
                  <a:srgbClr val="1F497D">
                    <a:lumMod val="75000"/>
                  </a:srgbClr>
                </a:solidFill>
                <a:latin typeface="Calibri" panose="020F0502020204030204"/>
              </a:rPr>
              <a:t>РАННЕЕ</a:t>
            </a:r>
            <a:r>
              <a:rPr lang="ru-RU" altLang="ru-RU" sz="2800" dirty="0">
                <a:solidFill>
                  <a:prstClr val="black"/>
                </a:solidFill>
                <a:latin typeface="Calibri" panose="020F0502020204030204"/>
              </a:rPr>
              <a:t> – период первичной инфекции</a:t>
            </a:r>
          </a:p>
          <a:p>
            <a:pPr marL="342900" lvl="0" indent="-342900" algn="l">
              <a:spcBef>
                <a:spcPct val="20000"/>
              </a:spcBef>
              <a:spcAft>
                <a:spcPts val="0"/>
              </a:spcAft>
              <a:buFont typeface="Arial" panose="020B0604020202020204" pitchFamily="34" charset="0"/>
              <a:buChar char="•"/>
            </a:pPr>
            <a:r>
              <a:rPr lang="ru-RU" altLang="ru-RU" sz="2800" b="1" dirty="0">
                <a:solidFill>
                  <a:srgbClr val="1F497D">
                    <a:lumMod val="75000"/>
                  </a:srgbClr>
                </a:solidFill>
                <a:latin typeface="Calibri" panose="020F0502020204030204"/>
              </a:rPr>
              <a:t>СВОЕВРЕМЕННОЕ</a:t>
            </a:r>
            <a:r>
              <a:rPr lang="ru-RU" altLang="ru-RU" sz="2800" dirty="0">
                <a:solidFill>
                  <a:prstClr val="black"/>
                </a:solidFill>
                <a:latin typeface="Calibri" panose="020F0502020204030204"/>
              </a:rPr>
              <a:t> – неосложненные первичные локальные и </a:t>
            </a:r>
          </a:p>
          <a:p>
            <a:pPr marL="342900" lvl="0" indent="-342900" algn="l">
              <a:spcBef>
                <a:spcPct val="20000"/>
              </a:spcBef>
              <a:spcAft>
                <a:spcPts val="0"/>
              </a:spcAft>
              <a:buFont typeface="Arial" panose="020B0604020202020204" pitchFamily="34" charset="0"/>
              <a:buChar char="•"/>
            </a:pPr>
            <a:r>
              <a:rPr lang="ru-RU" altLang="ru-RU" sz="2800" dirty="0">
                <a:solidFill>
                  <a:prstClr val="black"/>
                </a:solidFill>
                <a:latin typeface="Calibri" panose="020F0502020204030204"/>
              </a:rPr>
              <a:t>свежие вторичные формы без распада и </a:t>
            </a:r>
            <a:r>
              <a:rPr lang="ru-RU" altLang="ru-RU" sz="2800" dirty="0" err="1">
                <a:solidFill>
                  <a:prstClr val="black"/>
                </a:solidFill>
                <a:latin typeface="Calibri" panose="020F0502020204030204"/>
              </a:rPr>
              <a:t>бактериовыделения</a:t>
            </a:r>
            <a:endParaRPr lang="ru-RU" altLang="ru-RU" sz="28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ru-RU" altLang="ru-RU" sz="2800" b="1" dirty="0">
                <a:solidFill>
                  <a:srgbClr val="1F497D">
                    <a:lumMod val="75000"/>
                  </a:srgbClr>
                </a:solidFill>
                <a:latin typeface="Calibri" panose="020F0502020204030204"/>
              </a:rPr>
              <a:t>НЕСВОЕВРЕМЕННОЕ</a:t>
            </a:r>
            <a:r>
              <a:rPr lang="ru-RU" altLang="ru-RU" sz="2800" dirty="0">
                <a:solidFill>
                  <a:srgbClr val="002060"/>
                </a:solidFill>
                <a:latin typeface="Calibri" panose="020F0502020204030204"/>
              </a:rPr>
              <a:t> </a:t>
            </a:r>
            <a:r>
              <a:rPr lang="ru-RU" altLang="ru-RU" sz="2800" dirty="0">
                <a:solidFill>
                  <a:prstClr val="black"/>
                </a:solidFill>
                <a:latin typeface="Calibri" panose="020F0502020204030204"/>
              </a:rPr>
              <a:t>–осложненные первичные локальные формы и </a:t>
            </a:r>
          </a:p>
          <a:p>
            <a:pPr marL="342900" lvl="0" indent="-342900" algn="l">
              <a:spcBef>
                <a:spcPct val="20000"/>
              </a:spcBef>
              <a:spcAft>
                <a:spcPts val="0"/>
              </a:spcAft>
              <a:buFont typeface="Arial" panose="020B0604020202020204" pitchFamily="34" charset="0"/>
              <a:buChar char="•"/>
            </a:pPr>
            <a:r>
              <a:rPr lang="ru-RU" altLang="ru-RU" sz="2800" dirty="0">
                <a:solidFill>
                  <a:prstClr val="black"/>
                </a:solidFill>
                <a:latin typeface="Calibri" panose="020F0502020204030204"/>
              </a:rPr>
              <a:t>свежие вторичные формы в фазе распада с </a:t>
            </a:r>
            <a:r>
              <a:rPr lang="ru-RU" altLang="ru-RU" sz="2800" dirty="0" err="1">
                <a:solidFill>
                  <a:prstClr val="black"/>
                </a:solidFill>
                <a:latin typeface="Calibri" panose="020F0502020204030204"/>
              </a:rPr>
              <a:t>бактериовыделением</a:t>
            </a:r>
            <a:endParaRPr lang="ru-RU" altLang="ru-RU" sz="28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ru-RU" altLang="ru-RU" sz="2800" b="1" dirty="0">
                <a:solidFill>
                  <a:srgbClr val="1F497D">
                    <a:lumMod val="75000"/>
                  </a:srgbClr>
                </a:solidFill>
                <a:latin typeface="Calibri" panose="020F0502020204030204"/>
              </a:rPr>
              <a:t>ЗАПУЩЕННЫЕ ФОРМЫ </a:t>
            </a:r>
            <a:r>
              <a:rPr lang="ru-RU" altLang="ru-RU" sz="2800" dirty="0">
                <a:solidFill>
                  <a:prstClr val="black"/>
                </a:solidFill>
                <a:latin typeface="Calibri" panose="020F0502020204030204"/>
              </a:rPr>
              <a:t>– фиброзно-кавернозный туберкулез</a:t>
            </a:r>
          </a:p>
          <a:p>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spc="-100" dirty="0">
                <a:solidFill>
                  <a:srgbClr val="1F497D">
                    <a:lumMod val="75000"/>
                  </a:srgbClr>
                </a:solidFill>
                <a:latin typeface="Calibri" panose="020F0502020204030204"/>
              </a:rPr>
              <a:t>Своевременное выявление</a:t>
            </a:r>
            <a:endParaRPr lang="ru-RU" dirty="0"/>
          </a:p>
        </p:txBody>
      </p:sp>
      <p:sp>
        <p:nvSpPr>
          <p:cNvPr id="5" name="Объект 4"/>
          <p:cNvSpPr>
            <a:spLocks noGrp="1"/>
          </p:cNvSpPr>
          <p:nvPr>
            <p:ph sz="half" idx="2"/>
          </p:nvPr>
        </p:nvSpPr>
        <p:spPr/>
        <p:txBody>
          <a:bodyPr/>
          <a:lstStyle/>
          <a:p>
            <a:pPr marL="68580" lvl="0" algn="l">
              <a:spcBef>
                <a:spcPct val="20000"/>
              </a:spcBef>
              <a:spcAft>
                <a:spcPts val="0"/>
              </a:spcAft>
              <a:buSzPct val="95000"/>
            </a:pPr>
            <a:r>
              <a:rPr lang="ru-RU" altLang="en-US" sz="2800" dirty="0">
                <a:solidFill>
                  <a:prstClr val="black"/>
                </a:solidFill>
                <a:latin typeface="Calibri" panose="020F0502020204030204"/>
              </a:rPr>
              <a:t>Очаговый туберкулез С1-2 правого  легкого в фазе инфильтрации</a:t>
            </a:r>
          </a:p>
          <a:p>
            <a:pPr marL="68580" lvl="0" algn="l">
              <a:spcBef>
                <a:spcPct val="20000"/>
              </a:spcBef>
              <a:spcAft>
                <a:spcPts val="0"/>
              </a:spcAft>
              <a:buSzPct val="95000"/>
            </a:pPr>
            <a:r>
              <a:rPr lang="ru-RU" altLang="en-US" sz="2800" dirty="0">
                <a:solidFill>
                  <a:prstClr val="black"/>
                </a:solidFill>
                <a:latin typeface="Calibri" panose="020F0502020204030204"/>
              </a:rPr>
              <a:t>МБТ(-)</a:t>
            </a:r>
          </a:p>
          <a:p>
            <a:endParaRPr lang="ru-RU" dirty="0"/>
          </a:p>
        </p:txBody>
      </p:sp>
      <p:pic>
        <p:nvPicPr>
          <p:cNvPr id="6" name="Picture 2"/>
          <p:cNvPicPr>
            <a:picLocks noGrp="1" noChangeAspect="1"/>
          </p:cNvPicPr>
          <p:nvPr>
            <p:ph sz="half" idx="1"/>
          </p:nvPr>
        </p:nvPicPr>
        <p:blipFill>
          <a:blip r:embed="rId2" cstate="print"/>
          <a:stretch>
            <a:fillRect/>
          </a:stretch>
        </p:blipFill>
        <p:spPr>
          <a:xfrm>
            <a:off x="1020932" y="1855433"/>
            <a:ext cx="4331624" cy="4137491"/>
          </a:xfr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spc="-100" dirty="0">
                <a:solidFill>
                  <a:srgbClr val="1F497D">
                    <a:lumMod val="75000"/>
                  </a:srgbClr>
                </a:solidFill>
                <a:latin typeface="Calibri" panose="020F0502020204030204"/>
              </a:rPr>
              <a:t>Своевременное выявление</a:t>
            </a:r>
            <a:endParaRPr lang="ru-RU" dirty="0"/>
          </a:p>
        </p:txBody>
      </p:sp>
      <p:sp>
        <p:nvSpPr>
          <p:cNvPr id="4" name="Объект 3"/>
          <p:cNvSpPr>
            <a:spLocks noGrp="1"/>
          </p:cNvSpPr>
          <p:nvPr>
            <p:ph sz="half" idx="2"/>
          </p:nvPr>
        </p:nvSpPr>
        <p:spPr/>
        <p:txBody>
          <a:bodyPr/>
          <a:lstStyle/>
          <a:p>
            <a:pPr marL="68580" lvl="0" algn="l">
              <a:spcBef>
                <a:spcPct val="20000"/>
              </a:spcBef>
              <a:spcAft>
                <a:spcPts val="0"/>
              </a:spcAft>
              <a:buSzPct val="95000"/>
            </a:pPr>
            <a:r>
              <a:rPr lang="ru-RU" altLang="en-US" sz="2800" dirty="0">
                <a:solidFill>
                  <a:prstClr val="black"/>
                </a:solidFill>
                <a:latin typeface="Calibri" panose="020F0502020204030204"/>
              </a:rPr>
              <a:t>Инфильтративный   туберкулез верхней доли правого легкого (</a:t>
            </a:r>
            <a:r>
              <a:rPr lang="ru-RU" altLang="en-US" sz="2800" dirty="0" err="1">
                <a:solidFill>
                  <a:prstClr val="black"/>
                </a:solidFill>
                <a:latin typeface="Calibri" panose="020F0502020204030204"/>
              </a:rPr>
              <a:t>перисциссурит</a:t>
            </a:r>
            <a:r>
              <a:rPr lang="ru-RU" altLang="en-US" sz="2800" dirty="0">
                <a:solidFill>
                  <a:prstClr val="black"/>
                </a:solidFill>
                <a:latin typeface="Calibri" panose="020F0502020204030204"/>
              </a:rPr>
              <a:t>)</a:t>
            </a:r>
          </a:p>
          <a:p>
            <a:pPr marL="68580" lvl="0" algn="l">
              <a:spcBef>
                <a:spcPct val="20000"/>
              </a:spcBef>
              <a:spcAft>
                <a:spcPts val="0"/>
              </a:spcAft>
              <a:buSzPct val="95000"/>
            </a:pPr>
            <a:r>
              <a:rPr lang="ru-RU" altLang="en-US" sz="2800" dirty="0">
                <a:solidFill>
                  <a:prstClr val="black"/>
                </a:solidFill>
                <a:latin typeface="Calibri" panose="020F0502020204030204"/>
              </a:rPr>
              <a:t>МБТ (-)</a:t>
            </a:r>
          </a:p>
          <a:p>
            <a:endParaRPr lang="ru-RU" dirty="0"/>
          </a:p>
        </p:txBody>
      </p:sp>
      <p:pic>
        <p:nvPicPr>
          <p:cNvPr id="5" name="Picture 4"/>
          <p:cNvPicPr>
            <a:picLocks noGrp="1" noChangeAspect="1"/>
          </p:cNvPicPr>
          <p:nvPr>
            <p:ph sz="half" idx="1"/>
          </p:nvPr>
        </p:nvPicPr>
        <p:blipFill>
          <a:blip r:embed="rId2" cstate="print"/>
          <a:stretch>
            <a:fillRect/>
          </a:stretch>
        </p:blipFill>
        <p:spPr>
          <a:xfrm>
            <a:off x="669925" y="1921983"/>
            <a:ext cx="5329238" cy="4114172"/>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spc="-100" dirty="0">
                <a:solidFill>
                  <a:srgbClr val="1F497D">
                    <a:lumMod val="75000"/>
                  </a:srgbClr>
                </a:solidFill>
                <a:latin typeface="Calibri" panose="020F0502020204030204"/>
              </a:rPr>
              <a:t>Несвоевременное выявление</a:t>
            </a:r>
            <a:endParaRPr lang="ru-RU" dirty="0"/>
          </a:p>
        </p:txBody>
      </p:sp>
      <p:sp>
        <p:nvSpPr>
          <p:cNvPr id="4" name="Объект 3"/>
          <p:cNvSpPr>
            <a:spLocks noGrp="1"/>
          </p:cNvSpPr>
          <p:nvPr>
            <p:ph sz="half" idx="2"/>
          </p:nvPr>
        </p:nvSpPr>
        <p:spPr/>
        <p:txBody>
          <a:bodyPr/>
          <a:lstStyle/>
          <a:p>
            <a:pPr marL="68580" lvl="0" algn="l">
              <a:spcBef>
                <a:spcPct val="20000"/>
              </a:spcBef>
              <a:spcAft>
                <a:spcPts val="0"/>
              </a:spcAft>
              <a:buSzPct val="95000"/>
            </a:pPr>
            <a:r>
              <a:rPr lang="ru-RU" altLang="en-US" sz="2800" dirty="0">
                <a:solidFill>
                  <a:prstClr val="black"/>
                </a:solidFill>
                <a:latin typeface="Calibri" panose="020F0502020204030204"/>
              </a:rPr>
              <a:t>Инфильтративный туберкулез верхней доли правого легкого в фазе распада</a:t>
            </a:r>
          </a:p>
          <a:p>
            <a:pPr marL="68580" lvl="0" algn="l">
              <a:spcBef>
                <a:spcPct val="20000"/>
              </a:spcBef>
              <a:spcAft>
                <a:spcPts val="0"/>
              </a:spcAft>
              <a:buSzPct val="95000"/>
            </a:pPr>
            <a:r>
              <a:rPr lang="ru-RU" altLang="en-US" sz="2800" dirty="0">
                <a:solidFill>
                  <a:prstClr val="black"/>
                </a:solidFill>
                <a:latin typeface="Calibri" panose="020F0502020204030204"/>
              </a:rPr>
              <a:t>(округлый инфильтрат)</a:t>
            </a:r>
          </a:p>
          <a:p>
            <a:pPr marL="68580" lvl="0" algn="l">
              <a:spcBef>
                <a:spcPct val="20000"/>
              </a:spcBef>
              <a:spcAft>
                <a:spcPts val="0"/>
              </a:spcAft>
              <a:buSzPct val="95000"/>
            </a:pPr>
            <a:r>
              <a:rPr lang="ru-RU" altLang="en-US" sz="2800" dirty="0">
                <a:solidFill>
                  <a:prstClr val="black"/>
                </a:solidFill>
                <a:latin typeface="Calibri" panose="020F0502020204030204"/>
              </a:rPr>
              <a:t>МБТ (+)</a:t>
            </a:r>
          </a:p>
        </p:txBody>
      </p:sp>
      <p:pic>
        <p:nvPicPr>
          <p:cNvPr id="5" name="Picture 4"/>
          <p:cNvPicPr>
            <a:picLocks noGrp="1" noChangeAspect="1"/>
          </p:cNvPicPr>
          <p:nvPr>
            <p:ph sz="half" idx="1"/>
          </p:nvPr>
        </p:nvPicPr>
        <p:blipFill>
          <a:blip r:embed="rId2" cstate="print"/>
          <a:stretch>
            <a:fillRect/>
          </a:stretch>
        </p:blipFill>
        <p:spPr>
          <a:xfrm>
            <a:off x="719092" y="1811045"/>
            <a:ext cx="4767260" cy="4070942"/>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spc="-100" dirty="0">
                <a:solidFill>
                  <a:srgbClr val="1F497D">
                    <a:lumMod val="75000"/>
                  </a:srgbClr>
                </a:solidFill>
                <a:latin typeface="Calibri" panose="020F0502020204030204"/>
              </a:rPr>
              <a:t>Несвоевременное выявление</a:t>
            </a:r>
            <a:endParaRPr lang="ru-RU" dirty="0"/>
          </a:p>
        </p:txBody>
      </p:sp>
      <p:sp>
        <p:nvSpPr>
          <p:cNvPr id="4" name="Объект 3"/>
          <p:cNvSpPr>
            <a:spLocks noGrp="1"/>
          </p:cNvSpPr>
          <p:nvPr>
            <p:ph sz="half" idx="2"/>
          </p:nvPr>
        </p:nvSpPr>
        <p:spPr/>
        <p:txBody>
          <a:bodyPr/>
          <a:lstStyle/>
          <a:p>
            <a:pPr marL="136525" lvl="0" algn="l">
              <a:spcBef>
                <a:spcPct val="20000"/>
              </a:spcBef>
              <a:spcAft>
                <a:spcPts val="0"/>
              </a:spcAft>
              <a:buSzPct val="95000"/>
            </a:pPr>
            <a:r>
              <a:rPr lang="ru-RU" altLang="ru-RU" sz="2800" dirty="0">
                <a:solidFill>
                  <a:prstClr val="black"/>
                </a:solidFill>
                <a:latin typeface="Calibri" panose="020F0502020204030204"/>
              </a:rPr>
              <a:t>Диссеминированный туберкулез легких в фазе инфильтрации и распада</a:t>
            </a:r>
          </a:p>
          <a:p>
            <a:pPr marL="136525" lvl="0" algn="l">
              <a:spcBef>
                <a:spcPct val="20000"/>
              </a:spcBef>
              <a:spcAft>
                <a:spcPts val="0"/>
              </a:spcAft>
              <a:buSzPct val="95000"/>
            </a:pPr>
            <a:r>
              <a:rPr lang="ru-RU" altLang="ru-RU" sz="2800" dirty="0">
                <a:solidFill>
                  <a:prstClr val="black"/>
                </a:solidFill>
                <a:latin typeface="Calibri" panose="020F0502020204030204"/>
              </a:rPr>
              <a:t>МБТ(+)</a:t>
            </a:r>
          </a:p>
          <a:p>
            <a:endParaRPr lang="ru-RU" dirty="0"/>
          </a:p>
        </p:txBody>
      </p:sp>
      <p:pic>
        <p:nvPicPr>
          <p:cNvPr id="5" name="Picture 3"/>
          <p:cNvPicPr>
            <a:picLocks noGrp="1" noChangeAspect="1"/>
          </p:cNvPicPr>
          <p:nvPr>
            <p:ph sz="half" idx="1"/>
          </p:nvPr>
        </p:nvPicPr>
        <p:blipFill>
          <a:blip r:embed="rId2" cstate="print"/>
          <a:srcRect r="2739" b="3548"/>
          <a:stretch>
            <a:fillRect/>
          </a:stretch>
        </p:blipFill>
        <p:spPr>
          <a:xfrm>
            <a:off x="923278" y="1908699"/>
            <a:ext cx="4459923" cy="4099907"/>
          </a:xfrm>
          <a:prstGeom prst="rect">
            <a:avLst/>
          </a:prstGeom>
          <a:noFill/>
          <a:ln w="9525">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spc="-100" dirty="0">
                <a:solidFill>
                  <a:srgbClr val="1F497D">
                    <a:lumMod val="75000"/>
                  </a:srgbClr>
                </a:solidFill>
                <a:latin typeface="Calibri" panose="020F0502020204030204"/>
              </a:rPr>
              <a:t>Запущенные формы</a:t>
            </a:r>
            <a:endParaRPr lang="ru-RU" dirty="0"/>
          </a:p>
        </p:txBody>
      </p:sp>
      <p:sp>
        <p:nvSpPr>
          <p:cNvPr id="4" name="Объект 3"/>
          <p:cNvSpPr>
            <a:spLocks noGrp="1"/>
          </p:cNvSpPr>
          <p:nvPr>
            <p:ph sz="half" idx="2"/>
          </p:nvPr>
        </p:nvSpPr>
        <p:spPr/>
        <p:txBody>
          <a:bodyPr/>
          <a:lstStyle/>
          <a:p>
            <a:pPr marL="68580" lvl="0" algn="l">
              <a:spcBef>
                <a:spcPct val="20000"/>
              </a:spcBef>
              <a:spcAft>
                <a:spcPts val="0"/>
              </a:spcAft>
              <a:buSzPct val="95000"/>
            </a:pPr>
            <a:r>
              <a:rPr lang="ru-RU" altLang="en-US" sz="2800" dirty="0">
                <a:solidFill>
                  <a:prstClr val="black"/>
                </a:solidFill>
                <a:latin typeface="Calibri" panose="020F0502020204030204"/>
              </a:rPr>
              <a:t>Фиброзно-кавернозный туберкулез легких</a:t>
            </a:r>
          </a:p>
          <a:p>
            <a:pPr marL="68580" lvl="0" algn="l">
              <a:spcBef>
                <a:spcPct val="20000"/>
              </a:spcBef>
              <a:spcAft>
                <a:spcPts val="0"/>
              </a:spcAft>
              <a:buSzPct val="95000"/>
            </a:pPr>
            <a:r>
              <a:rPr lang="ru-RU" altLang="en-US" sz="2800" dirty="0">
                <a:solidFill>
                  <a:prstClr val="black"/>
                </a:solidFill>
                <a:latin typeface="Calibri" panose="020F0502020204030204"/>
              </a:rPr>
              <a:t>В фазе инфильтрации и обсеменения</a:t>
            </a:r>
          </a:p>
          <a:p>
            <a:pPr marL="68580" lvl="0" algn="l">
              <a:spcBef>
                <a:spcPct val="20000"/>
              </a:spcBef>
              <a:spcAft>
                <a:spcPts val="0"/>
              </a:spcAft>
              <a:buSzPct val="95000"/>
            </a:pPr>
            <a:r>
              <a:rPr lang="ru-RU" altLang="en-US" sz="2800" dirty="0">
                <a:solidFill>
                  <a:prstClr val="black"/>
                </a:solidFill>
                <a:latin typeface="Calibri" panose="020F0502020204030204"/>
              </a:rPr>
              <a:t>МБТ (+)</a:t>
            </a:r>
          </a:p>
          <a:p>
            <a:endParaRPr lang="ru-RU" dirty="0"/>
          </a:p>
        </p:txBody>
      </p:sp>
      <p:pic>
        <p:nvPicPr>
          <p:cNvPr id="2050"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674703" y="1811045"/>
            <a:ext cx="4942991" cy="4149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600" spc="-100" dirty="0">
                <a:solidFill>
                  <a:srgbClr val="1F497D">
                    <a:lumMod val="75000"/>
                  </a:srgbClr>
                </a:solidFill>
                <a:latin typeface="Calibri" panose="020F0502020204030204"/>
              </a:rPr>
              <a:t>ВИДЫ МЕДИЦИНСКОЙ ПОМОЩИ</a:t>
            </a:r>
            <a:endParaRPr lang="ru-RU" dirty="0"/>
          </a:p>
        </p:txBody>
      </p:sp>
      <p:sp>
        <p:nvSpPr>
          <p:cNvPr id="3" name="Объект 2"/>
          <p:cNvSpPr>
            <a:spLocks noGrp="1"/>
          </p:cNvSpPr>
          <p:nvPr>
            <p:ph sz="half" idx="1"/>
          </p:nvPr>
        </p:nvSpPr>
        <p:spPr/>
        <p:txBody>
          <a:bodyPr/>
          <a:lstStyle/>
          <a:p>
            <a:pPr lvl="0" algn="ctr">
              <a:spcBef>
                <a:spcPct val="20000"/>
              </a:spcBef>
              <a:spcAft>
                <a:spcPts val="0"/>
              </a:spcAft>
              <a:buSzPct val="95000"/>
            </a:pPr>
            <a:r>
              <a:rPr lang="ru-RU" altLang="ru-RU" sz="2000" b="1" dirty="0">
                <a:solidFill>
                  <a:prstClr val="black"/>
                </a:solidFill>
                <a:latin typeface="Calibri" panose="020F0502020204030204"/>
              </a:rPr>
              <a:t>ПЕРВИЧНАЯ СПЕЦИАЛИЗИРОВАННАЯ МЕДИКО-САНИТАРНАЯ ПОМОЩЬ</a:t>
            </a:r>
          </a:p>
          <a:p>
            <a:pPr marL="342900" lvl="0" indent="-342900" algn="ctr">
              <a:spcBef>
                <a:spcPct val="20000"/>
              </a:spcBef>
              <a:spcAft>
                <a:spcPts val="0"/>
              </a:spcAft>
              <a:buSzPct val="95000"/>
            </a:pPr>
            <a:endParaRPr lang="ru-RU" altLang="ru-RU" sz="2400" dirty="0">
              <a:solidFill>
                <a:srgbClr val="1F497D">
                  <a:lumMod val="75000"/>
                </a:srgbClr>
              </a:solidFill>
              <a:latin typeface="Calibri" panose="020F0502020204030204"/>
            </a:endParaRPr>
          </a:p>
          <a:p>
            <a:pPr marL="342900" lvl="0" indent="-342900" algn="ctr">
              <a:spcBef>
                <a:spcPct val="20000"/>
              </a:spcBef>
              <a:spcAft>
                <a:spcPts val="0"/>
              </a:spcAft>
              <a:buSzPct val="95000"/>
            </a:pPr>
            <a:endParaRPr lang="ru-RU" altLang="ru-RU" sz="2400" dirty="0">
              <a:solidFill>
                <a:srgbClr val="1F497D">
                  <a:lumMod val="75000"/>
                </a:srgbClr>
              </a:solidFill>
              <a:latin typeface="Calibri" panose="020F0502020204030204"/>
            </a:endParaRPr>
          </a:p>
          <a:p>
            <a:pPr marL="342900" lvl="0" indent="-342900" algn="ctr">
              <a:spcBef>
                <a:spcPct val="20000"/>
              </a:spcBef>
              <a:spcAft>
                <a:spcPts val="0"/>
              </a:spcAft>
              <a:buSzPct val="95000"/>
            </a:pPr>
            <a:endParaRPr lang="ru-RU" altLang="ru-RU" sz="2400" dirty="0">
              <a:solidFill>
                <a:srgbClr val="1F497D">
                  <a:lumMod val="75000"/>
                </a:srgbClr>
              </a:solidFill>
              <a:latin typeface="Calibri" panose="020F0502020204030204"/>
            </a:endParaRPr>
          </a:p>
          <a:p>
            <a:pPr marL="342900" lvl="0" indent="-342900" algn="ctr">
              <a:spcBef>
                <a:spcPct val="20000"/>
              </a:spcBef>
              <a:spcAft>
                <a:spcPts val="0"/>
              </a:spcAft>
              <a:buSzPct val="95000"/>
            </a:pPr>
            <a:endParaRPr lang="ru-RU" altLang="ru-RU" sz="2400" dirty="0">
              <a:solidFill>
                <a:srgbClr val="1F497D">
                  <a:lumMod val="75000"/>
                </a:srgbClr>
              </a:solidFill>
              <a:latin typeface="Calibri" panose="020F0502020204030204"/>
            </a:endParaRPr>
          </a:p>
          <a:p>
            <a:pPr marL="342900" lvl="0" indent="-342900" algn="ctr">
              <a:spcBef>
                <a:spcPct val="20000"/>
              </a:spcBef>
              <a:spcAft>
                <a:spcPts val="0"/>
              </a:spcAft>
              <a:buSzPct val="95000"/>
            </a:pPr>
            <a:r>
              <a:rPr lang="ru-RU" altLang="ru-RU" sz="2400" dirty="0">
                <a:solidFill>
                  <a:srgbClr val="1F497D">
                    <a:lumMod val="75000"/>
                  </a:srgbClr>
                </a:solidFill>
                <a:latin typeface="Calibri" panose="020F0502020204030204"/>
              </a:rPr>
              <a:t>ВЫСОКОТЕХНОЛОГИЧНАЯ СПЕЦИАЛИЗИРОВАННАЯ ПОМОЩЬ</a:t>
            </a:r>
          </a:p>
          <a:p>
            <a:endParaRPr lang="ru-RU" dirty="0"/>
          </a:p>
        </p:txBody>
      </p:sp>
      <p:sp>
        <p:nvSpPr>
          <p:cNvPr id="4" name="Объект 3"/>
          <p:cNvSpPr>
            <a:spLocks noGrp="1"/>
          </p:cNvSpPr>
          <p:nvPr>
            <p:ph sz="half" idx="2"/>
          </p:nvPr>
        </p:nvSpPr>
        <p:spPr/>
        <p:txBody>
          <a:bodyPr/>
          <a:lstStyle/>
          <a:p>
            <a:pPr lvl="0" algn="ctr">
              <a:lnSpc>
                <a:spcPct val="90000"/>
              </a:lnSpc>
              <a:spcBef>
                <a:spcPct val="20000"/>
              </a:spcBef>
              <a:spcAft>
                <a:spcPts val="0"/>
              </a:spcAft>
              <a:buSzPct val="95000"/>
            </a:pPr>
            <a:r>
              <a:rPr lang="ru-RU" altLang="ru-RU" sz="2400" b="1" dirty="0">
                <a:solidFill>
                  <a:prstClr val="black"/>
                </a:solidFill>
                <a:latin typeface="Calibri" panose="020F0502020204030204"/>
              </a:rPr>
              <a:t>ТУБКАБИНЕТ</a:t>
            </a:r>
          </a:p>
          <a:p>
            <a:pPr lvl="0" algn="ctr">
              <a:lnSpc>
                <a:spcPct val="90000"/>
              </a:lnSpc>
              <a:spcBef>
                <a:spcPct val="20000"/>
              </a:spcBef>
              <a:spcAft>
                <a:spcPts val="0"/>
              </a:spcAft>
              <a:buSzPct val="95000"/>
            </a:pPr>
            <a:endParaRPr lang="ru-RU" altLang="ru-RU" sz="2400" b="1" dirty="0">
              <a:solidFill>
                <a:prstClr val="black"/>
              </a:solidFill>
              <a:latin typeface="Calibri" panose="020F0502020204030204"/>
            </a:endParaRPr>
          </a:p>
          <a:p>
            <a:pPr lvl="0" algn="ctr">
              <a:lnSpc>
                <a:spcPct val="90000"/>
              </a:lnSpc>
              <a:spcBef>
                <a:spcPct val="20000"/>
              </a:spcBef>
              <a:spcAft>
                <a:spcPts val="0"/>
              </a:spcAft>
              <a:buSzPct val="95000"/>
            </a:pPr>
            <a:r>
              <a:rPr lang="ru-RU" altLang="ru-RU" sz="2400" b="1" dirty="0">
                <a:solidFill>
                  <a:prstClr val="black"/>
                </a:solidFill>
                <a:latin typeface="Calibri" panose="020F0502020204030204"/>
              </a:rPr>
              <a:t>ПРОТИВОТУБЕРКУЛЕЗНЫЙ</a:t>
            </a:r>
          </a:p>
          <a:p>
            <a:pPr lvl="0" algn="ctr">
              <a:lnSpc>
                <a:spcPct val="90000"/>
              </a:lnSpc>
              <a:spcBef>
                <a:spcPct val="20000"/>
              </a:spcBef>
              <a:spcAft>
                <a:spcPts val="0"/>
              </a:spcAft>
              <a:buSzPct val="95000"/>
            </a:pPr>
            <a:r>
              <a:rPr lang="ru-RU" altLang="ru-RU" sz="2400" b="1" dirty="0">
                <a:solidFill>
                  <a:prstClr val="black"/>
                </a:solidFill>
                <a:latin typeface="Calibri" panose="020F0502020204030204"/>
              </a:rPr>
              <a:t>ДИСПАНСЕР</a:t>
            </a:r>
            <a:endParaRPr lang="ru-RU" altLang="ru-RU" sz="2400" b="1" dirty="0">
              <a:solidFill>
                <a:srgbClr val="FFFF00"/>
              </a:solidFill>
              <a:latin typeface="Calibri" panose="020F0502020204030204"/>
            </a:endParaRPr>
          </a:p>
          <a:p>
            <a:pPr marL="342900" lvl="0" indent="-342900" algn="ctr">
              <a:lnSpc>
                <a:spcPct val="80000"/>
              </a:lnSpc>
              <a:spcBef>
                <a:spcPct val="20000"/>
              </a:spcBef>
              <a:spcAft>
                <a:spcPts val="0"/>
              </a:spcAft>
              <a:buSzPct val="95000"/>
            </a:pPr>
            <a:endParaRPr lang="ru-RU" altLang="ru-RU" sz="2400" dirty="0">
              <a:solidFill>
                <a:prstClr val="black"/>
              </a:solidFill>
              <a:latin typeface="Calibri" panose="020F0502020204030204"/>
            </a:endParaRPr>
          </a:p>
          <a:p>
            <a:pPr marL="342900" lvl="0" indent="-342900" algn="ctr">
              <a:lnSpc>
                <a:spcPct val="80000"/>
              </a:lnSpc>
              <a:spcBef>
                <a:spcPct val="20000"/>
              </a:spcBef>
              <a:spcAft>
                <a:spcPts val="0"/>
              </a:spcAft>
              <a:buSzPct val="95000"/>
            </a:pPr>
            <a:endParaRPr lang="ru-RU" altLang="ru-RU" sz="2400" dirty="0">
              <a:solidFill>
                <a:prstClr val="black"/>
              </a:solidFill>
              <a:latin typeface="Calibri" panose="020F0502020204030204"/>
            </a:endParaRPr>
          </a:p>
          <a:p>
            <a:pPr marL="342900" lvl="0" indent="-342900" algn="ctr">
              <a:lnSpc>
                <a:spcPct val="80000"/>
              </a:lnSpc>
              <a:spcBef>
                <a:spcPct val="20000"/>
              </a:spcBef>
              <a:spcAft>
                <a:spcPts val="0"/>
              </a:spcAft>
              <a:buSzPct val="95000"/>
            </a:pPr>
            <a:r>
              <a:rPr lang="ru-RU" altLang="ru-RU" sz="2400" dirty="0">
                <a:solidFill>
                  <a:schemeClr val="accent1">
                    <a:lumMod val="50000"/>
                  </a:schemeClr>
                </a:solidFill>
                <a:latin typeface="Calibri" panose="020F0502020204030204"/>
              </a:rPr>
              <a:t>ПРОТИВОТУБЕРКУЛЕЗНЫЙ СТАЦИОНАР</a:t>
            </a:r>
          </a:p>
          <a:p>
            <a:pPr marL="342900" lvl="0" indent="-342900" algn="l">
              <a:lnSpc>
                <a:spcPct val="80000"/>
              </a:lnSpc>
              <a:spcBef>
                <a:spcPct val="20000"/>
              </a:spcBef>
              <a:spcAft>
                <a:spcPts val="0"/>
              </a:spcAft>
              <a:buSzPct val="95000"/>
              <a:buFont typeface="Arial" panose="020B0604020202020204" pitchFamily="34" charset="0"/>
              <a:buChar char="•"/>
            </a:pPr>
            <a:endParaRPr lang="ru-RU" altLang="ru-RU" sz="2400" dirty="0">
              <a:solidFill>
                <a:schemeClr val="accent1">
                  <a:lumMod val="50000"/>
                </a:schemeClr>
              </a:solidFill>
              <a:latin typeface="Calibri" panose="020F0502020204030204"/>
            </a:endParaRPr>
          </a:p>
          <a:p>
            <a:pPr marL="342900" lvl="0" indent="-342900" algn="ctr">
              <a:lnSpc>
                <a:spcPct val="80000"/>
              </a:lnSpc>
              <a:spcBef>
                <a:spcPct val="20000"/>
              </a:spcBef>
              <a:spcAft>
                <a:spcPts val="0"/>
              </a:spcAft>
              <a:buSzPct val="95000"/>
            </a:pPr>
            <a:endParaRPr lang="ru-RU" altLang="ru-RU" sz="2400" dirty="0">
              <a:solidFill>
                <a:schemeClr val="accent1">
                  <a:lumMod val="50000"/>
                </a:schemeClr>
              </a:solidFill>
              <a:latin typeface="Calibri" panose="020F0502020204030204"/>
            </a:endParaRPr>
          </a:p>
          <a:p>
            <a:pPr marL="342900" lvl="0" indent="-342900" algn="ctr">
              <a:lnSpc>
                <a:spcPct val="80000"/>
              </a:lnSpc>
              <a:spcBef>
                <a:spcPct val="20000"/>
              </a:spcBef>
              <a:spcAft>
                <a:spcPts val="0"/>
              </a:spcAft>
              <a:buSzPct val="95000"/>
            </a:pPr>
            <a:r>
              <a:rPr lang="ru-RU" altLang="ru-RU" sz="2400" dirty="0">
                <a:solidFill>
                  <a:schemeClr val="accent1">
                    <a:lumMod val="50000"/>
                  </a:schemeClr>
                </a:solidFill>
                <a:latin typeface="Calibri" panose="020F0502020204030204"/>
              </a:rPr>
              <a:t>НИИ ТУБЕРКУЛЕЗА</a:t>
            </a:r>
          </a:p>
          <a:p>
            <a:endParaRPr lang="ru-RU"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spc="-100" dirty="0">
                <a:solidFill>
                  <a:srgbClr val="1F497D">
                    <a:lumMod val="75000"/>
                  </a:srgbClr>
                </a:solidFill>
                <a:latin typeface="Calibri" panose="020F0502020204030204"/>
              </a:rPr>
              <a:t>ННИИТ                                        ГОНКТБ</a:t>
            </a:r>
            <a:endParaRPr lang="ru-RU" dirty="0"/>
          </a:p>
        </p:txBody>
      </p:sp>
      <p:pic>
        <p:nvPicPr>
          <p:cNvPr id="5" name="Picture 2"/>
          <p:cNvPicPr>
            <a:picLocks noGrp="1" noChangeAspect="1"/>
          </p:cNvPicPr>
          <p:nvPr>
            <p:ph sz="half" idx="1"/>
          </p:nvPr>
        </p:nvPicPr>
        <p:blipFill>
          <a:blip r:embed="rId2" cstate="print"/>
          <a:stretch>
            <a:fillRect/>
          </a:stretch>
        </p:blipFill>
        <p:spPr>
          <a:xfrm>
            <a:off x="669925" y="2208578"/>
            <a:ext cx="5329238" cy="3540982"/>
          </a:xfrm>
          <a:prstGeom prst="rect">
            <a:avLst/>
          </a:prstGeom>
          <a:noFill/>
          <a:ln w="9525">
            <a:noFill/>
          </a:ln>
        </p:spPr>
      </p:pic>
      <p:pic>
        <p:nvPicPr>
          <p:cNvPr id="6" name="Picture 2"/>
          <p:cNvPicPr>
            <a:picLocks noGrp="1" noChangeAspect="1"/>
          </p:cNvPicPr>
          <p:nvPr>
            <p:ph sz="half" idx="2"/>
          </p:nvPr>
        </p:nvPicPr>
        <p:blipFill>
          <a:blip r:embed="rId3" cstate="print"/>
          <a:stretch>
            <a:fillRect/>
          </a:stretch>
        </p:blipFill>
        <p:spPr>
          <a:xfrm>
            <a:off x="6191250" y="2202699"/>
            <a:ext cx="5305425" cy="3552739"/>
          </a:xfrm>
          <a:prstGeom prst="rect">
            <a:avLst/>
          </a:prstGeom>
          <a:noFill/>
          <a:ln w="9525">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ГОНКТБ</a:t>
            </a:r>
          </a:p>
        </p:txBody>
      </p:sp>
      <p:pic>
        <p:nvPicPr>
          <p:cNvPr id="5" name="Picture 2"/>
          <p:cNvPicPr>
            <a:picLocks noGrp="1" noChangeAspect="1"/>
          </p:cNvPicPr>
          <p:nvPr>
            <p:ph sz="half" idx="1"/>
          </p:nvPr>
        </p:nvPicPr>
        <p:blipFill>
          <a:blip r:embed="rId2" cstate="print"/>
          <a:stretch>
            <a:fillRect/>
          </a:stretch>
        </p:blipFill>
        <p:spPr>
          <a:xfrm>
            <a:off x="669925" y="1980605"/>
            <a:ext cx="5329238" cy="3996928"/>
          </a:xfrm>
        </p:spPr>
      </p:pic>
      <p:pic>
        <p:nvPicPr>
          <p:cNvPr id="6" name="Picture 2"/>
          <p:cNvPicPr>
            <a:picLocks noGrp="1" noChangeAspect="1"/>
          </p:cNvPicPr>
          <p:nvPr>
            <p:ph sz="half" idx="2"/>
          </p:nvPr>
        </p:nvPicPr>
        <p:blipFill>
          <a:blip r:embed="rId3" cstate="print"/>
          <a:stretch>
            <a:fillRect/>
          </a:stretch>
        </p:blipFill>
        <p:spPr>
          <a:xfrm>
            <a:off x="6191250" y="2486918"/>
            <a:ext cx="5305425" cy="2984301"/>
          </a:xfr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altLang="ru-RU" sz="2400" spc="-100" dirty="0">
                <a:solidFill>
                  <a:srgbClr val="1F497D">
                    <a:lumMod val="75000"/>
                  </a:srgbClr>
                </a:solidFill>
                <a:latin typeface="Calibri" panose="020F0502020204030204"/>
              </a:rPr>
              <a:t>Постановление Правительства РФ от 8 апреля 2017 г. № 426 “Об утверждении Правил ведения Федерального регистра лиц, инфицированных вирусом иммунодефицита человека, и </a:t>
            </a:r>
            <a:r>
              <a:rPr lang="ru-RU" altLang="ru-RU" sz="2400" b="1" spc="-100" dirty="0">
                <a:solidFill>
                  <a:srgbClr val="1F497D">
                    <a:lumMod val="75000"/>
                  </a:srgbClr>
                </a:solidFill>
                <a:latin typeface="Calibri" panose="020F0502020204030204"/>
              </a:rPr>
              <a:t>ФЕДЕРАЛЬНОГО РЕГИСТРА ЛИЦ, БОЛЬНЫХ ТУБЕРКУЛЕЗОМ</a:t>
            </a:r>
            <a:r>
              <a:rPr lang="ru-RU" altLang="ru-RU" sz="2400" spc="-100" dirty="0">
                <a:solidFill>
                  <a:srgbClr val="1F497D">
                    <a:lumMod val="75000"/>
                  </a:srgbClr>
                </a:solidFill>
                <a:latin typeface="Calibri" panose="020F0502020204030204"/>
              </a:rPr>
              <a:t>”</a:t>
            </a:r>
            <a:endParaRPr lang="ru-RU" sz="2400" dirty="0"/>
          </a:p>
        </p:txBody>
      </p:sp>
      <p:sp>
        <p:nvSpPr>
          <p:cNvPr id="5" name="Объект 4"/>
          <p:cNvSpPr>
            <a:spLocks noGrp="1"/>
          </p:cNvSpPr>
          <p:nvPr>
            <p:ph idx="1"/>
          </p:nvPr>
        </p:nvSpPr>
        <p:spPr>
          <a:xfrm>
            <a:off x="532659" y="1583204"/>
            <a:ext cx="11123721" cy="4817596"/>
          </a:xfrm>
        </p:spPr>
        <p:txBody>
          <a:bodyPr/>
          <a:lstStyle/>
          <a:p>
            <a:pPr marL="342900" lvl="0" indent="-342900" algn="l" fontAlgn="t">
              <a:spcBef>
                <a:spcPct val="20000"/>
              </a:spcBef>
              <a:spcAft>
                <a:spcPts val="0"/>
              </a:spcAft>
              <a:buFont typeface="Arial" panose="020B0604020202020204" pitchFamily="34" charset="0"/>
              <a:buChar char="•"/>
            </a:pPr>
            <a:r>
              <a:rPr lang="ru-RU" altLang="ru-RU" sz="2400" dirty="0">
                <a:solidFill>
                  <a:prstClr val="black"/>
                </a:solidFill>
                <a:latin typeface="Calibri" panose="020F0502020204030204"/>
              </a:rPr>
              <a:t>Регистры являются федеральными </a:t>
            </a:r>
            <a:r>
              <a:rPr lang="ru-RU" altLang="ru-RU" sz="2400" dirty="0" err="1">
                <a:solidFill>
                  <a:prstClr val="black"/>
                </a:solidFill>
                <a:latin typeface="Calibri" panose="020F0502020204030204"/>
              </a:rPr>
              <a:t>информресурсами</a:t>
            </a:r>
            <a:r>
              <a:rPr lang="ru-RU" altLang="ru-RU" sz="2400" dirty="0">
                <a:solidFill>
                  <a:prstClr val="black"/>
                </a:solidFill>
                <a:latin typeface="Calibri" panose="020F0502020204030204"/>
              </a:rPr>
              <a:t> и ведутся Минздравом </a:t>
            </a:r>
          </a:p>
          <a:p>
            <a:pPr marL="0" lvl="0" indent="0" algn="l" fontAlgn="t">
              <a:spcBef>
                <a:spcPct val="20000"/>
              </a:spcBef>
              <a:spcAft>
                <a:spcPts val="0"/>
              </a:spcAft>
              <a:buNone/>
            </a:pPr>
            <a:r>
              <a:rPr lang="ru-RU" altLang="ru-RU" sz="2400" dirty="0">
                <a:solidFill>
                  <a:prstClr val="black"/>
                </a:solidFill>
                <a:latin typeface="Calibri" panose="020F0502020204030204"/>
              </a:rPr>
              <a:t>России в электронном виде. </a:t>
            </a:r>
          </a:p>
          <a:p>
            <a:pPr marL="342900" lvl="0" indent="-342900" algn="l" fontAlgn="t">
              <a:spcBef>
                <a:spcPct val="20000"/>
              </a:spcBef>
              <a:spcAft>
                <a:spcPts val="0"/>
              </a:spcAft>
              <a:buFont typeface="Arial" panose="020B0604020202020204" pitchFamily="34" charset="0"/>
              <a:buChar char="•"/>
            </a:pPr>
            <a:r>
              <a:rPr lang="ru-RU" altLang="ru-RU" sz="2400" dirty="0">
                <a:solidFill>
                  <a:prstClr val="black"/>
                </a:solidFill>
                <a:latin typeface="Calibri" panose="020F0502020204030204"/>
              </a:rPr>
              <a:t>Региональные сегменты регистров при этом ведутся органами власти регионов </a:t>
            </a:r>
          </a:p>
          <a:p>
            <a:pPr marL="0" lvl="0" indent="0" algn="l" fontAlgn="t">
              <a:spcBef>
                <a:spcPct val="20000"/>
              </a:spcBef>
              <a:spcAft>
                <a:spcPts val="0"/>
              </a:spcAft>
              <a:buNone/>
            </a:pPr>
            <a:r>
              <a:rPr lang="ru-RU" altLang="ru-RU" sz="2400" dirty="0">
                <a:solidFill>
                  <a:prstClr val="black"/>
                </a:solidFill>
                <a:latin typeface="Calibri" panose="020F0502020204030204"/>
              </a:rPr>
              <a:t>в сфере охраны здоровья.</a:t>
            </a:r>
          </a:p>
          <a:p>
            <a:pPr marL="342900" lvl="0" indent="-342900" algn="l" fontAlgn="t">
              <a:spcBef>
                <a:spcPct val="20000"/>
              </a:spcBef>
              <a:spcAft>
                <a:spcPts val="0"/>
              </a:spcAft>
              <a:buFont typeface="Arial" panose="020B0604020202020204" pitchFamily="34" charset="0"/>
              <a:buChar char="•"/>
            </a:pPr>
            <a:r>
              <a:rPr lang="ru-RU" altLang="ru-RU" sz="2400" dirty="0">
                <a:solidFill>
                  <a:prstClr val="black"/>
                </a:solidFill>
                <a:latin typeface="Calibri" panose="020F0502020204030204"/>
              </a:rPr>
              <a:t>В регистрах содержатся паспортные данные пациента, адрес места жительства, </a:t>
            </a:r>
          </a:p>
          <a:p>
            <a:pPr marL="0" lvl="0" indent="0" algn="l" fontAlgn="t">
              <a:spcBef>
                <a:spcPct val="20000"/>
              </a:spcBef>
              <a:spcAft>
                <a:spcPts val="0"/>
              </a:spcAft>
              <a:buNone/>
            </a:pPr>
            <a:r>
              <a:rPr lang="ru-RU" altLang="ru-RU" sz="2400" dirty="0">
                <a:solidFill>
                  <a:prstClr val="black"/>
                </a:solidFill>
                <a:latin typeface="Calibri" panose="020F0502020204030204"/>
              </a:rPr>
              <a:t>диагноз, сведения об инвалидности, результаты диспансерного наблюдения и </a:t>
            </a:r>
          </a:p>
          <a:p>
            <a:pPr marL="0" lvl="0" indent="0" algn="l" fontAlgn="t">
              <a:spcBef>
                <a:spcPct val="20000"/>
              </a:spcBef>
              <a:spcAft>
                <a:spcPts val="0"/>
              </a:spcAft>
              <a:buNone/>
            </a:pPr>
            <a:r>
              <a:rPr lang="ru-RU" altLang="ru-RU" sz="2400" dirty="0">
                <a:solidFill>
                  <a:prstClr val="black"/>
                </a:solidFill>
                <a:latin typeface="Calibri" panose="020F0502020204030204"/>
              </a:rPr>
              <a:t>сведения об оказанной медицинской помощи, информация об отпуске лекарств и др.</a:t>
            </a:r>
          </a:p>
          <a:p>
            <a:pPr marL="342900" lvl="0" indent="-342900" algn="l" fontAlgn="t">
              <a:spcBef>
                <a:spcPct val="20000"/>
              </a:spcBef>
              <a:spcAft>
                <a:spcPts val="0"/>
              </a:spcAft>
              <a:buFont typeface="Arial" panose="020B0604020202020204" pitchFamily="34" charset="0"/>
              <a:buChar char="•"/>
            </a:pPr>
            <a:r>
              <a:rPr lang="ru-RU" altLang="ru-RU" sz="2400" dirty="0">
                <a:solidFill>
                  <a:prstClr val="black"/>
                </a:solidFill>
                <a:latin typeface="Calibri" panose="020F0502020204030204"/>
              </a:rPr>
              <a:t>Сведения представляются в течение 3 рабочих дней с даты установления врачом </a:t>
            </a:r>
          </a:p>
          <a:p>
            <a:pPr marL="0" lvl="0" indent="0" algn="l" fontAlgn="t">
              <a:spcBef>
                <a:spcPct val="20000"/>
              </a:spcBef>
              <a:spcAft>
                <a:spcPts val="0"/>
              </a:spcAft>
              <a:buNone/>
            </a:pPr>
            <a:r>
              <a:rPr lang="ru-RU" altLang="ru-RU" sz="2400" dirty="0">
                <a:solidFill>
                  <a:prstClr val="black"/>
                </a:solidFill>
                <a:latin typeface="Calibri" panose="020F0502020204030204"/>
              </a:rPr>
              <a:t>диагноза или получения им актуализированных данных о пациенте.</a:t>
            </a:r>
          </a:p>
          <a:p>
            <a:pPr marL="342900" lvl="0" indent="-342900" algn="l" fontAlgn="t">
              <a:spcBef>
                <a:spcPct val="20000"/>
              </a:spcBef>
              <a:spcAft>
                <a:spcPts val="0"/>
              </a:spcAft>
              <a:buFont typeface="Arial" panose="020B0604020202020204" pitchFamily="34" charset="0"/>
              <a:buChar char="•"/>
            </a:pPr>
            <a:r>
              <a:rPr lang="ru-RU" altLang="ru-RU" sz="2400" dirty="0">
                <a:solidFill>
                  <a:prstClr val="black"/>
                </a:solidFill>
                <a:latin typeface="Calibri" panose="020F0502020204030204"/>
              </a:rPr>
              <a:t>Орган власти размещает полученные сведения в региональном или федеральном </a:t>
            </a:r>
          </a:p>
          <a:p>
            <a:pPr marL="0" lvl="0" indent="0" algn="l" fontAlgn="t">
              <a:spcBef>
                <a:spcPct val="20000"/>
              </a:spcBef>
              <a:spcAft>
                <a:spcPts val="0"/>
              </a:spcAft>
              <a:buNone/>
            </a:pPr>
            <a:r>
              <a:rPr lang="ru-RU" altLang="ru-RU" sz="2400" dirty="0">
                <a:solidFill>
                  <a:prstClr val="black"/>
                </a:solidFill>
                <a:latin typeface="Calibri" panose="020F0502020204030204"/>
              </a:rPr>
              <a:t>сегменте не позднее 10-го числа месяца, следующего за месяцем их представления.</a:t>
            </a:r>
          </a:p>
          <a:p>
            <a:pPr marL="0" indent="0">
              <a:buNone/>
            </a:pPr>
            <a:endParaRPr lang="ru-RU" sz="24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ltLang="ru-RU" sz="4400" dirty="0">
                <a:solidFill>
                  <a:srgbClr val="1F497D">
                    <a:lumMod val="75000"/>
                  </a:srgbClr>
                </a:solidFill>
                <a:latin typeface="Calibri" panose="020F0502020204030204"/>
                <a:cs typeface="Tahoma" panose="020B0604030504040204" pitchFamily="34" charset="0"/>
              </a:rPr>
              <a:t>ДИСПАНСЕРНАЯ ГРУППИРОВКА</a:t>
            </a:r>
            <a:endParaRPr lang="ru-RU" dirty="0"/>
          </a:p>
        </p:txBody>
      </p:sp>
      <p:sp>
        <p:nvSpPr>
          <p:cNvPr id="3" name="Объект 2"/>
          <p:cNvSpPr>
            <a:spLocks noGrp="1"/>
          </p:cNvSpPr>
          <p:nvPr>
            <p:ph idx="1"/>
          </p:nvPr>
        </p:nvSpPr>
        <p:spPr>
          <a:xfrm>
            <a:off x="669367" y="1547694"/>
            <a:ext cx="10800000" cy="4542388"/>
          </a:xfrm>
        </p:spPr>
        <p:txBody>
          <a:bodyPr/>
          <a:lstStyle/>
          <a:p>
            <a:pPr marL="0" indent="0">
              <a:lnSpc>
                <a:spcPct val="80000"/>
              </a:lnSpc>
              <a:buNone/>
            </a:pPr>
            <a:r>
              <a:rPr lang="ru-RU" altLang="ru-RU" dirty="0">
                <a:cs typeface="Tahoma" panose="020B0604030504040204" pitchFamily="34" charset="0"/>
              </a:rPr>
              <a:t>Больные и пациенты распределяются по группам, </a:t>
            </a:r>
            <a:r>
              <a:rPr lang="ru-RU" altLang="ru-RU" dirty="0" err="1">
                <a:cs typeface="Tahoma" panose="020B0604030504040204" pitchFamily="34" charset="0"/>
              </a:rPr>
              <a:t>разнороднородным</a:t>
            </a:r>
            <a:r>
              <a:rPr lang="ru-RU" altLang="ru-RU" dirty="0">
                <a:cs typeface="Tahoma" panose="020B0604030504040204" pitchFamily="34" charset="0"/>
              </a:rPr>
              <a:t>  по клиническим и </a:t>
            </a:r>
          </a:p>
          <a:p>
            <a:pPr marL="0" indent="0">
              <a:lnSpc>
                <a:spcPct val="80000"/>
              </a:lnSpc>
              <a:buNone/>
            </a:pPr>
            <a:r>
              <a:rPr lang="ru-RU" altLang="ru-RU" dirty="0">
                <a:cs typeface="Tahoma" panose="020B0604030504040204" pitchFamily="34" charset="0"/>
              </a:rPr>
              <a:t>эпидемиологическим признакам;</a:t>
            </a:r>
          </a:p>
          <a:p>
            <a:pPr marL="0" indent="0">
              <a:lnSpc>
                <a:spcPct val="80000"/>
              </a:lnSpc>
              <a:buNone/>
            </a:pPr>
            <a:r>
              <a:rPr lang="ru-RU" altLang="ru-RU" dirty="0">
                <a:cs typeface="Tahoma" panose="020B0604030504040204" pitchFamily="34" charset="0"/>
              </a:rPr>
              <a:t>Группировка систематизирует учет больных и регулярность диспансерного наблюдения. </a:t>
            </a:r>
          </a:p>
          <a:p>
            <a:pPr marL="0" indent="0">
              <a:lnSpc>
                <a:spcPct val="80000"/>
              </a:lnSpc>
              <a:buNone/>
            </a:pPr>
            <a:r>
              <a:rPr lang="ru-RU" altLang="ru-RU" dirty="0">
                <a:cs typeface="Tahoma" panose="020B0604030504040204" pitchFamily="34" charset="0"/>
              </a:rPr>
              <a:t>Группировка контингентов позволяет планировать и осуществлять дифференцированные </a:t>
            </a:r>
          </a:p>
          <a:p>
            <a:pPr marL="0" indent="0">
              <a:lnSpc>
                <a:spcPct val="80000"/>
              </a:lnSpc>
              <a:buNone/>
            </a:pPr>
            <a:r>
              <a:rPr lang="ru-RU" altLang="ru-RU" dirty="0">
                <a:cs typeface="Tahoma" panose="020B0604030504040204" pitchFamily="34" charset="0"/>
              </a:rPr>
              <a:t>лечебные и профилактические мероприятия по отношению к каждой группе;</a:t>
            </a:r>
          </a:p>
          <a:p>
            <a:pPr marL="0" indent="0">
              <a:lnSpc>
                <a:spcPct val="80000"/>
              </a:lnSpc>
              <a:buNone/>
            </a:pPr>
            <a:r>
              <a:rPr lang="ru-RU" altLang="ru-RU" b="1" dirty="0"/>
              <a:t>Принудительное</a:t>
            </a:r>
            <a:r>
              <a:rPr lang="ru-RU" altLang="ru-RU" dirty="0"/>
              <a:t> диспансерное наблюдение возможно только в отношении </a:t>
            </a:r>
          </a:p>
          <a:p>
            <a:pPr marL="0" indent="0">
              <a:lnSpc>
                <a:spcPct val="80000"/>
              </a:lnSpc>
              <a:buNone/>
            </a:pPr>
            <a:r>
              <a:rPr lang="ru-RU" altLang="ru-RU" b="1" dirty="0"/>
              <a:t>больных активной формой туберкулеза</a:t>
            </a:r>
            <a:r>
              <a:rPr lang="ru-RU" altLang="ru-RU" dirty="0"/>
              <a:t>, все остальные будут наблюдаться только по желанию. </a:t>
            </a:r>
          </a:p>
          <a:p>
            <a:pPr marL="0" indent="0">
              <a:lnSpc>
                <a:spcPct val="80000"/>
              </a:lnSpc>
              <a:buNone/>
            </a:pPr>
            <a:r>
              <a:rPr lang="ru-RU" altLang="ru-RU" dirty="0"/>
              <a:t>Решение о том, в какую группу диспансерного наблюдения зачислить пациента и на какой срок,</a:t>
            </a:r>
          </a:p>
          <a:p>
            <a:pPr marL="0" indent="0">
              <a:lnSpc>
                <a:spcPct val="80000"/>
              </a:lnSpc>
              <a:buNone/>
            </a:pPr>
            <a:r>
              <a:rPr lang="ru-RU" altLang="ru-RU" dirty="0"/>
              <a:t>принимает врачебная комиссия.</a:t>
            </a:r>
          </a:p>
          <a:p>
            <a:pPr algn="ctr">
              <a:lnSpc>
                <a:spcPct val="80000"/>
              </a:lnSpc>
              <a:buNone/>
            </a:pPr>
            <a:r>
              <a:rPr lang="ru-RU" altLang="ru-RU" b="1" dirty="0">
                <a:cs typeface="Tahoma" panose="020B0604030504040204" pitchFamily="34" charset="0"/>
              </a:rPr>
              <a:t>контингенты взрослых, наблюдаемые в диспансере, делятся на 5 групп,</a:t>
            </a:r>
            <a:br>
              <a:rPr lang="ru-RU" altLang="ru-RU" b="1" dirty="0">
                <a:cs typeface="Tahoma" panose="020B0604030504040204" pitchFamily="34" charset="0"/>
              </a:rPr>
            </a:br>
            <a:r>
              <a:rPr lang="ru-RU" altLang="ru-RU" b="1" dirty="0">
                <a:cs typeface="Tahoma" panose="020B0604030504040204" pitchFamily="34" charset="0"/>
              </a:rPr>
              <a:t>контингенты детей и подростков - на 7 групп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ГРУППЫ ДИСПАНСЕРНОГО УЧЕТА</a:t>
            </a:r>
            <a:endParaRPr lang="ru-RU" dirty="0"/>
          </a:p>
        </p:txBody>
      </p:sp>
      <p:sp>
        <p:nvSpPr>
          <p:cNvPr id="3" name="Объект 2"/>
          <p:cNvSpPr>
            <a:spLocks noGrp="1"/>
          </p:cNvSpPr>
          <p:nvPr>
            <p:ph idx="1"/>
          </p:nvPr>
        </p:nvSpPr>
        <p:spPr>
          <a:xfrm>
            <a:off x="696000" y="1387894"/>
            <a:ext cx="10800000" cy="5057293"/>
          </a:xfrm>
        </p:spPr>
        <p:txBody>
          <a:bodyPr/>
          <a:lstStyle/>
          <a:p>
            <a:pPr marL="544830" lvl="0" indent="-408305" algn="l" fontAlgn="base">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lang="ru-RU" sz="3200" dirty="0">
                <a:solidFill>
                  <a:prstClr val="black"/>
                </a:solidFill>
                <a:latin typeface="Calibri" panose="020F0502020204030204" pitchFamily="34" charset="0"/>
              </a:rPr>
              <a:t>0 – лица с подозрением на туберкулез</a:t>
            </a:r>
          </a:p>
          <a:p>
            <a:pPr marL="544830" lvl="0" indent="-408305" algn="l" fontAlgn="base">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lang="ru-RU" sz="3200" dirty="0">
                <a:solidFill>
                  <a:prstClr val="black"/>
                </a:solidFill>
                <a:latin typeface="Calibri" panose="020F0502020204030204" pitchFamily="34" charset="0"/>
              </a:rPr>
              <a:t>1 – больные туберкулезом, получающие лечение</a:t>
            </a:r>
          </a:p>
          <a:p>
            <a:pPr marL="544830" lvl="0" indent="-408305" algn="l" fontAlgn="base">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lang="ru-RU" sz="3200" dirty="0">
                <a:solidFill>
                  <a:prstClr val="black"/>
                </a:solidFill>
                <a:latin typeface="Calibri" panose="020F0502020204030204" pitchFamily="34" charset="0"/>
              </a:rPr>
              <a:t>2 – больные туберкулезом, не получающие лечение</a:t>
            </a:r>
          </a:p>
          <a:p>
            <a:pPr marL="544830" lvl="0" indent="-408305" algn="l" fontAlgn="base">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lang="ru-RU" sz="3200" dirty="0">
                <a:solidFill>
                  <a:prstClr val="black"/>
                </a:solidFill>
                <a:latin typeface="Calibri" panose="020F0502020204030204" pitchFamily="34" charset="0"/>
              </a:rPr>
              <a:t>3 – КЛИНИЧЕСКОЕ ИЗЛЕЧЕНИЕ</a:t>
            </a:r>
          </a:p>
          <a:p>
            <a:pPr marL="544830" lvl="0" indent="-408305" algn="l" fontAlgn="base">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lang="ru-RU" sz="3200" dirty="0">
                <a:solidFill>
                  <a:prstClr val="black"/>
                </a:solidFill>
                <a:latin typeface="Calibri" panose="020F0502020204030204" pitchFamily="34" charset="0"/>
              </a:rPr>
              <a:t>4 – КОНТАКТЫ</a:t>
            </a:r>
          </a:p>
          <a:p>
            <a:pPr marL="544830" lvl="0" indent="-408305" algn="l" fontAlgn="base">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lang="ru-RU" sz="3200" dirty="0">
                <a:solidFill>
                  <a:prstClr val="black"/>
                </a:solidFill>
                <a:latin typeface="Calibri" panose="020F0502020204030204" pitchFamily="34" charset="0"/>
              </a:rPr>
              <a:t>5 – дети и подростки с осложнениями после </a:t>
            </a:r>
          </a:p>
          <a:p>
            <a:pPr marL="544830" lvl="0" indent="-408305" algn="l" fontAlgn="base">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lang="ru-RU" sz="3200" dirty="0">
                <a:solidFill>
                  <a:prstClr val="black"/>
                </a:solidFill>
                <a:latin typeface="Calibri" panose="020F0502020204030204" pitchFamily="34" charset="0"/>
              </a:rPr>
              <a:t>противотуберкулезных прививок</a:t>
            </a:r>
          </a:p>
          <a:p>
            <a:pPr marL="544830" lvl="0" indent="-408305" algn="l" fontAlgn="base">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lang="ru-RU" sz="3200" dirty="0">
                <a:solidFill>
                  <a:prstClr val="black"/>
                </a:solidFill>
                <a:latin typeface="Calibri" panose="020F0502020204030204" pitchFamily="34" charset="0"/>
              </a:rPr>
              <a:t>6 –дети и подростки с повышенным риском заболевания </a:t>
            </a:r>
          </a:p>
          <a:p>
            <a:pPr marL="544830" lvl="0" indent="-408305" algn="l" fontAlgn="base">
              <a:spcBef>
                <a:spcPts val="700"/>
              </a:spcBef>
              <a:spcAft>
                <a:spcPct val="0"/>
              </a:spcAft>
              <a:buClr>
                <a:srgbClr val="F9F9F9"/>
              </a:buClr>
              <a:buSzPct val="65000"/>
              <a:buFont typeface="Wingdings 2" panose="05020102010507070707" pitchFamily="18" charset="2"/>
              <a:buChar char=""/>
              <a:tabLst>
                <a:tab pos="544195" algn="l"/>
                <a:tab pos="991870" algn="l"/>
                <a:tab pos="1441450" algn="l"/>
                <a:tab pos="1890395" algn="l"/>
                <a:tab pos="2339975" algn="l"/>
                <a:tab pos="2788920" algn="l"/>
                <a:tab pos="3238500" algn="l"/>
                <a:tab pos="3687445" algn="l"/>
                <a:tab pos="4137025" algn="l"/>
                <a:tab pos="4585970" algn="l"/>
                <a:tab pos="5035550" algn="l"/>
                <a:tab pos="5484495" algn="l"/>
                <a:tab pos="5934075" algn="l"/>
                <a:tab pos="6383020" algn="l"/>
                <a:tab pos="6832600" algn="l"/>
                <a:tab pos="7281545" algn="l"/>
                <a:tab pos="7731125" algn="l"/>
                <a:tab pos="8180070" algn="l"/>
                <a:tab pos="8629650" algn="l"/>
                <a:tab pos="9078595" algn="l"/>
                <a:tab pos="9528175" algn="l"/>
              </a:tabLst>
              <a:defRPr/>
            </a:pPr>
            <a:r>
              <a:rPr lang="ru-RU" sz="3200" dirty="0">
                <a:solidFill>
                  <a:prstClr val="black"/>
                </a:solidFill>
                <a:latin typeface="Calibri" panose="020F0502020204030204" pitchFamily="34" charset="0"/>
              </a:rPr>
              <a:t>локальным туберкулезом</a:t>
            </a:r>
            <a:endParaRPr lang="ru-RU"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000" spc="-100" dirty="0">
                <a:solidFill>
                  <a:srgbClr val="1F497D">
                    <a:lumMod val="75000"/>
                  </a:srgbClr>
                </a:solidFill>
                <a:latin typeface="Calibri" panose="020F0502020204030204"/>
              </a:rPr>
              <a:t>0 группа ДН</a:t>
            </a:r>
            <a:endParaRPr lang="ru-RU" dirty="0"/>
          </a:p>
        </p:txBody>
      </p:sp>
      <p:sp>
        <p:nvSpPr>
          <p:cNvPr id="3" name="Объект 2"/>
          <p:cNvSpPr>
            <a:spLocks noGrp="1"/>
          </p:cNvSpPr>
          <p:nvPr>
            <p:ph idx="1"/>
          </p:nvPr>
        </p:nvSpPr>
        <p:spPr/>
        <p:txBody>
          <a:bodyPr/>
          <a:lstStyle/>
          <a:p>
            <a:pPr marL="136525" lvl="0" indent="0" algn="ctr"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Требуется дополнительное обследование</a:t>
            </a:r>
          </a:p>
          <a:p>
            <a:pPr marL="136525" lvl="0" indent="0" algn="ctr"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endParaRPr lang="ru-RU" sz="3000" dirty="0">
              <a:solidFill>
                <a:prstClr val="black"/>
              </a:solidFill>
              <a:latin typeface="Calibri" panose="020F0502020204030204"/>
            </a:endParaRPr>
          </a:p>
          <a:p>
            <a:pPr marL="136525" lvl="0" indent="0" algn="ctr"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Лица, инфицированные ВИЧ, нуждающиеся </a:t>
            </a:r>
          </a:p>
          <a:p>
            <a:pPr marL="136525" lvl="0" indent="0" algn="ctr"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в проведении пробной химиотерапии </a:t>
            </a:r>
          </a:p>
          <a:p>
            <a:pPr marL="136525" lvl="0" indent="0" algn="ctr"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с целью исключения (подтверждения)</a:t>
            </a:r>
          </a:p>
          <a:p>
            <a:pPr marL="136525" lvl="0" indent="0" algn="ctr"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До 4-х недель</a:t>
            </a:r>
          </a:p>
          <a:p>
            <a:endParaRPr lang="ru-RU"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000" spc="-100" dirty="0">
                <a:solidFill>
                  <a:srgbClr val="1F497D">
                    <a:lumMod val="75000"/>
                  </a:srgbClr>
                </a:solidFill>
                <a:latin typeface="Calibri" panose="020F0502020204030204"/>
              </a:rPr>
              <a:t>I группа ДН</a:t>
            </a:r>
            <a:endParaRPr lang="ru-RU" dirty="0"/>
          </a:p>
        </p:txBody>
      </p:sp>
      <p:sp>
        <p:nvSpPr>
          <p:cNvPr id="3" name="Объект 2"/>
          <p:cNvSpPr>
            <a:spLocks noGrp="1"/>
          </p:cNvSpPr>
          <p:nvPr>
            <p:ph idx="1"/>
          </p:nvPr>
        </p:nvSpPr>
        <p:spPr/>
        <p:txBody>
          <a:bodyPr/>
          <a:lstStyle/>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АКТИВНЫЙ ТУБЕРКУЛЕЗ </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ЛЮБОЙ ЛОКАЛИЗАЦИИ</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Получают лечение по любому режиму химиотерапии</a:t>
            </a: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lang="ru-RU" sz="3000" dirty="0">
              <a:solidFill>
                <a:prstClr val="black"/>
              </a:solidFill>
              <a:latin typeface="Calibri" panose="020F0502020204030204"/>
            </a:endParaRP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lang="ru-RU" sz="3000" dirty="0">
              <a:solidFill>
                <a:prstClr val="black"/>
              </a:solidFill>
              <a:latin typeface="Calibri" panose="020F0502020204030204"/>
            </a:endParaRP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МБТ (+) и МБТ (-)</a:t>
            </a:r>
          </a:p>
          <a:p>
            <a:endParaRPr lang="ru-RU"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000" spc="-100" dirty="0">
                <a:solidFill>
                  <a:srgbClr val="1F497D">
                    <a:lumMod val="75000"/>
                  </a:srgbClr>
                </a:solidFill>
                <a:latin typeface="Calibri" panose="020F0502020204030204"/>
              </a:rPr>
              <a:t>II группа ДН</a:t>
            </a:r>
            <a:endParaRPr lang="ru-RU" dirty="0"/>
          </a:p>
        </p:txBody>
      </p:sp>
      <p:sp>
        <p:nvSpPr>
          <p:cNvPr id="3" name="Объект 2"/>
          <p:cNvSpPr>
            <a:spLocks noGrp="1"/>
          </p:cNvSpPr>
          <p:nvPr>
            <p:ph idx="1"/>
          </p:nvPr>
        </p:nvSpPr>
        <p:spPr/>
        <p:txBody>
          <a:bodyPr/>
          <a:lstStyle/>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АКТИВНЫЕ ФОРМЫ ТУБЕРКУЛЕЗА </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ЛЮБОЙ ЛОКАЛИЗАЦИИ </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800" dirty="0">
                <a:solidFill>
                  <a:prstClr val="black"/>
                </a:solidFill>
                <a:latin typeface="Calibri" panose="020F0502020204030204" pitchFamily="34" charset="0"/>
              </a:rPr>
              <a:t>больные туберкулезом, не получающие лечение</a:t>
            </a:r>
            <a:endParaRPr lang="ru-RU" sz="3000" dirty="0">
              <a:solidFill>
                <a:prstClr val="black"/>
              </a:solidFill>
              <a:latin typeface="Calibri" panose="020F0502020204030204"/>
            </a:endParaRP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lang="ru-RU" sz="3000" dirty="0">
              <a:solidFill>
                <a:prstClr val="black"/>
              </a:solidFill>
              <a:latin typeface="Calibri" panose="020F0502020204030204"/>
            </a:endParaRPr>
          </a:p>
          <a:p>
            <a:pPr marL="546100" lvl="0" indent="-408305"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II А — может быть достигнуто клиническое излечение</a:t>
            </a:r>
          </a:p>
          <a:p>
            <a:pPr marL="546100" lvl="0" indent="-408305"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II Б — симптоматическое лечение</a:t>
            </a:r>
          </a:p>
          <a:p>
            <a:endParaRPr lang="ru-RU"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000" spc="-100" dirty="0">
                <a:solidFill>
                  <a:srgbClr val="1F497D">
                    <a:lumMod val="75000"/>
                  </a:srgbClr>
                </a:solidFill>
                <a:latin typeface="Calibri" panose="020F0502020204030204"/>
              </a:rPr>
              <a:t>III группа ДН</a:t>
            </a:r>
            <a:endParaRPr lang="ru-RU" dirty="0"/>
          </a:p>
        </p:txBody>
      </p:sp>
      <p:sp>
        <p:nvSpPr>
          <p:cNvPr id="3" name="Объект 2"/>
          <p:cNvSpPr>
            <a:spLocks noGrp="1"/>
          </p:cNvSpPr>
          <p:nvPr>
            <p:ph idx="1"/>
          </p:nvPr>
        </p:nvSpPr>
        <p:spPr/>
        <p:txBody>
          <a:bodyPr/>
          <a:lstStyle/>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200" dirty="0">
                <a:solidFill>
                  <a:prstClr val="black"/>
                </a:solidFill>
                <a:latin typeface="Calibri" panose="020F0502020204030204"/>
              </a:rPr>
              <a:t>ИЗЛЕЧЕННЫЕ ОТ ТУБЕРКУЛЕЗА ЛЮБОЙ ЛОКАЛИЗАЦИИ</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400" dirty="0">
                <a:solidFill>
                  <a:prstClr val="black"/>
                </a:solidFill>
                <a:latin typeface="Calibri" panose="020F0502020204030204"/>
              </a:rPr>
              <a:t>Без остаточных изменений</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400" dirty="0">
                <a:solidFill>
                  <a:prstClr val="black"/>
                </a:solidFill>
                <a:latin typeface="Calibri" panose="020F0502020204030204"/>
              </a:rPr>
              <a:t>С малыми (1 год) </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400" dirty="0">
                <a:solidFill>
                  <a:prstClr val="black"/>
                </a:solidFill>
                <a:latin typeface="Calibri" panose="020F0502020204030204"/>
              </a:rPr>
              <a:t>+ВИЧ 3 года</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lang="ru-RU" sz="2400" dirty="0">
              <a:solidFill>
                <a:prstClr val="black"/>
              </a:solidFill>
              <a:latin typeface="Calibri" panose="020F0502020204030204"/>
            </a:endParaRP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400" dirty="0">
                <a:solidFill>
                  <a:prstClr val="black"/>
                </a:solidFill>
                <a:latin typeface="Calibri" panose="020F0502020204030204"/>
              </a:rPr>
              <a:t>При наличии отягощающих факторов</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400" dirty="0">
                <a:solidFill>
                  <a:prstClr val="black"/>
                </a:solidFill>
                <a:latin typeface="Calibri" panose="020F0502020204030204"/>
              </a:rPr>
              <a:t>или большими</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400" dirty="0">
                <a:solidFill>
                  <a:prstClr val="black"/>
                </a:solidFill>
                <a:latin typeface="Calibri" panose="020F0502020204030204"/>
              </a:rPr>
              <a:t> остаточными изменениями (3 года)</a:t>
            </a:r>
          </a:p>
          <a:p>
            <a:pPr marL="411480" lvl="0" indent="-342900" algn="ctr" fontAlgn="base">
              <a:spcBef>
                <a:spcPts val="700"/>
              </a:spcBef>
              <a:spcAft>
                <a:spcPct val="0"/>
              </a:spcAft>
              <a:buClr>
                <a:srgbClr val="1F497D"/>
              </a:buClr>
              <a:buSzPct val="95000"/>
              <a:buFont typeface="Wingdings" panose="05000000000000000000" pitchFamily="2" charset="2"/>
              <a:buChar char=""/>
              <a:defRPr/>
            </a:pPr>
            <a:r>
              <a:rPr lang="ru-RU" sz="2400" dirty="0">
                <a:solidFill>
                  <a:prstClr val="black"/>
                </a:solidFill>
                <a:latin typeface="Calibri" panose="020F0502020204030204"/>
              </a:rPr>
              <a:t>+ВИЧ 5 лет</a:t>
            </a:r>
          </a:p>
          <a:p>
            <a:endParaRPr lang="ru-RU"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000" spc="-100" dirty="0">
                <a:solidFill>
                  <a:srgbClr val="1F497D">
                    <a:lumMod val="75000"/>
                  </a:srgbClr>
                </a:solidFill>
                <a:latin typeface="Calibri" panose="020F0502020204030204"/>
              </a:rPr>
              <a:t>IV группа ДН</a:t>
            </a:r>
            <a:endParaRPr lang="ru-RU" dirty="0"/>
          </a:p>
        </p:txBody>
      </p:sp>
      <p:sp>
        <p:nvSpPr>
          <p:cNvPr id="3" name="Объект 2"/>
          <p:cNvSpPr>
            <a:spLocks noGrp="1"/>
          </p:cNvSpPr>
          <p:nvPr>
            <p:ph idx="1"/>
          </p:nvPr>
        </p:nvSpPr>
        <p:spPr/>
        <p:txBody>
          <a:bodyPr/>
          <a:lstStyle/>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800" dirty="0">
                <a:solidFill>
                  <a:prstClr val="black"/>
                </a:solidFill>
                <a:latin typeface="Calibri" panose="020F0502020204030204"/>
              </a:rPr>
              <a:t>КОНТАКТ С ИСТОЧНИКОМ ТУБЕРКУЛЕЗНОЙ ИНФЕКЦИИ</a:t>
            </a:r>
          </a:p>
          <a:p>
            <a:pPr marL="546100" lvl="0" indent="-408305"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800" dirty="0">
                <a:solidFill>
                  <a:prstClr val="black"/>
                </a:solidFill>
                <a:latin typeface="Calibri" panose="020F0502020204030204"/>
              </a:rPr>
              <a:t>IV А — бытовой и производственный</a:t>
            </a:r>
          </a:p>
          <a:p>
            <a:pPr marL="546100" lvl="0" indent="-408305"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800" dirty="0">
                <a:solidFill>
                  <a:prstClr val="black"/>
                </a:solidFill>
                <a:latin typeface="Calibri" panose="020F0502020204030204"/>
              </a:rPr>
              <a:t>в течение всего срока контакта </a:t>
            </a:r>
          </a:p>
          <a:p>
            <a:pPr marL="874395" lvl="1" indent="-408305" fontAlgn="base">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1900" dirty="0">
                <a:solidFill>
                  <a:prstClr val="black"/>
                </a:solidFill>
                <a:latin typeface="Calibri" panose="020F0502020204030204"/>
              </a:rPr>
              <a:t>МБТ+    +1 год   </a:t>
            </a:r>
          </a:p>
          <a:p>
            <a:pPr marL="874395" lvl="1" indent="-408305" fontAlgn="base">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1900" dirty="0">
                <a:solidFill>
                  <a:prstClr val="black"/>
                </a:solidFill>
                <a:latin typeface="Calibri" panose="020F0502020204030204"/>
              </a:rPr>
              <a:t>ВИЧ   +2 года после излечения источника</a:t>
            </a:r>
          </a:p>
          <a:p>
            <a:pPr marL="874395" lvl="1" indent="-408305" fontAlgn="base">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1900" dirty="0">
                <a:solidFill>
                  <a:prstClr val="black"/>
                </a:solidFill>
                <a:latin typeface="Calibri" panose="020F0502020204030204"/>
              </a:rPr>
              <a:t>умершие +2 года  после смерти источника     </a:t>
            </a:r>
          </a:p>
          <a:p>
            <a:pPr marL="874395" lvl="1" indent="-408305" fontAlgn="base">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1900" dirty="0">
                <a:solidFill>
                  <a:prstClr val="black"/>
                </a:solidFill>
                <a:latin typeface="Calibri" panose="020F0502020204030204"/>
              </a:rPr>
              <a:t>дети 5 лет</a:t>
            </a:r>
          </a:p>
          <a:p>
            <a:pPr marL="546100" lvl="0" indent="-408305"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800" dirty="0">
                <a:solidFill>
                  <a:prstClr val="black"/>
                </a:solidFill>
                <a:latin typeface="Calibri" panose="020F0502020204030204"/>
              </a:rPr>
              <a:t>IV Б — профессиональный </a:t>
            </a:r>
            <a:r>
              <a:rPr lang="ru-RU" sz="2200" dirty="0">
                <a:solidFill>
                  <a:prstClr val="black"/>
                </a:solidFill>
                <a:latin typeface="Calibri" panose="020F0502020204030204"/>
              </a:rPr>
              <a:t>+1 год</a:t>
            </a:r>
          </a:p>
          <a:p>
            <a:pPr marL="546100" lvl="0" indent="-408305"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800" dirty="0">
                <a:solidFill>
                  <a:prstClr val="black"/>
                </a:solidFill>
                <a:latin typeface="Calibri" panose="020F0502020204030204"/>
              </a:rPr>
              <a:t>IV В – с сельскохозяйственными животными</a:t>
            </a:r>
          </a:p>
          <a:p>
            <a:pPr marL="546100" lvl="0" indent="-408305"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200" dirty="0">
                <a:solidFill>
                  <a:prstClr val="black"/>
                </a:solidFill>
                <a:latin typeface="Calibri" panose="020F0502020204030204"/>
              </a:rPr>
              <a:t>1 год, ВИЧ -3 года</a:t>
            </a:r>
          </a:p>
          <a:p>
            <a:endParaRPr lang="ru-RU"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000" spc="-100" dirty="0">
                <a:solidFill>
                  <a:srgbClr val="1F497D">
                    <a:lumMod val="75000"/>
                  </a:srgbClr>
                </a:solidFill>
                <a:latin typeface="Calibri" panose="020F0502020204030204"/>
              </a:rPr>
              <a:t>V группа ДН</a:t>
            </a:r>
            <a:endParaRPr lang="ru-RU" dirty="0"/>
          </a:p>
        </p:txBody>
      </p:sp>
      <p:sp>
        <p:nvSpPr>
          <p:cNvPr id="3" name="Объект 2"/>
          <p:cNvSpPr>
            <a:spLocks noGrp="1"/>
          </p:cNvSpPr>
          <p:nvPr>
            <p:ph idx="1"/>
          </p:nvPr>
        </p:nvSpPr>
        <p:spPr/>
        <p:txBody>
          <a:bodyPr/>
          <a:lstStyle/>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ДЕТИ И ПОДРОСТКИ С ОСЛОЖНЕНИЯМИ </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ПОСЛЕ ПРОТИВОТУБЕРКУЛЕЗНЫХ ПРИВИВОК</a:t>
            </a: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lang="ru-RU" sz="3000" dirty="0">
              <a:solidFill>
                <a:prstClr val="black"/>
              </a:solidFill>
              <a:latin typeface="Calibri" panose="020F0502020204030204"/>
            </a:endParaRP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V А- </a:t>
            </a:r>
            <a:r>
              <a:rPr lang="ru-RU" sz="3000" dirty="0" err="1">
                <a:solidFill>
                  <a:prstClr val="black"/>
                </a:solidFill>
                <a:latin typeface="Calibri" panose="020F0502020204030204"/>
              </a:rPr>
              <a:t>генерализованныи</a:t>
            </a:r>
            <a:r>
              <a:rPr lang="ru-RU" sz="3000" dirty="0">
                <a:solidFill>
                  <a:prstClr val="black"/>
                </a:solidFill>
                <a:latin typeface="Calibri" panose="020F0502020204030204"/>
              </a:rPr>
              <a:t> и распространенными (до 18 лет)</a:t>
            </a: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V Б- локальными и ограниченными (1 год)</a:t>
            </a:r>
          </a:p>
          <a:p>
            <a:pPr marL="411480" lvl="0" indent="-342900" algn="l" fontAlgn="base">
              <a:spcBef>
                <a:spcPts val="700"/>
              </a:spcBef>
              <a:spcAft>
                <a:spcPct val="0"/>
              </a:spcAft>
              <a:buClr>
                <a:srgbClr val="1F497D"/>
              </a:buClr>
              <a:buSzPct val="95000"/>
              <a:buFont typeface="Wingdings" panose="05000000000000000000" pitchFamily="2" charset="2"/>
              <a:buChar char=""/>
              <a:defRPr/>
            </a:pPr>
            <a:endParaRPr lang="ru-RU" sz="3000" dirty="0">
              <a:solidFill>
                <a:prstClr val="black"/>
              </a:solidFill>
              <a:latin typeface="Calibri" panose="020F0502020204030204"/>
            </a:endParaRPr>
          </a:p>
          <a:p>
            <a:endParaRPr lang="ru-RU"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000" spc="-100" dirty="0">
                <a:solidFill>
                  <a:srgbClr val="1F497D">
                    <a:lumMod val="75000"/>
                  </a:srgbClr>
                </a:solidFill>
                <a:latin typeface="Calibri" panose="020F0502020204030204"/>
              </a:rPr>
              <a:t>VI группа ДН</a:t>
            </a:r>
            <a:endParaRPr lang="ru-RU" dirty="0"/>
          </a:p>
        </p:txBody>
      </p:sp>
      <p:sp>
        <p:nvSpPr>
          <p:cNvPr id="3" name="Объект 2"/>
          <p:cNvSpPr>
            <a:spLocks noGrp="1"/>
          </p:cNvSpPr>
          <p:nvPr>
            <p:ph idx="1"/>
          </p:nvPr>
        </p:nvSpPr>
        <p:spPr/>
        <p:txBody>
          <a:bodyPr/>
          <a:lstStyle/>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ПОВЫШЕННЫЙ РИСК ЗАБОЛЕВАНИЯ ЛОКАЛЬНЫМ ТУБЕРКУЛЕЗОМ</a:t>
            </a: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VI А-     с измененной чувствительностью иммунологических проб </a:t>
            </a: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     (вираж туберкулиновых проб) 1 год</a:t>
            </a:r>
          </a:p>
          <a:p>
            <a:pPr marL="874395" lvl="1" indent="-408305" algn="l" fontAlgn="base">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000" dirty="0">
                <a:solidFill>
                  <a:prstClr val="black"/>
                </a:solidFill>
                <a:latin typeface="Calibri" panose="020F0502020204030204"/>
              </a:rPr>
              <a:t>из групп мед и </a:t>
            </a:r>
            <a:r>
              <a:rPr lang="ru-RU" sz="2000" dirty="0" err="1">
                <a:solidFill>
                  <a:prstClr val="black"/>
                </a:solidFill>
                <a:latin typeface="Calibri" panose="020F0502020204030204"/>
              </a:rPr>
              <a:t>соц</a:t>
            </a:r>
            <a:r>
              <a:rPr lang="ru-RU" sz="2000" dirty="0">
                <a:solidFill>
                  <a:prstClr val="black"/>
                </a:solidFill>
                <a:latin typeface="Calibri" panose="020F0502020204030204"/>
              </a:rPr>
              <a:t> риска -2 года</a:t>
            </a:r>
          </a:p>
          <a:p>
            <a:pPr marL="874395" lvl="1" indent="-408305" algn="l" fontAlgn="base">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000" dirty="0">
                <a:solidFill>
                  <a:prstClr val="black"/>
                </a:solidFill>
                <a:latin typeface="Calibri" panose="020F0502020204030204"/>
              </a:rPr>
              <a:t>при усилении - 3 года</a:t>
            </a: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VI Б-      с впервые выявленными остаточными </a:t>
            </a: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err="1">
                <a:solidFill>
                  <a:prstClr val="black"/>
                </a:solidFill>
                <a:latin typeface="Calibri" panose="020F0502020204030204"/>
              </a:rPr>
              <a:t>посттуберкулезными</a:t>
            </a:r>
            <a:r>
              <a:rPr lang="ru-RU" sz="3000" dirty="0">
                <a:solidFill>
                  <a:prstClr val="black"/>
                </a:solidFill>
                <a:latin typeface="Calibri" panose="020F0502020204030204"/>
              </a:rPr>
              <a:t> изменениями</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1 год </a:t>
            </a:r>
          </a:p>
          <a:p>
            <a:pPr marL="874395" lvl="1" indent="-408305" algn="l" fontAlgn="base">
              <a:spcBef>
                <a:spcPct val="20000"/>
              </a:spcBef>
              <a:spcAft>
                <a:spcPct val="0"/>
              </a:spcAft>
              <a:buClrTx/>
              <a:buSzPct val="65000"/>
              <a:buFont typeface="Wingdings" panose="05000000000000000000" pitchFamily="2" charset="2"/>
              <a:buChar char=""/>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2000" dirty="0">
                <a:solidFill>
                  <a:prstClr val="black"/>
                </a:solidFill>
                <a:latin typeface="Calibri" panose="020F0502020204030204"/>
              </a:rPr>
              <a:t>БОИ и из групп риска- до 18 лет</a:t>
            </a:r>
          </a:p>
          <a:p>
            <a:endParaRPr lang="ru-RU"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3600" spc="-100" dirty="0">
                <a:solidFill>
                  <a:srgbClr val="1F497D">
                    <a:lumMod val="75000"/>
                  </a:srgbClr>
                </a:solidFill>
                <a:latin typeface="Calibri" panose="020F0502020204030204"/>
              </a:rPr>
              <a:t>ПРОФИЛАКТИКА</a:t>
            </a:r>
            <a:endParaRPr lang="ru-RU" dirty="0"/>
          </a:p>
        </p:txBody>
      </p:sp>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882065" y="1300722"/>
            <a:ext cx="7796731" cy="926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 name="Группа 9"/>
          <p:cNvGrpSpPr/>
          <p:nvPr/>
        </p:nvGrpSpPr>
        <p:grpSpPr>
          <a:xfrm>
            <a:off x="7513483" y="2286294"/>
            <a:ext cx="2438393" cy="2253105"/>
            <a:chOff x="8907272" y="1076461"/>
            <a:chExt cx="2438393" cy="2253105"/>
          </a:xfrm>
        </p:grpSpPr>
        <p:sp>
          <p:nvSpPr>
            <p:cNvPr id="11" name="Скругленный прямоугольник 10"/>
            <p:cNvSpPr/>
            <p:nvPr/>
          </p:nvSpPr>
          <p:spPr>
            <a:xfrm>
              <a:off x="8907272" y="1076461"/>
              <a:ext cx="2438393" cy="1992213"/>
            </a:xfrm>
            <a:prstGeom prst="roundRect">
              <a:avLst>
                <a:gd name="adj" fmla="val 10000"/>
              </a:avLst>
            </a:prstGeom>
            <a:solidFill>
              <a:srgbClr val="9BBB59"/>
            </a:solidFill>
            <a:ln w="25400" cap="flat" cmpd="sng" algn="ctr">
              <a:solidFill>
                <a:sysClr val="window" lastClr="FFFFFF">
                  <a:hueOff val="0"/>
                  <a:satOff val="0"/>
                  <a:lumOff val="0"/>
                  <a:alphaOff val="0"/>
                </a:sysClr>
              </a:solidFill>
              <a:prstDash val="solid"/>
            </a:ln>
            <a:effectLst/>
          </p:spPr>
        </p:sp>
        <p:sp>
          <p:nvSpPr>
            <p:cNvPr id="12" name="Скругленный прямоугольник 4"/>
            <p:cNvSpPr/>
            <p:nvPr/>
          </p:nvSpPr>
          <p:spPr>
            <a:xfrm>
              <a:off x="9023972" y="1108402"/>
              <a:ext cx="2321693" cy="2221164"/>
            </a:xfrm>
            <a:prstGeom prst="rect">
              <a:avLst/>
            </a:prstGeom>
            <a:noFill/>
            <a:ln>
              <a:noFill/>
            </a:ln>
            <a:effectLst/>
          </p:spPr>
          <p:txBody>
            <a:bodyPr spcFirstLastPara="0" vert="horz" wrap="square" lIns="118110" tIns="118110" rIns="118110" bIns="118110" numCol="1" spcCol="1270" anchor="ctr" anchorCtr="0">
              <a:noAutofit/>
            </a:bodyPr>
            <a:lstStyle/>
            <a:p>
              <a:pPr marL="0" marR="0" lvl="0" indent="0" algn="ctr" defTabSz="1377950" eaLnBrk="1" fontAlgn="auto" latinLnBrk="0" hangingPunct="1">
                <a:lnSpc>
                  <a:spcPct val="90000"/>
                </a:lnSpc>
                <a:spcBef>
                  <a:spcPct val="0"/>
                </a:spcBef>
                <a:spcAft>
                  <a:spcPct val="35000"/>
                </a:spcAft>
                <a:buClrTx/>
                <a:buSzTx/>
                <a:buFontTx/>
                <a:buNone/>
                <a:defRPr/>
              </a:pPr>
              <a:r>
                <a:rPr kumimoji="0" lang="ru-RU" sz="3100" b="1" i="0" u="none" strike="noStrike" kern="1200" cap="none" spc="0" normalizeH="0" baseline="0" noProof="0" dirty="0">
                  <a:ln>
                    <a:noFill/>
                  </a:ln>
                  <a:solidFill>
                    <a:srgbClr val="1F497D">
                      <a:lumMod val="75000"/>
                    </a:srgbClr>
                  </a:solidFill>
                  <a:effectLst/>
                  <a:uLnTx/>
                  <a:uFillTx/>
                  <a:latin typeface="Calibri" panose="020F0502020204030204"/>
                  <a:ea typeface="+mn-ea"/>
                  <a:cs typeface="+mn-cs"/>
                </a:rPr>
                <a:t>Санитарная </a:t>
              </a:r>
            </a:p>
          </p:txBody>
        </p:sp>
      </p:gr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13483" y="4340514"/>
            <a:ext cx="2438400" cy="199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96801" y="2318235"/>
            <a:ext cx="5572125" cy="199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96801" y="4291967"/>
            <a:ext cx="2438400" cy="199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38388" y="4280677"/>
            <a:ext cx="3030538" cy="199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САНИТАРНАЯ ПРОФИЛАКТИКА (2)</a:t>
            </a:r>
            <a:endParaRPr lang="ru-RU" dirty="0"/>
          </a:p>
        </p:txBody>
      </p:sp>
      <p:sp>
        <p:nvSpPr>
          <p:cNvPr id="3" name="Объект 2"/>
          <p:cNvSpPr>
            <a:spLocks noGrp="1"/>
          </p:cNvSpPr>
          <p:nvPr>
            <p:ph idx="1"/>
          </p:nvPr>
        </p:nvSpPr>
        <p:spPr/>
        <p:txBody>
          <a:bodyPr/>
          <a:lstStyle/>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Социальные</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Противоэпидемические</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Лечебно-профилактические мероприятия в очагах </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туберкулезной инфекции</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Санитарно-просветительная работа</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Гигиенические навыки</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Необходимость регулярного обследования</a:t>
            </a:r>
            <a:endParaRPr lang="ru-RU"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САНИТАРНАЯ ПРОФИЛАКТИКА (1)</a:t>
            </a:r>
            <a:endParaRPr lang="ru-RU" dirty="0"/>
          </a:p>
        </p:txBody>
      </p:sp>
      <p:sp>
        <p:nvSpPr>
          <p:cNvPr id="3" name="Объект 2"/>
          <p:cNvSpPr>
            <a:spLocks noGrp="1"/>
          </p:cNvSpPr>
          <p:nvPr>
            <p:ph idx="1"/>
          </p:nvPr>
        </p:nvSpPr>
        <p:spPr>
          <a:xfrm>
            <a:off x="696000" y="1556571"/>
            <a:ext cx="10800000" cy="4604532"/>
          </a:xfrm>
        </p:spPr>
        <p:txBody>
          <a:bodyPr/>
          <a:lstStyle/>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Предохранение здоровых людей – наиболее угрожаемых </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контингентов  населения от пациентов с заразными </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формами туберкулеза.</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Ограничение допуска лиц, больных туберкулезом, </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к работе в некоторых профессиях: </a:t>
            </a:r>
            <a:r>
              <a:rPr lang="ru-RU" altLang="en-US" sz="2400" dirty="0">
                <a:solidFill>
                  <a:prstClr val="black"/>
                </a:solidFill>
                <a:latin typeface="Calibri" panose="020F0502020204030204"/>
              </a:rPr>
              <a:t>родильные дома, </a:t>
            </a:r>
          </a:p>
          <a:p>
            <a:pPr marL="342900" lvl="0" indent="-342900" algn="l">
              <a:spcBef>
                <a:spcPct val="20000"/>
              </a:spcBef>
              <a:spcAft>
                <a:spcPts val="0"/>
              </a:spcAft>
              <a:buClr>
                <a:srgbClr val="D6ECFF"/>
              </a:buClr>
              <a:buFont typeface="Arial" panose="020B0604020202020204" pitchFamily="34" charset="0"/>
              <a:buChar char="•"/>
            </a:pPr>
            <a:r>
              <a:rPr lang="ru-RU" altLang="en-US" sz="2400" dirty="0">
                <a:solidFill>
                  <a:prstClr val="black"/>
                </a:solidFill>
                <a:latin typeface="Calibri" panose="020F0502020204030204"/>
              </a:rPr>
              <a:t>лечебно-профилактические, воспитательные, оздоровительные, </a:t>
            </a:r>
          </a:p>
          <a:p>
            <a:pPr marL="342900" lvl="0" indent="-342900" algn="l">
              <a:spcBef>
                <a:spcPct val="20000"/>
              </a:spcBef>
              <a:spcAft>
                <a:spcPts val="0"/>
              </a:spcAft>
              <a:buClr>
                <a:srgbClr val="D6ECFF"/>
              </a:buClr>
              <a:buFont typeface="Arial" panose="020B0604020202020204" pitchFamily="34" charset="0"/>
              <a:buChar char="•"/>
            </a:pPr>
            <a:r>
              <a:rPr lang="ru-RU" altLang="en-US" sz="2400" dirty="0">
                <a:solidFill>
                  <a:prstClr val="black"/>
                </a:solidFill>
                <a:latin typeface="Calibri" panose="020F0502020204030204"/>
              </a:rPr>
              <a:t>спортивные учреждения для детей и подростков, школы, </a:t>
            </a:r>
          </a:p>
          <a:p>
            <a:pPr marL="342900" lvl="0" indent="-342900" algn="l">
              <a:spcBef>
                <a:spcPct val="20000"/>
              </a:spcBef>
              <a:spcAft>
                <a:spcPts val="0"/>
              </a:spcAft>
              <a:buClr>
                <a:srgbClr val="D6ECFF"/>
              </a:buClr>
              <a:buFont typeface="Arial" panose="020B0604020202020204" pitchFamily="34" charset="0"/>
              <a:buChar char="•"/>
            </a:pPr>
            <a:r>
              <a:rPr lang="ru-RU" altLang="en-US" sz="2400" dirty="0">
                <a:solidFill>
                  <a:prstClr val="black"/>
                </a:solidFill>
                <a:latin typeface="Calibri" panose="020F0502020204030204"/>
              </a:rPr>
              <a:t>пищевая промышленность, предприятия общественного питания, </a:t>
            </a:r>
          </a:p>
          <a:p>
            <a:pPr marL="342900" lvl="0" indent="-342900" algn="l">
              <a:spcBef>
                <a:spcPct val="20000"/>
              </a:spcBef>
              <a:spcAft>
                <a:spcPts val="0"/>
              </a:spcAft>
              <a:buClr>
                <a:srgbClr val="D6ECFF"/>
              </a:buClr>
              <a:buFont typeface="Arial" panose="020B0604020202020204" pitchFamily="34" charset="0"/>
              <a:buChar char="•"/>
            </a:pPr>
            <a:r>
              <a:rPr lang="ru-RU" altLang="en-US" sz="2400" dirty="0">
                <a:solidFill>
                  <a:prstClr val="black"/>
                </a:solidFill>
                <a:latin typeface="Calibri" panose="020F0502020204030204"/>
              </a:rPr>
              <a:t>коммунального хозяйства, общественный транспорт</a:t>
            </a:r>
          </a:p>
          <a:p>
            <a:endParaRPr lang="ru-RU"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ltLang="ru-RU" sz="3600" dirty="0">
                <a:solidFill>
                  <a:srgbClr val="1F497D">
                    <a:lumMod val="75000"/>
                  </a:srgbClr>
                </a:solidFill>
                <a:latin typeface="Calibri" panose="020F0502020204030204"/>
                <a:cs typeface="Tahoma" panose="020B0604030504040204" pitchFamily="34" charset="0"/>
              </a:rPr>
              <a:t>ЭПИДЕМИЧЕСКИЙ ОЧАГ ТУБЕРКУЛЕЗА</a:t>
            </a:r>
            <a:endParaRPr lang="ru-RU" dirty="0"/>
          </a:p>
        </p:txBody>
      </p:sp>
      <p:sp>
        <p:nvSpPr>
          <p:cNvPr id="3" name="Объект 2"/>
          <p:cNvSpPr>
            <a:spLocks noGrp="1"/>
          </p:cNvSpPr>
          <p:nvPr>
            <p:ph idx="1"/>
          </p:nvPr>
        </p:nvSpPr>
        <p:spPr/>
        <p:txBody>
          <a:bodyPr/>
          <a:lstStyle/>
          <a:p>
            <a:pPr marL="342900" lvl="0" indent="-342900" algn="l">
              <a:lnSpc>
                <a:spcPct val="90000"/>
              </a:lnSpc>
              <a:spcBef>
                <a:spcPct val="20000"/>
              </a:spcBef>
              <a:spcAft>
                <a:spcPts val="0"/>
              </a:spcAft>
              <a:buNone/>
            </a:pPr>
            <a:r>
              <a:rPr lang="ru-RU" altLang="ru-RU" dirty="0">
                <a:solidFill>
                  <a:prstClr val="black"/>
                </a:solidFill>
                <a:latin typeface="Calibri" panose="020F0502020204030204"/>
                <a:cs typeface="Tahoma" panose="020B0604030504040204" pitchFamily="34" charset="0"/>
              </a:rPr>
              <a:t>место пребывания</a:t>
            </a:r>
            <a:r>
              <a:rPr lang="ru-RU" altLang="ru-RU" b="1" dirty="0">
                <a:solidFill>
                  <a:prstClr val="black"/>
                </a:solidFill>
                <a:latin typeface="Calibri" panose="020F0502020204030204"/>
                <a:cs typeface="Tahoma" panose="020B0604030504040204" pitchFamily="34" charset="0"/>
              </a:rPr>
              <a:t> больного туберкулезом</a:t>
            </a:r>
            <a:r>
              <a:rPr lang="ru-RU" altLang="ru-RU" dirty="0">
                <a:solidFill>
                  <a:prstClr val="black"/>
                </a:solidFill>
                <a:latin typeface="Calibri" panose="020F0502020204030204"/>
                <a:cs typeface="Tahoma" panose="020B0604030504040204" pitchFamily="34" charset="0"/>
              </a:rPr>
              <a:t> вместе с окружающими его людьми и предметами внешней </a:t>
            </a:r>
          </a:p>
          <a:p>
            <a:pPr marL="342900" lvl="0" indent="-342900" algn="l">
              <a:lnSpc>
                <a:spcPct val="90000"/>
              </a:lnSpc>
              <a:spcBef>
                <a:spcPct val="20000"/>
              </a:spcBef>
              <a:spcAft>
                <a:spcPts val="0"/>
              </a:spcAft>
              <a:buNone/>
            </a:pPr>
            <a:r>
              <a:rPr lang="ru-RU" altLang="ru-RU" dirty="0">
                <a:solidFill>
                  <a:prstClr val="black"/>
                </a:solidFill>
                <a:latin typeface="Calibri" panose="020F0502020204030204"/>
                <a:cs typeface="Tahoma" panose="020B0604030504040204" pitchFamily="34" charset="0"/>
              </a:rPr>
              <a:t>среды в тех пределах </a:t>
            </a:r>
            <a:r>
              <a:rPr lang="ru-RU" altLang="ru-RU" b="1" dirty="0">
                <a:solidFill>
                  <a:prstClr val="black"/>
                </a:solidFill>
                <a:latin typeface="Calibri" panose="020F0502020204030204"/>
                <a:cs typeface="Tahoma" panose="020B0604030504040204" pitchFamily="34" charset="0"/>
              </a:rPr>
              <a:t>времени и пространства</a:t>
            </a:r>
            <a:r>
              <a:rPr lang="ru-RU" altLang="ru-RU" dirty="0">
                <a:solidFill>
                  <a:prstClr val="black"/>
                </a:solidFill>
                <a:latin typeface="Calibri" panose="020F0502020204030204"/>
                <a:cs typeface="Tahoma" panose="020B0604030504040204" pitchFamily="34" charset="0"/>
              </a:rPr>
              <a:t>, в которых </a:t>
            </a:r>
            <a:r>
              <a:rPr lang="ru-RU" altLang="ru-RU" b="1" dirty="0">
                <a:solidFill>
                  <a:prstClr val="black"/>
                </a:solidFill>
                <a:latin typeface="Calibri" panose="020F0502020204030204"/>
                <a:cs typeface="Tahoma" panose="020B0604030504040204" pitchFamily="34" charset="0"/>
              </a:rPr>
              <a:t>возможно возникновение </a:t>
            </a:r>
          </a:p>
          <a:p>
            <a:pPr marL="342900" lvl="0" indent="-342900" algn="l">
              <a:lnSpc>
                <a:spcPct val="90000"/>
              </a:lnSpc>
              <a:spcBef>
                <a:spcPct val="20000"/>
              </a:spcBef>
              <a:spcAft>
                <a:spcPts val="0"/>
              </a:spcAft>
              <a:buNone/>
            </a:pPr>
            <a:r>
              <a:rPr lang="ru-RU" altLang="ru-RU" b="1" dirty="0">
                <a:solidFill>
                  <a:prstClr val="black"/>
                </a:solidFill>
                <a:latin typeface="Calibri" panose="020F0502020204030204"/>
                <a:cs typeface="Tahoma" panose="020B0604030504040204" pitchFamily="34" charset="0"/>
              </a:rPr>
              <a:t>новых заражений и заболеваний</a:t>
            </a:r>
            <a:endParaRPr lang="ru-RU" altLang="ru-RU" b="1" u="sng" dirty="0">
              <a:solidFill>
                <a:prstClr val="black"/>
              </a:solidFill>
              <a:latin typeface="Calibri" panose="020F0502020204030204"/>
              <a:cs typeface="Tahoma" panose="020B0604030504040204" pitchFamily="34" charset="0"/>
            </a:endParaRPr>
          </a:p>
          <a:p>
            <a:pPr marL="342900" lvl="0" indent="-342900" algn="l">
              <a:lnSpc>
                <a:spcPct val="90000"/>
              </a:lnSpc>
              <a:spcBef>
                <a:spcPct val="20000"/>
              </a:spcBef>
              <a:spcAft>
                <a:spcPts val="0"/>
              </a:spcAft>
              <a:buNone/>
            </a:pPr>
            <a:r>
              <a:rPr lang="ru-RU" altLang="ru-RU" b="1" dirty="0">
                <a:solidFill>
                  <a:srgbClr val="1F497D">
                    <a:lumMod val="75000"/>
                  </a:srgbClr>
                </a:solidFill>
                <a:latin typeface="Calibri" panose="020F0502020204030204"/>
                <a:cs typeface="Tahoma" panose="020B0604030504040204" pitchFamily="34" charset="0"/>
              </a:rPr>
              <a:t>Источники </a:t>
            </a:r>
            <a:r>
              <a:rPr lang="ru-RU" altLang="ru-RU" b="1" dirty="0" err="1">
                <a:solidFill>
                  <a:srgbClr val="1F497D">
                    <a:lumMod val="75000"/>
                  </a:srgbClr>
                </a:solidFill>
                <a:latin typeface="Calibri" panose="020F0502020204030204"/>
                <a:cs typeface="Tahoma" panose="020B0604030504040204" pitchFamily="34" charset="0"/>
              </a:rPr>
              <a:t>бактериовыделения</a:t>
            </a:r>
            <a:r>
              <a:rPr lang="ru-RU" altLang="ru-RU" b="1" u="sng" dirty="0">
                <a:solidFill>
                  <a:prstClr val="black"/>
                </a:solidFill>
                <a:latin typeface="Calibri" panose="020F0502020204030204"/>
                <a:cs typeface="Tahoma" panose="020B0604030504040204" pitchFamily="34" charset="0"/>
              </a:rPr>
              <a:t>:</a:t>
            </a:r>
          </a:p>
          <a:p>
            <a:pPr marL="342900" lvl="0" indent="-342900" algn="l">
              <a:lnSpc>
                <a:spcPct val="90000"/>
              </a:lnSpc>
              <a:spcBef>
                <a:spcPct val="20000"/>
              </a:spcBef>
              <a:spcAft>
                <a:spcPts val="0"/>
              </a:spcAft>
              <a:buFontTx/>
              <a:buChar char="-"/>
            </a:pPr>
            <a:r>
              <a:rPr lang="ru-RU" altLang="ru-RU" dirty="0">
                <a:solidFill>
                  <a:prstClr val="black"/>
                </a:solidFill>
                <a:latin typeface="Calibri" panose="020F0502020204030204"/>
                <a:cs typeface="Tahoma" panose="020B0604030504040204" pitchFamily="34" charset="0"/>
              </a:rPr>
              <a:t>больные люди – </a:t>
            </a:r>
            <a:r>
              <a:rPr lang="ru-RU" altLang="ru-RU" dirty="0" err="1">
                <a:solidFill>
                  <a:prstClr val="black"/>
                </a:solidFill>
                <a:latin typeface="Calibri" panose="020F0502020204030204"/>
                <a:cs typeface="Tahoma" panose="020B0604030504040204" pitchFamily="34" charset="0"/>
              </a:rPr>
              <a:t>антропонозный</a:t>
            </a:r>
            <a:r>
              <a:rPr lang="ru-RU" altLang="ru-RU" dirty="0">
                <a:solidFill>
                  <a:prstClr val="black"/>
                </a:solidFill>
                <a:latin typeface="Calibri" panose="020F0502020204030204"/>
                <a:cs typeface="Tahoma" panose="020B0604030504040204" pitchFamily="34" charset="0"/>
              </a:rPr>
              <a:t> очаг</a:t>
            </a:r>
          </a:p>
          <a:p>
            <a:pPr marL="342900" lvl="0" indent="-342900" algn="l">
              <a:lnSpc>
                <a:spcPct val="90000"/>
              </a:lnSpc>
              <a:spcBef>
                <a:spcPct val="20000"/>
              </a:spcBef>
              <a:spcAft>
                <a:spcPts val="0"/>
              </a:spcAft>
              <a:buFontTx/>
              <a:buChar char="-"/>
            </a:pPr>
            <a:r>
              <a:rPr lang="ru-RU" altLang="ru-RU" dirty="0">
                <a:solidFill>
                  <a:prstClr val="black"/>
                </a:solidFill>
                <a:latin typeface="Calibri" panose="020F0502020204030204"/>
                <a:cs typeface="Tahoma" panose="020B0604030504040204" pitchFamily="34" charset="0"/>
              </a:rPr>
              <a:t>больные животные – зоонозный очаг</a:t>
            </a:r>
          </a:p>
          <a:p>
            <a:pPr marL="342900" lvl="0" indent="-342900" algn="l">
              <a:lnSpc>
                <a:spcPct val="90000"/>
              </a:lnSpc>
              <a:spcBef>
                <a:spcPct val="20000"/>
              </a:spcBef>
              <a:spcAft>
                <a:spcPts val="0"/>
              </a:spcAft>
              <a:buNone/>
            </a:pPr>
            <a:r>
              <a:rPr lang="ru-RU" altLang="ru-RU" b="1" dirty="0">
                <a:solidFill>
                  <a:srgbClr val="1F497D">
                    <a:lumMod val="75000"/>
                  </a:srgbClr>
                </a:solidFill>
                <a:latin typeface="Calibri" panose="020F0502020204030204"/>
                <a:cs typeface="Tahoma" panose="020B0604030504040204" pitchFamily="34" charset="0"/>
              </a:rPr>
              <a:t>Границы очага:</a:t>
            </a:r>
          </a:p>
          <a:p>
            <a:pPr marL="342900" lvl="0" indent="-342900" algn="l">
              <a:lnSpc>
                <a:spcPct val="90000"/>
              </a:lnSpc>
              <a:spcBef>
                <a:spcPct val="20000"/>
              </a:spcBef>
              <a:spcAft>
                <a:spcPts val="0"/>
              </a:spcAft>
              <a:buNone/>
            </a:pPr>
            <a:r>
              <a:rPr lang="ru-RU" altLang="ru-RU" b="1" i="1" u="sng" dirty="0">
                <a:solidFill>
                  <a:prstClr val="black"/>
                </a:solidFill>
                <a:latin typeface="Calibri" panose="020F0502020204030204"/>
                <a:cs typeface="Tahoma" panose="020B0604030504040204" pitchFamily="34" charset="0"/>
              </a:rPr>
              <a:t>Пространственные</a:t>
            </a:r>
            <a:r>
              <a:rPr lang="ru-RU" altLang="ru-RU" dirty="0">
                <a:solidFill>
                  <a:prstClr val="black"/>
                </a:solidFill>
                <a:latin typeface="Calibri" panose="020F0502020204030204"/>
                <a:cs typeface="Tahoma" panose="020B0604030504040204" pitchFamily="34" charset="0"/>
              </a:rPr>
              <a:t> – жилище больного, место его работы, учебы, лечения и т.д., а также группы людей, </a:t>
            </a:r>
          </a:p>
          <a:p>
            <a:pPr marL="342900" lvl="0" indent="-342900" algn="l">
              <a:lnSpc>
                <a:spcPct val="90000"/>
              </a:lnSpc>
              <a:spcBef>
                <a:spcPct val="20000"/>
              </a:spcBef>
              <a:spcAft>
                <a:spcPts val="0"/>
              </a:spcAft>
              <a:buNone/>
            </a:pPr>
            <a:r>
              <a:rPr lang="ru-RU" altLang="ru-RU" dirty="0">
                <a:solidFill>
                  <a:prstClr val="black"/>
                </a:solidFill>
                <a:latin typeface="Calibri" panose="020F0502020204030204"/>
                <a:cs typeface="Tahoma" panose="020B0604030504040204" pitchFamily="34" charset="0"/>
              </a:rPr>
              <a:t>с которыми он общается постоянно или временно</a:t>
            </a:r>
          </a:p>
          <a:p>
            <a:pPr marL="342900" lvl="0" indent="-342900" algn="l">
              <a:lnSpc>
                <a:spcPct val="90000"/>
              </a:lnSpc>
              <a:spcBef>
                <a:spcPct val="20000"/>
              </a:spcBef>
              <a:spcAft>
                <a:spcPts val="0"/>
              </a:spcAft>
              <a:buNone/>
            </a:pPr>
            <a:r>
              <a:rPr lang="ru-RU" altLang="ru-RU" b="1" i="1" u="sng" dirty="0">
                <a:solidFill>
                  <a:prstClr val="black"/>
                </a:solidFill>
                <a:latin typeface="Calibri" panose="020F0502020204030204"/>
                <a:cs typeface="Tahoma" panose="020B0604030504040204" pitchFamily="34" charset="0"/>
              </a:rPr>
              <a:t>Временные (2 срока)</a:t>
            </a:r>
            <a:r>
              <a:rPr lang="ru-RU" altLang="ru-RU" dirty="0">
                <a:solidFill>
                  <a:prstClr val="black"/>
                </a:solidFill>
                <a:latin typeface="Calibri" panose="020F0502020204030204"/>
                <a:cs typeface="Tahoma" panose="020B0604030504040204" pitchFamily="34" charset="0"/>
              </a:rPr>
              <a:t> – весь период общения с источником </a:t>
            </a:r>
            <a:r>
              <a:rPr lang="ru-RU" altLang="ru-RU" dirty="0" err="1">
                <a:solidFill>
                  <a:prstClr val="black"/>
                </a:solidFill>
                <a:latin typeface="Calibri" panose="020F0502020204030204"/>
                <a:cs typeface="Tahoma" panose="020B0604030504040204" pitchFamily="34" charset="0"/>
              </a:rPr>
              <a:t>бактериовыделения</a:t>
            </a:r>
            <a:r>
              <a:rPr lang="ru-RU" altLang="ru-RU" dirty="0">
                <a:solidFill>
                  <a:prstClr val="black"/>
                </a:solidFill>
                <a:latin typeface="Calibri" panose="020F0502020204030204"/>
                <a:cs typeface="Tahoma" panose="020B0604030504040204" pitchFamily="34" charset="0"/>
              </a:rPr>
              <a:t> и продолжительность </a:t>
            </a:r>
          </a:p>
          <a:p>
            <a:pPr marL="342900" lvl="0" indent="-342900" algn="l">
              <a:lnSpc>
                <a:spcPct val="90000"/>
              </a:lnSpc>
              <a:spcBef>
                <a:spcPct val="20000"/>
              </a:spcBef>
              <a:spcAft>
                <a:spcPts val="0"/>
              </a:spcAft>
              <a:buNone/>
            </a:pPr>
            <a:r>
              <a:rPr lang="ru-RU" altLang="ru-RU" dirty="0">
                <a:solidFill>
                  <a:prstClr val="black"/>
                </a:solidFill>
                <a:latin typeface="Calibri" panose="020F0502020204030204"/>
                <a:cs typeface="Tahoma" panose="020B0604030504040204" pitchFamily="34" charset="0"/>
              </a:rPr>
              <a:t>инкубации у контактных (1-2 года)</a:t>
            </a:r>
          </a:p>
          <a:p>
            <a:pPr marL="342900" lvl="0" indent="-342900" algn="l">
              <a:lnSpc>
                <a:spcPct val="90000"/>
              </a:lnSpc>
              <a:spcBef>
                <a:spcPct val="20000"/>
              </a:spcBef>
              <a:spcAft>
                <a:spcPts val="0"/>
              </a:spcAft>
              <a:buNone/>
            </a:pPr>
            <a:r>
              <a:rPr lang="ru-RU" altLang="ru-RU" b="1" i="1" u="sng" dirty="0">
                <a:solidFill>
                  <a:prstClr val="black"/>
                </a:solidFill>
                <a:latin typeface="Calibri" panose="020F0502020204030204"/>
                <a:cs typeface="Tahoma" panose="020B0604030504040204" pitchFamily="34" charset="0"/>
              </a:rPr>
              <a:t>Городской </a:t>
            </a:r>
            <a:r>
              <a:rPr lang="ru-RU" altLang="ru-RU" i="1" u="sng" dirty="0">
                <a:solidFill>
                  <a:prstClr val="black"/>
                </a:solidFill>
                <a:latin typeface="Calibri" panose="020F0502020204030204"/>
                <a:cs typeface="Tahoma" panose="020B0604030504040204" pitchFamily="34" charset="0"/>
              </a:rPr>
              <a:t>очаг</a:t>
            </a:r>
            <a:r>
              <a:rPr lang="ru-RU" altLang="ru-RU" b="1" u="sng" dirty="0">
                <a:solidFill>
                  <a:prstClr val="black"/>
                </a:solidFill>
                <a:latin typeface="Calibri" panose="020F0502020204030204"/>
                <a:cs typeface="Tahoma" panose="020B0604030504040204" pitchFamily="34" charset="0"/>
              </a:rPr>
              <a:t> </a:t>
            </a:r>
            <a:r>
              <a:rPr lang="ru-RU" altLang="ru-RU" dirty="0">
                <a:solidFill>
                  <a:prstClr val="black"/>
                </a:solidFill>
                <a:latin typeface="Calibri" panose="020F0502020204030204"/>
                <a:cs typeface="Tahoma" panose="020B0604030504040204" pitchFamily="34" charset="0"/>
              </a:rPr>
              <a:t>(</a:t>
            </a:r>
            <a:r>
              <a:rPr lang="ru-RU" altLang="ru-RU" i="1" u="sng" dirty="0">
                <a:solidFill>
                  <a:prstClr val="black"/>
                </a:solidFill>
                <a:latin typeface="Calibri" panose="020F0502020204030204"/>
                <a:cs typeface="Tahoma" panose="020B0604030504040204" pitchFamily="34" charset="0"/>
              </a:rPr>
              <a:t>территориальный </a:t>
            </a:r>
            <a:r>
              <a:rPr lang="ru-RU" altLang="ru-RU" dirty="0">
                <a:solidFill>
                  <a:prstClr val="black"/>
                </a:solidFill>
                <a:latin typeface="Calibri" panose="020F0502020204030204"/>
                <a:cs typeface="Tahoma" panose="020B0604030504040204" pitchFamily="34" charset="0"/>
              </a:rPr>
              <a:t>очаг) – размытые контуры, многочисленные контакты: бытовые,</a:t>
            </a:r>
          </a:p>
          <a:p>
            <a:pPr marL="342900" lvl="0" indent="-342900" algn="l">
              <a:lnSpc>
                <a:spcPct val="90000"/>
              </a:lnSpc>
              <a:spcBef>
                <a:spcPct val="20000"/>
              </a:spcBef>
              <a:spcAft>
                <a:spcPts val="0"/>
              </a:spcAft>
              <a:buNone/>
            </a:pPr>
            <a:r>
              <a:rPr lang="ru-RU" altLang="ru-RU" dirty="0">
                <a:solidFill>
                  <a:prstClr val="black"/>
                </a:solidFill>
                <a:latin typeface="Calibri" panose="020F0502020204030204"/>
                <a:cs typeface="Tahoma" panose="020B0604030504040204" pitchFamily="34" charset="0"/>
              </a:rPr>
              <a:t>транспортные, производственные и др. (лестничная клетка, </a:t>
            </a:r>
            <a:r>
              <a:rPr lang="ru-RU" altLang="ru-RU" sz="2000" b="1" dirty="0">
                <a:solidFill>
                  <a:srgbClr val="1F497D">
                    <a:lumMod val="75000"/>
                  </a:srgbClr>
                </a:solidFill>
                <a:latin typeface="Calibri" panose="020F0502020204030204"/>
                <a:cs typeface="Tahoma" panose="020B0604030504040204" pitchFamily="34" charset="0"/>
              </a:rPr>
              <a:t>подъезд</a:t>
            </a:r>
            <a:r>
              <a:rPr lang="ru-RU" altLang="ru-RU" dirty="0">
                <a:solidFill>
                  <a:srgbClr val="1F497D">
                    <a:lumMod val="75000"/>
                  </a:srgbClr>
                </a:solidFill>
                <a:latin typeface="Calibri" panose="020F0502020204030204"/>
                <a:cs typeface="Tahoma" panose="020B0604030504040204" pitchFamily="34" charset="0"/>
              </a:rPr>
              <a:t>,</a:t>
            </a:r>
            <a:r>
              <a:rPr lang="ru-RU" altLang="ru-RU" dirty="0">
                <a:solidFill>
                  <a:prstClr val="black"/>
                </a:solidFill>
                <a:latin typeface="Calibri" panose="020F0502020204030204"/>
                <a:cs typeface="Tahoma" panose="020B0604030504040204" pitchFamily="34" charset="0"/>
              </a:rPr>
              <a:t> двор) городской </a:t>
            </a:r>
          </a:p>
          <a:p>
            <a:pPr marL="342900" lvl="0" indent="-342900" algn="l">
              <a:spcBef>
                <a:spcPct val="20000"/>
              </a:spcBef>
              <a:spcAft>
                <a:spcPts val="0"/>
              </a:spcAft>
              <a:buFont typeface="Arial" panose="020B0604020202020204" pitchFamily="34" charset="0"/>
              <a:buChar char="•"/>
            </a:pPr>
            <a:endParaRPr lang="ru-RU" sz="3200" dirty="0">
              <a:solidFill>
                <a:prstClr val="black"/>
              </a:solidFill>
              <a:latin typeface="Calibri" panose="020F0502020204030204"/>
            </a:endParaRPr>
          </a:p>
          <a:p>
            <a:endParaRPr lang="ru-RU"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ОЧАГИ С НАИБОЛЬШИМ РИСКОМ ЗАРАЖЕНИЯ</a:t>
            </a:r>
            <a:endParaRPr lang="ru-RU" dirty="0"/>
          </a:p>
        </p:txBody>
      </p:sp>
      <p:sp>
        <p:nvSpPr>
          <p:cNvPr id="3" name="Объект 2"/>
          <p:cNvSpPr>
            <a:spLocks noGrp="1"/>
          </p:cNvSpPr>
          <p:nvPr>
            <p:ph idx="1"/>
          </p:nvPr>
        </p:nvSpPr>
        <p:spPr/>
        <p:txBody>
          <a:bodyPr/>
          <a:lstStyle/>
          <a:p>
            <a:pPr marL="136525" lvl="0" indent="0" algn="ctr"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БАКТЕРИОВЫДЕЛИТЕЛЬ+</a:t>
            </a:r>
          </a:p>
          <a:p>
            <a:pPr marL="136525" lvl="0" indent="0" algn="l"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1. дети, подростки, беременные женщины</a:t>
            </a:r>
          </a:p>
          <a:p>
            <a:pPr marL="136525" lvl="0" indent="0" algn="l"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2. несоблюдение санитарно-гигиенических правил</a:t>
            </a:r>
          </a:p>
          <a:p>
            <a:pPr marL="136525" lvl="0" indent="0" algn="l"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3. тяжелые бытовые условия (общежитие, многонаселенная </a:t>
            </a:r>
          </a:p>
          <a:p>
            <a:pPr marL="136525" lvl="0" indent="0" algn="l"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коммунальная квартира)</a:t>
            </a:r>
          </a:p>
          <a:p>
            <a:pPr marL="136525" lvl="0" indent="0" algn="l"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4. детские, подростковые учреждения, дома-интернаты, </a:t>
            </a:r>
          </a:p>
          <a:p>
            <a:pPr marL="136525" lvl="0" indent="0" algn="l" fontAlgn="base">
              <a:spcBef>
                <a:spcPts val="700"/>
              </a:spcBef>
              <a:spcAft>
                <a:spcPct val="0"/>
              </a:spcAft>
              <a:buSzPct val="95000"/>
              <a:buNone/>
              <a:tabLst>
                <a:tab pos="136525" algn="l"/>
                <a:tab pos="241300" algn="l"/>
                <a:tab pos="690245" algn="l"/>
                <a:tab pos="1139825" algn="l"/>
                <a:tab pos="1588770" algn="l"/>
                <a:tab pos="2038350" algn="l"/>
                <a:tab pos="2487295" algn="l"/>
                <a:tab pos="2936875" algn="l"/>
                <a:tab pos="3385820" algn="l"/>
                <a:tab pos="3835400" algn="l"/>
                <a:tab pos="4284345" algn="l"/>
                <a:tab pos="4733925" algn="l"/>
                <a:tab pos="5182870" algn="l"/>
                <a:tab pos="5632450" algn="l"/>
                <a:tab pos="6081395" algn="l"/>
                <a:tab pos="6530975" algn="l"/>
                <a:tab pos="6979920" algn="l"/>
                <a:tab pos="7429500" algn="l"/>
                <a:tab pos="7878445" algn="l"/>
                <a:tab pos="8328025" algn="l"/>
                <a:tab pos="8776970" algn="l"/>
              </a:tabLst>
              <a:defRPr/>
            </a:pPr>
            <a:r>
              <a:rPr lang="ru-RU" sz="3000" dirty="0">
                <a:solidFill>
                  <a:prstClr val="black"/>
                </a:solidFill>
                <a:latin typeface="Calibri" panose="020F0502020204030204"/>
              </a:rPr>
              <a:t>другие учреждения закрытого типа</a:t>
            </a:r>
          </a:p>
          <a:p>
            <a:endParaRPr lang="ru-RU"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ОЧАГИ С МЕНЬШИМ РИСКОМ ЗАРАЖЕНИЯ</a:t>
            </a:r>
            <a:endParaRPr lang="ru-RU" dirty="0"/>
          </a:p>
        </p:txBody>
      </p:sp>
      <p:sp>
        <p:nvSpPr>
          <p:cNvPr id="3" name="Объект 2"/>
          <p:cNvSpPr>
            <a:spLocks noGrp="1"/>
          </p:cNvSpPr>
          <p:nvPr>
            <p:ph idx="1"/>
          </p:nvPr>
        </p:nvSpPr>
        <p:spPr/>
        <p:txBody>
          <a:bodyPr/>
          <a:lstStyle/>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err="1">
                <a:solidFill>
                  <a:prstClr val="black"/>
                </a:solidFill>
                <a:latin typeface="Calibri" panose="020F0502020204030204"/>
              </a:rPr>
              <a:t>Бактериовыделитель</a:t>
            </a:r>
            <a:r>
              <a:rPr lang="ru-RU" sz="3000" dirty="0">
                <a:solidFill>
                  <a:prstClr val="black"/>
                </a:solidFill>
                <a:latin typeface="Calibri" panose="020F0502020204030204"/>
              </a:rPr>
              <a:t>, проживающий</a:t>
            </a: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lang="ru-RU" sz="3000" dirty="0">
              <a:solidFill>
                <a:prstClr val="black"/>
              </a:solidFill>
              <a:latin typeface="Calibri" panose="020F0502020204030204"/>
            </a:endParaRP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1. В отдельной квартире</a:t>
            </a: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2. Без детей, подростков и/или беременных женщин</a:t>
            </a: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3. Выполняющий санитарно-гигиенический режим</a:t>
            </a:r>
          </a:p>
          <a:p>
            <a:endParaRPr lang="ru-RU"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ОЧАГИ С МИНИМАЛЬНЫМ РИСКОМ ЗАРАЖЕНИЯ</a:t>
            </a:r>
            <a:endParaRPr lang="ru-RU" dirty="0"/>
          </a:p>
        </p:txBody>
      </p:sp>
      <p:sp>
        <p:nvSpPr>
          <p:cNvPr id="3" name="Объект 2"/>
          <p:cNvSpPr>
            <a:spLocks noGrp="1"/>
          </p:cNvSpPr>
          <p:nvPr>
            <p:ph idx="1"/>
          </p:nvPr>
        </p:nvSpPr>
        <p:spPr/>
        <p:txBody>
          <a:bodyPr/>
          <a:lstStyle/>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1. Больные активным туберкулезом органов дыхания </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b="1" dirty="0">
                <a:solidFill>
                  <a:prstClr val="black"/>
                </a:solidFill>
                <a:latin typeface="Calibri" panose="020F0502020204030204"/>
              </a:rPr>
              <a:t>без установленного </a:t>
            </a:r>
            <a:r>
              <a:rPr lang="ru-RU" sz="3000" b="1" dirty="0" err="1">
                <a:solidFill>
                  <a:prstClr val="black"/>
                </a:solidFill>
                <a:latin typeface="Calibri" panose="020F0502020204030204"/>
              </a:rPr>
              <a:t>бактериовыделения</a:t>
            </a:r>
            <a:r>
              <a:rPr lang="ru-RU" sz="3000" b="1" dirty="0">
                <a:solidFill>
                  <a:prstClr val="black"/>
                </a:solidFill>
                <a:latin typeface="Calibri" panose="020F0502020204030204"/>
              </a:rPr>
              <a:t> </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b="1" dirty="0">
                <a:solidFill>
                  <a:prstClr val="black"/>
                </a:solidFill>
                <a:latin typeface="Calibri" panose="020F0502020204030204"/>
              </a:rPr>
              <a:t>при взятии на учет</a:t>
            </a:r>
            <a:r>
              <a:rPr lang="ru-RU" sz="3000" dirty="0">
                <a:solidFill>
                  <a:prstClr val="black"/>
                </a:solidFill>
                <a:latin typeface="Calibri" panose="020F0502020204030204"/>
              </a:rPr>
              <a:t>, проживающие с детьми, подростками и/или</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беременными женщинами.</a:t>
            </a:r>
          </a:p>
          <a:p>
            <a:pPr marL="546100" lvl="0" indent="-408305" algn="l"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lang="ru-RU" sz="3000" dirty="0">
              <a:solidFill>
                <a:prstClr val="black"/>
              </a:solidFill>
              <a:latin typeface="Calibri" panose="020F0502020204030204"/>
            </a:endParaRP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2. Больные </a:t>
            </a:r>
            <a:r>
              <a:rPr lang="ru-RU" sz="3000" b="1" dirty="0" err="1">
                <a:solidFill>
                  <a:prstClr val="black"/>
                </a:solidFill>
                <a:latin typeface="Calibri" panose="020F0502020204030204"/>
              </a:rPr>
              <a:t>внелегочными</a:t>
            </a:r>
            <a:r>
              <a:rPr lang="ru-RU" sz="3000" dirty="0">
                <a:solidFill>
                  <a:prstClr val="black"/>
                </a:solidFill>
                <a:latin typeface="Calibri" panose="020F0502020204030204"/>
              </a:rPr>
              <a:t> локализациями туберкулеза </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с выделением МБТ и без выделения МБТ с наличием язв и свищей.</a:t>
            </a:r>
          </a:p>
          <a:p>
            <a:endParaRPr lang="ru-RU"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ОЧАГИ С ПОТЕНЦИАЛЬНЫМ РИСКОМ ЗАРАЖЕНИЯ</a:t>
            </a:r>
            <a:endParaRPr lang="ru-RU" dirty="0"/>
          </a:p>
        </p:txBody>
      </p:sp>
      <p:sp>
        <p:nvSpPr>
          <p:cNvPr id="3" name="Объект 2"/>
          <p:cNvSpPr>
            <a:spLocks noGrp="1"/>
          </p:cNvSpPr>
          <p:nvPr>
            <p:ph idx="1"/>
          </p:nvPr>
        </p:nvSpPr>
        <p:spPr/>
        <p:txBody>
          <a:bodyPr/>
          <a:lstStyle/>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1. Больные активным туберкулезом органов дыхания, у которых</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b="1" dirty="0">
                <a:solidFill>
                  <a:prstClr val="black"/>
                </a:solidFill>
                <a:latin typeface="Calibri" panose="020F0502020204030204"/>
              </a:rPr>
              <a:t>в результате лечения прекратилось </a:t>
            </a:r>
            <a:r>
              <a:rPr lang="ru-RU" sz="3000" b="1" dirty="0" err="1">
                <a:solidFill>
                  <a:prstClr val="black"/>
                </a:solidFill>
                <a:latin typeface="Calibri" panose="020F0502020204030204"/>
              </a:rPr>
              <a:t>бактериовыделение</a:t>
            </a:r>
            <a:r>
              <a:rPr lang="ru-RU" sz="3000" b="1" dirty="0">
                <a:solidFill>
                  <a:prstClr val="black"/>
                </a:solidFill>
                <a:latin typeface="Calibri" panose="020F0502020204030204"/>
              </a:rPr>
              <a:t> </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(условные </a:t>
            </a:r>
            <a:r>
              <a:rPr lang="ru-RU" sz="3000" dirty="0" err="1">
                <a:solidFill>
                  <a:prstClr val="black"/>
                </a:solidFill>
                <a:latin typeface="Calibri" panose="020F0502020204030204"/>
              </a:rPr>
              <a:t>бактриовыделители</a:t>
            </a:r>
            <a:r>
              <a:rPr lang="ru-RU" sz="3000" dirty="0">
                <a:solidFill>
                  <a:prstClr val="black"/>
                </a:solidFill>
                <a:latin typeface="Calibri" panose="020F0502020204030204"/>
              </a:rPr>
              <a:t>), проживающие без детей, </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подростков и/или беременных женщин и не имеющие </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отягощающих факторов</a:t>
            </a: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endParaRPr lang="ru-RU" sz="3000" dirty="0">
              <a:solidFill>
                <a:prstClr val="black"/>
              </a:solidFill>
              <a:latin typeface="Calibri" panose="020F0502020204030204"/>
            </a:endParaRPr>
          </a:p>
          <a:p>
            <a:pPr marL="546100" lvl="0" indent="-408305" algn="ctr" fontAlgn="base">
              <a:spcBef>
                <a:spcPts val="700"/>
              </a:spcBef>
              <a:spcAft>
                <a:spcPct val="0"/>
              </a:spcAft>
              <a:buSzPct val="65000"/>
              <a:buNone/>
              <a:tabLst>
                <a:tab pos="546100" algn="l"/>
                <a:tab pos="650875" algn="l"/>
                <a:tab pos="1099820" algn="l"/>
                <a:tab pos="1549400" algn="l"/>
                <a:tab pos="1998345" algn="l"/>
                <a:tab pos="2447925" algn="l"/>
                <a:tab pos="2896870" algn="l"/>
                <a:tab pos="3346450" algn="l"/>
                <a:tab pos="3795395" algn="l"/>
                <a:tab pos="4244975" algn="l"/>
                <a:tab pos="4693920" algn="l"/>
                <a:tab pos="5143500" algn="l"/>
                <a:tab pos="5592445" algn="l"/>
                <a:tab pos="6042025" algn="l"/>
                <a:tab pos="6490970" algn="l"/>
                <a:tab pos="6940550" algn="l"/>
                <a:tab pos="7389495" algn="l"/>
                <a:tab pos="7839075" algn="l"/>
                <a:tab pos="8288020" algn="l"/>
                <a:tab pos="8737600" algn="l"/>
                <a:tab pos="9186545" algn="l"/>
              </a:tabLst>
              <a:defRPr/>
            </a:pPr>
            <a:r>
              <a:rPr lang="ru-RU" sz="3000" dirty="0">
                <a:solidFill>
                  <a:prstClr val="black"/>
                </a:solidFill>
                <a:latin typeface="Calibri" panose="020F0502020204030204"/>
              </a:rPr>
              <a:t>2. Больные, не выделяющие МБТ, </a:t>
            </a:r>
            <a:r>
              <a:rPr lang="ru-RU" sz="3000" b="1" dirty="0">
                <a:solidFill>
                  <a:prstClr val="black"/>
                </a:solidFill>
                <a:latin typeface="Calibri" panose="020F0502020204030204"/>
              </a:rPr>
              <a:t>выбывшие(умершие)</a:t>
            </a:r>
          </a:p>
          <a:p>
            <a:endParaRPr lang="ru-RU"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ОЧАГИ ЗООНОЗНОГО ТУБЕРКУЛЕЗА</a:t>
            </a:r>
            <a:endParaRPr lang="ru-RU" dirty="0"/>
          </a:p>
        </p:txBody>
      </p:sp>
      <p:sp>
        <p:nvSpPr>
          <p:cNvPr id="3" name="Объект 2"/>
          <p:cNvSpPr>
            <a:spLocks noGrp="1"/>
          </p:cNvSpPr>
          <p:nvPr>
            <p:ph idx="1"/>
          </p:nvPr>
        </p:nvSpPr>
        <p:spPr/>
        <p:txBody>
          <a:bodyPr/>
          <a:lstStyle/>
          <a:p>
            <a:pPr marL="0" lvl="0" indent="0" algn="l">
              <a:spcBef>
                <a:spcPct val="20000"/>
              </a:spcBef>
              <a:spcAft>
                <a:spcPts val="0"/>
              </a:spcAft>
              <a:buNone/>
            </a:pPr>
            <a:r>
              <a:rPr lang="ru-RU" altLang="en-US" sz="3200" dirty="0">
                <a:solidFill>
                  <a:prstClr val="black"/>
                </a:solidFill>
                <a:latin typeface="Calibri" panose="020F0502020204030204"/>
              </a:rPr>
              <a:t>Больные туберкулезом животные</a:t>
            </a:r>
          </a:p>
          <a:p>
            <a:pPr marL="342900" lvl="0" indent="-342900" algn="l">
              <a:spcBef>
                <a:spcPct val="20000"/>
              </a:spcBef>
              <a:spcAft>
                <a:spcPts val="0"/>
              </a:spcAft>
              <a:buFont typeface="Arial" panose="020B0604020202020204" pitchFamily="34" charset="0"/>
              <a:buChar char="•"/>
            </a:pPr>
            <a:endParaRPr lang="ru-RU" altLang="en-US" sz="3200" dirty="0">
              <a:solidFill>
                <a:prstClr val="black"/>
              </a:solidFill>
              <a:latin typeface="Calibri" panose="020F0502020204030204"/>
            </a:endParaRPr>
          </a:p>
          <a:p>
            <a:endParaRPr lang="ru-RU"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РЕГИСТРАЦИЯ И УЧЕТ ОЧАГОВ ТУБЕРКУЛЕЗА</a:t>
            </a:r>
            <a:endParaRPr lang="ru-RU" dirty="0"/>
          </a:p>
        </p:txBody>
      </p:sp>
      <p:sp>
        <p:nvSpPr>
          <p:cNvPr id="3" name="Объект 2"/>
          <p:cNvSpPr>
            <a:spLocks noGrp="1"/>
          </p:cNvSpPr>
          <p:nvPr>
            <p:ph idx="1"/>
          </p:nvPr>
        </p:nvSpPr>
        <p:spPr/>
        <p:txBody>
          <a:bodyPr/>
          <a:lstStyle/>
          <a:p>
            <a:pPr marL="342900" lvl="0" indent="-342900" algn="l">
              <a:spcBef>
                <a:spcPct val="20000"/>
              </a:spcBef>
              <a:spcAft>
                <a:spcPts val="0"/>
              </a:spcAft>
              <a:buNone/>
            </a:pPr>
            <a:r>
              <a:rPr lang="ru-RU" altLang="en-US" sz="2400" dirty="0">
                <a:solidFill>
                  <a:prstClr val="black"/>
                </a:solidFill>
                <a:latin typeface="Calibri" panose="020F0502020204030204"/>
              </a:rPr>
              <a:t>УЧЕТНАЯ ФОРМА </a:t>
            </a:r>
            <a:r>
              <a:rPr lang="ru-RU" altLang="en-US" sz="2400" b="1" dirty="0">
                <a:solidFill>
                  <a:srgbClr val="1F497D">
                    <a:lumMod val="50000"/>
                  </a:srgbClr>
                </a:solidFill>
                <a:latin typeface="Calibri" panose="020F0502020204030204"/>
              </a:rPr>
              <a:t>089/у-00</a:t>
            </a:r>
            <a:r>
              <a:rPr lang="ru-RU" altLang="en-US" sz="2400" dirty="0">
                <a:solidFill>
                  <a:srgbClr val="FF0000"/>
                </a:solidFill>
                <a:latin typeface="Calibri" panose="020F0502020204030204"/>
              </a:rPr>
              <a:t> </a:t>
            </a:r>
            <a:r>
              <a:rPr lang="ru-RU" altLang="en-US" sz="2400" dirty="0">
                <a:solidFill>
                  <a:prstClr val="black"/>
                </a:solidFill>
                <a:latin typeface="Calibri" panose="020F0502020204030204"/>
              </a:rPr>
              <a:t>на больного с впервые в жизни </a:t>
            </a:r>
            <a:r>
              <a:rPr lang="ru-RU" altLang="en-US" sz="2400" dirty="0">
                <a:solidFill>
                  <a:srgbClr val="1F497D">
                    <a:lumMod val="50000"/>
                  </a:srgbClr>
                </a:solidFill>
                <a:latin typeface="Calibri" panose="020F0502020204030204"/>
              </a:rPr>
              <a:t>установленным </a:t>
            </a:r>
          </a:p>
          <a:p>
            <a:pPr marL="342900" lvl="0" indent="-342900" algn="l">
              <a:spcBef>
                <a:spcPct val="20000"/>
              </a:spcBef>
              <a:spcAft>
                <a:spcPts val="0"/>
              </a:spcAft>
              <a:buNone/>
            </a:pPr>
            <a:r>
              <a:rPr lang="ru-RU" altLang="en-US" sz="2400" dirty="0">
                <a:solidFill>
                  <a:srgbClr val="1F497D">
                    <a:lumMod val="50000"/>
                  </a:srgbClr>
                </a:solidFill>
                <a:latin typeface="Calibri" panose="020F0502020204030204"/>
              </a:rPr>
              <a:t>диагнозом туберкулеза</a:t>
            </a:r>
          </a:p>
          <a:p>
            <a:pPr marL="342900" lvl="0" indent="-342900" algn="l">
              <a:spcBef>
                <a:spcPct val="20000"/>
              </a:spcBef>
              <a:spcAft>
                <a:spcPts val="0"/>
              </a:spcAft>
              <a:buNone/>
            </a:pPr>
            <a:r>
              <a:rPr lang="ru-RU" altLang="en-US" sz="2400" b="1" dirty="0">
                <a:solidFill>
                  <a:srgbClr val="1F497D">
                    <a:lumMod val="50000"/>
                  </a:srgbClr>
                </a:solidFill>
                <a:latin typeface="Calibri" panose="020F0502020204030204"/>
              </a:rPr>
              <a:t>В 3-Х ДНЕВНЫЙ СРОК </a:t>
            </a:r>
          </a:p>
          <a:p>
            <a:pPr marL="342900" lvl="0" indent="-342900" algn="l">
              <a:spcBef>
                <a:spcPct val="20000"/>
              </a:spcBef>
              <a:spcAft>
                <a:spcPts val="0"/>
              </a:spcAft>
              <a:buNone/>
            </a:pPr>
            <a:r>
              <a:rPr lang="ru-RU" altLang="en-US" sz="2400" dirty="0">
                <a:solidFill>
                  <a:prstClr val="black"/>
                </a:solidFill>
                <a:latin typeface="Calibri" panose="020F0502020204030204"/>
              </a:rPr>
              <a:t>В территориальный орган госсанэпиднадзора </a:t>
            </a:r>
            <a:r>
              <a:rPr lang="ru-RU" altLang="en-US" sz="2400" dirty="0" err="1">
                <a:solidFill>
                  <a:prstClr val="black"/>
                </a:solidFill>
                <a:latin typeface="Calibri" panose="020F0502020204030204"/>
              </a:rPr>
              <a:t>ЦГиЭ</a:t>
            </a:r>
            <a:endParaRPr lang="ru-RU" altLang="en-US" sz="2400" dirty="0">
              <a:solidFill>
                <a:prstClr val="black"/>
              </a:solidFill>
              <a:latin typeface="Calibri" panose="020F0502020204030204"/>
            </a:endParaRPr>
          </a:p>
          <a:p>
            <a:pPr marL="342900" lvl="0" indent="-342900" algn="l">
              <a:spcBef>
                <a:spcPct val="20000"/>
              </a:spcBef>
              <a:spcAft>
                <a:spcPts val="0"/>
              </a:spcAft>
              <a:buNone/>
            </a:pPr>
            <a:r>
              <a:rPr lang="ru-RU" altLang="en-US" sz="2400" dirty="0">
                <a:solidFill>
                  <a:prstClr val="black"/>
                </a:solidFill>
                <a:latin typeface="Calibri" panose="020F0502020204030204"/>
              </a:rPr>
              <a:t>В ПТД по месту жительства больного</a:t>
            </a:r>
          </a:p>
          <a:p>
            <a:pPr marL="342900" lvl="0" indent="-342900" algn="l">
              <a:spcBef>
                <a:spcPct val="20000"/>
              </a:spcBef>
              <a:spcAft>
                <a:spcPts val="0"/>
              </a:spcAft>
              <a:buNone/>
            </a:pPr>
            <a:endParaRPr lang="ru-RU" altLang="en-US" sz="2400" b="1" dirty="0">
              <a:solidFill>
                <a:srgbClr val="1F497D">
                  <a:lumMod val="50000"/>
                </a:srgbClr>
              </a:solidFill>
              <a:latin typeface="Calibri" panose="020F0502020204030204"/>
            </a:endParaRPr>
          </a:p>
          <a:p>
            <a:pPr marL="342900" lvl="0" indent="-342900" algn="l">
              <a:spcBef>
                <a:spcPct val="20000"/>
              </a:spcBef>
              <a:spcAft>
                <a:spcPts val="0"/>
              </a:spcAft>
              <a:buNone/>
            </a:pPr>
            <a:r>
              <a:rPr lang="ru-RU" altLang="en-US" sz="2400" b="1" dirty="0">
                <a:solidFill>
                  <a:srgbClr val="1F497D">
                    <a:lumMod val="50000"/>
                  </a:srgbClr>
                </a:solidFill>
                <a:latin typeface="Calibri" panose="020F0502020204030204"/>
              </a:rPr>
              <a:t>При выявлении МБТ(+)</a:t>
            </a:r>
          </a:p>
          <a:p>
            <a:pPr marL="342900" lvl="0" indent="-342900" algn="l">
              <a:spcBef>
                <a:spcPct val="20000"/>
              </a:spcBef>
              <a:spcAft>
                <a:spcPts val="0"/>
              </a:spcAft>
              <a:buNone/>
            </a:pPr>
            <a:r>
              <a:rPr lang="ru-RU" altLang="en-US" sz="2400" b="1" dirty="0">
                <a:solidFill>
                  <a:srgbClr val="1F497D">
                    <a:lumMod val="50000"/>
                  </a:srgbClr>
                </a:solidFill>
                <a:latin typeface="Calibri" panose="020F0502020204030204"/>
              </a:rPr>
              <a:t>«Экстренное извещение» (ф.058/у) в течение 24 час</a:t>
            </a:r>
          </a:p>
          <a:p>
            <a:pPr marL="342900" lvl="0" indent="-342900" algn="l">
              <a:spcBef>
                <a:spcPct val="20000"/>
              </a:spcBef>
              <a:spcAft>
                <a:spcPts val="0"/>
              </a:spcAft>
              <a:buNone/>
            </a:pPr>
            <a:r>
              <a:rPr lang="ru-RU" altLang="en-US" sz="2400" dirty="0">
                <a:solidFill>
                  <a:prstClr val="black"/>
                </a:solidFill>
                <a:latin typeface="Calibri" panose="020F0502020204030204"/>
              </a:rPr>
              <a:t>В районный (городской) </a:t>
            </a:r>
            <a:r>
              <a:rPr lang="ru-RU" altLang="en-US" sz="2400" dirty="0" err="1">
                <a:solidFill>
                  <a:prstClr val="black"/>
                </a:solidFill>
                <a:latin typeface="Calibri" panose="020F0502020204030204"/>
              </a:rPr>
              <a:t>ЦГиЭ</a:t>
            </a:r>
            <a:endParaRPr lang="ru-RU" altLang="en-US" sz="2400" dirty="0">
              <a:solidFill>
                <a:prstClr val="black"/>
              </a:solidFill>
              <a:latin typeface="Calibri" panose="020F0502020204030204"/>
            </a:endParaRPr>
          </a:p>
          <a:p>
            <a:pPr marL="342900" lvl="0" indent="-342900" algn="l">
              <a:spcBef>
                <a:spcPct val="20000"/>
              </a:spcBef>
              <a:spcAft>
                <a:spcPts val="0"/>
              </a:spcAft>
              <a:buNone/>
            </a:pPr>
            <a:r>
              <a:rPr lang="ru-RU" altLang="en-US" sz="2400" dirty="0">
                <a:solidFill>
                  <a:prstClr val="black"/>
                </a:solidFill>
                <a:latin typeface="Calibri" panose="020F0502020204030204"/>
              </a:rPr>
              <a:t>В ПТД по месту прописки, фактического проживания, работы больного</a:t>
            </a:r>
          </a:p>
          <a:p>
            <a:endParaRPr lang="ru-RU"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0600" y="453715"/>
            <a:ext cx="10800000" cy="1240651"/>
          </a:xfrm>
        </p:spPr>
        <p:txBody>
          <a:bodyPr/>
          <a:lstStyle/>
          <a:p>
            <a:r>
              <a:rPr lang="ru-RU" sz="3600" spc="-100" dirty="0">
                <a:solidFill>
                  <a:srgbClr val="1F497D">
                    <a:lumMod val="75000"/>
                  </a:srgbClr>
                </a:solidFill>
                <a:latin typeface="Calibri" panose="020F0502020204030204"/>
              </a:rPr>
              <a:t>ПЕРВИЧНОЕ ЭПИДЕМИОЛОГИЧЕСКОЕ </a:t>
            </a:r>
            <a:br>
              <a:rPr lang="ru-RU" sz="3600" spc="-100" dirty="0">
                <a:solidFill>
                  <a:srgbClr val="1F497D">
                    <a:lumMod val="75000"/>
                  </a:srgbClr>
                </a:solidFill>
                <a:latin typeface="Calibri" panose="020F0502020204030204"/>
              </a:rPr>
            </a:br>
            <a:r>
              <a:rPr lang="ru-RU" sz="3600" spc="-100" dirty="0">
                <a:solidFill>
                  <a:srgbClr val="1F497D">
                    <a:lumMod val="75000"/>
                  </a:srgbClr>
                </a:solidFill>
                <a:latin typeface="Calibri" panose="020F0502020204030204"/>
              </a:rPr>
              <a:t>ОБСЛЕДОВАНИЕ ОЧАГА</a:t>
            </a:r>
            <a:endParaRPr lang="ru-RU" dirty="0"/>
          </a:p>
        </p:txBody>
      </p:sp>
      <p:sp>
        <p:nvSpPr>
          <p:cNvPr id="3" name="Объект 2"/>
          <p:cNvSpPr>
            <a:spLocks noGrp="1"/>
          </p:cNvSpPr>
          <p:nvPr>
            <p:ph idx="1"/>
          </p:nvPr>
        </p:nvSpPr>
        <p:spPr>
          <a:xfrm>
            <a:off x="683300" y="2024868"/>
            <a:ext cx="10800000" cy="4320000"/>
          </a:xfrm>
        </p:spPr>
        <p:txBody>
          <a:bodyPr/>
          <a:lstStyle/>
          <a:p>
            <a:pPr marL="342900" lvl="0" indent="-342900" algn="l">
              <a:spcBef>
                <a:spcPct val="20000"/>
              </a:spcBef>
              <a:spcAft>
                <a:spcPts val="0"/>
              </a:spcAft>
              <a:buNone/>
            </a:pPr>
            <a:r>
              <a:rPr lang="ru-RU" altLang="en-US" sz="3200" dirty="0">
                <a:solidFill>
                  <a:prstClr val="black"/>
                </a:solidFill>
                <a:latin typeface="Calibri" panose="020F0502020204030204"/>
              </a:rPr>
              <a:t>По месту жительства – не позднее </a:t>
            </a:r>
            <a:r>
              <a:rPr lang="ru-RU" altLang="en-US" sz="3200" b="1" dirty="0">
                <a:solidFill>
                  <a:srgbClr val="1F497D">
                    <a:lumMod val="50000"/>
                  </a:srgbClr>
                </a:solidFill>
                <a:latin typeface="Calibri" panose="020F0502020204030204"/>
              </a:rPr>
              <a:t>3-х</a:t>
            </a:r>
            <a:r>
              <a:rPr lang="ru-RU" altLang="en-US" sz="3200" dirty="0">
                <a:solidFill>
                  <a:prstClr val="black"/>
                </a:solidFill>
                <a:latin typeface="Calibri" panose="020F0502020204030204"/>
              </a:rPr>
              <a:t> дней </a:t>
            </a:r>
          </a:p>
          <a:p>
            <a:pPr marL="342900" lvl="0" indent="-342900" algn="l">
              <a:spcBef>
                <a:spcPct val="20000"/>
              </a:spcBef>
              <a:spcAft>
                <a:spcPts val="0"/>
              </a:spcAft>
              <a:buNone/>
            </a:pPr>
            <a:endParaRPr lang="ru-RU" altLang="en-US" sz="3200" dirty="0">
              <a:solidFill>
                <a:prstClr val="black"/>
              </a:solidFill>
              <a:latin typeface="Calibri" panose="020F0502020204030204"/>
            </a:endParaRPr>
          </a:p>
          <a:p>
            <a:pPr marL="342900" lvl="0" indent="-342900" algn="l">
              <a:spcBef>
                <a:spcPct val="20000"/>
              </a:spcBef>
              <a:spcAft>
                <a:spcPts val="0"/>
              </a:spcAft>
              <a:buNone/>
            </a:pPr>
            <a:r>
              <a:rPr lang="ru-RU" altLang="en-US" sz="3200" dirty="0">
                <a:solidFill>
                  <a:prstClr val="black"/>
                </a:solidFill>
                <a:latin typeface="Calibri" panose="020F0502020204030204"/>
              </a:rPr>
              <a:t>По месту работы – не позднее </a:t>
            </a:r>
            <a:r>
              <a:rPr lang="ru-RU" altLang="en-US" sz="3200" b="1" dirty="0">
                <a:solidFill>
                  <a:srgbClr val="1F497D">
                    <a:lumMod val="50000"/>
                  </a:srgbClr>
                </a:solidFill>
                <a:latin typeface="Calibri" panose="020F0502020204030204"/>
              </a:rPr>
              <a:t>7-и</a:t>
            </a:r>
            <a:r>
              <a:rPr lang="ru-RU" altLang="en-US" sz="3200" dirty="0">
                <a:solidFill>
                  <a:prstClr val="black"/>
                </a:solidFill>
                <a:latin typeface="Calibri" panose="020F0502020204030204"/>
              </a:rPr>
              <a:t> дней </a:t>
            </a:r>
          </a:p>
          <a:p>
            <a:pPr marL="342900" lvl="0" indent="-342900" algn="l">
              <a:spcBef>
                <a:spcPct val="20000"/>
              </a:spcBef>
              <a:spcAft>
                <a:spcPts val="0"/>
              </a:spcAft>
              <a:buNone/>
            </a:pPr>
            <a:endParaRPr lang="ru-RU" altLang="en-US" sz="3200" dirty="0">
              <a:solidFill>
                <a:prstClr val="black"/>
              </a:solidFill>
              <a:latin typeface="Calibri" panose="020F0502020204030204"/>
            </a:endParaRPr>
          </a:p>
          <a:p>
            <a:pPr marL="342900" lvl="0" indent="-342900" algn="l">
              <a:spcBef>
                <a:spcPct val="20000"/>
              </a:spcBef>
              <a:spcAft>
                <a:spcPts val="0"/>
              </a:spcAft>
              <a:buNone/>
            </a:pPr>
            <a:r>
              <a:rPr lang="ru-RU" altLang="en-US" sz="3200" dirty="0">
                <a:solidFill>
                  <a:prstClr val="black"/>
                </a:solidFill>
                <a:latin typeface="Calibri" panose="020F0502020204030204"/>
              </a:rPr>
              <a:t>Первичное обследование контактных</a:t>
            </a:r>
          </a:p>
          <a:p>
            <a:pPr marL="342900" lvl="0" indent="-342900" algn="l">
              <a:spcBef>
                <a:spcPct val="20000"/>
              </a:spcBef>
              <a:spcAft>
                <a:spcPts val="0"/>
              </a:spcAft>
              <a:buNone/>
            </a:pPr>
            <a:r>
              <a:rPr lang="ru-RU" altLang="en-US" sz="3200" dirty="0">
                <a:solidFill>
                  <a:prstClr val="black"/>
                </a:solidFill>
                <a:latin typeface="Calibri" panose="020F0502020204030204"/>
              </a:rPr>
              <a:t> – в </a:t>
            </a:r>
            <a:r>
              <a:rPr lang="ru-RU" altLang="en-US" sz="3200" dirty="0">
                <a:solidFill>
                  <a:srgbClr val="1F497D">
                    <a:lumMod val="50000"/>
                  </a:srgbClr>
                </a:solidFill>
                <a:latin typeface="Calibri" panose="020F0502020204030204"/>
              </a:rPr>
              <a:t>течение </a:t>
            </a:r>
            <a:r>
              <a:rPr lang="ru-RU" altLang="en-US" sz="3200" b="1" dirty="0">
                <a:solidFill>
                  <a:srgbClr val="1F497D">
                    <a:lumMod val="50000"/>
                  </a:srgbClr>
                </a:solidFill>
                <a:latin typeface="Calibri" panose="020F0502020204030204"/>
              </a:rPr>
              <a:t>14 дней</a:t>
            </a:r>
          </a:p>
          <a:p>
            <a:endParaRPr lang="ru-RU"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ПЛАН МЕРОПРИЯТИЙ  В ОЧАГЕ</a:t>
            </a:r>
            <a:endParaRPr lang="ru-RU" dirty="0"/>
          </a:p>
        </p:txBody>
      </p:sp>
      <p:sp>
        <p:nvSpPr>
          <p:cNvPr id="3" name="Объект 2"/>
          <p:cNvSpPr>
            <a:spLocks noGrp="1"/>
          </p:cNvSpPr>
          <p:nvPr>
            <p:ph idx="1"/>
          </p:nvPr>
        </p:nvSpPr>
        <p:spPr/>
        <p:txBody>
          <a:bodyPr/>
          <a:lstStyle/>
          <a:p>
            <a:pPr marL="514350" lvl="0" indent="-514350" algn="l" fontAlgn="base">
              <a:spcBef>
                <a:spcPts val="700"/>
              </a:spcBef>
              <a:spcAft>
                <a:spcPct val="0"/>
              </a:spcAft>
              <a:buClr>
                <a:srgbClr val="1F497D"/>
              </a:buClr>
              <a:buSzPct val="95000"/>
              <a:buFont typeface="Arial" panose="020B0604020202020204" pitchFamily="34" charset="0"/>
              <a:buAutoNum type="arabicPeriod"/>
              <a:defRPr/>
            </a:pPr>
            <a:r>
              <a:rPr lang="ru-RU" sz="3000" dirty="0">
                <a:solidFill>
                  <a:prstClr val="black"/>
                </a:solidFill>
                <a:latin typeface="Calibri" panose="020F0502020204030204"/>
              </a:rPr>
              <a:t>Лечение больного</a:t>
            </a:r>
          </a:p>
          <a:p>
            <a:pPr marL="514350" lvl="0" indent="-514350" algn="l" fontAlgn="base">
              <a:spcBef>
                <a:spcPts val="700"/>
              </a:spcBef>
              <a:spcAft>
                <a:spcPct val="0"/>
              </a:spcAft>
              <a:buClr>
                <a:srgbClr val="1F497D"/>
              </a:buClr>
              <a:buSzPct val="95000"/>
              <a:buFont typeface="Arial" panose="020B0604020202020204" pitchFamily="34" charset="0"/>
              <a:buAutoNum type="arabicPeriod"/>
              <a:defRPr/>
            </a:pPr>
            <a:r>
              <a:rPr lang="ru-RU" sz="3000" dirty="0">
                <a:solidFill>
                  <a:prstClr val="black"/>
                </a:solidFill>
                <a:latin typeface="Calibri" panose="020F0502020204030204"/>
              </a:rPr>
              <a:t>Госпитализация </a:t>
            </a:r>
            <a:r>
              <a:rPr lang="ru-RU" sz="3000" dirty="0" err="1">
                <a:solidFill>
                  <a:prstClr val="black"/>
                </a:solidFill>
                <a:latin typeface="Calibri" panose="020F0502020204030204"/>
              </a:rPr>
              <a:t>бактериовыделителя</a:t>
            </a:r>
            <a:r>
              <a:rPr lang="ru-RU" sz="3000" dirty="0">
                <a:solidFill>
                  <a:prstClr val="black"/>
                </a:solidFill>
                <a:latin typeface="Calibri" panose="020F0502020204030204"/>
              </a:rPr>
              <a:t> в 3-хдневный срок</a:t>
            </a:r>
          </a:p>
          <a:p>
            <a:pPr marL="514350" lvl="0" indent="-514350" algn="l" fontAlgn="base">
              <a:spcBef>
                <a:spcPts val="700"/>
              </a:spcBef>
              <a:spcAft>
                <a:spcPct val="0"/>
              </a:spcAft>
              <a:buClr>
                <a:srgbClr val="1F497D"/>
              </a:buClr>
              <a:buSzPct val="95000"/>
              <a:buFont typeface="Arial" panose="020B0604020202020204" pitchFamily="34" charset="0"/>
              <a:buAutoNum type="arabicPeriod"/>
              <a:defRPr/>
            </a:pPr>
            <a:r>
              <a:rPr lang="ru-RU" sz="3000" dirty="0">
                <a:solidFill>
                  <a:prstClr val="black"/>
                </a:solidFill>
                <a:latin typeface="Calibri" panose="020F0502020204030204"/>
              </a:rPr>
              <a:t>Обследование контактных (14 дней), </a:t>
            </a:r>
          </a:p>
          <a:p>
            <a:pPr marL="514350" lvl="0" indent="-514350" algn="l" fontAlgn="base">
              <a:spcBef>
                <a:spcPts val="700"/>
              </a:spcBef>
              <a:spcAft>
                <a:spcPct val="0"/>
              </a:spcAft>
              <a:buClr>
                <a:srgbClr val="1F497D"/>
              </a:buClr>
              <a:buSzPct val="95000"/>
              <a:buFont typeface="Arial" panose="020B0604020202020204" pitchFamily="34" charset="0"/>
              <a:buAutoNum type="arabicPeriod"/>
              <a:defRPr/>
            </a:pPr>
            <a:r>
              <a:rPr lang="ru-RU" sz="3000" dirty="0">
                <a:solidFill>
                  <a:prstClr val="black"/>
                </a:solidFill>
                <a:latin typeface="Calibri" panose="020F0502020204030204"/>
              </a:rPr>
              <a:t>Постановка их на учет (</a:t>
            </a:r>
            <a:r>
              <a:rPr lang="en-US" sz="3000" dirty="0">
                <a:solidFill>
                  <a:prstClr val="black"/>
                </a:solidFill>
                <a:latin typeface="Calibri" panose="020F0502020204030204"/>
              </a:rPr>
              <a:t>IV</a:t>
            </a:r>
            <a:r>
              <a:rPr lang="ru-RU" sz="3000" dirty="0">
                <a:solidFill>
                  <a:prstClr val="black"/>
                </a:solidFill>
                <a:latin typeface="Calibri" panose="020F0502020204030204"/>
              </a:rPr>
              <a:t> группа), </a:t>
            </a:r>
          </a:p>
          <a:p>
            <a:pPr marL="514350" lvl="0" indent="-514350" algn="l" fontAlgn="base">
              <a:spcBef>
                <a:spcPts val="700"/>
              </a:spcBef>
              <a:spcAft>
                <a:spcPct val="0"/>
              </a:spcAft>
              <a:buClr>
                <a:srgbClr val="1F497D"/>
              </a:buClr>
              <a:buSzPct val="95000"/>
              <a:buFont typeface="Arial" panose="020B0604020202020204" pitchFamily="34" charset="0"/>
              <a:buAutoNum type="arabicPeriod"/>
              <a:defRPr/>
            </a:pPr>
            <a:r>
              <a:rPr lang="ru-RU" sz="3000" dirty="0" err="1">
                <a:solidFill>
                  <a:prstClr val="black"/>
                </a:solidFill>
                <a:latin typeface="Calibri" panose="020F0502020204030204"/>
              </a:rPr>
              <a:t>Химиопрофилактика</a:t>
            </a:r>
            <a:r>
              <a:rPr lang="ru-RU" sz="3000" dirty="0">
                <a:solidFill>
                  <a:prstClr val="black"/>
                </a:solidFill>
                <a:latin typeface="Calibri" panose="020F0502020204030204"/>
              </a:rPr>
              <a:t>  </a:t>
            </a:r>
          </a:p>
          <a:p>
            <a:pPr marL="514350" lvl="0" indent="-514350" algn="l" fontAlgn="base">
              <a:spcBef>
                <a:spcPts val="700"/>
              </a:spcBef>
              <a:spcAft>
                <a:spcPct val="0"/>
              </a:spcAft>
              <a:buClr>
                <a:srgbClr val="1F497D"/>
              </a:buClr>
              <a:buSzPct val="95000"/>
              <a:buFont typeface="Arial" panose="020B0604020202020204" pitchFamily="34" charset="0"/>
              <a:buAutoNum type="arabicPeriod"/>
              <a:defRPr/>
            </a:pPr>
            <a:r>
              <a:rPr lang="ru-RU" sz="3000" dirty="0">
                <a:solidFill>
                  <a:prstClr val="black"/>
                </a:solidFill>
                <a:latin typeface="Calibri" panose="020F0502020204030204"/>
              </a:rPr>
              <a:t>Проведение дезинфекции</a:t>
            </a:r>
          </a:p>
          <a:p>
            <a:pPr marL="739775" lvl="1" indent="-285750" algn="l" fontAlgn="base">
              <a:spcBef>
                <a:spcPct val="20000"/>
              </a:spcBef>
              <a:spcAft>
                <a:spcPct val="0"/>
              </a:spcAft>
              <a:buClr>
                <a:srgbClr val="C0504D"/>
              </a:buClr>
              <a:buSzPct val="90000"/>
              <a:buFont typeface="Arial" panose="020B0604020202020204" pitchFamily="34" charset="0"/>
              <a:buChar char="•"/>
              <a:defRPr/>
            </a:pPr>
            <a:r>
              <a:rPr lang="ru-RU" sz="2600" dirty="0">
                <a:solidFill>
                  <a:prstClr val="black"/>
                </a:solidFill>
                <a:latin typeface="Calibri" panose="020F0502020204030204"/>
              </a:rPr>
              <a:t>Текущей - ежедневно</a:t>
            </a:r>
          </a:p>
          <a:p>
            <a:pPr marL="739775" lvl="1" indent="-285750" algn="l" fontAlgn="base">
              <a:spcBef>
                <a:spcPct val="20000"/>
              </a:spcBef>
              <a:spcAft>
                <a:spcPct val="0"/>
              </a:spcAft>
              <a:buClr>
                <a:srgbClr val="C0504D"/>
              </a:buClr>
              <a:buSzPct val="90000"/>
              <a:buFont typeface="Arial" panose="020B0604020202020204" pitchFamily="34" charset="0"/>
              <a:buChar char="•"/>
              <a:defRPr/>
            </a:pPr>
            <a:r>
              <a:rPr lang="ru-RU" sz="2600" dirty="0">
                <a:solidFill>
                  <a:prstClr val="black"/>
                </a:solidFill>
                <a:latin typeface="Calibri" panose="020F0502020204030204"/>
              </a:rPr>
              <a:t>Заключительной – однократно после госпитализации</a:t>
            </a:r>
          </a:p>
          <a:p>
            <a:endParaRPr lang="ru-RU"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spc="-100" dirty="0">
                <a:solidFill>
                  <a:srgbClr val="1F497D">
                    <a:lumMod val="75000"/>
                  </a:srgbClr>
                </a:solidFill>
                <a:latin typeface="Calibri" panose="020F0502020204030204"/>
              </a:rPr>
              <a:t>Дезинфекция </a:t>
            </a:r>
            <a:endParaRPr lang="ru-RU" dirty="0"/>
          </a:p>
        </p:txBody>
      </p:sp>
      <p:sp>
        <p:nvSpPr>
          <p:cNvPr id="3" name="Объект 2"/>
          <p:cNvSpPr>
            <a:spLocks noGrp="1"/>
          </p:cNvSpPr>
          <p:nvPr>
            <p:ph idx="1"/>
          </p:nvPr>
        </p:nvSpPr>
        <p:spPr>
          <a:xfrm>
            <a:off x="696000" y="1654225"/>
            <a:ext cx="10800000" cy="4560144"/>
          </a:xfrm>
        </p:spPr>
        <p:txBody>
          <a:bodyPr/>
          <a:lstStyle/>
          <a:p>
            <a:pPr marL="342900" lvl="0" indent="-342900" algn="l">
              <a:spcBef>
                <a:spcPct val="20000"/>
              </a:spcBef>
              <a:spcAft>
                <a:spcPts val="0"/>
              </a:spcAft>
              <a:buClr>
                <a:srgbClr val="D6ECFF"/>
              </a:buClr>
              <a:buNone/>
            </a:pPr>
            <a:r>
              <a:rPr lang="ru-RU" altLang="en-US" sz="3200" b="1" dirty="0">
                <a:solidFill>
                  <a:srgbClr val="1F497D">
                    <a:lumMod val="75000"/>
                  </a:srgbClr>
                </a:solidFill>
                <a:latin typeface="Calibri" panose="020F0502020204030204"/>
              </a:rPr>
              <a:t>ТЕКУЩАЯ </a:t>
            </a:r>
            <a:r>
              <a:rPr lang="ru-RU" altLang="en-US" sz="3200" dirty="0">
                <a:solidFill>
                  <a:srgbClr val="FFFFFF"/>
                </a:solidFill>
                <a:latin typeface="Calibri" panose="020F0502020204030204"/>
              </a:rPr>
              <a:t>– </a:t>
            </a:r>
            <a:r>
              <a:rPr lang="ru-RU" altLang="en-US" sz="3200" dirty="0">
                <a:solidFill>
                  <a:prstClr val="black"/>
                </a:solidFill>
                <a:latin typeface="Calibri" panose="020F0502020204030204"/>
              </a:rPr>
              <a:t>проводится регулярно (ежедневно) силами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проживающих, пока </a:t>
            </a:r>
            <a:r>
              <a:rPr lang="ru-RU" altLang="en-US" sz="3200" dirty="0" err="1">
                <a:solidFill>
                  <a:prstClr val="black"/>
                </a:solidFill>
                <a:latin typeface="Calibri" panose="020F0502020204030204"/>
              </a:rPr>
              <a:t>бактериовыделитель</a:t>
            </a:r>
            <a:r>
              <a:rPr lang="ru-RU" altLang="en-US" sz="3200" dirty="0">
                <a:solidFill>
                  <a:prstClr val="black"/>
                </a:solidFill>
                <a:latin typeface="Calibri" panose="020F0502020204030204"/>
              </a:rPr>
              <a:t> продолжает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находиться в очаге</a:t>
            </a:r>
          </a:p>
          <a:p>
            <a:pPr marL="342900" lvl="0" indent="-342900" algn="l">
              <a:spcBef>
                <a:spcPct val="20000"/>
              </a:spcBef>
              <a:spcAft>
                <a:spcPts val="0"/>
              </a:spcAft>
              <a:buClr>
                <a:srgbClr val="D6ECFF"/>
              </a:buClr>
              <a:buNone/>
            </a:pPr>
            <a:r>
              <a:rPr lang="ru-RU" altLang="en-US" sz="3200" b="1" dirty="0">
                <a:solidFill>
                  <a:srgbClr val="1F497D">
                    <a:lumMod val="75000"/>
                  </a:srgbClr>
                </a:solidFill>
                <a:latin typeface="Calibri" panose="020F0502020204030204"/>
              </a:rPr>
              <a:t>ЗАКЛЮЧИТЕЛЬНАЯ</a:t>
            </a:r>
            <a:r>
              <a:rPr lang="ru-RU" altLang="en-US" sz="3200" dirty="0">
                <a:solidFill>
                  <a:srgbClr val="1F497D">
                    <a:lumMod val="75000"/>
                  </a:srgbClr>
                </a:solidFill>
                <a:latin typeface="Calibri" panose="020F0502020204030204"/>
              </a:rPr>
              <a:t> – </a:t>
            </a:r>
            <a:r>
              <a:rPr lang="ru-RU" altLang="en-US" sz="3200" dirty="0">
                <a:solidFill>
                  <a:prstClr val="black"/>
                </a:solidFill>
                <a:latin typeface="Calibri" panose="020F0502020204030204"/>
              </a:rPr>
              <a:t>однократно после госпитализации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смерти/излечения </a:t>
            </a:r>
            <a:r>
              <a:rPr lang="ru-RU" altLang="en-US" sz="3200" dirty="0" err="1">
                <a:solidFill>
                  <a:prstClr val="black"/>
                </a:solidFill>
                <a:latin typeface="Calibri" panose="020F0502020204030204"/>
              </a:rPr>
              <a:t>бактериовыделителя</a:t>
            </a:r>
            <a:r>
              <a:rPr lang="ru-RU" altLang="en-US" sz="3200" dirty="0">
                <a:solidFill>
                  <a:prstClr val="black"/>
                </a:solidFill>
                <a:latin typeface="Calibri" panose="020F0502020204030204"/>
              </a:rPr>
              <a:t> или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1-2- раза в год, если </a:t>
            </a:r>
            <a:r>
              <a:rPr lang="ru-RU" altLang="en-US" sz="3200" dirty="0" err="1">
                <a:solidFill>
                  <a:prstClr val="black"/>
                </a:solidFill>
                <a:latin typeface="Calibri" panose="020F0502020204030204"/>
              </a:rPr>
              <a:t>бактериовыделитель</a:t>
            </a:r>
            <a:r>
              <a:rPr lang="ru-RU" altLang="en-US" sz="3200" dirty="0">
                <a:solidFill>
                  <a:prstClr val="black"/>
                </a:solidFill>
                <a:latin typeface="Calibri" panose="020F0502020204030204"/>
              </a:rPr>
              <a:t>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продолжает находиться в очаге,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Проводится </a:t>
            </a:r>
            <a:r>
              <a:rPr lang="ru-RU" altLang="en-US" sz="3200" dirty="0" err="1">
                <a:solidFill>
                  <a:prstClr val="black"/>
                </a:solidFill>
                <a:latin typeface="Calibri" panose="020F0502020204030204"/>
              </a:rPr>
              <a:t>санэпидслужбой</a:t>
            </a:r>
            <a:endParaRPr lang="ru-RU" altLang="en-US" sz="3200" dirty="0">
              <a:solidFill>
                <a:prstClr val="black"/>
              </a:solidFill>
              <a:latin typeface="Calibri" panose="020F0502020204030204"/>
            </a:endParaRPr>
          </a:p>
          <a:p>
            <a:endParaRPr lang="ru-RU"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ТЕКУЩАЯ ДЕЗИНФЕКЦИЯ (1)</a:t>
            </a:r>
            <a:endParaRPr lang="ru-RU" dirty="0"/>
          </a:p>
        </p:txBody>
      </p:sp>
      <p:sp>
        <p:nvSpPr>
          <p:cNvPr id="3" name="Объект 2"/>
          <p:cNvSpPr>
            <a:spLocks noGrp="1"/>
          </p:cNvSpPr>
          <p:nvPr>
            <p:ph idx="1"/>
          </p:nvPr>
        </p:nvSpPr>
        <p:spPr>
          <a:xfrm>
            <a:off x="669367" y="1583203"/>
            <a:ext cx="10800000" cy="4569021"/>
          </a:xfrm>
        </p:spPr>
        <p:txBody>
          <a:bodyPr/>
          <a:lstStyle/>
          <a:p>
            <a:pPr marL="342900" lvl="0" indent="-342900" algn="l">
              <a:spcBef>
                <a:spcPct val="20000"/>
              </a:spcBef>
              <a:spcAft>
                <a:spcPts val="0"/>
              </a:spcAft>
              <a:buClr>
                <a:srgbClr val="D6ECFF"/>
              </a:buClr>
              <a:buNone/>
            </a:pPr>
            <a:r>
              <a:rPr lang="ru-RU" altLang="en-US" sz="3200" dirty="0">
                <a:solidFill>
                  <a:srgbClr val="1F497D">
                    <a:lumMod val="75000"/>
                  </a:srgbClr>
                </a:solidFill>
                <a:latin typeface="Calibri" panose="020F0502020204030204"/>
              </a:rPr>
              <a:t>обработке подлежат:</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Выделения больного (мокрота)</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Посуда больного</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Белье больного</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Все горизонтальные поверхности </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(пол, столы, полки, подоконники) </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Выключатели, ручки дверей, окон</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Места общего пользования (ванная, раковины, унитазы)</a:t>
            </a:r>
          </a:p>
          <a:p>
            <a:endParaRPr lang="ru-RU"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ТЕКУЩАЯ ДЕЗИНФЕКЦИЯ (2)</a:t>
            </a:r>
            <a:endParaRPr lang="ru-RU" dirty="0"/>
          </a:p>
        </p:txBody>
      </p:sp>
      <p:sp>
        <p:nvSpPr>
          <p:cNvPr id="3" name="Объект 2"/>
          <p:cNvSpPr>
            <a:spLocks noGrp="1"/>
          </p:cNvSpPr>
          <p:nvPr>
            <p:ph idx="1"/>
          </p:nvPr>
        </p:nvSpPr>
        <p:spPr/>
        <p:txBody>
          <a:bodyPr/>
          <a:lstStyle/>
          <a:p>
            <a:pPr marL="342900" lvl="0" indent="-3429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При этом выделения (мокрота) должны собираться в специальную </a:t>
            </a:r>
          </a:p>
          <a:p>
            <a:pPr marL="342900" lvl="0" indent="-3429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баночку темного стекла с притертой крышкой (плевательницу), </a:t>
            </a:r>
          </a:p>
          <a:p>
            <a:pPr marL="342900" lvl="0" indent="-3429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на 1/3 заполненную дезинфицирующим раствором, затем </a:t>
            </a:r>
          </a:p>
          <a:p>
            <a:pPr marL="342900" lvl="0" indent="-3429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обрабатываться несколько часов и </a:t>
            </a:r>
          </a:p>
          <a:p>
            <a:pPr marL="342900" lvl="0" indent="-3429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только после этого вливаться в унитаз!</a:t>
            </a:r>
          </a:p>
          <a:p>
            <a:pPr marL="342900" lvl="0" indent="-3429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Посуда и белье также выделяются отдельно для больного, </a:t>
            </a:r>
          </a:p>
          <a:p>
            <a:pPr marL="342900" lvl="0" indent="-3429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обрабатываются отдельно от всех остальных</a:t>
            </a:r>
          </a:p>
          <a:p>
            <a:pPr marL="342900" lvl="0" indent="-3429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Оптимально – отдельная комната</a:t>
            </a:r>
          </a:p>
          <a:p>
            <a:endParaRPr lang="ru-RU"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ТЕКУЩАЯ ДЕЗИНФЕКЦИЯ (3)</a:t>
            </a:r>
            <a:endParaRPr lang="ru-RU" dirty="0"/>
          </a:p>
        </p:txBody>
      </p:sp>
      <p:sp>
        <p:nvSpPr>
          <p:cNvPr id="3" name="Объект 2"/>
          <p:cNvSpPr>
            <a:spLocks noGrp="1"/>
          </p:cNvSpPr>
          <p:nvPr>
            <p:ph idx="1"/>
          </p:nvPr>
        </p:nvSpPr>
        <p:spPr/>
        <p:txBody>
          <a:bodyPr/>
          <a:lstStyle/>
          <a:p>
            <a:pPr marL="457200" lvl="0" indent="-457200" algn="l">
              <a:spcBef>
                <a:spcPct val="20000"/>
              </a:spcBef>
              <a:spcAft>
                <a:spcPts val="0"/>
              </a:spcAft>
              <a:buFont typeface="Arial" panose="020B0604020202020204" pitchFamily="34" charset="0"/>
              <a:buChar char="•"/>
            </a:pPr>
            <a:r>
              <a:rPr lang="ru-RU" altLang="ru-RU" sz="2800" dirty="0">
                <a:solidFill>
                  <a:prstClr val="black"/>
                </a:solidFill>
                <a:latin typeface="Calibri" panose="020F0502020204030204"/>
              </a:rPr>
              <a:t>При уборке помещения и обеззараживании посуды и вещей </a:t>
            </a:r>
          </a:p>
          <a:p>
            <a:pPr marL="0" lvl="0" indent="0" algn="l">
              <a:spcBef>
                <a:spcPct val="20000"/>
              </a:spcBef>
              <a:spcAft>
                <a:spcPts val="0"/>
              </a:spcAft>
              <a:buNone/>
            </a:pPr>
            <a:r>
              <a:rPr lang="ru-RU" altLang="ru-RU" sz="2800" dirty="0">
                <a:solidFill>
                  <a:prstClr val="black"/>
                </a:solidFill>
                <a:latin typeface="Calibri" panose="020F0502020204030204"/>
              </a:rPr>
              <a:t>родственники должны одевать специально выделенную одежду, </a:t>
            </a:r>
          </a:p>
          <a:p>
            <a:pPr marL="0" lvl="0" indent="0" algn="l">
              <a:spcBef>
                <a:spcPct val="20000"/>
              </a:spcBef>
              <a:spcAft>
                <a:spcPts val="0"/>
              </a:spcAft>
              <a:buNone/>
            </a:pPr>
            <a:r>
              <a:rPr lang="ru-RU" altLang="ru-RU" sz="2800" dirty="0">
                <a:solidFill>
                  <a:prstClr val="black"/>
                </a:solidFill>
                <a:latin typeface="Calibri" panose="020F0502020204030204"/>
              </a:rPr>
              <a:t>косынку, перчатки</a:t>
            </a:r>
          </a:p>
          <a:p>
            <a:pPr marL="457200" lvl="0" indent="-457200" algn="l">
              <a:spcBef>
                <a:spcPct val="20000"/>
              </a:spcBef>
              <a:spcAft>
                <a:spcPts val="0"/>
              </a:spcAft>
              <a:buFont typeface="Arial" panose="020B0604020202020204" pitchFamily="34" charset="0"/>
              <a:buChar char="•"/>
            </a:pPr>
            <a:r>
              <a:rPr lang="ru-RU" altLang="ru-RU" sz="2800" dirty="0">
                <a:solidFill>
                  <a:prstClr val="black"/>
                </a:solidFill>
                <a:latin typeface="Calibri" panose="020F0502020204030204"/>
              </a:rPr>
              <a:t>При смене белья - надевать маску из 4-х слоев марли</a:t>
            </a:r>
          </a:p>
          <a:p>
            <a:pPr marL="457200" lvl="0" indent="-457200" algn="l">
              <a:spcBef>
                <a:spcPct val="20000"/>
              </a:spcBef>
              <a:spcAft>
                <a:spcPts val="0"/>
              </a:spcAft>
              <a:buFont typeface="Arial" panose="020B0604020202020204" pitchFamily="34" charset="0"/>
              <a:buChar char="•"/>
            </a:pPr>
            <a:r>
              <a:rPr lang="ru-RU" altLang="ru-RU" sz="2800" dirty="0">
                <a:solidFill>
                  <a:prstClr val="black"/>
                </a:solidFill>
                <a:latin typeface="Calibri" panose="020F0502020204030204"/>
              </a:rPr>
              <a:t>Квартиру ежедневно убирают с </a:t>
            </a:r>
            <a:r>
              <a:rPr lang="ru-RU" altLang="ru-RU" sz="2800" dirty="0" err="1">
                <a:solidFill>
                  <a:prstClr val="black"/>
                </a:solidFill>
                <a:latin typeface="Calibri" panose="020F0502020204030204"/>
              </a:rPr>
              <a:t>дезсредствами</a:t>
            </a:r>
            <a:r>
              <a:rPr lang="ru-RU" altLang="ru-RU" sz="2800" dirty="0">
                <a:solidFill>
                  <a:prstClr val="black"/>
                </a:solidFill>
                <a:latin typeface="Calibri" panose="020F0502020204030204"/>
              </a:rPr>
              <a:t> </a:t>
            </a:r>
          </a:p>
          <a:p>
            <a:pPr marL="0" lvl="0" indent="0" algn="l">
              <a:spcBef>
                <a:spcPct val="20000"/>
              </a:spcBef>
              <a:spcAft>
                <a:spcPts val="0"/>
              </a:spcAft>
              <a:buNone/>
            </a:pPr>
            <a:r>
              <a:rPr lang="ru-RU" altLang="ru-RU" sz="2800" dirty="0">
                <a:solidFill>
                  <a:prstClr val="black"/>
                </a:solidFill>
                <a:latin typeface="Calibri" panose="020F0502020204030204"/>
              </a:rPr>
              <a:t>при открытых дверях и окнах</a:t>
            </a:r>
          </a:p>
          <a:p>
            <a:pPr marL="457200" lvl="0" indent="-457200" algn="l">
              <a:spcBef>
                <a:spcPct val="20000"/>
              </a:spcBef>
              <a:spcAft>
                <a:spcPts val="0"/>
              </a:spcAft>
              <a:buFont typeface="Arial" panose="020B0604020202020204" pitchFamily="34" charset="0"/>
              <a:buChar char="•"/>
            </a:pPr>
            <a:r>
              <a:rPr lang="ru-RU" altLang="ru-RU" sz="2800" dirty="0">
                <a:solidFill>
                  <a:prstClr val="black"/>
                </a:solidFill>
                <a:latin typeface="Calibri" panose="020F0502020204030204"/>
              </a:rPr>
              <a:t>Предметы ухода за больным и уборочный инвентарь </a:t>
            </a:r>
          </a:p>
          <a:p>
            <a:pPr marL="0" lvl="0" indent="0" algn="l">
              <a:spcBef>
                <a:spcPct val="20000"/>
              </a:spcBef>
              <a:spcAft>
                <a:spcPts val="0"/>
              </a:spcAft>
              <a:buNone/>
            </a:pPr>
            <a:r>
              <a:rPr lang="ru-RU" altLang="ru-RU" sz="2800" dirty="0">
                <a:solidFill>
                  <a:prstClr val="black"/>
                </a:solidFill>
                <a:latin typeface="Calibri" panose="020F0502020204030204"/>
              </a:rPr>
              <a:t>обеззараживают после каждого использования</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ТЕКУЩАЯ ДЕЗИНФЕКЦИЯ (4)</a:t>
            </a:r>
            <a:endParaRPr lang="ru-RU" dirty="0"/>
          </a:p>
        </p:txBody>
      </p:sp>
      <p:pic>
        <p:nvPicPr>
          <p:cNvPr id="4" name="Content Placeholder 3"/>
          <p:cNvPicPr>
            <a:picLocks noGrp="1" noChangeAspect="1"/>
          </p:cNvPicPr>
          <p:nvPr>
            <p:ph idx="1"/>
          </p:nvPr>
        </p:nvPicPr>
        <p:blipFill rotWithShape="1">
          <a:blip r:embed="rId2" cstate="print"/>
          <a:srcRect l="2242"/>
          <a:stretch>
            <a:fillRect/>
          </a:stretch>
        </p:blipFill>
        <p:spPr>
          <a:xfrm>
            <a:off x="3080551" y="1797050"/>
            <a:ext cx="6172434" cy="4319588"/>
          </a:xfrm>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9367" y="258160"/>
            <a:ext cx="10800000" cy="1240651"/>
          </a:xfrm>
        </p:spPr>
        <p:txBody>
          <a:bodyPr/>
          <a:lstStyle/>
          <a:p>
            <a:r>
              <a:rPr lang="ru-RU" sz="3600" spc="-100" dirty="0">
                <a:solidFill>
                  <a:srgbClr val="1F497D">
                    <a:lumMod val="75000"/>
                  </a:srgbClr>
                </a:solidFill>
                <a:latin typeface="Calibri" panose="020F0502020204030204"/>
              </a:rPr>
              <a:t>ЗАКЛЮЧИТЕЛЬНАЯ ДЕЗИНФЕКЦИЯ (1)</a:t>
            </a:r>
            <a:endParaRPr lang="ru-RU" dirty="0"/>
          </a:p>
        </p:txBody>
      </p:sp>
      <p:sp>
        <p:nvSpPr>
          <p:cNvPr id="3" name="Объект 2"/>
          <p:cNvSpPr>
            <a:spLocks noGrp="1"/>
          </p:cNvSpPr>
          <p:nvPr>
            <p:ph idx="1"/>
          </p:nvPr>
        </p:nvSpPr>
        <p:spPr/>
        <p:txBody>
          <a:bodyPr/>
          <a:lstStyle/>
          <a:p>
            <a:pPr marL="342900" lvl="0" indent="-342900" algn="l">
              <a:spcBef>
                <a:spcPct val="20000"/>
              </a:spcBef>
              <a:spcAft>
                <a:spcPts val="0"/>
              </a:spcAft>
              <a:buClr>
                <a:srgbClr val="D6ECFF"/>
              </a:buClr>
              <a:buNone/>
            </a:pPr>
            <a:r>
              <a:rPr lang="ru-RU" altLang="en-US" sz="3200" dirty="0">
                <a:solidFill>
                  <a:srgbClr val="1F497D">
                    <a:lumMod val="75000"/>
                  </a:srgbClr>
                </a:solidFill>
                <a:latin typeface="Calibri" panose="020F0502020204030204"/>
              </a:rPr>
              <a:t>камерной обработке подлежат:</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Верхняя одежда пациента</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Матрас, подушки, одеяла</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Ковры </a:t>
            </a:r>
          </a:p>
          <a:p>
            <a:pPr marL="342900" lvl="0" indent="-342900" algn="l">
              <a:spcBef>
                <a:spcPct val="20000"/>
              </a:spcBef>
              <a:spcAft>
                <a:spcPts val="0"/>
              </a:spcAft>
              <a:buClr>
                <a:srgbClr val="D6ECFF"/>
              </a:buClr>
              <a:buNone/>
            </a:pPr>
            <a:endParaRPr lang="ru-RU" altLang="en-US" sz="3200" dirty="0">
              <a:solidFill>
                <a:prstClr val="black"/>
              </a:solidFill>
              <a:latin typeface="Calibri" panose="020F0502020204030204"/>
            </a:endParaRP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А также</a:t>
            </a:r>
          </a:p>
          <a:p>
            <a:pPr marL="342900" lvl="0" indent="-342900" algn="l">
              <a:spcBef>
                <a:spcPct val="20000"/>
              </a:spcBef>
              <a:spcAft>
                <a:spcPts val="0"/>
              </a:spcAft>
              <a:buClr>
                <a:srgbClr val="D6ECFF"/>
              </a:buClr>
              <a:buFont typeface="Arial" panose="020B0604020202020204" pitchFamily="34" charset="0"/>
              <a:buChar char="•"/>
            </a:pPr>
            <a:r>
              <a:rPr lang="ru-RU" altLang="en-US" sz="3200" dirty="0">
                <a:solidFill>
                  <a:prstClr val="black"/>
                </a:solidFill>
                <a:latin typeface="Calibri" panose="020F0502020204030204"/>
              </a:rPr>
              <a:t>Помещение </a:t>
            </a:r>
          </a:p>
          <a:p>
            <a:endParaRPr lang="ru-RU"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ЗАКЛЮЧИТЕЛЬНАЯ ДЕЗИНФЕКЦИЯ (2)</a:t>
            </a:r>
            <a:endParaRPr lang="ru-RU" dirty="0"/>
          </a:p>
        </p:txBody>
      </p:sp>
      <p:sp>
        <p:nvSpPr>
          <p:cNvPr id="3" name="Объект 2"/>
          <p:cNvSpPr>
            <a:spLocks noGrp="1"/>
          </p:cNvSpPr>
          <p:nvPr>
            <p:ph idx="1"/>
          </p:nvPr>
        </p:nvSpPr>
        <p:spPr/>
        <p:txBody>
          <a:bodyPr/>
          <a:lstStyle/>
          <a:p>
            <a:pPr marL="457200" lvl="0" indent="-4572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Поводится специализированными организациями </a:t>
            </a:r>
          </a:p>
          <a:p>
            <a:pPr marL="0" lvl="0" indent="0" algn="l">
              <a:spcBef>
                <a:spcPct val="20000"/>
              </a:spcBef>
              <a:spcAft>
                <a:spcPts val="0"/>
              </a:spcAft>
              <a:buClr>
                <a:srgbClr val="D6ECFF"/>
              </a:buClr>
              <a:buNone/>
            </a:pPr>
            <a:r>
              <a:rPr lang="ru-RU" altLang="en-US" sz="2800" dirty="0">
                <a:solidFill>
                  <a:prstClr val="black"/>
                </a:solidFill>
                <a:latin typeface="Calibri" panose="020F0502020204030204"/>
              </a:rPr>
              <a:t>не позднее 24 часов с момента получения заявки (</a:t>
            </a:r>
            <a:r>
              <a:rPr lang="ru-RU" altLang="en-US" sz="2800" dirty="0" err="1">
                <a:solidFill>
                  <a:prstClr val="black"/>
                </a:solidFill>
                <a:latin typeface="Calibri" panose="020F0502020204030204"/>
              </a:rPr>
              <a:t>дезостанции</a:t>
            </a:r>
            <a:r>
              <a:rPr lang="ru-RU" altLang="en-US" sz="2800" dirty="0">
                <a:solidFill>
                  <a:prstClr val="black"/>
                </a:solidFill>
                <a:latin typeface="Calibri" panose="020F0502020204030204"/>
              </a:rPr>
              <a:t>)</a:t>
            </a:r>
          </a:p>
          <a:p>
            <a:pPr marL="457200" lvl="0" indent="-4572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Заявку оформляет участковый фтизиатр по согласованию </a:t>
            </a:r>
          </a:p>
          <a:p>
            <a:pPr marL="0" lvl="0" indent="0" algn="l">
              <a:spcBef>
                <a:spcPct val="20000"/>
              </a:spcBef>
              <a:spcAft>
                <a:spcPts val="0"/>
              </a:spcAft>
              <a:buClr>
                <a:srgbClr val="D6ECFF"/>
              </a:buClr>
              <a:buNone/>
            </a:pPr>
            <a:r>
              <a:rPr lang="ru-RU" altLang="en-US" sz="2800" dirty="0">
                <a:solidFill>
                  <a:prstClr val="black"/>
                </a:solidFill>
                <a:latin typeface="Calibri" panose="020F0502020204030204"/>
              </a:rPr>
              <a:t>с проживающими</a:t>
            </a:r>
          </a:p>
          <a:p>
            <a:pPr marL="457200" lvl="0" indent="-4572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осуществляется во всех случаях выбытия больного из домашнего </a:t>
            </a:r>
          </a:p>
          <a:p>
            <a:pPr marL="0" lvl="0" indent="0" algn="l">
              <a:spcBef>
                <a:spcPct val="20000"/>
              </a:spcBef>
              <a:spcAft>
                <a:spcPts val="0"/>
              </a:spcAft>
              <a:buClr>
                <a:srgbClr val="D6ECFF"/>
              </a:buClr>
              <a:buNone/>
            </a:pPr>
            <a:r>
              <a:rPr lang="ru-RU" altLang="en-US" sz="2800" dirty="0">
                <a:solidFill>
                  <a:prstClr val="black"/>
                </a:solidFill>
                <a:latin typeface="Calibri" panose="020F0502020204030204"/>
              </a:rPr>
              <a:t>очага (в больницу, санаторий, при изменении места жительства, </a:t>
            </a:r>
          </a:p>
          <a:p>
            <a:pPr marL="0" lvl="0" indent="0" algn="l">
              <a:spcBef>
                <a:spcPct val="20000"/>
              </a:spcBef>
              <a:spcAft>
                <a:spcPts val="0"/>
              </a:spcAft>
              <a:buClr>
                <a:srgbClr val="D6ECFF"/>
              </a:buClr>
              <a:buNone/>
            </a:pPr>
            <a:r>
              <a:rPr lang="ru-RU" altLang="en-US" sz="2800" dirty="0">
                <a:solidFill>
                  <a:prstClr val="black"/>
                </a:solidFill>
                <a:latin typeface="Calibri" panose="020F0502020204030204"/>
              </a:rPr>
              <a:t>выбытии больного из очага на длительный срок, смерти больного).</a:t>
            </a:r>
          </a:p>
          <a:p>
            <a:endParaRPr lang="ru-RU"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ЗАКЛЮЧИТЕЛЬНАЯ ДЕЗИНФЕКЦИЯ (3)</a:t>
            </a:r>
            <a:endParaRPr lang="ru-RU" dirty="0"/>
          </a:p>
        </p:txBody>
      </p:sp>
      <p:sp>
        <p:nvSpPr>
          <p:cNvPr id="3" name="Объект 2"/>
          <p:cNvSpPr>
            <a:spLocks noGrp="1"/>
          </p:cNvSpPr>
          <p:nvPr>
            <p:ph idx="1"/>
          </p:nvPr>
        </p:nvSpPr>
        <p:spPr/>
        <p:txBody>
          <a:bodyPr/>
          <a:lstStyle/>
          <a:p>
            <a:pPr marL="0" lvl="0" indent="0" algn="l">
              <a:spcBef>
                <a:spcPct val="20000"/>
              </a:spcBef>
              <a:spcAft>
                <a:spcPts val="0"/>
              </a:spcAft>
              <a:buClr>
                <a:srgbClr val="D6ECFF"/>
              </a:buClr>
              <a:buNone/>
            </a:pPr>
            <a:r>
              <a:rPr lang="ru-RU" altLang="en-US" sz="3200" b="1" dirty="0">
                <a:solidFill>
                  <a:srgbClr val="1F497D">
                    <a:lumMod val="75000"/>
                  </a:srgbClr>
                </a:solidFill>
                <a:latin typeface="Calibri" panose="020F0502020204030204"/>
              </a:rPr>
              <a:t>Внеочередная</a:t>
            </a:r>
            <a:r>
              <a:rPr lang="ru-RU" altLang="en-US" sz="3200" dirty="0">
                <a:solidFill>
                  <a:srgbClr val="1F497D">
                    <a:lumMod val="75000"/>
                  </a:srgbClr>
                </a:solidFill>
                <a:latin typeface="Calibri" panose="020F0502020204030204"/>
              </a:rPr>
              <a:t> </a:t>
            </a:r>
            <a:r>
              <a:rPr lang="ru-RU" altLang="en-US" sz="2800" dirty="0">
                <a:solidFill>
                  <a:prstClr val="black"/>
                </a:solidFill>
                <a:latin typeface="Calibri" panose="020F0502020204030204"/>
              </a:rPr>
              <a:t>заключительная дезинфекция в очагах туберкулеза </a:t>
            </a:r>
          </a:p>
          <a:p>
            <a:pPr marL="0" lvl="0" indent="0" algn="l">
              <a:spcBef>
                <a:spcPct val="20000"/>
              </a:spcBef>
              <a:spcAft>
                <a:spcPts val="0"/>
              </a:spcAft>
              <a:buClr>
                <a:srgbClr val="D6ECFF"/>
              </a:buClr>
              <a:buNone/>
            </a:pPr>
            <a:r>
              <a:rPr lang="ru-RU" altLang="en-US" sz="2800" dirty="0">
                <a:solidFill>
                  <a:prstClr val="black"/>
                </a:solidFill>
                <a:latin typeface="Calibri" panose="020F0502020204030204"/>
              </a:rPr>
              <a:t>проводится </a:t>
            </a:r>
          </a:p>
          <a:p>
            <a:pPr marL="457200" lvl="0" indent="-4572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перед возвращением родильниц из роддома, </a:t>
            </a:r>
          </a:p>
          <a:p>
            <a:pPr marL="457200" lvl="0" indent="-4572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перед сносом домов, где проживали больные туберкулезом, </a:t>
            </a:r>
          </a:p>
          <a:p>
            <a:pPr marL="457200" lvl="0" indent="-457200" algn="l">
              <a:spcBef>
                <a:spcPct val="20000"/>
              </a:spcBef>
              <a:spcAft>
                <a:spcPts val="0"/>
              </a:spcAft>
              <a:buClr>
                <a:srgbClr val="D6ECFF"/>
              </a:buClr>
              <a:buFont typeface="Arial" panose="020B0604020202020204" pitchFamily="34" charset="0"/>
              <a:buChar char="•"/>
            </a:pPr>
            <a:r>
              <a:rPr lang="ru-RU" altLang="en-US" sz="2800" dirty="0">
                <a:solidFill>
                  <a:prstClr val="black"/>
                </a:solidFill>
                <a:latin typeface="Calibri" panose="020F0502020204030204"/>
              </a:rPr>
              <a:t>в случае смерти больного от туберкулеза на дому </a:t>
            </a:r>
          </a:p>
          <a:p>
            <a:pPr marL="0" lvl="0" indent="0" algn="l">
              <a:spcBef>
                <a:spcPct val="20000"/>
              </a:spcBef>
              <a:spcAft>
                <a:spcPts val="0"/>
              </a:spcAft>
              <a:buClr>
                <a:srgbClr val="D6ECFF"/>
              </a:buClr>
              <a:buNone/>
            </a:pPr>
            <a:r>
              <a:rPr lang="ru-RU" altLang="en-US" sz="2800" dirty="0">
                <a:solidFill>
                  <a:prstClr val="black"/>
                </a:solidFill>
                <a:latin typeface="Calibri" panose="020F0502020204030204"/>
              </a:rPr>
              <a:t>(в том числе и когда умерший не состоял на учете </a:t>
            </a:r>
          </a:p>
          <a:p>
            <a:pPr marL="0" lvl="0" indent="0" algn="l">
              <a:spcBef>
                <a:spcPct val="20000"/>
              </a:spcBef>
              <a:spcAft>
                <a:spcPts val="0"/>
              </a:spcAft>
              <a:buClr>
                <a:srgbClr val="D6ECFF"/>
              </a:buClr>
              <a:buNone/>
            </a:pPr>
            <a:r>
              <a:rPr lang="ru-RU" altLang="en-US" sz="2800" dirty="0">
                <a:solidFill>
                  <a:prstClr val="black"/>
                </a:solidFill>
                <a:latin typeface="Calibri" panose="020F0502020204030204"/>
              </a:rPr>
              <a:t>в противотуберкулезной медицинской организации).</a:t>
            </a:r>
          </a:p>
          <a:p>
            <a:pPr marL="0" indent="0">
              <a:buNone/>
            </a:pPr>
            <a:endParaRPr lang="ru-RU"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ЗАКЛЮЧИТЕЛЬНАЯ ДЕЗИНФЕКЦИЯ (4)</a:t>
            </a:r>
            <a:endParaRPr lang="ru-RU" dirty="0"/>
          </a:p>
        </p:txBody>
      </p:sp>
      <p:sp>
        <p:nvSpPr>
          <p:cNvPr id="3" name="Объект 2"/>
          <p:cNvSpPr>
            <a:spLocks noGrp="1"/>
          </p:cNvSpPr>
          <p:nvPr>
            <p:ph idx="1"/>
          </p:nvPr>
        </p:nvSpPr>
        <p:spPr/>
        <p:txBody>
          <a:bodyPr/>
          <a:lstStyle/>
          <a:p>
            <a:pPr marL="0" indent="0">
              <a:buNone/>
            </a:pPr>
            <a:r>
              <a:rPr lang="ru-RU" altLang="en-US" sz="2800" dirty="0">
                <a:solidFill>
                  <a:prstClr val="black"/>
                </a:solidFill>
                <a:latin typeface="Calibri" panose="020F0502020204030204"/>
              </a:rPr>
              <a:t>Проведение заключительной дезинфекции силами </a:t>
            </a:r>
          </a:p>
          <a:p>
            <a:pPr marL="0" indent="0">
              <a:buNone/>
            </a:pPr>
            <a:r>
              <a:rPr lang="ru-RU" altLang="en-US" sz="2800" dirty="0">
                <a:solidFill>
                  <a:prstClr val="black"/>
                </a:solidFill>
                <a:latin typeface="Calibri" panose="020F0502020204030204"/>
              </a:rPr>
              <a:t>специализированных организаций осуществляется </a:t>
            </a:r>
          </a:p>
          <a:p>
            <a:pPr marL="0" indent="0">
              <a:buNone/>
            </a:pPr>
            <a:r>
              <a:rPr lang="ru-RU" altLang="en-US" sz="2800" dirty="0">
                <a:solidFill>
                  <a:prstClr val="black"/>
                </a:solidFill>
                <a:latin typeface="Calibri" panose="020F0502020204030204"/>
              </a:rPr>
              <a:t>не реже 1 раза в год:</a:t>
            </a:r>
            <a:br>
              <a:rPr lang="ru-RU" altLang="en-US" sz="2800" dirty="0">
                <a:solidFill>
                  <a:prstClr val="black"/>
                </a:solidFill>
                <a:latin typeface="Calibri" panose="020F0502020204030204"/>
              </a:rPr>
            </a:br>
            <a:r>
              <a:rPr lang="ru-RU" altLang="en-US" sz="2800" dirty="0">
                <a:solidFill>
                  <a:prstClr val="black"/>
                </a:solidFill>
                <a:latin typeface="Calibri" panose="020F0502020204030204"/>
              </a:rPr>
              <a:t>- в местах проживания больных заразными формами туберкулеза;</a:t>
            </a:r>
            <a:br>
              <a:rPr lang="ru-RU" altLang="en-US" sz="2800" dirty="0">
                <a:solidFill>
                  <a:prstClr val="black"/>
                </a:solidFill>
                <a:latin typeface="Calibri" panose="020F0502020204030204"/>
              </a:rPr>
            </a:br>
            <a:r>
              <a:rPr lang="ru-RU" altLang="en-US" sz="2800" dirty="0">
                <a:solidFill>
                  <a:prstClr val="black"/>
                </a:solidFill>
                <a:latin typeface="Calibri" panose="020F0502020204030204"/>
              </a:rPr>
              <a:t>- в случае проживания в очаге детей и подростков;</a:t>
            </a:r>
            <a:br>
              <a:rPr lang="ru-RU" altLang="en-US" sz="2800" dirty="0">
                <a:solidFill>
                  <a:prstClr val="black"/>
                </a:solidFill>
                <a:latin typeface="Calibri" panose="020F0502020204030204"/>
              </a:rPr>
            </a:br>
            <a:r>
              <a:rPr lang="ru-RU" altLang="en-US" sz="2800" dirty="0">
                <a:solidFill>
                  <a:prstClr val="black"/>
                </a:solidFill>
                <a:latin typeface="Calibri" panose="020F0502020204030204"/>
              </a:rPr>
              <a:t>- в коммунальных квартирах, общежитиях, казармах, тюрьмах;</a:t>
            </a:r>
            <a:br>
              <a:rPr lang="ru-RU" altLang="en-US" sz="2800" dirty="0">
                <a:solidFill>
                  <a:prstClr val="black"/>
                </a:solidFill>
                <a:latin typeface="Calibri" panose="020F0502020204030204"/>
              </a:rPr>
            </a:br>
            <a:r>
              <a:rPr lang="ru-RU" altLang="en-US" sz="2800" dirty="0">
                <a:solidFill>
                  <a:prstClr val="black"/>
                </a:solidFill>
                <a:latin typeface="Calibri" panose="020F0502020204030204"/>
              </a:rPr>
              <a:t>- при наличии в очаге лиц, страдающих наркоманией, алкоголизмом, </a:t>
            </a:r>
          </a:p>
          <a:p>
            <a:pPr marL="0" indent="0">
              <a:buNone/>
            </a:pPr>
            <a:r>
              <a:rPr lang="ru-RU" altLang="en-US" sz="2800" dirty="0">
                <a:solidFill>
                  <a:prstClr val="black"/>
                </a:solidFill>
                <a:latin typeface="Calibri" panose="020F0502020204030204"/>
              </a:rPr>
              <a:t>психическими заболеваниями, ВИЧ-инфицированных</a:t>
            </a:r>
            <a:endParaRPr lang="ru-RU"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ЗАКЛЮЧИТЕЛЬНАЯ ДЕЗИНФЕКЦИЯ (5)</a:t>
            </a:r>
            <a:endParaRPr lang="ru-RU" dirty="0"/>
          </a:p>
        </p:txBody>
      </p:sp>
      <p:sp>
        <p:nvSpPr>
          <p:cNvPr id="3" name="Объект 2"/>
          <p:cNvSpPr>
            <a:spLocks noGrp="1"/>
          </p:cNvSpPr>
          <p:nvPr>
            <p:ph idx="1"/>
          </p:nvPr>
        </p:nvSpPr>
        <p:spPr>
          <a:xfrm>
            <a:off x="642734" y="1503305"/>
            <a:ext cx="10800000" cy="4711064"/>
          </a:xfrm>
        </p:spPr>
        <p:txBody>
          <a:bodyPr/>
          <a:lstStyle/>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Проведение заключительной дезинфекции организациями,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осуществляющими деятельность по профилю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a:t>
            </a:r>
            <a:r>
              <a:rPr lang="ru-RU" altLang="en-US" sz="3200" dirty="0" err="1">
                <a:solidFill>
                  <a:prstClr val="black"/>
                </a:solidFill>
                <a:latin typeface="Calibri" panose="020F0502020204030204"/>
              </a:rPr>
              <a:t>дезинфектология</a:t>
            </a:r>
            <a:r>
              <a:rPr lang="ru-RU" altLang="en-US" sz="3200" dirty="0">
                <a:solidFill>
                  <a:prstClr val="black"/>
                </a:solidFill>
                <a:latin typeface="Calibri" panose="020F0502020204030204"/>
              </a:rPr>
              <a:t>"</a:t>
            </a:r>
            <a:r>
              <a:rPr lang="ru-RU" altLang="en-US" sz="3200" dirty="0">
                <a:solidFill>
                  <a:srgbClr val="FFFFFF"/>
                </a:solidFill>
                <a:latin typeface="Calibri" panose="020F0502020204030204"/>
              </a:rPr>
              <a:t> </a:t>
            </a:r>
            <a:r>
              <a:rPr lang="ru-RU" altLang="en-US" sz="3200" dirty="0">
                <a:solidFill>
                  <a:prstClr val="black"/>
                </a:solidFill>
                <a:latin typeface="Calibri" panose="020F0502020204030204"/>
              </a:rPr>
              <a:t>осуществляется:</a:t>
            </a:r>
          </a:p>
          <a:p>
            <a:pPr marL="342900" lvl="0" indent="-342900" algn="l">
              <a:spcBef>
                <a:spcPct val="20000"/>
              </a:spcBef>
              <a:spcAft>
                <a:spcPts val="0"/>
              </a:spcAft>
              <a:buClr>
                <a:srgbClr val="D6ECFF"/>
              </a:buClr>
              <a:buFont typeface="Arial" panose="020B0604020202020204" pitchFamily="34" charset="0"/>
              <a:buChar char="•"/>
            </a:pPr>
            <a:r>
              <a:rPr lang="ru-RU" altLang="en-US" sz="2000" dirty="0">
                <a:solidFill>
                  <a:prstClr val="black"/>
                </a:solidFill>
                <a:latin typeface="Calibri" panose="020F0502020204030204"/>
              </a:rPr>
              <a:t>в детских дошкольных и общих образовательных организациях, </a:t>
            </a:r>
          </a:p>
          <a:p>
            <a:pPr marL="342900" lvl="0" indent="-342900" algn="l">
              <a:spcBef>
                <a:spcPct val="20000"/>
              </a:spcBef>
              <a:spcAft>
                <a:spcPts val="0"/>
              </a:spcAft>
              <a:buClr>
                <a:srgbClr val="D6ECFF"/>
              </a:buClr>
              <a:buFont typeface="Arial" panose="020B0604020202020204" pitchFamily="34" charset="0"/>
              <a:buChar char="•"/>
            </a:pPr>
            <a:r>
              <a:rPr lang="ru-RU" altLang="en-US" sz="2000" dirty="0">
                <a:solidFill>
                  <a:prstClr val="black"/>
                </a:solidFill>
                <a:latin typeface="Calibri" panose="020F0502020204030204"/>
              </a:rPr>
              <a:t>детских и подростковых организациях, </a:t>
            </a:r>
          </a:p>
          <a:p>
            <a:pPr marL="342900" lvl="0" indent="-342900" algn="l">
              <a:spcBef>
                <a:spcPct val="20000"/>
              </a:spcBef>
              <a:spcAft>
                <a:spcPts val="0"/>
              </a:spcAft>
              <a:buClr>
                <a:srgbClr val="D6ECFF"/>
              </a:buClr>
              <a:buFont typeface="Arial" panose="020B0604020202020204" pitchFamily="34" charset="0"/>
              <a:buChar char="•"/>
            </a:pPr>
            <a:r>
              <a:rPr lang="ru-RU" altLang="en-US" sz="2000" dirty="0">
                <a:solidFill>
                  <a:prstClr val="black"/>
                </a:solidFill>
                <a:latin typeface="Calibri" panose="020F0502020204030204"/>
              </a:rPr>
              <a:t>в организованных воинских коллективах, </a:t>
            </a:r>
          </a:p>
          <a:p>
            <a:pPr marL="342900" lvl="0" indent="-342900" algn="l">
              <a:spcBef>
                <a:spcPct val="20000"/>
              </a:spcBef>
              <a:spcAft>
                <a:spcPts val="0"/>
              </a:spcAft>
              <a:buClr>
                <a:srgbClr val="D6ECFF"/>
              </a:buClr>
              <a:buFont typeface="Arial" panose="020B0604020202020204" pitchFamily="34" charset="0"/>
              <a:buChar char="•"/>
            </a:pPr>
            <a:r>
              <a:rPr lang="ru-RU" altLang="en-US" sz="2000" dirty="0">
                <a:solidFill>
                  <a:prstClr val="black"/>
                </a:solidFill>
                <a:latin typeface="Calibri" panose="020F0502020204030204"/>
              </a:rPr>
              <a:t>медицинских организациях нетуберкулезного профиля, </a:t>
            </a:r>
          </a:p>
          <a:p>
            <a:pPr marL="342900" lvl="0" indent="-342900" algn="l">
              <a:spcBef>
                <a:spcPct val="20000"/>
              </a:spcBef>
              <a:spcAft>
                <a:spcPts val="0"/>
              </a:spcAft>
              <a:buClr>
                <a:srgbClr val="D6ECFF"/>
              </a:buClr>
              <a:buFont typeface="Arial" panose="020B0604020202020204" pitchFamily="34" charset="0"/>
              <a:buChar char="•"/>
            </a:pPr>
            <a:r>
              <a:rPr lang="ru-RU" altLang="en-US" sz="2000" dirty="0">
                <a:solidFill>
                  <a:prstClr val="black"/>
                </a:solidFill>
                <a:latin typeface="Calibri" panose="020F0502020204030204"/>
              </a:rPr>
              <a:t>стационарных учреждениях социального обеспечения – </a:t>
            </a:r>
          </a:p>
          <a:p>
            <a:pPr marL="0" lvl="0" indent="0" algn="l">
              <a:spcBef>
                <a:spcPct val="20000"/>
              </a:spcBef>
              <a:spcAft>
                <a:spcPts val="0"/>
              </a:spcAft>
              <a:buClr>
                <a:srgbClr val="D6ECFF"/>
              </a:buClr>
              <a:buNone/>
            </a:pPr>
            <a:r>
              <a:rPr lang="ru-RU" altLang="en-US" sz="2000" dirty="0">
                <a:solidFill>
                  <a:prstClr val="black"/>
                </a:solidFill>
                <a:latin typeface="Calibri" panose="020F0502020204030204"/>
              </a:rPr>
              <a:t>в случае выявления больного активной формой туберкулеза; </a:t>
            </a:r>
          </a:p>
          <a:p>
            <a:pPr marL="342900" lvl="0" indent="-342900" algn="l">
              <a:spcBef>
                <a:spcPct val="20000"/>
              </a:spcBef>
              <a:spcAft>
                <a:spcPts val="0"/>
              </a:spcAft>
              <a:buClr>
                <a:srgbClr val="D6ECFF"/>
              </a:buClr>
              <a:buFont typeface="Arial" panose="020B0604020202020204" pitchFamily="34" charset="0"/>
              <a:buChar char="•"/>
            </a:pPr>
            <a:r>
              <a:rPr lang="ru-RU" altLang="en-US" sz="2000" dirty="0">
                <a:solidFill>
                  <a:prstClr val="black"/>
                </a:solidFill>
                <a:latin typeface="Calibri" panose="020F0502020204030204"/>
              </a:rPr>
              <a:t>по месту работы больного с установленным выделением микобактерий </a:t>
            </a:r>
          </a:p>
          <a:p>
            <a:pPr marL="342900" lvl="0" indent="-342900" algn="l">
              <a:spcBef>
                <a:spcPct val="20000"/>
              </a:spcBef>
              <a:spcAft>
                <a:spcPts val="0"/>
              </a:spcAft>
              <a:buClr>
                <a:srgbClr val="D6ECFF"/>
              </a:buClr>
              <a:buNone/>
            </a:pPr>
            <a:r>
              <a:rPr lang="ru-RU" altLang="en-US" sz="2000" dirty="0">
                <a:solidFill>
                  <a:prstClr val="black"/>
                </a:solidFill>
                <a:latin typeface="Calibri" panose="020F0502020204030204"/>
              </a:rPr>
              <a:t>туберкулеза и в стадии распада без выделения микобактерий туберкулеза.</a:t>
            </a:r>
            <a:br>
              <a:rPr lang="ru-RU" altLang="en-US" sz="2000" dirty="0">
                <a:solidFill>
                  <a:prstClr val="black"/>
                </a:solidFill>
                <a:latin typeface="Calibri" panose="020F0502020204030204"/>
              </a:rPr>
            </a:br>
            <a:endParaRPr lang="ru-RU" altLang="en-US" sz="2400" dirty="0">
              <a:solidFill>
                <a:prstClr val="black"/>
              </a:solidFill>
              <a:latin typeface="Calibri" panose="020F0502020204030204"/>
            </a:endParaRPr>
          </a:p>
          <a:p>
            <a:endParaRPr lang="ru-RU"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6"/>
            <a:ext cx="10800000" cy="45719"/>
          </a:xfrm>
        </p:spPr>
        <p:txBody>
          <a:bodyPr>
            <a:normAutofit fontScale="90000"/>
          </a:bodyPr>
          <a:lstStyle/>
          <a:p>
            <a:endParaRPr lang="ru-RU" dirty="0"/>
          </a:p>
        </p:txBody>
      </p:sp>
      <p:sp>
        <p:nvSpPr>
          <p:cNvPr id="3" name="Объект 2"/>
          <p:cNvSpPr>
            <a:spLocks noGrp="1"/>
          </p:cNvSpPr>
          <p:nvPr>
            <p:ph idx="1"/>
          </p:nvPr>
        </p:nvSpPr>
        <p:spPr>
          <a:xfrm>
            <a:off x="461638" y="944010"/>
            <a:ext cx="11168109" cy="5252603"/>
          </a:xfrm>
        </p:spPr>
        <p:txBody>
          <a:bodyPr/>
          <a:lstStyle/>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Оценку очага, обучение правилам поведения,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проведения дезинфекции, а также контроль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за состоянием очага, соблюдением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санитарно-эпидемического режима,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своевременностью обследования контактных и </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лечением </a:t>
            </a:r>
            <a:r>
              <a:rPr lang="ru-RU" altLang="en-US" sz="3200" dirty="0" err="1">
                <a:solidFill>
                  <a:prstClr val="black"/>
                </a:solidFill>
                <a:latin typeface="Calibri" panose="020F0502020204030204"/>
              </a:rPr>
              <a:t>бактериовыделителя</a:t>
            </a:r>
            <a:r>
              <a:rPr lang="ru-RU" altLang="en-US" sz="3200" dirty="0">
                <a:solidFill>
                  <a:prstClr val="black"/>
                </a:solidFill>
                <a:latin typeface="Calibri" panose="020F0502020204030204"/>
              </a:rPr>
              <a:t> проводят </a:t>
            </a:r>
          </a:p>
          <a:p>
            <a:pPr marL="342900" lvl="0" indent="-342900" algn="l">
              <a:spcBef>
                <a:spcPct val="20000"/>
              </a:spcBef>
              <a:spcAft>
                <a:spcPts val="0"/>
              </a:spcAft>
              <a:buClr>
                <a:srgbClr val="D6ECFF"/>
              </a:buClr>
              <a:buNone/>
            </a:pPr>
            <a:r>
              <a:rPr lang="ru-RU" altLang="en-US" sz="3200" b="1" dirty="0">
                <a:solidFill>
                  <a:prstClr val="black"/>
                </a:solidFill>
                <a:latin typeface="Calibri" panose="020F0502020204030204"/>
              </a:rPr>
              <a:t>врач и медицинская сестра участковой фтизиатрической </a:t>
            </a:r>
          </a:p>
          <a:p>
            <a:pPr marL="342900" lvl="0" indent="-342900" algn="l">
              <a:spcBef>
                <a:spcPct val="20000"/>
              </a:spcBef>
              <a:spcAft>
                <a:spcPts val="0"/>
              </a:spcAft>
              <a:buClr>
                <a:srgbClr val="D6ECFF"/>
              </a:buClr>
              <a:buNone/>
            </a:pPr>
            <a:r>
              <a:rPr lang="ru-RU" altLang="en-US" sz="3200" b="1" dirty="0">
                <a:solidFill>
                  <a:prstClr val="black"/>
                </a:solidFill>
                <a:latin typeface="Calibri" panose="020F0502020204030204"/>
              </a:rPr>
              <a:t>службы, эпидемиолог</a:t>
            </a:r>
          </a:p>
          <a:p>
            <a:pPr marL="342900" lvl="0" indent="-342900" algn="l">
              <a:spcBef>
                <a:spcPct val="20000"/>
              </a:spcBef>
              <a:spcAft>
                <a:spcPts val="0"/>
              </a:spcAft>
              <a:buClr>
                <a:srgbClr val="D6ECFF"/>
              </a:buClr>
              <a:buNone/>
            </a:pPr>
            <a:r>
              <a:rPr lang="ru-RU" altLang="en-US" sz="3200" dirty="0">
                <a:solidFill>
                  <a:prstClr val="black"/>
                </a:solidFill>
                <a:latin typeface="Calibri" panose="020F0502020204030204"/>
              </a:rPr>
              <a:t>Частота посещения очага зависит от степени его </a:t>
            </a:r>
            <a:r>
              <a:rPr lang="ru-RU" altLang="en-US" sz="3200" dirty="0" err="1">
                <a:solidFill>
                  <a:prstClr val="black"/>
                </a:solidFill>
                <a:latin typeface="Calibri" panose="020F0502020204030204"/>
              </a:rPr>
              <a:t>эпидопасности</a:t>
            </a:r>
            <a:endParaRPr lang="ru-RU" altLang="en-US" sz="3200" dirty="0">
              <a:solidFill>
                <a:prstClr val="black"/>
              </a:solidFill>
              <a:latin typeface="Calibri" panose="020F0502020204030204"/>
            </a:endParaRPr>
          </a:p>
          <a:p>
            <a:endParaRPr lang="ru-RU"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ЧАСТОТА ПАТРОНАЖА И ДЕЗИНФЕКЦИИ В ОЧАГАХ</a:t>
            </a:r>
            <a:endParaRPr lang="ru-RU" dirty="0"/>
          </a:p>
        </p:txBody>
      </p:sp>
      <p:graphicFrame>
        <p:nvGraphicFramePr>
          <p:cNvPr id="4" name="Объект 3"/>
          <p:cNvGraphicFramePr>
            <a:graphicFrameLocks noGrp="1"/>
          </p:cNvGraphicFramePr>
          <p:nvPr>
            <p:ph idx="1"/>
          </p:nvPr>
        </p:nvGraphicFramePr>
        <p:xfrm>
          <a:off x="650937" y="1601742"/>
          <a:ext cx="10801350" cy="4553685"/>
        </p:xfrm>
        <a:graphic>
          <a:graphicData uri="http://schemas.openxmlformats.org/drawingml/2006/table">
            <a:tbl>
              <a:tblPr firstRow="1" bandRow="1">
                <a:tableStyleId>{5C22544A-7EE6-4342-B048-85BDC9FD1C3A}</a:tableStyleId>
              </a:tblPr>
              <a:tblGrid>
                <a:gridCol w="1800225">
                  <a:extLst>
                    <a:ext uri="{9D8B030D-6E8A-4147-A177-3AD203B41FA5}">
                      <a16:colId xmlns:a16="http://schemas.microsoft.com/office/drawing/2014/main" val="20000"/>
                    </a:ext>
                  </a:extLst>
                </a:gridCol>
                <a:gridCol w="1800225">
                  <a:extLst>
                    <a:ext uri="{9D8B030D-6E8A-4147-A177-3AD203B41FA5}">
                      <a16:colId xmlns:a16="http://schemas.microsoft.com/office/drawing/2014/main" val="20001"/>
                    </a:ext>
                  </a:extLst>
                </a:gridCol>
                <a:gridCol w="1800225">
                  <a:extLst>
                    <a:ext uri="{9D8B030D-6E8A-4147-A177-3AD203B41FA5}">
                      <a16:colId xmlns:a16="http://schemas.microsoft.com/office/drawing/2014/main" val="20002"/>
                    </a:ext>
                  </a:extLst>
                </a:gridCol>
                <a:gridCol w="1800225">
                  <a:extLst>
                    <a:ext uri="{9D8B030D-6E8A-4147-A177-3AD203B41FA5}">
                      <a16:colId xmlns:a16="http://schemas.microsoft.com/office/drawing/2014/main" val="20003"/>
                    </a:ext>
                  </a:extLst>
                </a:gridCol>
                <a:gridCol w="1800225">
                  <a:extLst>
                    <a:ext uri="{9D8B030D-6E8A-4147-A177-3AD203B41FA5}">
                      <a16:colId xmlns:a16="http://schemas.microsoft.com/office/drawing/2014/main" val="20004"/>
                    </a:ext>
                  </a:extLst>
                </a:gridCol>
                <a:gridCol w="1800225">
                  <a:extLst>
                    <a:ext uri="{9D8B030D-6E8A-4147-A177-3AD203B41FA5}">
                      <a16:colId xmlns:a16="http://schemas.microsoft.com/office/drawing/2014/main" val="20005"/>
                    </a:ext>
                  </a:extLst>
                </a:gridCol>
              </a:tblGrid>
              <a:tr h="370840">
                <a:tc rowSpan="2">
                  <a:txBody>
                    <a:bodyPr/>
                    <a:lstStyle/>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Группа </a:t>
                      </a:r>
                    </a:p>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очагов</a:t>
                      </a:r>
                    </a:p>
                  </a:txBody>
                  <a:tcPr marL="90000" marR="90000" marT="92366" marB="46804" horzOverflow="overflow"/>
                </a:tc>
                <a:tc gridSpan="3">
                  <a:txBody>
                    <a:bodyPr/>
                    <a:lstStyle/>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Посещение очага</a:t>
                      </a:r>
                    </a:p>
                  </a:txBody>
                  <a:tcPr marL="90000" marR="90000" marT="92366" marB="46804" horzOverflow="overflow"/>
                </a:tc>
                <a:tc hMerge="1">
                  <a:txBody>
                    <a:bodyPr/>
                    <a:lstStyle/>
                    <a:p>
                      <a:endParaRPr lang="ru-RU"/>
                    </a:p>
                  </a:txBody>
                  <a:tcPr marL="90000" marR="90000" marT="92358" marB="46800" horzOverflow="overflow"/>
                </a:tc>
                <a:tc hMerge="1">
                  <a:txBody>
                    <a:bodyPr/>
                    <a:lstStyle/>
                    <a:p>
                      <a:endParaRPr lang="ru-RU"/>
                    </a:p>
                  </a:txBody>
                  <a:tcPr marL="90000" marR="90000" marT="92358" marB="46800" horzOverflow="overflow"/>
                </a:tc>
                <a:tc gridSpan="2">
                  <a:txBody>
                    <a:bodyPr/>
                    <a:lstStyle/>
                    <a:p>
                      <a:pPr marL="0" marR="0" lvl="0" indent="0" algn="ctr"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Дезинфекция в очаге</a:t>
                      </a:r>
                    </a:p>
                  </a:txBody>
                  <a:tcPr marL="90000" marR="90000" marT="92366" marB="46804" horzOverflow="overflow"/>
                </a:tc>
                <a:tc hMerge="1">
                  <a:txBody>
                    <a:bodyPr/>
                    <a:lstStyle/>
                    <a:p>
                      <a:endParaRPr lang="ru-RU"/>
                    </a:p>
                  </a:txBody>
                  <a:tcPr marL="90000" marR="90000" marT="92358" marB="46800" horzOverflow="overflow"/>
                </a:tc>
                <a:extLst>
                  <a:ext uri="{0D108BD9-81ED-4DB2-BD59-A6C34878D82A}">
                    <a16:rowId xmlns:a16="http://schemas.microsoft.com/office/drawing/2014/main" val="10000"/>
                  </a:ext>
                </a:extLst>
              </a:tr>
              <a:tr h="370840">
                <a:tc vMerge="1">
                  <a:txBody>
                    <a:bodyPr/>
                    <a:lstStyle/>
                    <a:p>
                      <a:endParaRPr lang="ru-RU"/>
                    </a:p>
                  </a:txBody>
                  <a:tcPr marL="90000" marR="90000" marT="92358" marB="46800"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Фтизиатр</a:t>
                      </a: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err="1">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ом</a:t>
                      </a: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 </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Мед</a:t>
                      </a: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сестрой</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Эпидемиологом </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Текущая </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Заключительная </a:t>
                      </a:r>
                    </a:p>
                  </a:txBody>
                  <a:tcPr marL="90000" marR="90000" marT="92366" marB="46804" horzOverflow="overflow"/>
                </a:tc>
                <a:extLst>
                  <a:ext uri="{0D108BD9-81ED-4DB2-BD59-A6C34878D82A}">
                    <a16:rowId xmlns:a16="http://schemas.microsoft.com/office/drawing/2014/main" val="10001"/>
                  </a:ext>
                </a:extLst>
              </a:tr>
              <a:tr h="370840">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квартал</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месяц</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 с дезсредствами</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1-2 раза в год</a:t>
                      </a:r>
                    </a:p>
                  </a:txBody>
                  <a:tcPr marL="90000" marR="90000" marT="92366" marB="46804" horzOverflow="overflow"/>
                </a:tc>
                <a:extLst>
                  <a:ext uri="{0D108BD9-81ED-4DB2-BD59-A6C34878D82A}">
                    <a16:rowId xmlns:a16="http://schemas.microsoft.com/office/drawing/2014/main" val="10002"/>
                  </a:ext>
                </a:extLst>
              </a:tr>
              <a:tr h="370840">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II</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квартал</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 с дезсредствами</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extLst>
                  <a:ext uri="{0D108BD9-81ED-4DB2-BD59-A6C34878D82A}">
                    <a16:rowId xmlns:a16="http://schemas.microsoft.com/office/drawing/2014/main" val="10003"/>
                  </a:ext>
                </a:extLst>
              </a:tr>
              <a:tr h="370840">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III</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год</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 влажная</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extLst>
                  <a:ext uri="{0D108BD9-81ED-4DB2-BD59-A6C34878D82A}">
                    <a16:rowId xmlns:a16="http://schemas.microsoft.com/office/drawing/2014/main" val="10004"/>
                  </a:ext>
                </a:extLst>
              </a:tr>
              <a:tr h="370840">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IV</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a:t>
                      </a:r>
                      <a:r>
                        <a:rPr kumimoji="0" lang="ru-RU" sz="1800" b="0" i="0" u="none" strike="noStrike" cap="none" normalizeH="0" baseline="0" dirty="0" err="1">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показани</a:t>
                      </a:r>
                      <a:endPar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endParaRP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Ежедневно</a:t>
                      </a:r>
                    </a:p>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влажная</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Не проводится</a:t>
                      </a:r>
                    </a:p>
                  </a:txBody>
                  <a:tcPr marL="90000" marR="90000" marT="92366" marB="46804" horzOverflow="overflow"/>
                </a:tc>
                <a:extLst>
                  <a:ext uri="{0D108BD9-81ED-4DB2-BD59-A6C34878D82A}">
                    <a16:rowId xmlns:a16="http://schemas.microsoft.com/office/drawing/2014/main" val="10005"/>
                  </a:ext>
                </a:extLst>
              </a:tr>
              <a:tr h="370840">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V</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По показаниям</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1 раз в полгода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err="1">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Вет</a:t>
                      </a: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 правила</a:t>
                      </a:r>
                    </a:p>
                  </a:txBody>
                  <a:tcPr marL="90000" marR="90000" marT="92366" marB="46804" horzOverflow="overflow"/>
                </a:tc>
                <a:tc>
                  <a:txBody>
                    <a:bodyPr/>
                    <a:lstStyle/>
                    <a:p>
                      <a:pPr marL="0" marR="0" lvl="0" indent="0" algn="l" defTabSz="449580" rtl="0" eaLnBrk="1" fontAlgn="base" latinLnBrk="0" hangingPunct="1">
                        <a:lnSpc>
                          <a:spcPct val="87000"/>
                        </a:lnSpc>
                        <a:spcBef>
                          <a:spcPct val="0"/>
                        </a:spcBef>
                        <a:spcAft>
                          <a:spcPct val="0"/>
                        </a:spcAft>
                        <a:buClrTx/>
                        <a:buSzPct val="100000"/>
                        <a:buFontTx/>
                        <a:buNone/>
                        <a:tabLst>
                          <a:tab pos="0" algn="l"/>
                          <a:tab pos="447675" algn="l"/>
                          <a:tab pos="896620" algn="l"/>
                          <a:tab pos="1346200" algn="l"/>
                          <a:tab pos="1795145" algn="l"/>
                          <a:tab pos="2244725" algn="l"/>
                          <a:tab pos="2693670" algn="l"/>
                          <a:tab pos="3143250" algn="l"/>
                          <a:tab pos="3592195" algn="l"/>
                          <a:tab pos="4041775" algn="l"/>
                          <a:tab pos="4490720" algn="l"/>
                          <a:tab pos="4940300" algn="l"/>
                          <a:tab pos="5389245" algn="l"/>
                          <a:tab pos="5838825" algn="l"/>
                          <a:tab pos="6287770" algn="l"/>
                          <a:tab pos="6737350" algn="l"/>
                          <a:tab pos="7186295" algn="l"/>
                          <a:tab pos="7635875" algn="l"/>
                          <a:tab pos="8084820" algn="l"/>
                          <a:tab pos="8534400" algn="l"/>
                          <a:tab pos="8983345" algn="l"/>
                        </a:tabLst>
                      </a:pPr>
                      <a:r>
                        <a:rPr kumimoji="0" lang="ru-RU" sz="1800" b="0" i="0" u="none" strike="noStrike" cap="none" normalizeH="0" baseline="0" dirty="0">
                          <a:ln>
                            <a:noFill/>
                          </a:ln>
                          <a:solidFill>
                            <a:srgbClr val="000000"/>
                          </a:solidFill>
                          <a:effectLst/>
                          <a:latin typeface="Arial" panose="020B0604020202020204" pitchFamily="34" charset="0"/>
                          <a:ea typeface="Microsoft YaHei" panose="020B0503020204020204" charset="-122"/>
                          <a:cs typeface="Arial" panose="020B0604020202020204" pitchFamily="34" charset="0"/>
                        </a:rPr>
                        <a:t>В соответствии с ветеринарными правилами</a:t>
                      </a:r>
                    </a:p>
                  </a:txBody>
                  <a:tcPr marL="90000" marR="90000" marT="92366" marB="46804" horzOverflow="overflow"/>
                </a:tc>
                <a:extLst>
                  <a:ext uri="{0D108BD9-81ED-4DB2-BD59-A6C34878D82A}">
                    <a16:rowId xmlns:a16="http://schemas.microsoft.com/office/drawing/2014/main" val="10006"/>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КОНТАКТЫ</a:t>
            </a:r>
            <a:endParaRPr lang="ru-RU" dirty="0"/>
          </a:p>
        </p:txBody>
      </p:sp>
      <p:sp>
        <p:nvSpPr>
          <p:cNvPr id="3" name="Объект 2"/>
          <p:cNvSpPr>
            <a:spLocks noGrp="1"/>
          </p:cNvSpPr>
          <p:nvPr>
            <p:ph idx="1"/>
          </p:nvPr>
        </p:nvSpPr>
        <p:spPr/>
        <p:txBody>
          <a:bodyPr/>
          <a:lstStyle/>
          <a:p>
            <a:pPr marL="342900" lvl="0" indent="-342900" algn="l">
              <a:spcBef>
                <a:spcPct val="20000"/>
              </a:spcBef>
              <a:spcAft>
                <a:spcPts val="0"/>
              </a:spcAft>
              <a:buNone/>
            </a:pPr>
            <a:r>
              <a:rPr lang="ru-RU" altLang="en-US" sz="3000" b="1" dirty="0">
                <a:solidFill>
                  <a:srgbClr val="1F497D">
                    <a:lumMod val="75000"/>
                  </a:srgbClr>
                </a:solidFill>
                <a:latin typeface="Calibri" panose="020F0502020204030204"/>
              </a:rPr>
              <a:t>По месту жительства </a:t>
            </a:r>
            <a:r>
              <a:rPr lang="ru-RU" altLang="en-US" sz="3000" dirty="0">
                <a:solidFill>
                  <a:prstClr val="black"/>
                </a:solidFill>
                <a:latin typeface="Calibri" panose="020F0502020204030204"/>
              </a:rPr>
              <a:t>– проживающие </a:t>
            </a:r>
          </a:p>
          <a:p>
            <a:pPr marL="342900" lvl="0" indent="-342900" algn="l">
              <a:spcBef>
                <a:spcPct val="20000"/>
              </a:spcBef>
              <a:spcAft>
                <a:spcPts val="0"/>
              </a:spcAft>
              <a:buNone/>
            </a:pPr>
            <a:r>
              <a:rPr lang="ru-RU" altLang="en-US" sz="3000" dirty="0">
                <a:solidFill>
                  <a:prstClr val="black"/>
                </a:solidFill>
                <a:latin typeface="Calibri" panose="020F0502020204030204"/>
              </a:rPr>
              <a:t>в одной квартире (семья, соседи)</a:t>
            </a:r>
          </a:p>
          <a:p>
            <a:pPr marL="342900" lvl="0" indent="-342900" algn="l">
              <a:spcBef>
                <a:spcPct val="20000"/>
              </a:spcBef>
              <a:spcAft>
                <a:spcPts val="0"/>
              </a:spcAft>
              <a:buNone/>
            </a:pPr>
            <a:r>
              <a:rPr lang="ru-RU" altLang="en-US" sz="3000" b="1" dirty="0">
                <a:solidFill>
                  <a:srgbClr val="1F497D">
                    <a:lumMod val="75000"/>
                  </a:srgbClr>
                </a:solidFill>
                <a:latin typeface="Calibri" panose="020F0502020204030204"/>
              </a:rPr>
              <a:t>По месту работы </a:t>
            </a:r>
            <a:r>
              <a:rPr lang="ru-RU" altLang="en-US" sz="3000" dirty="0">
                <a:solidFill>
                  <a:prstClr val="black"/>
                </a:solidFill>
                <a:latin typeface="Calibri" panose="020F0502020204030204"/>
              </a:rPr>
              <a:t>– работающие на расстоянии 1,5-2 м, </a:t>
            </a:r>
          </a:p>
          <a:p>
            <a:pPr marL="342900" lvl="0" indent="-342900" algn="l">
              <a:spcBef>
                <a:spcPct val="20000"/>
              </a:spcBef>
              <a:spcAft>
                <a:spcPts val="0"/>
              </a:spcAft>
              <a:buNone/>
            </a:pPr>
            <a:r>
              <a:rPr lang="ru-RU" altLang="en-US" sz="3000" dirty="0">
                <a:solidFill>
                  <a:prstClr val="black"/>
                </a:solidFill>
                <a:latin typeface="Calibri" panose="020F0502020204030204"/>
              </a:rPr>
              <a:t>пользующиеся одним производственным инструментом </a:t>
            </a:r>
          </a:p>
          <a:p>
            <a:pPr marL="342900" lvl="0" indent="-342900" algn="l">
              <a:spcBef>
                <a:spcPct val="20000"/>
              </a:spcBef>
              <a:spcAft>
                <a:spcPts val="0"/>
              </a:spcAft>
              <a:buNone/>
            </a:pPr>
            <a:r>
              <a:rPr lang="ru-RU" altLang="en-US" sz="3000" dirty="0">
                <a:solidFill>
                  <a:prstClr val="black"/>
                </a:solidFill>
                <a:latin typeface="Calibri" panose="020F0502020204030204"/>
              </a:rPr>
              <a:t>(тесный контакт)</a:t>
            </a:r>
          </a:p>
          <a:p>
            <a:pPr marL="342900" lvl="0" indent="-342900" algn="l">
              <a:spcBef>
                <a:spcPct val="20000"/>
              </a:spcBef>
              <a:spcAft>
                <a:spcPts val="0"/>
              </a:spcAft>
              <a:buNone/>
            </a:pPr>
            <a:r>
              <a:rPr lang="ru-RU" altLang="en-US" sz="3000" b="1" dirty="0">
                <a:solidFill>
                  <a:srgbClr val="1F497D">
                    <a:lumMod val="75000"/>
                  </a:srgbClr>
                </a:solidFill>
                <a:latin typeface="Calibri" panose="020F0502020204030204"/>
              </a:rPr>
              <a:t>В детских учреждениях </a:t>
            </a:r>
            <a:r>
              <a:rPr lang="ru-RU" altLang="en-US" sz="3000" dirty="0">
                <a:solidFill>
                  <a:prstClr val="black"/>
                </a:solidFill>
                <a:latin typeface="Calibri" panose="020F0502020204030204"/>
              </a:rPr>
              <a:t>– все, кто в течение 6 </a:t>
            </a:r>
            <a:r>
              <a:rPr lang="ru-RU" altLang="en-US" sz="3000" dirty="0" err="1">
                <a:solidFill>
                  <a:prstClr val="black"/>
                </a:solidFill>
                <a:latin typeface="Calibri" panose="020F0502020204030204"/>
              </a:rPr>
              <a:t>мес</a:t>
            </a:r>
            <a:r>
              <a:rPr lang="ru-RU" altLang="en-US" sz="3000" dirty="0">
                <a:solidFill>
                  <a:prstClr val="black"/>
                </a:solidFill>
                <a:latin typeface="Calibri" panose="020F0502020204030204"/>
              </a:rPr>
              <a:t> </a:t>
            </a:r>
          </a:p>
          <a:p>
            <a:pPr marL="342900" lvl="0" indent="-342900" algn="l">
              <a:spcBef>
                <a:spcPct val="20000"/>
              </a:spcBef>
              <a:spcAft>
                <a:spcPts val="0"/>
              </a:spcAft>
              <a:buNone/>
            </a:pPr>
            <a:r>
              <a:rPr lang="ru-RU" altLang="en-US" sz="3000" dirty="0">
                <a:solidFill>
                  <a:prstClr val="black"/>
                </a:solidFill>
                <a:latin typeface="Calibri" panose="020F0502020204030204"/>
              </a:rPr>
              <a:t>до выявления больного общался с ним</a:t>
            </a:r>
          </a:p>
          <a:p>
            <a:pPr marL="342900" lvl="0" indent="-342900" algn="l">
              <a:spcBef>
                <a:spcPct val="20000"/>
              </a:spcBef>
              <a:spcAft>
                <a:spcPts val="0"/>
              </a:spcAft>
              <a:buNone/>
            </a:pPr>
            <a:r>
              <a:rPr lang="ru-RU" altLang="en-US" sz="2200" dirty="0">
                <a:solidFill>
                  <a:prstClr val="black"/>
                </a:solidFill>
                <a:latin typeface="Calibri" panose="020F0502020204030204"/>
              </a:rPr>
              <a:t>А также бытовые, родственные, транспортные, случайные, возможные.</a:t>
            </a:r>
          </a:p>
          <a:p>
            <a:endParaRPr lang="ru-RU"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178260"/>
            <a:ext cx="10800000" cy="1240651"/>
          </a:xfrm>
        </p:spPr>
        <p:txBody>
          <a:bodyPr/>
          <a:lstStyle/>
          <a:p>
            <a:r>
              <a:rPr lang="ru-RU" sz="3600" spc="-100" dirty="0">
                <a:solidFill>
                  <a:srgbClr val="1F497D">
                    <a:lumMod val="75000"/>
                  </a:srgbClr>
                </a:solidFill>
                <a:latin typeface="Calibri" panose="020F0502020204030204"/>
              </a:rPr>
              <a:t>СОЦИАЛЬНАЯ ПРОФИЛАКТИКА</a:t>
            </a:r>
            <a:endParaRPr lang="ru-RU" dirty="0"/>
          </a:p>
        </p:txBody>
      </p:sp>
      <p:sp>
        <p:nvSpPr>
          <p:cNvPr id="3" name="Объект 2"/>
          <p:cNvSpPr>
            <a:spLocks noGrp="1"/>
          </p:cNvSpPr>
          <p:nvPr>
            <p:ph idx="1"/>
          </p:nvPr>
        </p:nvSpPr>
        <p:spPr>
          <a:xfrm>
            <a:off x="408373" y="1343506"/>
            <a:ext cx="11007728" cy="4995149"/>
          </a:xfrm>
        </p:spPr>
        <p:txBody>
          <a:bodyPr/>
          <a:lstStyle/>
          <a:p>
            <a:pPr marL="342900" lvl="0" indent="-342900" algn="l">
              <a:lnSpc>
                <a:spcPct val="90000"/>
              </a:lnSpc>
              <a:spcBef>
                <a:spcPct val="20000"/>
              </a:spcBef>
              <a:spcAft>
                <a:spcPts val="0"/>
              </a:spcAft>
              <a:buClr>
                <a:srgbClr val="D6ECFF"/>
              </a:buClr>
              <a:buNone/>
            </a:pPr>
            <a:r>
              <a:rPr lang="ru-RU" altLang="ru-RU" sz="2400" dirty="0">
                <a:solidFill>
                  <a:prstClr val="black"/>
                </a:solidFill>
                <a:latin typeface="Calibri" panose="020F0502020204030204"/>
              </a:rPr>
              <a:t>Выделены средства для бесплатного амбулаторного , стационарного и </a:t>
            </a:r>
          </a:p>
          <a:p>
            <a:pPr marL="342900" lvl="0" indent="-342900" algn="l">
              <a:lnSpc>
                <a:spcPct val="90000"/>
              </a:lnSpc>
              <a:spcBef>
                <a:spcPct val="20000"/>
              </a:spcBef>
              <a:spcAft>
                <a:spcPts val="0"/>
              </a:spcAft>
              <a:buClr>
                <a:srgbClr val="D6ECFF"/>
              </a:buClr>
              <a:buNone/>
            </a:pPr>
            <a:r>
              <a:rPr lang="ru-RU" altLang="ru-RU" sz="2400" dirty="0">
                <a:solidFill>
                  <a:prstClr val="black"/>
                </a:solidFill>
                <a:latin typeface="Calibri" panose="020F0502020204030204"/>
              </a:rPr>
              <a:t>санаторного лечения</a:t>
            </a:r>
          </a:p>
          <a:p>
            <a:pPr marL="342900" lvl="0" indent="-342900" algn="l">
              <a:lnSpc>
                <a:spcPct val="90000"/>
              </a:lnSpc>
              <a:spcBef>
                <a:spcPct val="20000"/>
              </a:spcBef>
              <a:spcAft>
                <a:spcPts val="0"/>
              </a:spcAft>
              <a:buClr>
                <a:srgbClr val="D6ECFF"/>
              </a:buClr>
              <a:buNone/>
            </a:pPr>
            <a:r>
              <a:rPr lang="ru-RU" altLang="ru-RU" sz="2400" dirty="0">
                <a:solidFill>
                  <a:prstClr val="black"/>
                </a:solidFill>
                <a:latin typeface="Calibri" panose="020F0502020204030204"/>
              </a:rPr>
              <a:t>Приобретение  флюорографической пленки, аппаратуры</a:t>
            </a:r>
          </a:p>
          <a:p>
            <a:pPr marL="342900" lvl="0" indent="-342900" algn="l">
              <a:lnSpc>
                <a:spcPct val="90000"/>
              </a:lnSpc>
              <a:spcBef>
                <a:spcPct val="20000"/>
              </a:spcBef>
              <a:spcAft>
                <a:spcPts val="0"/>
              </a:spcAft>
              <a:buClr>
                <a:srgbClr val="D6ECFF"/>
              </a:buClr>
              <a:buNone/>
            </a:pPr>
            <a:r>
              <a:rPr lang="ru-RU" altLang="ru-RU" sz="2400" dirty="0">
                <a:solidFill>
                  <a:prstClr val="black"/>
                </a:solidFill>
                <a:latin typeface="Calibri" panose="020F0502020204030204"/>
              </a:rPr>
              <a:t>Разрешен больничный лист до 12 месяцев с сохранением работы больного </a:t>
            </a:r>
          </a:p>
          <a:p>
            <a:pPr marL="342900" lvl="0" indent="-342900" algn="l">
              <a:lnSpc>
                <a:spcPct val="90000"/>
              </a:lnSpc>
              <a:spcBef>
                <a:spcPct val="20000"/>
              </a:spcBef>
              <a:spcAft>
                <a:spcPts val="0"/>
              </a:spcAft>
              <a:buClr>
                <a:srgbClr val="D6ECFF"/>
              </a:buClr>
              <a:buNone/>
            </a:pPr>
            <a:r>
              <a:rPr lang="ru-RU" altLang="ru-RU" sz="2400" dirty="0">
                <a:solidFill>
                  <a:prstClr val="black"/>
                </a:solidFill>
                <a:latin typeface="Calibri" panose="020F0502020204030204"/>
              </a:rPr>
              <a:t>до года и 100% его оплатой с первого дня</a:t>
            </a:r>
          </a:p>
          <a:p>
            <a:pPr marL="342900" lvl="0" indent="-342900" algn="l">
              <a:lnSpc>
                <a:spcPct val="90000"/>
              </a:lnSpc>
              <a:spcBef>
                <a:spcPct val="20000"/>
              </a:spcBef>
              <a:spcAft>
                <a:spcPts val="0"/>
              </a:spcAft>
              <a:buClr>
                <a:srgbClr val="D6ECFF"/>
              </a:buClr>
              <a:buNone/>
            </a:pPr>
            <a:r>
              <a:rPr lang="ru-RU" altLang="ru-RU" sz="2400" dirty="0">
                <a:solidFill>
                  <a:prstClr val="black"/>
                </a:solidFill>
                <a:latin typeface="Calibri" panose="020F0502020204030204"/>
              </a:rPr>
              <a:t>Санаторные  группы в яслях и детских садах</a:t>
            </a:r>
          </a:p>
          <a:p>
            <a:pPr marL="342900" lvl="0" indent="-342900" algn="l">
              <a:spcBef>
                <a:spcPct val="20000"/>
              </a:spcBef>
              <a:spcAft>
                <a:spcPts val="0"/>
              </a:spcAft>
              <a:buFont typeface="Arial" panose="020B0604020202020204" pitchFamily="34" charset="0"/>
              <a:buChar char="•"/>
            </a:pPr>
            <a:r>
              <a:rPr lang="ru-RU" altLang="en-US" sz="2400" dirty="0">
                <a:solidFill>
                  <a:prstClr val="black"/>
                </a:solidFill>
                <a:latin typeface="Calibri" panose="020F0502020204030204"/>
              </a:rPr>
              <a:t>Оздоровление условий труда и быта</a:t>
            </a:r>
          </a:p>
          <a:p>
            <a:pPr marL="342900" lvl="0" indent="-342900" algn="l">
              <a:spcBef>
                <a:spcPct val="20000"/>
              </a:spcBef>
              <a:spcAft>
                <a:spcPts val="0"/>
              </a:spcAft>
              <a:buFont typeface="Arial" panose="020B0604020202020204" pitchFamily="34" charset="0"/>
              <a:buChar char="•"/>
            </a:pPr>
            <a:r>
              <a:rPr lang="ru-RU" altLang="en-US" sz="2400" dirty="0">
                <a:solidFill>
                  <a:prstClr val="black"/>
                </a:solidFill>
                <a:latin typeface="Calibri" panose="020F0502020204030204"/>
              </a:rPr>
              <a:t>Формирование здорового образа жизни</a:t>
            </a:r>
          </a:p>
          <a:p>
            <a:pPr marL="342900" lvl="0" indent="-342900" algn="l">
              <a:spcBef>
                <a:spcPct val="20000"/>
              </a:spcBef>
              <a:spcAft>
                <a:spcPts val="0"/>
              </a:spcAft>
              <a:buFont typeface="Arial" panose="020B0604020202020204" pitchFamily="34" charset="0"/>
              <a:buChar char="•"/>
            </a:pPr>
            <a:r>
              <a:rPr lang="ru-RU" altLang="en-US" sz="2400" dirty="0">
                <a:solidFill>
                  <a:prstClr val="black"/>
                </a:solidFill>
                <a:latin typeface="Calibri" panose="020F0502020204030204"/>
              </a:rPr>
              <a:t>Нормативная регуляция миграции</a:t>
            </a:r>
          </a:p>
          <a:p>
            <a:pPr marL="342900" lvl="0" indent="-342900" algn="l">
              <a:spcBef>
                <a:spcPct val="20000"/>
              </a:spcBef>
              <a:spcAft>
                <a:spcPts val="0"/>
              </a:spcAft>
              <a:buFont typeface="Arial" panose="020B0604020202020204" pitchFamily="34" charset="0"/>
              <a:buChar char="•"/>
            </a:pPr>
            <a:r>
              <a:rPr lang="ru-RU" altLang="en-US" sz="2400" dirty="0">
                <a:solidFill>
                  <a:prstClr val="black"/>
                </a:solidFill>
                <a:latin typeface="Calibri" panose="020F0502020204030204"/>
              </a:rPr>
              <a:t>Борьба с алкоголизмом и наркоманией</a:t>
            </a:r>
          </a:p>
          <a:p>
            <a:pPr marL="342900" lvl="0" indent="-342900" algn="l">
              <a:spcBef>
                <a:spcPct val="20000"/>
              </a:spcBef>
              <a:spcAft>
                <a:spcPts val="0"/>
              </a:spcAft>
              <a:buFont typeface="Arial" panose="020B0604020202020204" pitchFamily="34" charset="0"/>
              <a:buChar char="•"/>
            </a:pPr>
            <a:r>
              <a:rPr lang="ru-RU" altLang="en-US" sz="2400" dirty="0">
                <a:solidFill>
                  <a:prstClr val="black"/>
                </a:solidFill>
                <a:latin typeface="Calibri" panose="020F0502020204030204"/>
              </a:rPr>
              <a:t>Социальная поддержка малоимущих, бездомных, прибывших из мест лишения свободы</a:t>
            </a:r>
          </a:p>
          <a:p>
            <a:pPr marL="342900" lvl="0" indent="-342900" algn="l">
              <a:spcBef>
                <a:spcPct val="20000"/>
              </a:spcBef>
              <a:spcAft>
                <a:spcPts val="0"/>
              </a:spcAft>
              <a:buFont typeface="Arial" panose="020B0604020202020204" pitchFamily="34" charset="0"/>
              <a:buChar char="•"/>
            </a:pPr>
            <a:r>
              <a:rPr lang="ru-RU" altLang="en-US" sz="2400" dirty="0">
                <a:solidFill>
                  <a:prstClr val="black"/>
                </a:solidFill>
                <a:latin typeface="Calibri" panose="020F0502020204030204"/>
              </a:rPr>
              <a:t>Соблюдение санитарно-гигиенических норм во ФСИН</a:t>
            </a:r>
            <a:endParaRPr lang="en-GB" altLang="en-US" sz="2400" dirty="0">
              <a:solidFill>
                <a:prstClr val="black"/>
              </a:solidFill>
              <a:latin typeface="Calibri" panose="020F0502020204030204"/>
            </a:endParaRPr>
          </a:p>
          <a:p>
            <a:pPr marL="342900" lvl="0" indent="-342900" algn="l">
              <a:lnSpc>
                <a:spcPct val="90000"/>
              </a:lnSpc>
              <a:spcBef>
                <a:spcPct val="20000"/>
              </a:spcBef>
              <a:spcAft>
                <a:spcPts val="0"/>
              </a:spcAft>
              <a:buClr>
                <a:srgbClr val="D6ECFF"/>
              </a:buClr>
              <a:buNone/>
            </a:pPr>
            <a:endParaRPr lang="ru-RU" altLang="ru-RU" sz="2400" dirty="0">
              <a:solidFill>
                <a:prstClr val="black"/>
              </a:solidFill>
              <a:latin typeface="Calibri" panose="020F0502020204030204"/>
            </a:endParaRPr>
          </a:p>
          <a:p>
            <a:endParaRPr lang="ru-RU"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pc="-100" dirty="0">
                <a:solidFill>
                  <a:srgbClr val="1F497D">
                    <a:lumMod val="75000"/>
                  </a:srgbClr>
                </a:solidFill>
                <a:latin typeface="Calibri" panose="020F0502020204030204"/>
              </a:rPr>
              <a:t>ПОКАЗАНИЯ К НАЗАНАЧЕНИЮ </a:t>
            </a:r>
            <a:r>
              <a:rPr lang="ru-RU" sz="3600" spc="-100" dirty="0">
                <a:solidFill>
                  <a:srgbClr val="1F497D">
                    <a:lumMod val="75000"/>
                  </a:srgbClr>
                </a:solidFill>
                <a:latin typeface="Calibri" panose="020F0502020204030204"/>
              </a:rPr>
              <a:t>ХИМИОПРОФИЛАКТИКИ</a:t>
            </a:r>
            <a:endParaRPr lang="ru-RU" dirty="0"/>
          </a:p>
        </p:txBody>
      </p:sp>
      <p:sp>
        <p:nvSpPr>
          <p:cNvPr id="3" name="Объект 2"/>
          <p:cNvSpPr>
            <a:spLocks noGrp="1"/>
          </p:cNvSpPr>
          <p:nvPr>
            <p:ph idx="1"/>
          </p:nvPr>
        </p:nvSpPr>
        <p:spPr/>
        <p:txBody>
          <a:bodyPr/>
          <a:lstStyle/>
          <a:p>
            <a:pPr marL="342900" lvl="0" indent="-342900" algn="l">
              <a:lnSpc>
                <a:spcPct val="80000"/>
              </a:lnSpc>
              <a:spcBef>
                <a:spcPct val="20000"/>
              </a:spcBef>
              <a:spcAft>
                <a:spcPts val="0"/>
              </a:spcAft>
              <a:buClr>
                <a:srgbClr val="D6ECFF"/>
              </a:buClr>
              <a:buNone/>
            </a:pPr>
            <a:r>
              <a:rPr lang="ru-RU" altLang="en-US" sz="3200" b="1" dirty="0">
                <a:solidFill>
                  <a:prstClr val="black"/>
                </a:solidFill>
                <a:latin typeface="Calibri" panose="020F0502020204030204"/>
              </a:rPr>
              <a:t>ВИЧ-инфицированные</a:t>
            </a:r>
            <a:r>
              <a:rPr lang="ru-RU" altLang="en-US" sz="3200" dirty="0">
                <a:solidFill>
                  <a:prstClr val="black"/>
                </a:solidFill>
                <a:latin typeface="Calibri" panose="020F0502020204030204"/>
              </a:rPr>
              <a:t> 1-9 </a:t>
            </a:r>
            <a:r>
              <a:rPr lang="ru-RU" altLang="en-US" sz="3200" dirty="0" err="1">
                <a:solidFill>
                  <a:prstClr val="black"/>
                </a:solidFill>
                <a:latin typeface="Calibri" panose="020F0502020204030204"/>
              </a:rPr>
              <a:t>мес</a:t>
            </a:r>
            <a:r>
              <a:rPr lang="ru-RU" altLang="en-US" sz="3200" dirty="0">
                <a:solidFill>
                  <a:prstClr val="black"/>
                </a:solidFill>
                <a:latin typeface="Calibri" panose="020F0502020204030204"/>
              </a:rPr>
              <a:t> 1-2 ХП </a:t>
            </a:r>
          </a:p>
          <a:p>
            <a:pPr marL="342900" lvl="0" indent="-342900" algn="l">
              <a:lnSpc>
                <a:spcPct val="80000"/>
              </a:lnSpc>
              <a:spcBef>
                <a:spcPct val="20000"/>
              </a:spcBef>
              <a:spcAft>
                <a:spcPts val="0"/>
              </a:spcAft>
              <a:buClr>
                <a:srgbClr val="D6ECFF"/>
              </a:buClr>
              <a:buNone/>
            </a:pPr>
            <a:r>
              <a:rPr lang="ru-RU" altLang="en-US" sz="3200" b="1" dirty="0">
                <a:solidFill>
                  <a:prstClr val="black"/>
                </a:solidFill>
                <a:latin typeface="Calibri" panose="020F0502020204030204"/>
              </a:rPr>
              <a:t>Дети с ЛТИ </a:t>
            </a:r>
            <a:r>
              <a:rPr lang="ru-RU" altLang="en-US" sz="3200" dirty="0">
                <a:solidFill>
                  <a:prstClr val="black"/>
                </a:solidFill>
                <a:latin typeface="Calibri" panose="020F0502020204030204"/>
              </a:rPr>
              <a:t>– однократно 3-6 мес. 2-3ХП</a:t>
            </a:r>
          </a:p>
          <a:p>
            <a:pPr marL="342900" lvl="0" indent="-342900" algn="l">
              <a:lnSpc>
                <a:spcPct val="80000"/>
              </a:lnSpc>
              <a:spcBef>
                <a:spcPct val="20000"/>
              </a:spcBef>
              <a:spcAft>
                <a:spcPts val="0"/>
              </a:spcAft>
              <a:buClr>
                <a:srgbClr val="D6ECFF"/>
              </a:buClr>
              <a:buNone/>
            </a:pPr>
            <a:r>
              <a:rPr lang="ru-RU" altLang="en-US" sz="3200" dirty="0">
                <a:solidFill>
                  <a:prstClr val="black"/>
                </a:solidFill>
                <a:latin typeface="Calibri" panose="020F0502020204030204"/>
              </a:rPr>
              <a:t>Лица из бытового </a:t>
            </a:r>
            <a:r>
              <a:rPr lang="ru-RU" altLang="en-US" sz="3200" b="1" dirty="0">
                <a:solidFill>
                  <a:prstClr val="black"/>
                </a:solidFill>
                <a:latin typeface="Calibri" panose="020F0502020204030204"/>
              </a:rPr>
              <a:t>контакта</a:t>
            </a:r>
            <a:r>
              <a:rPr lang="ru-RU" altLang="en-US" sz="3200" dirty="0">
                <a:solidFill>
                  <a:prstClr val="black"/>
                </a:solidFill>
                <a:latin typeface="Calibri" panose="020F0502020204030204"/>
              </a:rPr>
              <a:t> с больным активным </a:t>
            </a:r>
          </a:p>
          <a:p>
            <a:pPr marL="342900" lvl="0" indent="-342900" algn="l">
              <a:lnSpc>
                <a:spcPct val="80000"/>
              </a:lnSpc>
              <a:spcBef>
                <a:spcPct val="20000"/>
              </a:spcBef>
              <a:spcAft>
                <a:spcPts val="0"/>
              </a:spcAft>
              <a:buClr>
                <a:srgbClr val="D6ECFF"/>
              </a:buClr>
              <a:buNone/>
            </a:pPr>
            <a:r>
              <a:rPr lang="ru-RU" altLang="en-US" sz="3200" dirty="0">
                <a:solidFill>
                  <a:prstClr val="black"/>
                </a:solidFill>
                <a:latin typeface="Calibri" panose="020F0502020204030204"/>
              </a:rPr>
              <a:t>туберкулезом с </a:t>
            </a:r>
            <a:r>
              <a:rPr lang="ru-RU" altLang="en-US" sz="3200" dirty="0" err="1">
                <a:solidFill>
                  <a:prstClr val="black"/>
                </a:solidFill>
                <a:latin typeface="Calibri" panose="020F0502020204030204"/>
              </a:rPr>
              <a:t>бактериовыделением</a:t>
            </a:r>
            <a:r>
              <a:rPr lang="ru-RU" altLang="en-US" sz="3200" dirty="0">
                <a:solidFill>
                  <a:prstClr val="black"/>
                </a:solidFill>
                <a:latin typeface="Calibri" panose="020F0502020204030204"/>
              </a:rPr>
              <a:t> </a:t>
            </a:r>
          </a:p>
          <a:p>
            <a:pPr marL="342900" lvl="0" indent="-342900" algn="l">
              <a:lnSpc>
                <a:spcPct val="80000"/>
              </a:lnSpc>
              <a:spcBef>
                <a:spcPct val="20000"/>
              </a:spcBef>
              <a:spcAft>
                <a:spcPts val="0"/>
              </a:spcAft>
              <a:buClr>
                <a:srgbClr val="D6ECFF"/>
              </a:buClr>
              <a:buNone/>
            </a:pPr>
            <a:r>
              <a:rPr lang="ru-RU" altLang="en-US" sz="3200" dirty="0">
                <a:solidFill>
                  <a:prstClr val="black"/>
                </a:solidFill>
                <a:latin typeface="Calibri" panose="020F0502020204030204"/>
              </a:rPr>
              <a:t>Пациенты, </a:t>
            </a:r>
            <a:r>
              <a:rPr lang="ru-RU" altLang="en-US" sz="3200" dirty="0" err="1">
                <a:solidFill>
                  <a:prstClr val="black"/>
                </a:solidFill>
                <a:latin typeface="Calibri" panose="020F0502020204030204"/>
              </a:rPr>
              <a:t>начинаюшим</a:t>
            </a:r>
            <a:r>
              <a:rPr lang="ru-RU" altLang="en-US" sz="3200" dirty="0">
                <a:solidFill>
                  <a:prstClr val="black"/>
                </a:solidFill>
                <a:latin typeface="Calibri" panose="020F0502020204030204"/>
              </a:rPr>
              <a:t> терапию </a:t>
            </a:r>
            <a:r>
              <a:rPr lang="ru-RU" altLang="en-US" sz="3200" b="1" dirty="0">
                <a:solidFill>
                  <a:prstClr val="black"/>
                </a:solidFill>
                <a:latin typeface="Calibri" panose="020F0502020204030204"/>
              </a:rPr>
              <a:t>ингибиторами ФНО-альфа</a:t>
            </a:r>
          </a:p>
          <a:p>
            <a:pPr marL="342900" lvl="0" indent="-342900" algn="l">
              <a:spcBef>
                <a:spcPct val="20000"/>
              </a:spcBef>
              <a:spcAft>
                <a:spcPts val="0"/>
              </a:spcAft>
              <a:buNone/>
            </a:pPr>
            <a:r>
              <a:rPr lang="ru-RU" altLang="en-US" sz="3200" dirty="0" err="1">
                <a:solidFill>
                  <a:prstClr val="black"/>
                </a:solidFill>
                <a:latin typeface="Calibri" panose="020F0502020204030204"/>
              </a:rPr>
              <a:t>Находяшиеся</a:t>
            </a:r>
            <a:r>
              <a:rPr lang="ru-RU" altLang="en-US" sz="3200" dirty="0">
                <a:solidFill>
                  <a:prstClr val="black"/>
                </a:solidFill>
                <a:latin typeface="Calibri" panose="020F0502020204030204"/>
              </a:rPr>
              <a:t> на </a:t>
            </a:r>
            <a:r>
              <a:rPr lang="ru-RU" altLang="en-US" sz="3200" b="1" dirty="0">
                <a:solidFill>
                  <a:prstClr val="black"/>
                </a:solidFill>
                <a:latin typeface="Calibri" panose="020F0502020204030204"/>
              </a:rPr>
              <a:t>диализе</a:t>
            </a:r>
          </a:p>
          <a:p>
            <a:pPr marL="342900" lvl="0" indent="-342900" algn="l">
              <a:spcBef>
                <a:spcPct val="20000"/>
              </a:spcBef>
              <a:spcAft>
                <a:spcPts val="0"/>
              </a:spcAft>
              <a:buNone/>
            </a:pPr>
            <a:r>
              <a:rPr lang="ru-RU" altLang="en-US" sz="3200" dirty="0">
                <a:solidFill>
                  <a:prstClr val="black"/>
                </a:solidFill>
                <a:latin typeface="Calibri" panose="020F0502020204030204"/>
              </a:rPr>
              <a:t>Готовящиеся к </a:t>
            </a:r>
            <a:r>
              <a:rPr lang="ru-RU" altLang="en-US" sz="3200" b="1" dirty="0">
                <a:solidFill>
                  <a:prstClr val="black"/>
                </a:solidFill>
                <a:latin typeface="Calibri" panose="020F0502020204030204"/>
              </a:rPr>
              <a:t>переливанию крови и трансплантации органов</a:t>
            </a:r>
          </a:p>
          <a:p>
            <a:endParaRPr lang="ru-RU"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СХЕМЫ ХИМИОПРОФИЛАКТИКИ</a:t>
            </a:r>
            <a:endParaRPr lang="ru-RU" dirty="0"/>
          </a:p>
        </p:txBody>
      </p:sp>
      <p:graphicFrame>
        <p:nvGraphicFramePr>
          <p:cNvPr id="4" name="Объект 3"/>
          <p:cNvGraphicFramePr>
            <a:graphicFrameLocks noGrp="1"/>
          </p:cNvGraphicFramePr>
          <p:nvPr>
            <p:ph idx="1"/>
          </p:nvPr>
        </p:nvGraphicFramePr>
        <p:xfrm>
          <a:off x="695325" y="1797050"/>
          <a:ext cx="10801352" cy="3942052"/>
        </p:xfrm>
        <a:graphic>
          <a:graphicData uri="http://schemas.openxmlformats.org/drawingml/2006/table">
            <a:tbl>
              <a:tblPr firstRow="1" bandRow="1">
                <a:tableStyleId>{5C22544A-7EE6-4342-B048-85BDC9FD1C3A}</a:tableStyleId>
              </a:tblPr>
              <a:tblGrid>
                <a:gridCol w="2700338">
                  <a:extLst>
                    <a:ext uri="{9D8B030D-6E8A-4147-A177-3AD203B41FA5}">
                      <a16:colId xmlns:a16="http://schemas.microsoft.com/office/drawing/2014/main" val="20000"/>
                    </a:ext>
                  </a:extLst>
                </a:gridCol>
                <a:gridCol w="2700338">
                  <a:extLst>
                    <a:ext uri="{9D8B030D-6E8A-4147-A177-3AD203B41FA5}">
                      <a16:colId xmlns:a16="http://schemas.microsoft.com/office/drawing/2014/main" val="20001"/>
                    </a:ext>
                  </a:extLst>
                </a:gridCol>
                <a:gridCol w="2700338">
                  <a:extLst>
                    <a:ext uri="{9D8B030D-6E8A-4147-A177-3AD203B41FA5}">
                      <a16:colId xmlns:a16="http://schemas.microsoft.com/office/drawing/2014/main" val="20002"/>
                    </a:ext>
                  </a:extLst>
                </a:gridCol>
                <a:gridCol w="2700338">
                  <a:extLst>
                    <a:ext uri="{9D8B030D-6E8A-4147-A177-3AD203B41FA5}">
                      <a16:colId xmlns:a16="http://schemas.microsoft.com/office/drawing/2014/main" val="20003"/>
                    </a:ext>
                  </a:extLst>
                </a:gridCol>
              </a:tblGrid>
              <a:tr h="37084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anose="020F0502020204030204" pitchFamily="34" charset="0"/>
                          <a:cs typeface="Times New Roman" panose="02020603050405020304" pitchFamily="18" charset="0"/>
                        </a:rPr>
                        <a:t>Препараты </a:t>
                      </a:r>
                      <a:endParaRPr lang="en-US" b="1" dirty="0">
                        <a:solidFill>
                          <a:srgbClr val="FFFFFF"/>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anose="020F0502020204030204" pitchFamily="34" charset="0"/>
                          <a:cs typeface="Times New Roman" panose="02020603050405020304" pitchFamily="18" charset="0"/>
                        </a:rPr>
                        <a:t>Длительность </a:t>
                      </a:r>
                      <a:endParaRPr lang="en-US" b="1" dirty="0">
                        <a:solidFill>
                          <a:srgbClr val="FFFFFF"/>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anose="020F0502020204030204" pitchFamily="34" charset="0"/>
                          <a:cs typeface="Times New Roman" panose="02020603050405020304" pitchFamily="18" charset="0"/>
                        </a:rPr>
                        <a:t>Кратность приема</a:t>
                      </a:r>
                      <a:endParaRPr lang="en-US" b="1" dirty="0">
                        <a:solidFill>
                          <a:srgbClr val="FFFFFF"/>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b="1" dirty="0">
                          <a:solidFill>
                            <a:srgbClr val="FFFFFF"/>
                          </a:solidFill>
                          <a:latin typeface="Calibri" panose="020F0502020204030204" pitchFamily="34" charset="0"/>
                          <a:cs typeface="Times New Roman" panose="02020603050405020304" pitchFamily="18" charset="0"/>
                        </a:rPr>
                        <a:t>Дозировки </a:t>
                      </a:r>
                      <a:endParaRPr lang="en-US" b="1" dirty="0">
                        <a:solidFill>
                          <a:srgbClr val="FFFFFF"/>
                        </a:solidFill>
                        <a:latin typeface="Calibri" panose="020F0502020204030204" pitchFamily="34" charset="0"/>
                        <a:ea typeface="Times New Roman" panose="02020603050405020304" pitchFamily="18" charset="0"/>
                      </a:endParaRPr>
                    </a:p>
                  </a:txBody>
                  <a:tcPr/>
                </a:tc>
                <a:extLst>
                  <a:ext uri="{0D108BD9-81ED-4DB2-BD59-A6C34878D82A}">
                    <a16:rowId xmlns:a16="http://schemas.microsoft.com/office/drawing/2014/main" val="10000"/>
                  </a:ext>
                </a:extLst>
              </a:tr>
              <a:tr h="37084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anose="020F0502020204030204" pitchFamily="34" charset="0"/>
                          <a:ea typeface="+mn-ea"/>
                          <a:cs typeface="Times New Roman" panose="02020603050405020304" pitchFamily="18" charset="0"/>
                        </a:rPr>
                        <a:t>Изониазид</a:t>
                      </a:r>
                      <a:endParaRPr lang="en-US" sz="1800" b="0" i="0" u="none" kern="1200" baseline="0" dirty="0">
                        <a:solidFill>
                          <a:srgbClr val="000000"/>
                        </a:solidFill>
                        <a:latin typeface="Calibri" panose="020F0502020204030204" pitchFamily="34" charset="0"/>
                        <a:ea typeface="+mn-ea"/>
                        <a:cs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anose="020F0502020204030204" pitchFamily="34" charset="0"/>
                          <a:ea typeface="+mn-ea"/>
                          <a:cs typeface="Times New Roman" panose="02020603050405020304" pitchFamily="18" charset="0"/>
                        </a:rPr>
                        <a:t>6 или 9 мес</a:t>
                      </a:r>
                      <a:endParaRPr lang="en-US" sz="1800" b="0" i="0" u="none" kern="1200" baseline="0" dirty="0">
                        <a:solidFill>
                          <a:srgbClr val="000000"/>
                        </a:solidFill>
                        <a:latin typeface="Calibri" panose="020F0502020204030204" pitchFamily="34" charset="0"/>
                        <a:ea typeface="+mn-ea"/>
                        <a:cs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anose="020F0502020204030204" pitchFamily="34" charset="0"/>
                          <a:ea typeface="+mn-ea"/>
                          <a:cs typeface="Times New Roman" panose="02020603050405020304" pitchFamily="18" charset="0"/>
                        </a:rPr>
                        <a:t>Ежедневно </a:t>
                      </a:r>
                      <a:endParaRPr lang="en-US" sz="1800" b="0" i="0" u="none" kern="1200" baseline="0" dirty="0">
                        <a:solidFill>
                          <a:srgbClr val="000000"/>
                        </a:solidFill>
                        <a:latin typeface="Calibri" panose="020F0502020204030204" pitchFamily="34" charset="0"/>
                        <a:ea typeface="+mn-ea"/>
                        <a:cs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marL="0" lvl="0" indent="0" algn="l" defTabSz="914400" rtl="0" eaLnBrk="1" fontAlgn="base" latinLnBrk="0" hangingPunct="1">
                        <a:lnSpc>
                          <a:spcPct val="100000"/>
                        </a:lnSpc>
                        <a:spcBef>
                          <a:spcPct val="0"/>
                        </a:spcBef>
                        <a:spcAft>
                          <a:spcPct val="0"/>
                        </a:spcAft>
                        <a:buNone/>
                      </a:pPr>
                      <a:r>
                        <a:rPr sz="1800" b="0" i="0" u="none" kern="1200" baseline="0" dirty="0">
                          <a:solidFill>
                            <a:srgbClr val="000000"/>
                          </a:solidFill>
                          <a:latin typeface="Calibri" panose="020F0502020204030204" pitchFamily="34" charset="0"/>
                          <a:ea typeface="+mn-ea"/>
                          <a:cs typeface="Times New Roman" panose="02020603050405020304" pitchFamily="18" charset="0"/>
                        </a:rPr>
                        <a:t>5-10 мг/кг в день</a:t>
                      </a:r>
                      <a:endParaRPr lang="en-US" sz="1800" b="0" i="0" u="none" kern="1200" baseline="0" dirty="0">
                        <a:solidFill>
                          <a:srgbClr val="000000"/>
                        </a:solidFill>
                        <a:latin typeface="Calibri" panose="020F0502020204030204" pitchFamily="34" charset="0"/>
                        <a:ea typeface="+mn-ea"/>
                        <a:cs typeface="Times New Roman" panose="02020603050405020304" pitchFamily="18" charset="0"/>
                      </a:endParaRPr>
                    </a:p>
                  </a:txBody>
                  <a:tcPr/>
                </a:tc>
                <a:extLst>
                  <a:ext uri="{0D108BD9-81ED-4DB2-BD59-A6C34878D82A}">
                    <a16:rowId xmlns:a16="http://schemas.microsoft.com/office/drawing/2014/main" val="10001"/>
                  </a:ext>
                </a:extLst>
              </a:tr>
              <a:tr h="37084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anose="020F0502020204030204" pitchFamily="34" charset="0"/>
                          <a:cs typeface="Times New Roman" panose="02020603050405020304" pitchFamily="18" charset="0"/>
                        </a:rPr>
                        <a:t>Изониазид и Рифампицин </a:t>
                      </a:r>
                      <a:endParaRPr lang="en-US" dirty="0">
                        <a:solidFill>
                          <a:srgbClr val="000000"/>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anose="020F0502020204030204" pitchFamily="34" charset="0"/>
                          <a:cs typeface="Times New Roman" panose="02020603050405020304" pitchFamily="18" charset="0"/>
                        </a:rPr>
                        <a:t>3 мес</a:t>
                      </a:r>
                      <a:endParaRPr lang="en-US" dirty="0">
                        <a:solidFill>
                          <a:srgbClr val="000000"/>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anose="020F0502020204030204" pitchFamily="34" charset="0"/>
                          <a:cs typeface="Times New Roman" panose="02020603050405020304" pitchFamily="18" charset="0"/>
                        </a:rPr>
                        <a:t>Ежедневно </a:t>
                      </a:r>
                      <a:endParaRPr lang="en-US" dirty="0">
                        <a:solidFill>
                          <a:srgbClr val="000000"/>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rgbClr val="000000"/>
                          </a:solidFill>
                          <a:latin typeface="Calibri" panose="020F0502020204030204" pitchFamily="34" charset="0"/>
                          <a:cs typeface="Times New Roman" panose="02020603050405020304" pitchFamily="18" charset="0"/>
                        </a:rPr>
                        <a:t>H</a:t>
                      </a:r>
                      <a:r>
                        <a:rPr dirty="0">
                          <a:solidFill>
                            <a:srgbClr val="000000"/>
                          </a:solidFill>
                          <a:latin typeface="Calibri" panose="020F0502020204030204" pitchFamily="34" charset="0"/>
                          <a:cs typeface="Times New Roman" panose="02020603050405020304" pitchFamily="18" charset="0"/>
                        </a:rPr>
                        <a:t>5-10 мг/кг в день</a:t>
                      </a:r>
                    </a:p>
                    <a:p>
                      <a:pPr lvl="0" eaLnBrk="1" hangingPunct="1">
                        <a:buNone/>
                      </a:pPr>
                      <a:r>
                        <a:rPr lang="en-US" altLang="x-none" dirty="0">
                          <a:solidFill>
                            <a:srgbClr val="000000"/>
                          </a:solidFill>
                          <a:latin typeface="Calibri" panose="020F0502020204030204" pitchFamily="34" charset="0"/>
                          <a:cs typeface="Times New Roman" panose="02020603050405020304" pitchFamily="18" charset="0"/>
                        </a:rPr>
                        <a:t>R</a:t>
                      </a:r>
                      <a:r>
                        <a:rPr dirty="0">
                          <a:solidFill>
                            <a:srgbClr val="000000"/>
                          </a:solidFill>
                          <a:latin typeface="Calibri" panose="020F0502020204030204" pitchFamily="34" charset="0"/>
                          <a:cs typeface="Times New Roman" panose="02020603050405020304" pitchFamily="18" charset="0"/>
                        </a:rPr>
                        <a:t>5-10 мг/кг в день</a:t>
                      </a:r>
                    </a:p>
                  </a:txBody>
                  <a:tcPr/>
                </a:tc>
                <a:extLst>
                  <a:ext uri="{0D108BD9-81ED-4DB2-BD59-A6C34878D82A}">
                    <a16:rowId xmlns:a16="http://schemas.microsoft.com/office/drawing/2014/main" val="10002"/>
                  </a:ext>
                </a:extLst>
              </a:tr>
              <a:tr h="37084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anose="020F0502020204030204" pitchFamily="34" charset="0"/>
                          <a:cs typeface="Times New Roman" panose="02020603050405020304" pitchFamily="18" charset="0"/>
                        </a:rPr>
                        <a:t>Изониазид и рифапентин </a:t>
                      </a:r>
                      <a:endParaRPr lang="en-US" dirty="0">
                        <a:solidFill>
                          <a:srgbClr val="000000"/>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lang="en-US" altLang="x-none" dirty="0">
                          <a:solidFill>
                            <a:srgbClr val="000000"/>
                          </a:solidFill>
                          <a:latin typeface="Calibri" panose="020F0502020204030204" pitchFamily="34" charset="0"/>
                          <a:cs typeface="Times New Roman" panose="02020603050405020304" pitchFamily="18" charset="0"/>
                        </a:rPr>
                        <a:t>3 </a:t>
                      </a:r>
                      <a:r>
                        <a:rPr dirty="0">
                          <a:solidFill>
                            <a:srgbClr val="000000"/>
                          </a:solidFill>
                          <a:latin typeface="Calibri" panose="020F0502020204030204" pitchFamily="34" charset="0"/>
                          <a:cs typeface="Times New Roman" panose="02020603050405020304" pitchFamily="18" charset="0"/>
                        </a:rPr>
                        <a:t>мес</a:t>
                      </a:r>
                      <a:endParaRPr lang="en-US" dirty="0">
                        <a:solidFill>
                          <a:srgbClr val="000000"/>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anose="020F0502020204030204" pitchFamily="34" charset="0"/>
                          <a:cs typeface="Times New Roman" panose="02020603050405020304" pitchFamily="18" charset="0"/>
                        </a:rPr>
                        <a:t>1 раз в неделю</a:t>
                      </a:r>
                    </a:p>
                    <a:p>
                      <a:pPr lvl="0" eaLnBrk="1" hangingPunct="1">
                        <a:buNone/>
                      </a:pPr>
                      <a:r>
                        <a:rPr dirty="0">
                          <a:solidFill>
                            <a:srgbClr val="000000"/>
                          </a:solidFill>
                          <a:latin typeface="Calibri" panose="020F0502020204030204" pitchFamily="34" charset="0"/>
                          <a:cs typeface="Times New Roman" panose="02020603050405020304" pitchFamily="18" charset="0"/>
                        </a:rPr>
                        <a:t>12 доз</a:t>
                      </a:r>
                      <a:endParaRPr lang="en-US" dirty="0">
                        <a:solidFill>
                          <a:srgbClr val="000000"/>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anose="020F0502020204030204" pitchFamily="34" charset="0"/>
                          <a:cs typeface="Times New Roman" panose="02020603050405020304" pitchFamily="18" charset="0"/>
                        </a:rPr>
                        <a:t>Независимо от веса </a:t>
                      </a:r>
                      <a:r>
                        <a:rPr lang="en-US" altLang="x-none" dirty="0">
                          <a:solidFill>
                            <a:srgbClr val="000000"/>
                          </a:solidFill>
                          <a:latin typeface="Calibri" panose="020F0502020204030204" pitchFamily="34" charset="0"/>
                          <a:cs typeface="Times New Roman" panose="02020603050405020304" pitchFamily="18" charset="0"/>
                        </a:rPr>
                        <a:t>H</a:t>
                      </a:r>
                      <a:r>
                        <a:rPr dirty="0">
                          <a:solidFill>
                            <a:srgbClr val="000000"/>
                          </a:solidFill>
                          <a:latin typeface="Calibri" panose="020F0502020204030204" pitchFamily="34" charset="0"/>
                          <a:cs typeface="Times New Roman" panose="02020603050405020304" pitchFamily="18" charset="0"/>
                        </a:rPr>
                        <a:t>900/</a:t>
                      </a:r>
                      <a:r>
                        <a:rPr lang="en-US" altLang="x-none" dirty="0">
                          <a:solidFill>
                            <a:srgbClr val="000000"/>
                          </a:solidFill>
                          <a:latin typeface="Calibri" panose="020F0502020204030204" pitchFamily="34" charset="0"/>
                          <a:cs typeface="Times New Roman" panose="02020603050405020304" pitchFamily="18" charset="0"/>
                        </a:rPr>
                        <a:t>Rp</a:t>
                      </a:r>
                      <a:r>
                        <a:rPr dirty="0">
                          <a:solidFill>
                            <a:srgbClr val="000000"/>
                          </a:solidFill>
                          <a:latin typeface="Calibri" panose="020F0502020204030204" pitchFamily="34" charset="0"/>
                          <a:cs typeface="Times New Roman" panose="02020603050405020304" pitchFamily="18" charset="0"/>
                        </a:rPr>
                        <a:t>900</a:t>
                      </a:r>
                      <a:endParaRPr lang="en-US" dirty="0">
                        <a:solidFill>
                          <a:srgbClr val="000000"/>
                        </a:solidFill>
                        <a:latin typeface="Calibri" panose="020F0502020204030204" pitchFamily="34" charset="0"/>
                        <a:ea typeface="Times New Roman" panose="02020603050405020304" pitchFamily="18" charset="0"/>
                      </a:endParaRPr>
                    </a:p>
                  </a:txBody>
                  <a:tcPr/>
                </a:tc>
                <a:extLst>
                  <a:ext uri="{0D108BD9-81ED-4DB2-BD59-A6C34878D82A}">
                    <a16:rowId xmlns:a16="http://schemas.microsoft.com/office/drawing/2014/main" val="10003"/>
                  </a:ext>
                </a:extLst>
              </a:tr>
              <a:tr h="37084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anose="020F0502020204030204" pitchFamily="34" charset="0"/>
                          <a:cs typeface="Times New Roman" panose="02020603050405020304" pitchFamily="18" charset="0"/>
                        </a:rPr>
                        <a:t>Изониазид и рифапентин </a:t>
                      </a:r>
                      <a:endParaRPr lang="en-US" dirty="0">
                        <a:solidFill>
                          <a:srgbClr val="000000"/>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anose="020F0502020204030204" pitchFamily="34" charset="0"/>
                          <a:cs typeface="Times New Roman" panose="02020603050405020304" pitchFamily="18" charset="0"/>
                        </a:rPr>
                        <a:t>1 мес</a:t>
                      </a:r>
                      <a:endParaRPr lang="en-US" dirty="0">
                        <a:solidFill>
                          <a:srgbClr val="000000"/>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anose="020F0502020204030204" pitchFamily="34" charset="0"/>
                          <a:cs typeface="Times New Roman" panose="02020603050405020304" pitchFamily="18" charset="0"/>
                        </a:rPr>
                        <a:t>Ежедневно</a:t>
                      </a:r>
                    </a:p>
                    <a:p>
                      <a:pPr lvl="0" eaLnBrk="1" hangingPunct="1">
                        <a:buNone/>
                      </a:pPr>
                      <a:r>
                        <a:rPr dirty="0">
                          <a:solidFill>
                            <a:srgbClr val="000000"/>
                          </a:solidFill>
                          <a:latin typeface="Calibri" panose="020F0502020204030204" pitchFamily="34" charset="0"/>
                          <a:cs typeface="Times New Roman" panose="02020603050405020304" pitchFamily="18" charset="0"/>
                        </a:rPr>
                        <a:t>28 доз</a:t>
                      </a:r>
                      <a:endParaRPr lang="en-US" dirty="0">
                        <a:solidFill>
                          <a:srgbClr val="000000"/>
                        </a:solidFill>
                        <a:latin typeface="Calibri" panose="020F0502020204030204" pitchFamily="34" charset="0"/>
                        <a:ea typeface="Times New Roman" panose="02020603050405020304" pitchFamily="18" charset="0"/>
                      </a:endParaRPr>
                    </a:p>
                  </a:txBody>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anose="020B0604020202020204"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stStyle>
                    <a:p>
                      <a:pPr lvl="0" eaLnBrk="1" hangingPunct="1">
                        <a:buNone/>
                      </a:pPr>
                      <a:r>
                        <a:rPr dirty="0">
                          <a:solidFill>
                            <a:srgbClr val="000000"/>
                          </a:solidFill>
                          <a:latin typeface="Calibri" panose="020F0502020204030204" pitchFamily="34" charset="0"/>
                          <a:cs typeface="Times New Roman" panose="02020603050405020304" pitchFamily="18" charset="0"/>
                        </a:rPr>
                        <a:t>Независимо от веса </a:t>
                      </a:r>
                      <a:r>
                        <a:rPr lang="en-US" altLang="x-none" dirty="0">
                          <a:solidFill>
                            <a:srgbClr val="000000"/>
                          </a:solidFill>
                          <a:latin typeface="Calibri" panose="020F0502020204030204" pitchFamily="34" charset="0"/>
                          <a:cs typeface="Times New Roman" panose="02020603050405020304" pitchFamily="18" charset="0"/>
                        </a:rPr>
                        <a:t>H3</a:t>
                      </a:r>
                      <a:r>
                        <a:rPr dirty="0">
                          <a:solidFill>
                            <a:srgbClr val="000000"/>
                          </a:solidFill>
                          <a:latin typeface="Calibri" panose="020F0502020204030204" pitchFamily="34" charset="0"/>
                          <a:cs typeface="Times New Roman" panose="02020603050405020304" pitchFamily="18" charset="0"/>
                        </a:rPr>
                        <a:t>00/</a:t>
                      </a:r>
                      <a:r>
                        <a:rPr lang="en-US" altLang="x-none" dirty="0">
                          <a:solidFill>
                            <a:srgbClr val="000000"/>
                          </a:solidFill>
                          <a:latin typeface="Calibri" panose="020F0502020204030204" pitchFamily="34" charset="0"/>
                          <a:cs typeface="Times New Roman" panose="02020603050405020304" pitchFamily="18" charset="0"/>
                        </a:rPr>
                        <a:t>Rp6</a:t>
                      </a:r>
                      <a:r>
                        <a:rPr dirty="0">
                          <a:solidFill>
                            <a:srgbClr val="000000"/>
                          </a:solidFill>
                          <a:latin typeface="Calibri" panose="020F0502020204030204" pitchFamily="34" charset="0"/>
                          <a:cs typeface="Times New Roman" panose="02020603050405020304" pitchFamily="18" charset="0"/>
                        </a:rPr>
                        <a:t>00</a:t>
                      </a:r>
                      <a:endParaRPr lang="en-US" dirty="0">
                        <a:solidFill>
                          <a:srgbClr val="000000"/>
                        </a:solidFill>
                        <a:latin typeface="Calibri" panose="020F0502020204030204" pitchFamily="34" charset="0"/>
                        <a:ea typeface="Times New Roman" panose="02020603050405020304" pitchFamily="18" charset="0"/>
                      </a:endParaRPr>
                    </a:p>
                  </a:txBody>
                  <a:tcPr/>
                </a:tc>
                <a:extLst>
                  <a:ext uri="{0D108BD9-81ED-4DB2-BD59-A6C34878D82A}">
                    <a16:rowId xmlns:a16="http://schemas.microsoft.com/office/drawing/2014/main" val="10004"/>
                  </a:ext>
                </a:extLst>
              </a:tr>
              <a:tr h="370840">
                <a:tc>
                  <a:txBody>
                    <a:bodyPr/>
                    <a:lstStyle/>
                    <a:p>
                      <a:pPr lvl="0" eaLnBrk="1" hangingPunct="1">
                        <a:buSzTx/>
                        <a:buNone/>
                      </a:pPr>
                      <a:r>
                        <a:rPr lang="ru-RU" sz="1800" dirty="0">
                          <a:solidFill>
                            <a:srgbClr val="000000"/>
                          </a:solidFill>
                          <a:latin typeface="Calibri" panose="020F0502020204030204" pitchFamily="34" charset="0"/>
                          <a:sym typeface="+mn-ea"/>
                        </a:rPr>
                        <a:t>Изониазид и Этамбутол</a:t>
                      </a:r>
                      <a:endParaRPr lang="en-US" altLang="zh-CN" sz="1800" dirty="0">
                        <a:solidFill>
                          <a:srgbClr val="000000"/>
                        </a:solidFill>
                        <a:latin typeface="Calibri" panose="020F0502020204030204" pitchFamily="34" charset="0"/>
                        <a:ea typeface="Times New Roman" panose="02020603050405020304" pitchFamily="18" charset="0"/>
                      </a:endParaRPr>
                    </a:p>
                  </a:txBody>
                  <a:tcPr marL="91437" marR="91437" marT="45713" marB="45713"/>
                </a:tc>
                <a:tc>
                  <a:txBody>
                    <a:bodyPr/>
                    <a:lstStyle/>
                    <a:p>
                      <a:pPr lvl="0" eaLnBrk="1" hangingPunct="1">
                        <a:buSzTx/>
                        <a:buNone/>
                      </a:pPr>
                      <a:r>
                        <a:rPr lang="en-US" altLang="x-none" sz="1800" dirty="0">
                          <a:solidFill>
                            <a:srgbClr val="000000"/>
                          </a:solidFill>
                          <a:latin typeface="Calibri" panose="020F0502020204030204" pitchFamily="34" charset="0"/>
                          <a:sym typeface="+mn-ea"/>
                        </a:rPr>
                        <a:t>3 </a:t>
                      </a:r>
                      <a:r>
                        <a:rPr lang="ru-RU" sz="1800" dirty="0">
                          <a:solidFill>
                            <a:srgbClr val="000000"/>
                          </a:solidFill>
                          <a:latin typeface="Calibri" panose="020F0502020204030204" pitchFamily="34" charset="0"/>
                          <a:sym typeface="+mn-ea"/>
                        </a:rPr>
                        <a:t>мес</a:t>
                      </a:r>
                      <a:endParaRPr lang="en-US" altLang="zh-CN" sz="1800" dirty="0">
                        <a:solidFill>
                          <a:srgbClr val="000000"/>
                        </a:solidFill>
                        <a:latin typeface="Calibri" panose="020F0502020204030204" pitchFamily="34" charset="0"/>
                        <a:ea typeface="Times New Roman" panose="02020603050405020304" pitchFamily="18" charset="0"/>
                      </a:endParaRPr>
                    </a:p>
                  </a:txBody>
                  <a:tcPr marL="91437" marR="91437" marT="45713" marB="45713"/>
                </a:tc>
                <a:tc>
                  <a:txBody>
                    <a:bodyPr/>
                    <a:lstStyle/>
                    <a:p>
                      <a:pPr lvl="0" eaLnBrk="1" hangingPunct="1">
                        <a:buSzTx/>
                        <a:buNone/>
                      </a:pPr>
                      <a:r>
                        <a:rPr lang="ru-RU" sz="1800" dirty="0">
                          <a:solidFill>
                            <a:srgbClr val="000000"/>
                          </a:solidFill>
                          <a:latin typeface="Calibri" panose="020F0502020204030204" pitchFamily="34" charset="0"/>
                          <a:sym typeface="+mn-ea"/>
                        </a:rPr>
                        <a:t>Ежедневно </a:t>
                      </a:r>
                      <a:endParaRPr lang="en-US" altLang="zh-CN" sz="1800" dirty="0">
                        <a:solidFill>
                          <a:srgbClr val="000000"/>
                        </a:solidFill>
                        <a:latin typeface="Calibri" panose="020F0502020204030204" pitchFamily="34" charset="0"/>
                        <a:ea typeface="Times New Roman" panose="02020603050405020304" pitchFamily="18" charset="0"/>
                      </a:endParaRPr>
                    </a:p>
                  </a:txBody>
                  <a:tcPr marL="91437" marR="91437" marT="45713" marB="45713"/>
                </a:tc>
                <a:tc>
                  <a:txBody>
                    <a:bodyPr/>
                    <a:lstStyle/>
                    <a:p>
                      <a:pPr lvl="0" eaLnBrk="1" hangingPunct="1">
                        <a:buSzTx/>
                        <a:buNone/>
                      </a:pPr>
                      <a:r>
                        <a:rPr lang="en-US" altLang="x-none" sz="1800" dirty="0">
                          <a:solidFill>
                            <a:srgbClr val="000000"/>
                          </a:solidFill>
                          <a:latin typeface="Calibri" panose="020F0502020204030204" pitchFamily="34" charset="0"/>
                          <a:sym typeface="+mn-ea"/>
                        </a:rPr>
                        <a:t>H</a:t>
                      </a:r>
                      <a:r>
                        <a:rPr lang="ru-RU" sz="1800" dirty="0">
                          <a:solidFill>
                            <a:srgbClr val="000000"/>
                          </a:solidFill>
                          <a:latin typeface="Calibri" panose="020F0502020204030204" pitchFamily="34" charset="0"/>
                          <a:sym typeface="+mn-ea"/>
                        </a:rPr>
                        <a:t>10 мг/кг в день</a:t>
                      </a:r>
                      <a:endParaRPr lang="ru-RU" sz="1800" dirty="0">
                        <a:solidFill>
                          <a:srgbClr val="000000"/>
                        </a:solidFill>
                        <a:latin typeface="Calibri" panose="020F0502020204030204" pitchFamily="34" charset="0"/>
                      </a:endParaRPr>
                    </a:p>
                    <a:p>
                      <a:pPr lvl="0" eaLnBrk="1" hangingPunct="1">
                        <a:buSzTx/>
                        <a:buNone/>
                      </a:pPr>
                      <a:r>
                        <a:rPr lang="ru-RU" altLang="en-US" sz="1800" dirty="0">
                          <a:solidFill>
                            <a:srgbClr val="000000"/>
                          </a:solidFill>
                          <a:latin typeface="Calibri" panose="020F0502020204030204" pitchFamily="34" charset="0"/>
                          <a:ea typeface="Times New Roman" panose="02020603050405020304" pitchFamily="18" charset="0"/>
                        </a:rPr>
                        <a:t>Е 20 </a:t>
                      </a:r>
                      <a:r>
                        <a:rPr lang="ru-RU" sz="1800" dirty="0">
                          <a:solidFill>
                            <a:srgbClr val="000000"/>
                          </a:solidFill>
                          <a:latin typeface="Calibri" panose="020F0502020204030204" pitchFamily="34" charset="0"/>
                          <a:sym typeface="+mn-ea"/>
                        </a:rPr>
                        <a:t>мг/кг в день</a:t>
                      </a:r>
                      <a:endParaRPr lang="ru-RU" altLang="en-US" sz="1800" dirty="0">
                        <a:solidFill>
                          <a:srgbClr val="000000"/>
                        </a:solidFill>
                        <a:latin typeface="Calibri" panose="020F0502020204030204" pitchFamily="34" charset="0"/>
                        <a:ea typeface="Times New Roman" panose="02020603050405020304" pitchFamily="18" charset="0"/>
                      </a:endParaRPr>
                    </a:p>
                  </a:txBody>
                  <a:tcPr marL="91437" marR="91437" marT="45713" marB="45713"/>
                </a:tc>
                <a:extLst>
                  <a:ext uri="{0D108BD9-81ED-4DB2-BD59-A6C34878D82A}">
                    <a16:rowId xmlns:a16="http://schemas.microsoft.com/office/drawing/2014/main" val="10005"/>
                  </a:ext>
                </a:extLst>
              </a:tr>
              <a:tr h="370840">
                <a:tc>
                  <a:txBody>
                    <a:bodyPr/>
                    <a:lstStyle/>
                    <a:p>
                      <a:pPr lvl="0" eaLnBrk="1" hangingPunct="1">
                        <a:buSzTx/>
                        <a:buNone/>
                      </a:pPr>
                      <a:r>
                        <a:rPr lang="ru-RU" sz="1800" dirty="0">
                          <a:solidFill>
                            <a:srgbClr val="000000"/>
                          </a:solidFill>
                          <a:latin typeface="Calibri" panose="020F0502020204030204" pitchFamily="34" charset="0"/>
                          <a:sym typeface="+mn-ea"/>
                        </a:rPr>
                        <a:t>Изониазид и Пиразинамид</a:t>
                      </a:r>
                      <a:endParaRPr lang="en-US" altLang="zh-CN" sz="1800" dirty="0">
                        <a:solidFill>
                          <a:srgbClr val="000000"/>
                        </a:solidFill>
                        <a:latin typeface="Calibri" panose="020F0502020204030204" pitchFamily="34" charset="0"/>
                        <a:ea typeface="Times New Roman" panose="02020603050405020304" pitchFamily="18" charset="0"/>
                      </a:endParaRPr>
                    </a:p>
                  </a:txBody>
                  <a:tcPr marL="91437" marR="91437" marT="45713" marB="45713"/>
                </a:tc>
                <a:tc>
                  <a:txBody>
                    <a:bodyPr/>
                    <a:lstStyle/>
                    <a:p>
                      <a:pPr lvl="0" eaLnBrk="1" hangingPunct="1">
                        <a:buSzTx/>
                        <a:buNone/>
                      </a:pPr>
                      <a:r>
                        <a:rPr lang="en-US" altLang="x-none" sz="1800" dirty="0">
                          <a:solidFill>
                            <a:srgbClr val="000000"/>
                          </a:solidFill>
                          <a:latin typeface="Calibri" panose="020F0502020204030204" pitchFamily="34" charset="0"/>
                          <a:sym typeface="+mn-ea"/>
                        </a:rPr>
                        <a:t>3 </a:t>
                      </a:r>
                      <a:r>
                        <a:rPr lang="ru-RU" sz="1800" dirty="0">
                          <a:solidFill>
                            <a:srgbClr val="000000"/>
                          </a:solidFill>
                          <a:latin typeface="Calibri" panose="020F0502020204030204" pitchFamily="34" charset="0"/>
                          <a:sym typeface="+mn-ea"/>
                        </a:rPr>
                        <a:t>мес</a:t>
                      </a:r>
                      <a:endParaRPr lang="en-US" altLang="zh-CN" sz="1800" dirty="0">
                        <a:solidFill>
                          <a:srgbClr val="000000"/>
                        </a:solidFill>
                        <a:latin typeface="Calibri" panose="020F0502020204030204" pitchFamily="34" charset="0"/>
                        <a:ea typeface="Times New Roman" panose="02020603050405020304" pitchFamily="18" charset="0"/>
                      </a:endParaRPr>
                    </a:p>
                  </a:txBody>
                  <a:tcPr marL="91437" marR="91437" marT="45713" marB="45713"/>
                </a:tc>
                <a:tc>
                  <a:txBody>
                    <a:bodyPr/>
                    <a:lstStyle/>
                    <a:p>
                      <a:pPr lvl="0" eaLnBrk="1" hangingPunct="1">
                        <a:buSzTx/>
                        <a:buNone/>
                      </a:pPr>
                      <a:r>
                        <a:rPr lang="ru-RU" sz="1800" dirty="0">
                          <a:solidFill>
                            <a:srgbClr val="000000"/>
                          </a:solidFill>
                          <a:latin typeface="Calibri" panose="020F0502020204030204" pitchFamily="34" charset="0"/>
                          <a:sym typeface="+mn-ea"/>
                        </a:rPr>
                        <a:t>Ежедневно </a:t>
                      </a:r>
                      <a:endParaRPr lang="en-US" altLang="zh-CN" sz="1800" dirty="0">
                        <a:solidFill>
                          <a:srgbClr val="000000"/>
                        </a:solidFill>
                        <a:latin typeface="Calibri" panose="020F0502020204030204" pitchFamily="34" charset="0"/>
                        <a:ea typeface="Times New Roman" panose="02020603050405020304" pitchFamily="18" charset="0"/>
                      </a:endParaRPr>
                    </a:p>
                  </a:txBody>
                  <a:tcPr marL="91437" marR="91437" marT="45713" marB="45713"/>
                </a:tc>
                <a:tc>
                  <a:txBody>
                    <a:bodyPr/>
                    <a:lstStyle/>
                    <a:p>
                      <a:pPr lvl="0" eaLnBrk="1" hangingPunct="1">
                        <a:buSzTx/>
                        <a:buNone/>
                      </a:pPr>
                      <a:r>
                        <a:rPr lang="en-US" altLang="x-none" sz="1800" dirty="0">
                          <a:solidFill>
                            <a:srgbClr val="000000"/>
                          </a:solidFill>
                          <a:latin typeface="Calibri" panose="020F0502020204030204" pitchFamily="34" charset="0"/>
                          <a:sym typeface="+mn-ea"/>
                        </a:rPr>
                        <a:t>H</a:t>
                      </a:r>
                      <a:r>
                        <a:rPr lang="ru-RU" sz="1800" dirty="0">
                          <a:solidFill>
                            <a:srgbClr val="000000"/>
                          </a:solidFill>
                          <a:latin typeface="Calibri" panose="020F0502020204030204" pitchFamily="34" charset="0"/>
                          <a:sym typeface="+mn-ea"/>
                        </a:rPr>
                        <a:t>10 мг/кг в день</a:t>
                      </a:r>
                      <a:endParaRPr lang="ru-RU" sz="1800" dirty="0">
                        <a:solidFill>
                          <a:srgbClr val="000000"/>
                        </a:solidFill>
                        <a:latin typeface="Calibri" panose="020F0502020204030204" pitchFamily="34" charset="0"/>
                      </a:endParaRPr>
                    </a:p>
                    <a:p>
                      <a:pPr lvl="0" eaLnBrk="1" hangingPunct="1">
                        <a:buSzTx/>
                        <a:buNone/>
                      </a:pPr>
                      <a:r>
                        <a:rPr lang="en-GB" altLang="zh-CN" sz="1800" dirty="0">
                          <a:solidFill>
                            <a:srgbClr val="000000"/>
                          </a:solidFill>
                          <a:latin typeface="Calibri" panose="020F0502020204030204" pitchFamily="34" charset="0"/>
                          <a:ea typeface="Times New Roman" panose="02020603050405020304" pitchFamily="18" charset="0"/>
                        </a:rPr>
                        <a:t>Z</a:t>
                      </a:r>
                      <a:r>
                        <a:rPr lang="ru-RU" altLang="zh-CN" sz="1800" dirty="0">
                          <a:solidFill>
                            <a:srgbClr val="000000"/>
                          </a:solidFill>
                          <a:latin typeface="Calibri" panose="020F0502020204030204" pitchFamily="34" charset="0"/>
                          <a:ea typeface="Times New Roman" panose="02020603050405020304" pitchFamily="18" charset="0"/>
                        </a:rPr>
                        <a:t> 25 </a:t>
                      </a:r>
                      <a:r>
                        <a:rPr lang="ru-RU" sz="1800" dirty="0">
                          <a:solidFill>
                            <a:srgbClr val="000000"/>
                          </a:solidFill>
                          <a:latin typeface="Calibri" panose="020F0502020204030204" pitchFamily="34" charset="0"/>
                          <a:sym typeface="+mn-ea"/>
                        </a:rPr>
                        <a:t>мг/кг в день</a:t>
                      </a:r>
                      <a:endParaRPr lang="ru-RU" altLang="zh-CN" sz="1800" dirty="0">
                        <a:solidFill>
                          <a:srgbClr val="000000"/>
                        </a:solidFill>
                        <a:latin typeface="Calibri" panose="020F0502020204030204" pitchFamily="34" charset="0"/>
                        <a:ea typeface="Times New Roman" panose="02020603050405020304" pitchFamily="18" charset="0"/>
                      </a:endParaRPr>
                    </a:p>
                  </a:txBody>
                  <a:tcPr marL="91437" marR="91437" marT="45713" marB="45713"/>
                </a:tc>
                <a:extLst>
                  <a:ext uri="{0D108BD9-81ED-4DB2-BD59-A6C34878D82A}">
                    <a16:rowId xmlns:a16="http://schemas.microsoft.com/office/drawing/2014/main" val="10006"/>
                  </a:ext>
                </a:extLst>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ВАКЦИНА БЦЖ</a:t>
            </a:r>
            <a:endParaRPr lang="ru-RU" dirty="0"/>
          </a:p>
        </p:txBody>
      </p:sp>
      <p:sp>
        <p:nvSpPr>
          <p:cNvPr id="3" name="Объект 2"/>
          <p:cNvSpPr>
            <a:spLocks noGrp="1"/>
          </p:cNvSpPr>
          <p:nvPr>
            <p:ph idx="1"/>
          </p:nvPr>
        </p:nvSpPr>
        <p:spPr/>
        <p:txBody>
          <a:bodyPr/>
          <a:lstStyle/>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ЖИВАЯ</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10-30 млн микробных тел в 1 мг</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0,05 мг в 0,1 мл для внутрикожного введения</a:t>
            </a:r>
          </a:p>
          <a:p>
            <a:pPr marL="342900" lvl="0" indent="-342900" algn="l">
              <a:lnSpc>
                <a:spcPct val="90000"/>
              </a:lnSpc>
              <a:spcBef>
                <a:spcPct val="20000"/>
              </a:spcBef>
              <a:spcAft>
                <a:spcPts val="0"/>
              </a:spcAft>
              <a:buFont typeface="Arial" panose="020B0604020202020204" pitchFamily="34" charset="0"/>
              <a:buChar char="•"/>
            </a:pPr>
            <a:endParaRPr lang="ru-RU" altLang="en-US" sz="3200" dirty="0">
              <a:solidFill>
                <a:prstClr val="black"/>
              </a:solidFill>
              <a:latin typeface="Calibri" panose="020F0502020204030204"/>
            </a:endParaRP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БЦЖ-М</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10-20 млн микробных тел в 1 мг</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0,025мг в 0,1 мл для внутрикожного введения</a:t>
            </a:r>
          </a:p>
          <a:p>
            <a:endParaRPr lang="ru-RU"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400" dirty="0">
                <a:solidFill>
                  <a:schemeClr val="accent1">
                    <a:lumMod val="50000"/>
                  </a:schemeClr>
                </a:solidFill>
                <a:latin typeface="Calibri" panose="020F0502020204030204"/>
              </a:rPr>
              <a:t>Календарь прививок</a:t>
            </a:r>
            <a:endParaRPr lang="ru-RU" dirty="0">
              <a:solidFill>
                <a:schemeClr val="accent1">
                  <a:lumMod val="50000"/>
                </a:schemeClr>
              </a:solidFill>
            </a:endParaRPr>
          </a:p>
        </p:txBody>
      </p:sp>
      <p:sp>
        <p:nvSpPr>
          <p:cNvPr id="3" name="Объект 2"/>
          <p:cNvSpPr>
            <a:spLocks noGrp="1"/>
          </p:cNvSpPr>
          <p:nvPr>
            <p:ph idx="1"/>
          </p:nvPr>
        </p:nvSpPr>
        <p:spPr/>
        <p:txBody>
          <a:bodyPr/>
          <a:lstStyle/>
          <a:p>
            <a:pPr marL="342900" lvl="0" indent="-342900" algn="l">
              <a:spcBef>
                <a:spcPct val="20000"/>
              </a:spcBef>
              <a:spcAft>
                <a:spcPts val="0"/>
              </a:spcAft>
              <a:buFont typeface="Arial" panose="020B0604020202020204" pitchFamily="34" charset="0"/>
              <a:buChar char="•"/>
            </a:pPr>
            <a:r>
              <a:rPr lang="ru-RU" sz="3200" dirty="0">
                <a:solidFill>
                  <a:prstClr val="black"/>
                </a:solidFill>
                <a:latin typeface="Calibri" panose="020F0502020204030204"/>
              </a:rPr>
              <a:t>Вакцинация БЦЖ 3-7 день жизни в роддоме</a:t>
            </a:r>
          </a:p>
          <a:p>
            <a:pPr marL="342900" lvl="0" indent="-342900" algn="l">
              <a:spcBef>
                <a:spcPct val="20000"/>
              </a:spcBef>
              <a:spcAft>
                <a:spcPts val="0"/>
              </a:spcAft>
              <a:buFont typeface="Arial" panose="020B0604020202020204" pitchFamily="34" charset="0"/>
              <a:buChar char="•"/>
            </a:pPr>
            <a:r>
              <a:rPr lang="ru-RU" sz="3200" dirty="0">
                <a:solidFill>
                  <a:prstClr val="black"/>
                </a:solidFill>
                <a:latin typeface="Calibri" panose="020F0502020204030204"/>
              </a:rPr>
              <a:t>Ревакцинация 7 лет</a:t>
            </a:r>
          </a:p>
          <a:p>
            <a:pPr marL="342900" lvl="0" indent="-342900" algn="l">
              <a:spcBef>
                <a:spcPct val="20000"/>
              </a:spcBef>
              <a:spcAft>
                <a:spcPts val="0"/>
              </a:spcAft>
              <a:buFont typeface="Arial" panose="020B0604020202020204" pitchFamily="34" charset="0"/>
              <a:buChar char="•"/>
            </a:pPr>
            <a:endParaRPr lang="ru-RU" sz="3200" dirty="0">
              <a:solidFill>
                <a:prstClr val="black"/>
              </a:solidFill>
              <a:latin typeface="Calibri" panose="020F0502020204030204"/>
            </a:endParaRPr>
          </a:p>
          <a:p>
            <a:pPr marL="0" lvl="0" indent="0" algn="l">
              <a:spcBef>
                <a:spcPct val="20000"/>
              </a:spcBef>
              <a:spcAft>
                <a:spcPts val="0"/>
              </a:spcAft>
              <a:buNone/>
            </a:pPr>
            <a:r>
              <a:rPr lang="ru-RU" sz="3200" dirty="0">
                <a:solidFill>
                  <a:prstClr val="black"/>
                </a:solidFill>
                <a:latin typeface="Calibri" panose="020F0502020204030204"/>
              </a:rPr>
              <a:t>Срок выработки поствакцинального иммунитета </a:t>
            </a:r>
          </a:p>
          <a:p>
            <a:pPr marL="0" lvl="0" indent="0" algn="l">
              <a:spcBef>
                <a:spcPct val="20000"/>
              </a:spcBef>
              <a:spcAft>
                <a:spcPts val="0"/>
              </a:spcAft>
              <a:buNone/>
            </a:pPr>
            <a:r>
              <a:rPr lang="ru-RU" sz="3200" dirty="0">
                <a:solidFill>
                  <a:prstClr val="black"/>
                </a:solidFill>
                <a:latin typeface="Calibri" panose="020F0502020204030204"/>
              </a:rPr>
              <a:t>составляет </a:t>
            </a:r>
            <a:r>
              <a:rPr lang="ru-RU" sz="3200" b="1" dirty="0">
                <a:solidFill>
                  <a:prstClr val="black"/>
                </a:solidFill>
                <a:latin typeface="Calibri" panose="020F0502020204030204"/>
              </a:rPr>
              <a:t>6-8 недель</a:t>
            </a:r>
          </a:p>
          <a:p>
            <a:pPr marL="0" indent="0">
              <a:buNone/>
            </a:pPr>
            <a:endParaRPr lang="ru-RU"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ОРГАНИЗАЦИЯ ПРИВИВКИ БЦЖ</a:t>
            </a:r>
            <a:endParaRPr lang="ru-RU" dirty="0"/>
          </a:p>
        </p:txBody>
      </p:sp>
      <p:sp>
        <p:nvSpPr>
          <p:cNvPr id="3" name="Объект 2"/>
          <p:cNvSpPr>
            <a:spLocks noGrp="1"/>
          </p:cNvSpPr>
          <p:nvPr>
            <p:ph idx="1"/>
          </p:nvPr>
        </p:nvSpPr>
        <p:spPr/>
        <p:txBody>
          <a:bodyPr/>
          <a:lstStyle/>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После отрицательной Манту в течение 3 дней</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Осмотр врача</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Обученная медсестра</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Ознакомление с инструкцией</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В присутствии врача</a:t>
            </a:r>
          </a:p>
          <a:p>
            <a:endParaRPr lang="ru-RU"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a:solidFill>
                  <a:srgbClr val="1F497D">
                    <a:lumMod val="75000"/>
                  </a:srgbClr>
                </a:solidFill>
                <a:latin typeface="Calibri" panose="020F0502020204030204"/>
              </a:rPr>
              <a:t>ВВЕДЕНИЕ ВАКЦИНЫ БЦЖ</a:t>
            </a:r>
            <a:endParaRPr lang="ru-RU" dirty="0"/>
          </a:p>
        </p:txBody>
      </p:sp>
      <p:pic>
        <p:nvPicPr>
          <p:cNvPr id="4" name="Picture 4" descr="DSC00213"/>
          <p:cNvPicPr>
            <a:picLocks noGrp="1" noChangeAspect="1"/>
          </p:cNvPicPr>
          <p:nvPr>
            <p:ph idx="1"/>
          </p:nvPr>
        </p:nvPicPr>
        <p:blipFill>
          <a:blip r:embed="rId3" cstate="print"/>
          <a:stretch>
            <a:fillRect/>
          </a:stretch>
        </p:blipFill>
        <p:spPr>
          <a:xfrm>
            <a:off x="3216275" y="1797050"/>
            <a:ext cx="5759450" cy="4319588"/>
          </a:xfrm>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ПРОТИВОПОКАЗАНИЯ ДЛЯ ВАКЦИНАЦИИ</a:t>
            </a:r>
            <a:endParaRPr lang="ru-RU" dirty="0"/>
          </a:p>
        </p:txBody>
      </p:sp>
      <p:sp>
        <p:nvSpPr>
          <p:cNvPr id="3" name="Объект 2"/>
          <p:cNvSpPr>
            <a:spLocks noGrp="1"/>
          </p:cNvSpPr>
          <p:nvPr>
            <p:ph idx="1"/>
          </p:nvPr>
        </p:nvSpPr>
        <p:spPr>
          <a:xfrm>
            <a:off x="651611" y="1485550"/>
            <a:ext cx="10800000" cy="4817596"/>
          </a:xfrm>
        </p:spPr>
        <p:txBody>
          <a:bodyPr/>
          <a:lstStyle/>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Вес менее 2500 г</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Внутриутробная инфекция</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Гнойно-септические заболевания</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Гемолитическая болезнь новорожденных</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Поражения нервной системы</a:t>
            </a:r>
          </a:p>
          <a:p>
            <a:pPr marL="342900" lvl="0" indent="-342900" algn="l">
              <a:lnSpc>
                <a:spcPct val="90000"/>
              </a:lnSpc>
              <a:spcBef>
                <a:spcPct val="20000"/>
              </a:spcBef>
              <a:spcAft>
                <a:spcPts val="0"/>
              </a:spcAft>
              <a:buFont typeface="Arial" panose="020B0604020202020204" pitchFamily="34" charset="0"/>
              <a:buChar char="•"/>
            </a:pPr>
            <a:r>
              <a:rPr lang="ru-RU" altLang="en-US" sz="3200" dirty="0" err="1">
                <a:solidFill>
                  <a:prstClr val="black"/>
                </a:solidFill>
                <a:latin typeface="Calibri" panose="020F0502020204030204"/>
              </a:rPr>
              <a:t>Генерализованные</a:t>
            </a:r>
            <a:r>
              <a:rPr lang="ru-RU" altLang="en-US" sz="3200" dirty="0">
                <a:solidFill>
                  <a:prstClr val="black"/>
                </a:solidFill>
                <a:latin typeface="Calibri" panose="020F0502020204030204"/>
              </a:rPr>
              <a:t> кожные поражения</a:t>
            </a:r>
          </a:p>
          <a:p>
            <a:pPr marL="342900" lvl="0" indent="-342900" algn="l">
              <a:lnSpc>
                <a:spcPct val="90000"/>
              </a:lnSpc>
              <a:spcBef>
                <a:spcPct val="20000"/>
              </a:spcBef>
              <a:spcAft>
                <a:spcPts val="0"/>
              </a:spcAft>
              <a:buFont typeface="Arial" panose="020B0604020202020204" pitchFamily="34" charset="0"/>
              <a:buChar char="•"/>
            </a:pPr>
            <a:r>
              <a:rPr lang="ru-RU" altLang="en-US" sz="3200" dirty="0" err="1">
                <a:solidFill>
                  <a:prstClr val="black"/>
                </a:solidFill>
                <a:latin typeface="Calibri" panose="020F0502020204030204"/>
              </a:rPr>
              <a:t>Генерализованная</a:t>
            </a:r>
            <a:r>
              <a:rPr lang="ru-RU" altLang="en-US" sz="3200" dirty="0">
                <a:solidFill>
                  <a:prstClr val="black"/>
                </a:solidFill>
                <a:latin typeface="Calibri" panose="020F0502020204030204"/>
              </a:rPr>
              <a:t> БЦЖ-инфекция у других детей в семье</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ВИЧ-инфекция у матери</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Туберкулез у матери</a:t>
            </a:r>
          </a:p>
          <a:p>
            <a:endParaRPr lang="ru-RU"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a:solidFill>
                  <a:srgbClr val="1F497D">
                    <a:lumMod val="75000"/>
                  </a:srgbClr>
                </a:solidFill>
                <a:latin typeface="Calibri" panose="020F0502020204030204"/>
              </a:rPr>
              <a:t>МЕСТНЫЕ ПРИВИВОЧНЫЕ РЕАКЦИИ</a:t>
            </a:r>
            <a:endParaRPr lang="ru-RU" dirty="0"/>
          </a:p>
        </p:txBody>
      </p:sp>
      <p:pic>
        <p:nvPicPr>
          <p:cNvPr id="4" name="Content Placeholder 3"/>
          <p:cNvPicPr>
            <a:picLocks noGrp="1" noChangeAspect="1"/>
          </p:cNvPicPr>
          <p:nvPr>
            <p:ph idx="1"/>
          </p:nvPr>
        </p:nvPicPr>
        <p:blipFill>
          <a:blip r:embed="rId2" cstate="print"/>
          <a:stretch>
            <a:fillRect/>
          </a:stretch>
        </p:blipFill>
        <p:spPr>
          <a:xfrm>
            <a:off x="4405470" y="1797050"/>
            <a:ext cx="3381059" cy="4319588"/>
          </a:xfrm>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ПРОТИВОПОКАЗАНИЯ ДЛЯ РЕВАКЦИНАЦИИ</a:t>
            </a:r>
            <a:endParaRPr lang="ru-RU" dirty="0"/>
          </a:p>
        </p:txBody>
      </p:sp>
      <p:sp>
        <p:nvSpPr>
          <p:cNvPr id="3" name="Объект 2"/>
          <p:cNvSpPr>
            <a:spLocks noGrp="1"/>
          </p:cNvSpPr>
          <p:nvPr>
            <p:ph idx="1"/>
          </p:nvPr>
        </p:nvSpPr>
        <p:spPr>
          <a:xfrm>
            <a:off x="660489" y="1423406"/>
            <a:ext cx="10800000" cy="4968516"/>
          </a:xfrm>
        </p:spPr>
        <p:txBody>
          <a:bodyPr/>
          <a:lstStyle/>
          <a:p>
            <a:pPr marL="342900" lvl="0" indent="-342900" algn="l">
              <a:spcBef>
                <a:spcPct val="20000"/>
              </a:spcBef>
              <a:spcAft>
                <a:spcPts val="0"/>
              </a:spcAft>
              <a:buFont typeface="Arial" panose="020B0604020202020204" pitchFamily="34" charset="0"/>
              <a:buChar char="•"/>
            </a:pPr>
            <a:r>
              <a:rPr lang="ru-RU" altLang="en-US" sz="3000" dirty="0">
                <a:solidFill>
                  <a:prstClr val="black"/>
                </a:solidFill>
                <a:latin typeface="Calibri" panose="020F0502020204030204"/>
              </a:rPr>
              <a:t>Наличие противотуберкулезного иммунитета </a:t>
            </a:r>
          </a:p>
          <a:p>
            <a:pPr marL="342900" lvl="0" indent="-342900" algn="l">
              <a:spcBef>
                <a:spcPct val="20000"/>
              </a:spcBef>
              <a:spcAft>
                <a:spcPts val="0"/>
              </a:spcAft>
              <a:buFont typeface="Arial" panose="020B0604020202020204" pitchFamily="34" charset="0"/>
              <a:buChar char="•"/>
            </a:pPr>
            <a:r>
              <a:rPr lang="ru-RU" altLang="en-US" sz="3000" dirty="0">
                <a:solidFill>
                  <a:prstClr val="black"/>
                </a:solidFill>
                <a:latin typeface="Calibri" panose="020F0502020204030204"/>
              </a:rPr>
              <a:t>(переболевшие, инфицированные)</a:t>
            </a:r>
          </a:p>
          <a:p>
            <a:pPr marL="342900" lvl="0" indent="-342900" algn="l">
              <a:spcBef>
                <a:spcPct val="20000"/>
              </a:spcBef>
              <a:spcAft>
                <a:spcPts val="0"/>
              </a:spcAft>
              <a:buFont typeface="Arial" panose="020B0604020202020204" pitchFamily="34" charset="0"/>
              <a:buChar char="•"/>
            </a:pPr>
            <a:r>
              <a:rPr lang="ru-RU" altLang="en-US" sz="3000" dirty="0">
                <a:solidFill>
                  <a:prstClr val="black"/>
                </a:solidFill>
                <a:latin typeface="Calibri" panose="020F0502020204030204"/>
              </a:rPr>
              <a:t>Сомнительные реакции Манту</a:t>
            </a:r>
          </a:p>
          <a:p>
            <a:pPr marL="342900" lvl="0" indent="-342900" algn="l">
              <a:spcBef>
                <a:spcPct val="20000"/>
              </a:spcBef>
              <a:spcAft>
                <a:spcPts val="0"/>
              </a:spcAft>
              <a:buFont typeface="Arial" panose="020B0604020202020204" pitchFamily="34" charset="0"/>
              <a:buChar char="•"/>
            </a:pPr>
            <a:r>
              <a:rPr lang="ru-RU" altLang="en-US" sz="3000" dirty="0">
                <a:solidFill>
                  <a:prstClr val="black"/>
                </a:solidFill>
                <a:latin typeface="Calibri" panose="020F0502020204030204"/>
              </a:rPr>
              <a:t>Осложнения на предыдущие введения БЦЖ</a:t>
            </a:r>
          </a:p>
          <a:p>
            <a:pPr marL="342900" lvl="0" indent="-342900" algn="l">
              <a:spcBef>
                <a:spcPct val="20000"/>
              </a:spcBef>
              <a:spcAft>
                <a:spcPts val="0"/>
              </a:spcAft>
              <a:buFont typeface="Arial" panose="020B0604020202020204" pitchFamily="34" charset="0"/>
              <a:buChar char="•"/>
            </a:pPr>
            <a:r>
              <a:rPr lang="ru-RU" altLang="en-US" sz="3000" dirty="0">
                <a:solidFill>
                  <a:prstClr val="black"/>
                </a:solidFill>
                <a:latin typeface="Calibri" panose="020F0502020204030204"/>
              </a:rPr>
              <a:t>Острые заболевания</a:t>
            </a:r>
          </a:p>
          <a:p>
            <a:pPr marL="342900" lvl="0" indent="-342900" algn="l">
              <a:spcBef>
                <a:spcPct val="20000"/>
              </a:spcBef>
              <a:spcAft>
                <a:spcPts val="0"/>
              </a:spcAft>
              <a:buFont typeface="Arial" panose="020B0604020202020204" pitchFamily="34" charset="0"/>
              <a:buChar char="•"/>
            </a:pPr>
            <a:r>
              <a:rPr lang="ru-RU" altLang="en-US" sz="3000" dirty="0">
                <a:solidFill>
                  <a:prstClr val="black"/>
                </a:solidFill>
                <a:latin typeface="Calibri" panose="020F0502020204030204"/>
              </a:rPr>
              <a:t>Обострение хронических заболеваний, </a:t>
            </a:r>
          </a:p>
          <a:p>
            <a:pPr marL="342900" lvl="0" indent="-342900" algn="l">
              <a:spcBef>
                <a:spcPct val="20000"/>
              </a:spcBef>
              <a:spcAft>
                <a:spcPts val="0"/>
              </a:spcAft>
              <a:buFont typeface="Arial" panose="020B0604020202020204" pitchFamily="34" charset="0"/>
              <a:buChar char="•"/>
            </a:pPr>
            <a:r>
              <a:rPr lang="ru-RU" altLang="en-US" sz="3000" dirty="0">
                <a:solidFill>
                  <a:prstClr val="black"/>
                </a:solidFill>
                <a:latin typeface="Calibri" panose="020F0502020204030204"/>
              </a:rPr>
              <a:t>в том числе аллергических до 1 месяца </a:t>
            </a:r>
          </a:p>
          <a:p>
            <a:pPr marL="342900" lvl="0" indent="-342900" algn="l">
              <a:spcBef>
                <a:spcPct val="20000"/>
              </a:spcBef>
              <a:spcAft>
                <a:spcPts val="0"/>
              </a:spcAft>
              <a:buFont typeface="Arial" panose="020B0604020202020204" pitchFamily="34" charset="0"/>
              <a:buChar char="•"/>
            </a:pPr>
            <a:r>
              <a:rPr lang="ru-RU" altLang="en-US" sz="3000" dirty="0">
                <a:solidFill>
                  <a:prstClr val="black"/>
                </a:solidFill>
                <a:latin typeface="Calibri" panose="020F0502020204030204"/>
              </a:rPr>
              <a:t>после выздоровления/ремиссии</a:t>
            </a:r>
          </a:p>
          <a:p>
            <a:pPr marL="342900" lvl="0" indent="-342900" algn="l">
              <a:spcBef>
                <a:spcPct val="20000"/>
              </a:spcBef>
              <a:spcAft>
                <a:spcPts val="0"/>
              </a:spcAft>
              <a:buFont typeface="Arial" panose="020B0604020202020204" pitchFamily="34" charset="0"/>
              <a:buChar char="•"/>
            </a:pPr>
            <a:r>
              <a:rPr lang="ru-RU" altLang="en-US" sz="3000" dirty="0">
                <a:solidFill>
                  <a:prstClr val="black"/>
                </a:solidFill>
                <a:latin typeface="Calibri" panose="020F0502020204030204"/>
              </a:rPr>
              <a:t>Иммунодефициты, злокачественные новообразования</a:t>
            </a:r>
          </a:p>
          <a:p>
            <a:endParaRPr lang="ru-RU"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ОСЛОЖНЕНИЯ БЦЖ</a:t>
            </a:r>
            <a:endParaRPr lang="ru-RU" dirty="0"/>
          </a:p>
        </p:txBody>
      </p:sp>
      <p:sp>
        <p:nvSpPr>
          <p:cNvPr id="3" name="Объект 2"/>
          <p:cNvSpPr>
            <a:spLocks noGrp="1"/>
          </p:cNvSpPr>
          <p:nvPr>
            <p:ph idx="1"/>
          </p:nvPr>
        </p:nvSpPr>
        <p:spPr/>
        <p:txBody>
          <a:bodyPr/>
          <a:lstStyle/>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Локальные (инфильтрат, холодный абсцесс, язва, </a:t>
            </a:r>
          </a:p>
          <a:p>
            <a:pPr marL="0" lvl="0" indent="0" algn="l">
              <a:lnSpc>
                <a:spcPct val="90000"/>
              </a:lnSpc>
              <a:spcBef>
                <a:spcPct val="20000"/>
              </a:spcBef>
              <a:spcAft>
                <a:spcPts val="0"/>
              </a:spcAft>
              <a:buNone/>
            </a:pPr>
            <a:r>
              <a:rPr lang="ru-RU" altLang="en-US" sz="3200" dirty="0">
                <a:solidFill>
                  <a:prstClr val="black"/>
                </a:solidFill>
                <a:latin typeface="Calibri" panose="020F0502020204030204"/>
              </a:rPr>
              <a:t>лимфангит, регионарный лимфаденит, келоидный рубец)</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Диссеминированная БЦЖ-инфекция (оститы, </a:t>
            </a:r>
          </a:p>
          <a:p>
            <a:pPr marL="0" lvl="0" indent="0" algn="l">
              <a:lnSpc>
                <a:spcPct val="90000"/>
              </a:lnSpc>
              <a:spcBef>
                <a:spcPct val="20000"/>
              </a:spcBef>
              <a:spcAft>
                <a:spcPts val="0"/>
              </a:spcAft>
              <a:buNone/>
            </a:pPr>
            <a:r>
              <a:rPr lang="ru-RU" altLang="en-US" sz="3200" dirty="0">
                <a:solidFill>
                  <a:prstClr val="black"/>
                </a:solidFill>
                <a:latin typeface="Calibri" panose="020F0502020204030204"/>
              </a:rPr>
              <a:t>лимфаденит более 2-х групп регионарных лимфоузлов)</a:t>
            </a:r>
          </a:p>
          <a:p>
            <a:pPr marL="342900" lvl="0" indent="-342900" algn="l">
              <a:lnSpc>
                <a:spcPct val="90000"/>
              </a:lnSpc>
              <a:spcBef>
                <a:spcPct val="20000"/>
              </a:spcBef>
              <a:spcAft>
                <a:spcPts val="0"/>
              </a:spcAft>
              <a:buFont typeface="Arial" panose="020B0604020202020204" pitchFamily="34" charset="0"/>
              <a:buChar char="•"/>
            </a:pPr>
            <a:r>
              <a:rPr lang="ru-RU" altLang="en-US" sz="3200" dirty="0" err="1">
                <a:solidFill>
                  <a:prstClr val="black"/>
                </a:solidFill>
                <a:latin typeface="Calibri" panose="020F0502020204030204"/>
              </a:rPr>
              <a:t>Генерализованное</a:t>
            </a:r>
            <a:r>
              <a:rPr lang="ru-RU" altLang="en-US" sz="3200" dirty="0">
                <a:solidFill>
                  <a:prstClr val="black"/>
                </a:solidFill>
                <a:latin typeface="Calibri" panose="020F0502020204030204"/>
              </a:rPr>
              <a:t> поражение с летальным исходом</a:t>
            </a:r>
          </a:p>
          <a:p>
            <a:pPr marL="342900" lvl="0" indent="-342900" algn="l">
              <a:lnSpc>
                <a:spcPct val="90000"/>
              </a:lnSpc>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Пост-БЦЖ-синдром аллергического характера </a:t>
            </a:r>
          </a:p>
          <a:p>
            <a:pPr marL="0" lvl="0" indent="0" algn="l">
              <a:lnSpc>
                <a:spcPct val="90000"/>
              </a:lnSpc>
              <a:spcBef>
                <a:spcPct val="20000"/>
              </a:spcBef>
              <a:spcAft>
                <a:spcPts val="0"/>
              </a:spcAft>
              <a:buNone/>
            </a:pPr>
            <a:r>
              <a:rPr lang="ru-RU" altLang="en-US" sz="3200" dirty="0">
                <a:solidFill>
                  <a:prstClr val="black"/>
                </a:solidFill>
                <a:latin typeface="Calibri" panose="020F0502020204030204"/>
              </a:rPr>
              <a:t>в первые 24-48 ч</a:t>
            </a:r>
          </a:p>
          <a:p>
            <a:endParaRPr lang="ru-RU"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spc="-100" dirty="0">
                <a:solidFill>
                  <a:srgbClr val="1F497D">
                    <a:lumMod val="75000"/>
                  </a:srgbClr>
                </a:solidFill>
                <a:latin typeface="Calibri" panose="020F0502020204030204"/>
              </a:rPr>
              <a:t>Локальные осложнения</a:t>
            </a:r>
            <a:endParaRPr lang="ru-RU" dirty="0"/>
          </a:p>
        </p:txBody>
      </p:sp>
      <p:pic>
        <p:nvPicPr>
          <p:cNvPr id="4" name="Content Placeholder 4" descr="A picture containing text, indoor&#10;&#10;Description automatically generated"/>
          <p:cNvPicPr>
            <a:picLocks noGrp="1" noChangeAspect="1"/>
          </p:cNvPicPr>
          <p:nvPr>
            <p:ph idx="1"/>
          </p:nvPr>
        </p:nvPicPr>
        <p:blipFill>
          <a:blip r:embed="rId2" cstate="print"/>
          <a:stretch>
            <a:fillRect/>
          </a:stretch>
        </p:blipFill>
        <p:spPr>
          <a:xfrm>
            <a:off x="3771276" y="1797050"/>
            <a:ext cx="4649447" cy="4319588"/>
          </a:xfrm>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spc="-100" dirty="0">
                <a:solidFill>
                  <a:srgbClr val="1F497D">
                    <a:lumMod val="75000"/>
                  </a:srgbClr>
                </a:solidFill>
                <a:latin typeface="Calibri" panose="020F0502020204030204"/>
              </a:rPr>
              <a:t>Диссеминированные осложнения БЦЖ </a:t>
            </a:r>
            <a:r>
              <a:rPr lang="ru-RU" sz="3600" spc="-100" dirty="0">
                <a:solidFill>
                  <a:srgbClr val="1F497D">
                    <a:lumMod val="75000"/>
                  </a:srgbClr>
                </a:solidFill>
                <a:latin typeface="Calibri" panose="020F0502020204030204"/>
              </a:rPr>
              <a:t>ОСТИТ</a:t>
            </a:r>
            <a:endParaRPr lang="ru-RU" dirty="0"/>
          </a:p>
        </p:txBody>
      </p:sp>
      <p:sp>
        <p:nvSpPr>
          <p:cNvPr id="3" name="Объект 2"/>
          <p:cNvSpPr>
            <a:spLocks noGrp="1"/>
          </p:cNvSpPr>
          <p:nvPr>
            <p:ph idx="1"/>
          </p:nvPr>
        </p:nvSpPr>
        <p:spPr/>
        <p:txBody>
          <a:bodyPr/>
          <a:lstStyle/>
          <a:p>
            <a:pPr lvl="0"/>
            <a:endParaRPr lang="ru-RU" dirty="0">
              <a:solidFill>
                <a:srgbClr val="E7E6E6">
                  <a:lumMod val="10000"/>
                </a:srgbClr>
              </a:solidFill>
            </a:endParaRPr>
          </a:p>
          <a:p>
            <a:endParaRPr lang="ru-RU" dirty="0"/>
          </a:p>
        </p:txBody>
      </p:sp>
      <p:pic>
        <p:nvPicPr>
          <p:cNvPr id="4" name="Picture 6" descr="P9091046"/>
          <p:cNvPicPr>
            <a:picLocks noChangeAspect="1"/>
          </p:cNvPicPr>
          <p:nvPr/>
        </p:nvPicPr>
        <p:blipFill>
          <a:blip r:embed="rId2" cstate="print"/>
          <a:stretch>
            <a:fillRect/>
          </a:stretch>
        </p:blipFill>
        <p:spPr>
          <a:xfrm>
            <a:off x="1078637" y="1711874"/>
            <a:ext cx="4038600" cy="4302614"/>
          </a:xfrm>
          <a:prstGeom prst="rect">
            <a:avLst/>
          </a:prstGeom>
        </p:spPr>
      </p:pic>
      <p:pic>
        <p:nvPicPr>
          <p:cNvPr id="5" name="Picture 4" descr="P9091037"/>
          <p:cNvPicPr>
            <a:picLocks noChangeAspect="1"/>
          </p:cNvPicPr>
          <p:nvPr/>
        </p:nvPicPr>
        <p:blipFill>
          <a:blip r:embed="rId3" cstate="print"/>
          <a:stretch>
            <a:fillRect/>
          </a:stretch>
        </p:blipFill>
        <p:spPr>
          <a:xfrm>
            <a:off x="6148526" y="1751521"/>
            <a:ext cx="4038600" cy="4262967"/>
          </a:xfrm>
          <a:prstGeom prst="rect">
            <a:avLst/>
          </a:prstGeom>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spc="-100" dirty="0">
                <a:solidFill>
                  <a:srgbClr val="1F497D">
                    <a:lumMod val="75000"/>
                  </a:srgbClr>
                </a:solidFill>
                <a:latin typeface="Calibri" panose="020F0502020204030204"/>
              </a:rPr>
              <a:t>Диссеминированные осложнения </a:t>
            </a:r>
            <a:br>
              <a:rPr lang="ru-RU" sz="4000" spc="-100" dirty="0">
                <a:solidFill>
                  <a:srgbClr val="1F497D">
                    <a:lumMod val="75000"/>
                  </a:srgbClr>
                </a:solidFill>
                <a:latin typeface="Calibri" panose="020F0502020204030204"/>
              </a:rPr>
            </a:br>
            <a:r>
              <a:rPr lang="ru-RU" sz="3600" spc="-100" dirty="0">
                <a:solidFill>
                  <a:srgbClr val="1F497D">
                    <a:lumMod val="75000"/>
                  </a:srgbClr>
                </a:solidFill>
                <a:latin typeface="Calibri" panose="020F0502020204030204"/>
              </a:rPr>
              <a:t>ПОСТВАКЦИНАЛЬНЫЙ  ЛИМФАДЕНИТ</a:t>
            </a:r>
            <a:endParaRPr lang="ru-RU" dirty="0"/>
          </a:p>
        </p:txBody>
      </p:sp>
      <p:pic>
        <p:nvPicPr>
          <p:cNvPr id="4" name="Picture 4" descr="foto1"/>
          <p:cNvPicPr>
            <a:picLocks noGrp="1" noChangeAspect="1"/>
          </p:cNvPicPr>
          <p:nvPr>
            <p:ph idx="1"/>
          </p:nvPr>
        </p:nvPicPr>
        <p:blipFill>
          <a:blip r:embed="rId2" cstate="print"/>
          <a:stretch>
            <a:fillRect/>
          </a:stretch>
        </p:blipFill>
        <p:spPr>
          <a:xfrm>
            <a:off x="4693512" y="1797050"/>
            <a:ext cx="2804975" cy="4319588"/>
          </a:xfrm>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600" dirty="0">
                <a:solidFill>
                  <a:srgbClr val="1F497D">
                    <a:lumMod val="75000"/>
                  </a:srgbClr>
                </a:solidFill>
                <a:latin typeface="Calibri" panose="020F0502020204030204"/>
              </a:rPr>
              <a:t>4 </a:t>
            </a:r>
            <a:r>
              <a:rPr lang="ru-RU" sz="3600" dirty="0">
                <a:solidFill>
                  <a:srgbClr val="1F497D">
                    <a:lumMod val="75000"/>
                  </a:srgbClr>
                </a:solidFill>
                <a:latin typeface="Calibri" panose="020F0502020204030204"/>
              </a:rPr>
              <a:t>КАТЕГОРИИ </a:t>
            </a:r>
            <a:r>
              <a:rPr lang="ru-RU" altLang="en-US" sz="3600" dirty="0">
                <a:solidFill>
                  <a:srgbClr val="1F497D">
                    <a:lumMod val="75000"/>
                  </a:srgbClr>
                </a:solidFill>
                <a:latin typeface="Calibri" panose="020F0502020204030204"/>
              </a:rPr>
              <a:t>НОВЫХ ВАКЦИН</a:t>
            </a:r>
            <a:endParaRPr lang="ru-RU" dirty="0"/>
          </a:p>
        </p:txBody>
      </p:sp>
      <p:sp>
        <p:nvSpPr>
          <p:cNvPr id="3" name="Объект 2"/>
          <p:cNvSpPr>
            <a:spLocks noGrp="1"/>
          </p:cNvSpPr>
          <p:nvPr>
            <p:ph idx="1"/>
          </p:nvPr>
        </p:nvSpPr>
        <p:spPr/>
        <p:txBody>
          <a:bodyPr/>
          <a:lstStyle/>
          <a:p>
            <a:pPr marL="342900" lvl="0" indent="-342900" algn="l">
              <a:spcBef>
                <a:spcPct val="20000"/>
              </a:spcBef>
              <a:spcAft>
                <a:spcPts val="0"/>
              </a:spcAft>
              <a:buFont typeface="Arial" panose="020B0604020202020204" pitchFamily="34" charset="0"/>
              <a:buChar char="•"/>
            </a:pPr>
            <a:r>
              <a:rPr lang="en-US" sz="3200" dirty="0" err="1">
                <a:solidFill>
                  <a:prstClr val="black"/>
                </a:solidFill>
                <a:latin typeface="Calibri" panose="020F0502020204030204"/>
              </a:rPr>
              <a:t>направленные</a:t>
            </a:r>
            <a:r>
              <a:rPr lang="en-US" sz="3200" dirty="0">
                <a:solidFill>
                  <a:prstClr val="black"/>
                </a:solidFill>
                <a:latin typeface="Calibri" panose="020F0502020204030204"/>
              </a:rPr>
              <a:t> </a:t>
            </a:r>
            <a:r>
              <a:rPr lang="en-US" sz="3200" dirty="0" err="1">
                <a:solidFill>
                  <a:prstClr val="black"/>
                </a:solidFill>
                <a:latin typeface="Calibri" panose="020F0502020204030204"/>
              </a:rPr>
              <a:t>на</a:t>
            </a:r>
            <a:r>
              <a:rPr lang="en-US" sz="3200" dirty="0">
                <a:solidFill>
                  <a:prstClr val="black"/>
                </a:solidFill>
                <a:latin typeface="Calibri" panose="020F0502020204030204"/>
              </a:rPr>
              <a:t> </a:t>
            </a:r>
            <a:r>
              <a:rPr lang="en-US" sz="3200" dirty="0" err="1">
                <a:solidFill>
                  <a:prstClr val="black"/>
                </a:solidFill>
                <a:latin typeface="Calibri" panose="020F0502020204030204"/>
              </a:rPr>
              <a:t>профилактику</a:t>
            </a:r>
            <a:r>
              <a:rPr lang="en-US" sz="3200" dirty="0">
                <a:solidFill>
                  <a:prstClr val="black"/>
                </a:solidFill>
                <a:latin typeface="Calibri" panose="020F0502020204030204"/>
              </a:rPr>
              <a:t> </a:t>
            </a:r>
            <a:r>
              <a:rPr lang="en-US" sz="3200" dirty="0" err="1">
                <a:solidFill>
                  <a:prstClr val="black"/>
                </a:solidFill>
                <a:latin typeface="Calibri" panose="020F0502020204030204"/>
              </a:rPr>
              <a:t>инфекции</a:t>
            </a:r>
            <a:r>
              <a:rPr lang="en-US" sz="3200" dirty="0">
                <a:solidFill>
                  <a:prstClr val="black"/>
                </a:solidFill>
                <a:latin typeface="Calibri" panose="020F0502020204030204"/>
              </a:rPr>
              <a:t>, </a:t>
            </a:r>
            <a:endParaRPr lang="ru-RU" sz="32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en-US" sz="3200" dirty="0" err="1">
                <a:solidFill>
                  <a:prstClr val="black"/>
                </a:solidFill>
                <a:latin typeface="Calibri" panose="020F0502020204030204"/>
              </a:rPr>
              <a:t>профилактику</a:t>
            </a:r>
            <a:r>
              <a:rPr lang="en-US" sz="3200" dirty="0">
                <a:solidFill>
                  <a:prstClr val="black"/>
                </a:solidFill>
                <a:latin typeface="Calibri" panose="020F0502020204030204"/>
              </a:rPr>
              <a:t> </a:t>
            </a:r>
            <a:r>
              <a:rPr lang="en-US" sz="3200" dirty="0" err="1">
                <a:solidFill>
                  <a:prstClr val="black"/>
                </a:solidFill>
                <a:latin typeface="Calibri" panose="020F0502020204030204"/>
              </a:rPr>
              <a:t>заболевания</a:t>
            </a:r>
            <a:r>
              <a:rPr lang="en-US" sz="3200" dirty="0">
                <a:solidFill>
                  <a:prstClr val="black"/>
                </a:solidFill>
                <a:latin typeface="Calibri" panose="020F0502020204030204"/>
              </a:rPr>
              <a:t>, </a:t>
            </a:r>
            <a:endParaRPr lang="ru-RU" sz="32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en-US" sz="3200" dirty="0" err="1">
                <a:solidFill>
                  <a:prstClr val="black"/>
                </a:solidFill>
                <a:latin typeface="Calibri" panose="020F0502020204030204"/>
              </a:rPr>
              <a:t>профилактику</a:t>
            </a:r>
            <a:r>
              <a:rPr lang="en-US" sz="3200" dirty="0">
                <a:solidFill>
                  <a:prstClr val="black"/>
                </a:solidFill>
                <a:latin typeface="Calibri" panose="020F0502020204030204"/>
              </a:rPr>
              <a:t> </a:t>
            </a:r>
            <a:r>
              <a:rPr lang="en-US" sz="3200" dirty="0" err="1">
                <a:solidFill>
                  <a:prstClr val="black"/>
                </a:solidFill>
                <a:latin typeface="Calibri" panose="020F0502020204030204"/>
              </a:rPr>
              <a:t>рецидива</a:t>
            </a:r>
            <a:r>
              <a:rPr lang="en-US" sz="3200" dirty="0">
                <a:solidFill>
                  <a:prstClr val="black"/>
                </a:solidFill>
                <a:latin typeface="Calibri" panose="020F0502020204030204"/>
              </a:rPr>
              <a:t> и </a:t>
            </a:r>
            <a:endParaRPr lang="ru-RU" sz="32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en-US" sz="3200" dirty="0" err="1">
                <a:solidFill>
                  <a:prstClr val="black"/>
                </a:solidFill>
                <a:latin typeface="Calibri" panose="020F0502020204030204"/>
              </a:rPr>
              <a:t>терапевтические</a:t>
            </a:r>
            <a:r>
              <a:rPr lang="en-US" sz="3200" dirty="0">
                <a:solidFill>
                  <a:prstClr val="black"/>
                </a:solidFill>
                <a:latin typeface="Calibri" panose="020F0502020204030204"/>
              </a:rPr>
              <a:t> </a:t>
            </a:r>
            <a:r>
              <a:rPr lang="en-US" sz="3200" dirty="0" err="1">
                <a:solidFill>
                  <a:prstClr val="black"/>
                </a:solidFill>
                <a:latin typeface="Calibri" panose="020F0502020204030204"/>
              </a:rPr>
              <a:t>вакцины</a:t>
            </a:r>
            <a:endParaRPr lang="ru-RU" sz="3200" dirty="0">
              <a:solidFill>
                <a:prstClr val="black"/>
              </a:solidFill>
              <a:latin typeface="Calibri" panose="020F0502020204030204"/>
            </a:endParaRPr>
          </a:p>
          <a:p>
            <a:endParaRPr lang="ru-RU"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600" dirty="0">
                <a:solidFill>
                  <a:srgbClr val="1F497D">
                    <a:lumMod val="75000"/>
                  </a:srgbClr>
                </a:solidFill>
                <a:latin typeface="Calibri" panose="020F0502020204030204"/>
              </a:rPr>
              <a:t>4 ОСНОВНЫЕ ГРУППЫ</a:t>
            </a:r>
            <a:r>
              <a:rPr lang="ru-RU" sz="3600" dirty="0">
                <a:solidFill>
                  <a:srgbClr val="1F497D">
                    <a:lumMod val="75000"/>
                  </a:srgbClr>
                </a:solidFill>
                <a:latin typeface="Calibri" panose="020F0502020204030204"/>
              </a:rPr>
              <a:t> </a:t>
            </a:r>
            <a:r>
              <a:rPr lang="ru-RU" altLang="en-US" sz="3600" dirty="0">
                <a:solidFill>
                  <a:srgbClr val="1F497D">
                    <a:lumMod val="75000"/>
                  </a:srgbClr>
                </a:solidFill>
                <a:latin typeface="Calibri" panose="020F0502020204030204"/>
              </a:rPr>
              <a:t>НОВЫХ ВАКЦИН</a:t>
            </a:r>
            <a:endParaRPr lang="ru-RU" dirty="0"/>
          </a:p>
        </p:txBody>
      </p:sp>
      <p:sp>
        <p:nvSpPr>
          <p:cNvPr id="3" name="Объект 2"/>
          <p:cNvSpPr>
            <a:spLocks noGrp="1"/>
          </p:cNvSpPr>
          <p:nvPr>
            <p:ph idx="1"/>
          </p:nvPr>
        </p:nvSpPr>
        <p:spPr/>
        <p:txBody>
          <a:bodyPr/>
          <a:lstStyle/>
          <a:p>
            <a:pPr marL="342900" lvl="0" indent="-342900" algn="l">
              <a:spcBef>
                <a:spcPct val="20000"/>
              </a:spcBef>
              <a:spcAft>
                <a:spcPts val="0"/>
              </a:spcAft>
              <a:buNone/>
            </a:pPr>
            <a:r>
              <a:rPr lang="ru-RU" sz="3200" dirty="0">
                <a:solidFill>
                  <a:prstClr val="black"/>
                </a:solidFill>
                <a:latin typeface="Calibri" panose="020F0502020204030204"/>
              </a:rPr>
              <a:t>В</a:t>
            </a:r>
            <a:r>
              <a:rPr lang="en-US" sz="3200" dirty="0" err="1">
                <a:solidFill>
                  <a:prstClr val="black"/>
                </a:solidFill>
                <a:latin typeface="Calibri" panose="020F0502020204030204"/>
              </a:rPr>
              <a:t>акцины</a:t>
            </a:r>
            <a:r>
              <a:rPr lang="ru-RU" sz="3200" dirty="0">
                <a:solidFill>
                  <a:prstClr val="black"/>
                </a:solidFill>
                <a:latin typeface="Calibri" panose="020F0502020204030204"/>
              </a:rPr>
              <a:t>-</a:t>
            </a:r>
            <a:r>
              <a:rPr lang="en-US" sz="3200" dirty="0" err="1">
                <a:solidFill>
                  <a:prstClr val="black"/>
                </a:solidFill>
                <a:latin typeface="Calibri" panose="020F0502020204030204"/>
              </a:rPr>
              <a:t>кандидаты</a:t>
            </a:r>
            <a:r>
              <a:rPr lang="en-US" sz="3200" dirty="0">
                <a:solidFill>
                  <a:prstClr val="black"/>
                </a:solidFill>
                <a:latin typeface="Calibri" panose="020F0502020204030204"/>
              </a:rPr>
              <a:t> </a:t>
            </a:r>
            <a:r>
              <a:rPr lang="en-US" sz="3200" dirty="0" err="1">
                <a:solidFill>
                  <a:prstClr val="black"/>
                </a:solidFill>
                <a:latin typeface="Calibri" panose="020F0502020204030204"/>
              </a:rPr>
              <a:t>делятся</a:t>
            </a:r>
            <a:r>
              <a:rPr lang="en-US" sz="3200" dirty="0">
                <a:solidFill>
                  <a:prstClr val="black"/>
                </a:solidFill>
                <a:latin typeface="Calibri" panose="020F0502020204030204"/>
              </a:rPr>
              <a:t> </a:t>
            </a:r>
            <a:r>
              <a:rPr lang="en-US" sz="3200" dirty="0" err="1">
                <a:solidFill>
                  <a:prstClr val="black"/>
                </a:solidFill>
                <a:latin typeface="Calibri" panose="020F0502020204030204"/>
              </a:rPr>
              <a:t>на</a:t>
            </a:r>
            <a:r>
              <a:rPr lang="en-US" sz="3200" dirty="0">
                <a:solidFill>
                  <a:prstClr val="black"/>
                </a:solidFill>
                <a:latin typeface="Calibri" panose="020F0502020204030204"/>
              </a:rPr>
              <a:t> </a:t>
            </a:r>
            <a:endParaRPr lang="ru-RU" sz="32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en-US" sz="3200" dirty="0" err="1">
                <a:solidFill>
                  <a:prstClr val="black"/>
                </a:solidFill>
                <a:latin typeface="Calibri" panose="020F0502020204030204"/>
              </a:rPr>
              <a:t>живые</a:t>
            </a:r>
            <a:r>
              <a:rPr lang="en-US" sz="3200" dirty="0">
                <a:solidFill>
                  <a:prstClr val="black"/>
                </a:solidFill>
                <a:latin typeface="Calibri" panose="020F0502020204030204"/>
              </a:rPr>
              <a:t> </a:t>
            </a:r>
            <a:r>
              <a:rPr lang="en-US" sz="3200" dirty="0" err="1">
                <a:solidFill>
                  <a:prstClr val="black"/>
                </a:solidFill>
                <a:latin typeface="Calibri" panose="020F0502020204030204"/>
              </a:rPr>
              <a:t>аттенуированные</a:t>
            </a:r>
            <a:r>
              <a:rPr lang="en-US" sz="3200" dirty="0">
                <a:solidFill>
                  <a:prstClr val="black"/>
                </a:solidFill>
                <a:latin typeface="Calibri" panose="020F0502020204030204"/>
              </a:rPr>
              <a:t> </a:t>
            </a:r>
            <a:r>
              <a:rPr lang="en-US" sz="3200" dirty="0" err="1">
                <a:solidFill>
                  <a:prstClr val="black"/>
                </a:solidFill>
                <a:latin typeface="Calibri" panose="020F0502020204030204"/>
              </a:rPr>
              <a:t>цельноклеточные</a:t>
            </a:r>
            <a:r>
              <a:rPr lang="en-US" sz="3200" dirty="0">
                <a:solidFill>
                  <a:prstClr val="black"/>
                </a:solidFill>
                <a:latin typeface="Calibri" panose="020F0502020204030204"/>
              </a:rPr>
              <a:t> </a:t>
            </a:r>
            <a:r>
              <a:rPr lang="en-US" sz="3200" dirty="0" err="1">
                <a:solidFill>
                  <a:prstClr val="black"/>
                </a:solidFill>
                <a:latin typeface="Calibri" panose="020F0502020204030204"/>
              </a:rPr>
              <a:t>вакцины</a:t>
            </a:r>
            <a:r>
              <a:rPr lang="en-US" sz="3200" dirty="0">
                <a:solidFill>
                  <a:prstClr val="black"/>
                </a:solidFill>
                <a:latin typeface="Calibri" panose="020F0502020204030204"/>
              </a:rPr>
              <a:t>, </a:t>
            </a:r>
            <a:endParaRPr lang="ru-RU" sz="32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en-US" sz="3200" dirty="0" err="1">
                <a:solidFill>
                  <a:prstClr val="black"/>
                </a:solidFill>
                <a:latin typeface="Calibri" panose="020F0502020204030204"/>
              </a:rPr>
              <a:t>инактивированные</a:t>
            </a:r>
            <a:r>
              <a:rPr lang="en-US" sz="3200" dirty="0">
                <a:solidFill>
                  <a:prstClr val="black"/>
                </a:solidFill>
                <a:latin typeface="Calibri" panose="020F0502020204030204"/>
              </a:rPr>
              <a:t> </a:t>
            </a:r>
            <a:r>
              <a:rPr lang="en-US" sz="3200" dirty="0" err="1">
                <a:solidFill>
                  <a:prstClr val="black"/>
                </a:solidFill>
                <a:latin typeface="Calibri" panose="020F0502020204030204"/>
              </a:rPr>
              <a:t>цельноклеточные</a:t>
            </a:r>
            <a:r>
              <a:rPr lang="en-US" sz="3200" dirty="0">
                <a:solidFill>
                  <a:prstClr val="black"/>
                </a:solidFill>
                <a:latin typeface="Calibri" panose="020F0502020204030204"/>
              </a:rPr>
              <a:t> </a:t>
            </a:r>
            <a:r>
              <a:rPr lang="en-US" sz="3200" dirty="0" err="1">
                <a:solidFill>
                  <a:prstClr val="black"/>
                </a:solidFill>
                <a:latin typeface="Calibri" panose="020F0502020204030204"/>
              </a:rPr>
              <a:t>вакцины</a:t>
            </a:r>
            <a:r>
              <a:rPr lang="en-US" sz="3200" dirty="0">
                <a:solidFill>
                  <a:prstClr val="black"/>
                </a:solidFill>
                <a:latin typeface="Calibri" panose="020F0502020204030204"/>
              </a:rPr>
              <a:t>, </a:t>
            </a:r>
            <a:endParaRPr lang="ru-RU" sz="32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en-US" sz="3200" dirty="0" err="1">
                <a:solidFill>
                  <a:prstClr val="black"/>
                </a:solidFill>
                <a:latin typeface="Calibri" panose="020F0502020204030204"/>
              </a:rPr>
              <a:t>адъювантные</a:t>
            </a:r>
            <a:r>
              <a:rPr lang="en-US" sz="3200" dirty="0">
                <a:solidFill>
                  <a:prstClr val="black"/>
                </a:solidFill>
                <a:latin typeface="Calibri" panose="020F0502020204030204"/>
              </a:rPr>
              <a:t> </a:t>
            </a:r>
            <a:r>
              <a:rPr lang="en-US" sz="3200" dirty="0" err="1">
                <a:solidFill>
                  <a:prstClr val="black"/>
                </a:solidFill>
                <a:latin typeface="Calibri" panose="020F0502020204030204"/>
              </a:rPr>
              <a:t>белковые</a:t>
            </a:r>
            <a:r>
              <a:rPr lang="en-US" sz="3200" dirty="0">
                <a:solidFill>
                  <a:prstClr val="black"/>
                </a:solidFill>
                <a:latin typeface="Calibri" panose="020F0502020204030204"/>
              </a:rPr>
              <a:t> </a:t>
            </a:r>
            <a:r>
              <a:rPr lang="en-US" sz="3200" dirty="0" err="1">
                <a:solidFill>
                  <a:prstClr val="black"/>
                </a:solidFill>
                <a:latin typeface="Calibri" panose="020F0502020204030204"/>
              </a:rPr>
              <a:t>субъединичные</a:t>
            </a:r>
            <a:r>
              <a:rPr lang="en-US" sz="3200" dirty="0">
                <a:solidFill>
                  <a:prstClr val="black"/>
                </a:solidFill>
                <a:latin typeface="Calibri" panose="020F0502020204030204"/>
              </a:rPr>
              <a:t> </a:t>
            </a:r>
            <a:r>
              <a:rPr lang="en-US" sz="3200" dirty="0" err="1">
                <a:solidFill>
                  <a:prstClr val="black"/>
                </a:solidFill>
                <a:latin typeface="Calibri" panose="020F0502020204030204"/>
              </a:rPr>
              <a:t>вакцины</a:t>
            </a:r>
            <a:r>
              <a:rPr lang="en-US" sz="3200" dirty="0">
                <a:solidFill>
                  <a:prstClr val="black"/>
                </a:solidFill>
                <a:latin typeface="Calibri" panose="020F0502020204030204"/>
              </a:rPr>
              <a:t> </a:t>
            </a:r>
            <a:endParaRPr lang="ru-RU" sz="32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en-US" sz="3200" dirty="0" err="1">
                <a:solidFill>
                  <a:prstClr val="black"/>
                </a:solidFill>
                <a:latin typeface="Calibri" panose="020F0502020204030204"/>
              </a:rPr>
              <a:t>вакцины</a:t>
            </a:r>
            <a:r>
              <a:rPr lang="en-US" sz="3200" dirty="0">
                <a:solidFill>
                  <a:prstClr val="black"/>
                </a:solidFill>
                <a:latin typeface="Calibri" panose="020F0502020204030204"/>
              </a:rPr>
              <a:t> с </a:t>
            </a:r>
            <a:r>
              <a:rPr lang="en-US" sz="3200" dirty="0" err="1">
                <a:solidFill>
                  <a:prstClr val="black"/>
                </a:solidFill>
                <a:latin typeface="Calibri" panose="020F0502020204030204"/>
              </a:rPr>
              <a:t>вирусным</a:t>
            </a:r>
            <a:r>
              <a:rPr lang="en-US" sz="3200" dirty="0">
                <a:solidFill>
                  <a:prstClr val="black"/>
                </a:solidFill>
                <a:latin typeface="Calibri" panose="020F0502020204030204"/>
              </a:rPr>
              <a:t> </a:t>
            </a:r>
            <a:r>
              <a:rPr lang="en-US" sz="3200" dirty="0" err="1">
                <a:solidFill>
                  <a:prstClr val="black"/>
                </a:solidFill>
                <a:latin typeface="Calibri" panose="020F0502020204030204"/>
              </a:rPr>
              <a:t>вектором</a:t>
            </a:r>
            <a:r>
              <a:rPr lang="en-US" sz="3200" dirty="0">
                <a:solidFill>
                  <a:prstClr val="black"/>
                </a:solidFill>
                <a:latin typeface="Calibri" panose="020F0502020204030204"/>
              </a:rPr>
              <a:t>. </a:t>
            </a:r>
            <a:endParaRPr lang="ru-RU" sz="3200" dirty="0">
              <a:solidFill>
                <a:prstClr val="black"/>
              </a:solidFill>
              <a:latin typeface="Calibri" panose="020F0502020204030204"/>
            </a:endParaRPr>
          </a:p>
          <a:p>
            <a:endParaRPr lang="ru-RU"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dirty="0">
                <a:solidFill>
                  <a:srgbClr val="1F497D">
                    <a:lumMod val="75000"/>
                  </a:srgbClr>
                </a:solidFill>
                <a:latin typeface="Calibri" panose="020F0502020204030204"/>
                <a:sym typeface="+mn-ea"/>
              </a:rPr>
              <a:t>КЛИНИЧЕСКИЕ ИСПЫТАНИЯ </a:t>
            </a:r>
            <a:r>
              <a:rPr lang="ru-RU" altLang="en-US" sz="3600" dirty="0">
                <a:solidFill>
                  <a:srgbClr val="1F497D">
                    <a:lumMod val="75000"/>
                  </a:srgbClr>
                </a:solidFill>
                <a:latin typeface="Calibri" panose="020F0502020204030204"/>
              </a:rPr>
              <a:t>НОВЫХ ВАКЦИН</a:t>
            </a:r>
            <a:endParaRPr lang="ru-RU" dirty="0"/>
          </a:p>
        </p:txBody>
      </p:sp>
      <p:sp>
        <p:nvSpPr>
          <p:cNvPr id="3" name="Объект 2"/>
          <p:cNvSpPr>
            <a:spLocks noGrp="1"/>
          </p:cNvSpPr>
          <p:nvPr>
            <p:ph idx="1"/>
          </p:nvPr>
        </p:nvSpPr>
        <p:spPr>
          <a:xfrm>
            <a:off x="678245" y="1529937"/>
            <a:ext cx="10800000" cy="5154947"/>
          </a:xfrm>
        </p:spPr>
        <p:txBody>
          <a:bodyPr/>
          <a:lstStyle/>
          <a:p>
            <a:pPr marL="0" lvl="0" indent="0" algn="l">
              <a:spcBef>
                <a:spcPct val="20000"/>
              </a:spcBef>
              <a:spcAft>
                <a:spcPts val="0"/>
              </a:spcAft>
              <a:buNone/>
            </a:pPr>
            <a:r>
              <a:rPr lang="ru-RU" altLang="en-US" sz="3200" dirty="0">
                <a:solidFill>
                  <a:prstClr val="black"/>
                </a:solidFill>
                <a:latin typeface="Calibri" panose="020F0502020204030204"/>
              </a:rPr>
              <a:t>живые </a:t>
            </a:r>
            <a:r>
              <a:rPr lang="ru-RU" altLang="en-US" sz="3200" dirty="0" err="1">
                <a:solidFill>
                  <a:prstClr val="black"/>
                </a:solidFill>
                <a:latin typeface="Calibri" panose="020F0502020204030204"/>
              </a:rPr>
              <a:t>аттенуированные</a:t>
            </a:r>
            <a:r>
              <a:rPr lang="ru-RU" altLang="en-US" sz="3200" dirty="0">
                <a:solidFill>
                  <a:prstClr val="black"/>
                </a:solidFill>
                <a:latin typeface="Calibri" panose="020F0502020204030204"/>
              </a:rPr>
              <a:t> вакцины </a:t>
            </a:r>
          </a:p>
          <a:p>
            <a:pPr marL="342900" lvl="0" indent="-342900" algn="l">
              <a:spcBef>
                <a:spcPct val="20000"/>
              </a:spcBef>
              <a:spcAft>
                <a:spcPts val="0"/>
              </a:spcAft>
              <a:buFont typeface="Arial" panose="020B0604020202020204" pitchFamily="34" charset="0"/>
              <a:buChar char="•"/>
            </a:pPr>
            <a:r>
              <a:rPr lang="en-GB" altLang="ru-RU" sz="3200" b="1" dirty="0">
                <a:solidFill>
                  <a:prstClr val="black"/>
                </a:solidFill>
                <a:latin typeface="Calibri" panose="020F0502020204030204"/>
              </a:rPr>
              <a:t>TB/Flu-05E </a:t>
            </a:r>
            <a:r>
              <a:rPr lang="en-GB" altLang="ru-RU" sz="3200" b="1" dirty="0">
                <a:solidFill>
                  <a:prstClr val="black"/>
                </a:solidFill>
                <a:latin typeface="Calibri" panose="020F0502020204030204"/>
                <a:sym typeface="+mn-ea"/>
              </a:rPr>
              <a:t>TB/Flu-06E</a:t>
            </a:r>
            <a:r>
              <a:rPr lang="en-GB" altLang="ru-RU" sz="3200" dirty="0">
                <a:solidFill>
                  <a:prstClr val="black"/>
                </a:solidFill>
                <a:latin typeface="Calibri" panose="020F0502020204030204"/>
                <a:sym typeface="+mn-ea"/>
              </a:rPr>
              <a:t> - </a:t>
            </a:r>
            <a:r>
              <a:rPr lang="ru-RU" altLang="ru-RU" sz="3200" dirty="0">
                <a:solidFill>
                  <a:prstClr val="black"/>
                </a:solidFill>
                <a:latin typeface="Calibri" panose="020F0502020204030204"/>
                <a:sym typeface="+mn-ea"/>
              </a:rPr>
              <a:t>на основе гриппозной вакцины </a:t>
            </a:r>
          </a:p>
          <a:p>
            <a:pPr marL="0" lvl="0" indent="0" algn="l">
              <a:spcBef>
                <a:spcPct val="20000"/>
              </a:spcBef>
              <a:spcAft>
                <a:spcPts val="0"/>
              </a:spcAft>
              <a:buNone/>
            </a:pPr>
            <a:r>
              <a:rPr lang="ru-RU" altLang="ru-RU" sz="3200" dirty="0">
                <a:solidFill>
                  <a:prstClr val="black"/>
                </a:solidFill>
                <a:latin typeface="Calibri" panose="020F0502020204030204"/>
                <a:sym typeface="+mn-ea"/>
              </a:rPr>
              <a:t>(ФГБУ НИИ</a:t>
            </a:r>
            <a:r>
              <a:rPr lang="ru-RU" altLang="en-GB" sz="3200" dirty="0">
                <a:solidFill>
                  <a:prstClr val="black"/>
                </a:solidFill>
                <a:latin typeface="Calibri" panose="020F0502020204030204"/>
                <a:sym typeface="+mn-ea"/>
              </a:rPr>
              <a:t> гриппа им. </a:t>
            </a:r>
            <a:r>
              <a:rPr lang="ru-RU" altLang="en-GB" sz="3200" dirty="0" err="1">
                <a:solidFill>
                  <a:prstClr val="black"/>
                </a:solidFill>
                <a:latin typeface="Calibri" panose="020F0502020204030204"/>
                <a:sym typeface="+mn-ea"/>
              </a:rPr>
              <a:t>А.А.Смородинцева</a:t>
            </a:r>
            <a:r>
              <a:rPr lang="ru-RU" altLang="en-GB" sz="3200" dirty="0">
                <a:solidFill>
                  <a:prstClr val="black"/>
                </a:solidFill>
                <a:latin typeface="Calibri" panose="020F0502020204030204"/>
                <a:sym typeface="+mn-ea"/>
              </a:rPr>
              <a:t>)</a:t>
            </a:r>
            <a:endParaRPr lang="ru-RU" altLang="en-GB" sz="32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en-GB" altLang="ru-RU" sz="3200" b="1" dirty="0" err="1">
                <a:solidFill>
                  <a:prstClr val="black"/>
                </a:solidFill>
                <a:latin typeface="Calibri" panose="020F0502020204030204"/>
              </a:rPr>
              <a:t>GamTB</a:t>
            </a:r>
            <a:r>
              <a:rPr lang="en-GB" altLang="ru-RU" sz="3200" b="1" dirty="0">
                <a:solidFill>
                  <a:prstClr val="black"/>
                </a:solidFill>
                <a:latin typeface="Calibri" panose="020F0502020204030204"/>
              </a:rPr>
              <a:t> vac</a:t>
            </a:r>
            <a:r>
              <a:rPr lang="ru-RU" altLang="en-GB" sz="3200" b="1" dirty="0">
                <a:solidFill>
                  <a:prstClr val="black"/>
                </a:solidFill>
                <a:latin typeface="Calibri" panose="020F0502020204030204"/>
              </a:rPr>
              <a:t> </a:t>
            </a:r>
            <a:r>
              <a:rPr lang="ru-RU" altLang="en-GB" sz="3200" dirty="0">
                <a:solidFill>
                  <a:prstClr val="black"/>
                </a:solidFill>
                <a:latin typeface="Calibri" panose="020F0502020204030204"/>
              </a:rPr>
              <a:t>- вакцина субъединичная рекомбинантная </a:t>
            </a:r>
          </a:p>
          <a:p>
            <a:pPr marL="0" lvl="0" indent="0" algn="l">
              <a:spcBef>
                <a:spcPct val="20000"/>
              </a:spcBef>
              <a:spcAft>
                <a:spcPts val="0"/>
              </a:spcAft>
              <a:buNone/>
            </a:pPr>
            <a:r>
              <a:rPr lang="ru-RU" altLang="en-GB" sz="3200" dirty="0">
                <a:solidFill>
                  <a:prstClr val="black"/>
                </a:solidFill>
                <a:latin typeface="Calibri" panose="020F0502020204030204"/>
              </a:rPr>
              <a:t>содержит 2 антигена МБТ и факторы вирулентности </a:t>
            </a:r>
          </a:p>
          <a:p>
            <a:pPr marL="0" lvl="0" indent="0" algn="l">
              <a:spcBef>
                <a:spcPct val="20000"/>
              </a:spcBef>
              <a:spcAft>
                <a:spcPts val="0"/>
              </a:spcAft>
              <a:buNone/>
            </a:pPr>
            <a:r>
              <a:rPr lang="en-GB" altLang="en-GB" sz="3200" dirty="0">
                <a:solidFill>
                  <a:prstClr val="black"/>
                </a:solidFill>
                <a:latin typeface="Calibri" panose="020F0502020204030204"/>
              </a:rPr>
              <a:t>ESAT6,</a:t>
            </a:r>
            <a:r>
              <a:rPr lang="ru-RU" altLang="en-GB" sz="3200" dirty="0">
                <a:solidFill>
                  <a:prstClr val="black"/>
                </a:solidFill>
                <a:latin typeface="Calibri" panose="020F0502020204030204"/>
              </a:rPr>
              <a:t> </a:t>
            </a:r>
            <a:r>
              <a:rPr lang="en-GB" altLang="en-GB" sz="3200" dirty="0">
                <a:solidFill>
                  <a:prstClr val="black"/>
                </a:solidFill>
                <a:latin typeface="Calibri" panose="020F0502020204030204"/>
              </a:rPr>
              <a:t>CPF10</a:t>
            </a:r>
            <a:r>
              <a:rPr lang="ru-RU" altLang="en-GB" sz="3200" dirty="0">
                <a:solidFill>
                  <a:prstClr val="black"/>
                </a:solidFill>
                <a:latin typeface="Calibri" panose="020F0502020204030204"/>
              </a:rPr>
              <a:t> </a:t>
            </a:r>
            <a:r>
              <a:rPr lang="ru-RU" altLang="ru-RU" sz="3200" dirty="0">
                <a:solidFill>
                  <a:prstClr val="black"/>
                </a:solidFill>
                <a:latin typeface="Calibri" panose="020F0502020204030204"/>
                <a:sym typeface="+mn-ea"/>
              </a:rPr>
              <a:t>(НИЦЭМ </a:t>
            </a:r>
            <a:r>
              <a:rPr lang="ru-RU" altLang="ru-RU" sz="3200" dirty="0" err="1">
                <a:solidFill>
                  <a:prstClr val="black"/>
                </a:solidFill>
                <a:latin typeface="Calibri" panose="020F0502020204030204"/>
                <a:sym typeface="+mn-ea"/>
              </a:rPr>
              <a:t>им.Н.Ф.Гамалеи</a:t>
            </a:r>
            <a:r>
              <a:rPr lang="ru-RU" altLang="ru-RU" sz="3200" dirty="0">
                <a:solidFill>
                  <a:prstClr val="black"/>
                </a:solidFill>
                <a:latin typeface="Calibri" panose="020F0502020204030204"/>
                <a:sym typeface="+mn-ea"/>
              </a:rPr>
              <a:t>)</a:t>
            </a:r>
            <a:endParaRPr lang="en-GB" altLang="ru-RU" sz="3200" dirty="0">
              <a:solidFill>
                <a:prstClr val="black"/>
              </a:solidFill>
              <a:latin typeface="Calibri" panose="020F0502020204030204"/>
              <a:sym typeface="+mn-ea"/>
            </a:endParaRPr>
          </a:p>
          <a:p>
            <a:pPr marL="342900" lvl="0" indent="-342900" algn="l">
              <a:spcBef>
                <a:spcPct val="20000"/>
              </a:spcBef>
              <a:spcAft>
                <a:spcPts val="0"/>
              </a:spcAft>
              <a:buFont typeface="Arial" panose="020B0604020202020204" pitchFamily="34" charset="0"/>
              <a:buChar char="•"/>
            </a:pPr>
            <a:r>
              <a:rPr lang="en-GB" sz="3200" b="1" dirty="0">
                <a:solidFill>
                  <a:prstClr val="black"/>
                </a:solidFill>
                <a:latin typeface="Calibri" panose="020F0502020204030204"/>
              </a:rPr>
              <a:t>MTBVAC</a:t>
            </a:r>
            <a:r>
              <a:rPr lang="ru-RU" altLang="en-GB" sz="3200" dirty="0">
                <a:solidFill>
                  <a:prstClr val="black"/>
                </a:solidFill>
                <a:latin typeface="Calibri" panose="020F0502020204030204"/>
              </a:rPr>
              <a:t> - живая ослабленная</a:t>
            </a:r>
            <a:endParaRPr lang="en-GB" sz="32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en-GB" sz="3200" b="1" dirty="0">
                <a:solidFill>
                  <a:prstClr val="black"/>
                </a:solidFill>
                <a:latin typeface="Calibri" panose="020F0502020204030204"/>
              </a:rPr>
              <a:t>VMP1002</a:t>
            </a:r>
            <a:r>
              <a:rPr lang="ru-RU" altLang="en-GB" sz="3200" dirty="0">
                <a:solidFill>
                  <a:prstClr val="black"/>
                </a:solidFill>
                <a:latin typeface="Calibri" panose="020F0502020204030204"/>
              </a:rPr>
              <a:t> - </a:t>
            </a:r>
            <a:r>
              <a:rPr lang="ru-RU" altLang="en-GB" sz="3200" dirty="0">
                <a:solidFill>
                  <a:prstClr val="black"/>
                </a:solidFill>
                <a:latin typeface="Calibri" panose="020F0502020204030204"/>
                <a:sym typeface="+mn-ea"/>
              </a:rPr>
              <a:t>живая ослабленная</a:t>
            </a:r>
            <a:endParaRPr lang="en-GB" sz="32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en-GB" sz="3200" b="1" dirty="0">
                <a:solidFill>
                  <a:prstClr val="black"/>
                </a:solidFill>
                <a:latin typeface="Calibri" panose="020F0502020204030204"/>
              </a:rPr>
              <a:t>MIP</a:t>
            </a:r>
            <a:r>
              <a:rPr lang="en-GB" sz="3200" dirty="0">
                <a:solidFill>
                  <a:prstClr val="black"/>
                </a:solidFill>
                <a:latin typeface="Calibri" panose="020F0502020204030204"/>
              </a:rPr>
              <a:t> - </a:t>
            </a:r>
            <a:r>
              <a:rPr lang="ru-RU" sz="3200" dirty="0" err="1">
                <a:solidFill>
                  <a:prstClr val="black"/>
                </a:solidFill>
                <a:latin typeface="Calibri" panose="020F0502020204030204"/>
              </a:rPr>
              <a:t>цельноклеточная</a:t>
            </a:r>
            <a:endParaRPr lang="ru-RU" sz="3200" dirty="0">
              <a:solidFill>
                <a:prstClr val="black"/>
              </a:solidFill>
              <a:latin typeface="Calibri" panose="020F0502020204030204"/>
            </a:endParaRPr>
          </a:p>
          <a:p>
            <a:pPr marL="0" lvl="0" indent="0" algn="l">
              <a:spcBef>
                <a:spcPct val="20000"/>
              </a:spcBef>
              <a:spcAft>
                <a:spcPts val="0"/>
              </a:spcAft>
              <a:buNone/>
            </a:pPr>
            <a:endParaRPr lang="ru-RU" sz="3200" dirty="0">
              <a:solidFill>
                <a:prstClr val="black"/>
              </a:solidFill>
              <a:latin typeface="Calibri" panose="020F0502020204030204"/>
            </a:endParaRPr>
          </a:p>
          <a:p>
            <a:endParaRPr lang="ru-RU"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br>
              <a:rPr lang="ru-RU" sz="3600" dirty="0">
                <a:solidFill>
                  <a:srgbClr val="1F497D">
                    <a:lumMod val="75000"/>
                  </a:srgbClr>
                </a:solidFill>
                <a:latin typeface="Calibri" panose="020F0502020204030204"/>
                <a:sym typeface="+mn-ea"/>
              </a:rPr>
            </a:br>
            <a:r>
              <a:rPr lang="ru-RU" sz="4000" dirty="0">
                <a:solidFill>
                  <a:srgbClr val="1F497D">
                    <a:lumMod val="75000"/>
                  </a:srgbClr>
                </a:solidFill>
                <a:latin typeface="Calibri" panose="020F0502020204030204"/>
                <a:sym typeface="+mn-ea"/>
              </a:rPr>
              <a:t>ДОКЛИНИЧЕСКИЕ ИСПЫТАНИЯ</a:t>
            </a:r>
            <a:br>
              <a:rPr lang="ru-RU" sz="4000" b="1" dirty="0">
                <a:solidFill>
                  <a:srgbClr val="1F497D">
                    <a:lumMod val="75000"/>
                  </a:srgbClr>
                </a:solidFill>
                <a:latin typeface="Calibri" panose="020F0502020204030204"/>
                <a:sym typeface="+mn-ea"/>
              </a:rPr>
            </a:br>
            <a:br>
              <a:rPr lang="ru-RU" altLang="en-US" sz="4000" dirty="0">
                <a:solidFill>
                  <a:prstClr val="black"/>
                </a:solidFill>
                <a:latin typeface="Calibri" panose="020F0502020204030204"/>
                <a:sym typeface="+mn-ea"/>
              </a:rPr>
            </a:br>
            <a:endParaRPr lang="ru-RU" sz="4000" dirty="0"/>
          </a:p>
        </p:txBody>
      </p:sp>
      <p:sp>
        <p:nvSpPr>
          <p:cNvPr id="3" name="Объект 2"/>
          <p:cNvSpPr>
            <a:spLocks noGrp="1"/>
          </p:cNvSpPr>
          <p:nvPr>
            <p:ph idx="1"/>
          </p:nvPr>
        </p:nvSpPr>
        <p:spPr>
          <a:xfrm>
            <a:off x="642734" y="1325752"/>
            <a:ext cx="11040280" cy="4870862"/>
          </a:xfrm>
        </p:spPr>
        <p:txBody>
          <a:bodyPr/>
          <a:lstStyle/>
          <a:p>
            <a:pPr marL="342900" lvl="0" indent="-342900" algn="l">
              <a:spcBef>
                <a:spcPct val="20000"/>
              </a:spcBef>
              <a:spcAft>
                <a:spcPts val="0"/>
              </a:spcAft>
              <a:buFont typeface="Arial" panose="020B0604020202020204" pitchFamily="34" charset="0"/>
              <a:buChar char="•"/>
            </a:pPr>
            <a:r>
              <a:rPr lang="en-GB" altLang="ru-RU" sz="3000" b="1" dirty="0">
                <a:solidFill>
                  <a:prstClr val="black"/>
                </a:solidFill>
                <a:latin typeface="Calibri" panose="020F0502020204030204"/>
                <a:sym typeface="+mn-ea"/>
              </a:rPr>
              <a:t>DAR-901</a:t>
            </a:r>
            <a:r>
              <a:rPr lang="en-GB" altLang="ru-RU" sz="3000" dirty="0">
                <a:solidFill>
                  <a:prstClr val="black"/>
                </a:solidFill>
                <a:latin typeface="Calibri" panose="020F0502020204030204"/>
                <a:sym typeface="+mn-ea"/>
              </a:rPr>
              <a:t> </a:t>
            </a:r>
            <a:r>
              <a:rPr lang="en-GB" sz="3000" dirty="0">
                <a:solidFill>
                  <a:prstClr val="black"/>
                </a:solidFill>
                <a:latin typeface="Calibri" panose="020F0502020204030204"/>
                <a:sym typeface="+mn-ea"/>
              </a:rPr>
              <a:t>- </a:t>
            </a:r>
            <a:r>
              <a:rPr lang="ru-RU" sz="3000" dirty="0" err="1">
                <a:solidFill>
                  <a:prstClr val="black"/>
                </a:solidFill>
                <a:latin typeface="Calibri" panose="020F0502020204030204"/>
                <a:sym typeface="+mn-ea"/>
              </a:rPr>
              <a:t>цельноклеточная</a:t>
            </a:r>
            <a:endParaRPr lang="en-GB" altLang="ru-RU" sz="3000" dirty="0">
              <a:solidFill>
                <a:prstClr val="black"/>
              </a:solidFill>
              <a:latin typeface="Calibri" panose="020F0502020204030204"/>
            </a:endParaRPr>
          </a:p>
          <a:p>
            <a:pPr marL="342900" lvl="0" indent="-342900" algn="l">
              <a:spcBef>
                <a:spcPct val="20000"/>
              </a:spcBef>
              <a:spcAft>
                <a:spcPts val="0"/>
              </a:spcAft>
              <a:buFont typeface="Arial" panose="020B0604020202020204" pitchFamily="34" charset="0"/>
              <a:buChar char="•"/>
            </a:pPr>
            <a:r>
              <a:rPr lang="en-GB" altLang="ru-RU" sz="3000" b="1" dirty="0">
                <a:solidFill>
                  <a:prstClr val="black"/>
                </a:solidFill>
                <a:latin typeface="Calibri" panose="020F0502020204030204"/>
                <a:sym typeface="+mn-ea"/>
              </a:rPr>
              <a:t>RUTI</a:t>
            </a:r>
            <a:r>
              <a:rPr lang="en-GB" altLang="ru-RU" sz="3000" dirty="0">
                <a:solidFill>
                  <a:prstClr val="black"/>
                </a:solidFill>
                <a:latin typeface="Calibri" panose="020F0502020204030204"/>
                <a:sym typeface="+mn-ea"/>
              </a:rPr>
              <a:t> </a:t>
            </a:r>
            <a:r>
              <a:rPr lang="en-GB" sz="3000" dirty="0">
                <a:solidFill>
                  <a:prstClr val="black"/>
                </a:solidFill>
                <a:latin typeface="Calibri" panose="020F0502020204030204"/>
                <a:sym typeface="+mn-ea"/>
              </a:rPr>
              <a:t>- </a:t>
            </a:r>
            <a:r>
              <a:rPr lang="ru-RU" sz="3000" dirty="0" err="1">
                <a:solidFill>
                  <a:prstClr val="black"/>
                </a:solidFill>
                <a:latin typeface="Calibri" panose="020F0502020204030204"/>
                <a:sym typeface="+mn-ea"/>
              </a:rPr>
              <a:t>цельноклеточная</a:t>
            </a:r>
            <a:endParaRPr lang="ru-RU" sz="3000" dirty="0">
              <a:solidFill>
                <a:prstClr val="black"/>
              </a:solidFill>
              <a:latin typeface="Calibri" panose="020F0502020204030204"/>
              <a:sym typeface="+mn-ea"/>
            </a:endParaRPr>
          </a:p>
          <a:p>
            <a:pPr marL="342900" lvl="0" indent="-342900" algn="l">
              <a:spcBef>
                <a:spcPct val="20000"/>
              </a:spcBef>
              <a:spcAft>
                <a:spcPts val="0"/>
              </a:spcAft>
              <a:buFont typeface="Arial" panose="020B0604020202020204" pitchFamily="34" charset="0"/>
              <a:buChar char="•"/>
            </a:pPr>
            <a:r>
              <a:rPr lang="en-GB" altLang="ru-RU" sz="3000" b="1" dirty="0">
                <a:solidFill>
                  <a:prstClr val="black"/>
                </a:solidFill>
                <a:latin typeface="Calibri" panose="020F0502020204030204"/>
                <a:sym typeface="+mn-ea"/>
              </a:rPr>
              <a:t>H56</a:t>
            </a:r>
            <a:r>
              <a:rPr lang="ru-RU" altLang="ru-RU" sz="3000" b="1" dirty="0">
                <a:solidFill>
                  <a:prstClr val="black"/>
                </a:solidFill>
                <a:latin typeface="Calibri" panose="020F0502020204030204"/>
                <a:sym typeface="+mn-ea"/>
              </a:rPr>
              <a:t>:</a:t>
            </a:r>
            <a:r>
              <a:rPr lang="en-GB" altLang="ru-RU" sz="3000" b="1" dirty="0">
                <a:solidFill>
                  <a:prstClr val="black"/>
                </a:solidFill>
                <a:latin typeface="Calibri" panose="020F0502020204030204"/>
                <a:sym typeface="+mn-ea"/>
              </a:rPr>
              <a:t>IC31</a:t>
            </a:r>
            <a:r>
              <a:rPr lang="ru-RU" altLang="en-GB" sz="3000" dirty="0">
                <a:solidFill>
                  <a:prstClr val="black"/>
                </a:solidFill>
                <a:latin typeface="Calibri" panose="020F0502020204030204"/>
                <a:sym typeface="+mn-ea"/>
              </a:rPr>
              <a:t> - субъединичная</a:t>
            </a:r>
            <a:endParaRPr lang="en-GB" altLang="ru-RU" sz="3000" dirty="0">
              <a:solidFill>
                <a:prstClr val="black"/>
              </a:solidFill>
              <a:latin typeface="Calibri" panose="020F0502020204030204"/>
              <a:sym typeface="+mn-ea"/>
            </a:endParaRPr>
          </a:p>
          <a:p>
            <a:pPr marL="342900" lvl="0" indent="-342900" algn="l">
              <a:spcBef>
                <a:spcPct val="20000"/>
              </a:spcBef>
              <a:spcAft>
                <a:spcPts val="0"/>
              </a:spcAft>
              <a:buFont typeface="Arial" panose="020B0604020202020204" pitchFamily="34" charset="0"/>
              <a:buChar char="•"/>
            </a:pPr>
            <a:r>
              <a:rPr lang="en-GB" altLang="ru-RU" sz="3000" b="1" dirty="0">
                <a:solidFill>
                  <a:prstClr val="black"/>
                </a:solidFill>
                <a:latin typeface="Calibri" panose="020F0502020204030204"/>
                <a:sym typeface="+mn-ea"/>
              </a:rPr>
              <a:t>M72/AS01E</a:t>
            </a:r>
            <a:r>
              <a:rPr lang="ru-RU" altLang="en-GB" sz="3000" dirty="0">
                <a:solidFill>
                  <a:prstClr val="black"/>
                </a:solidFill>
                <a:latin typeface="Calibri" panose="020F0502020204030204"/>
                <a:sym typeface="+mn-ea"/>
              </a:rPr>
              <a:t> - субъединичная</a:t>
            </a:r>
            <a:endParaRPr lang="en-GB" altLang="ru-RU" sz="3000" dirty="0">
              <a:solidFill>
                <a:prstClr val="black"/>
              </a:solidFill>
              <a:latin typeface="Calibri" panose="020F0502020204030204"/>
              <a:sym typeface="+mn-ea"/>
            </a:endParaRPr>
          </a:p>
          <a:p>
            <a:pPr marL="342900" lvl="0" indent="-342900" algn="l">
              <a:spcBef>
                <a:spcPct val="20000"/>
              </a:spcBef>
              <a:spcAft>
                <a:spcPts val="0"/>
              </a:spcAft>
              <a:buFont typeface="Arial" panose="020B0604020202020204" pitchFamily="34" charset="0"/>
              <a:buChar char="•"/>
            </a:pPr>
            <a:r>
              <a:rPr lang="en-GB" altLang="ru-RU" sz="3000" b="1" dirty="0">
                <a:solidFill>
                  <a:prstClr val="black"/>
                </a:solidFill>
                <a:latin typeface="Calibri" panose="020F0502020204030204"/>
                <a:sym typeface="+mn-ea"/>
              </a:rPr>
              <a:t>ID93/GLA-SE</a:t>
            </a:r>
            <a:r>
              <a:rPr lang="ru-RU" altLang="en-GB" sz="3000" dirty="0">
                <a:solidFill>
                  <a:prstClr val="black"/>
                </a:solidFill>
                <a:latin typeface="Calibri" panose="020F0502020204030204"/>
                <a:sym typeface="+mn-ea"/>
              </a:rPr>
              <a:t> - субъединичная</a:t>
            </a:r>
            <a:endParaRPr lang="en-GB" altLang="ru-RU" sz="3000" dirty="0">
              <a:solidFill>
                <a:prstClr val="black"/>
              </a:solidFill>
              <a:latin typeface="Calibri" panose="020F0502020204030204"/>
              <a:sym typeface="+mn-ea"/>
            </a:endParaRPr>
          </a:p>
          <a:p>
            <a:pPr marL="342900" lvl="0" indent="-342900" algn="l">
              <a:spcBef>
                <a:spcPct val="20000"/>
              </a:spcBef>
              <a:spcAft>
                <a:spcPts val="0"/>
              </a:spcAft>
              <a:buFont typeface="Arial" panose="020B0604020202020204" pitchFamily="34" charset="0"/>
              <a:buChar char="•"/>
            </a:pPr>
            <a:r>
              <a:rPr lang="en-GB" altLang="ru-RU" sz="3000" b="1" dirty="0">
                <a:solidFill>
                  <a:prstClr val="black"/>
                </a:solidFill>
                <a:latin typeface="Calibri" panose="020F0502020204030204"/>
                <a:sym typeface="+mn-ea"/>
              </a:rPr>
              <a:t>AEC/BC02</a:t>
            </a:r>
            <a:r>
              <a:rPr lang="ru-RU" altLang="en-GB" sz="3000" dirty="0">
                <a:solidFill>
                  <a:prstClr val="black"/>
                </a:solidFill>
                <a:latin typeface="Calibri" panose="020F0502020204030204"/>
                <a:sym typeface="+mn-ea"/>
              </a:rPr>
              <a:t> - субъединичная</a:t>
            </a:r>
            <a:endParaRPr lang="en-GB" altLang="ru-RU" sz="3000" dirty="0">
              <a:solidFill>
                <a:prstClr val="black"/>
              </a:solidFill>
              <a:latin typeface="Calibri" panose="020F0502020204030204"/>
              <a:sym typeface="+mn-ea"/>
            </a:endParaRPr>
          </a:p>
          <a:p>
            <a:pPr marL="342900" lvl="0" indent="-342900" algn="l">
              <a:spcBef>
                <a:spcPct val="20000"/>
              </a:spcBef>
              <a:spcAft>
                <a:spcPts val="0"/>
              </a:spcAft>
              <a:buFont typeface="Arial" panose="020B0604020202020204" pitchFamily="34" charset="0"/>
              <a:buChar char="•"/>
            </a:pPr>
            <a:r>
              <a:rPr lang="en-GB" altLang="ru-RU" sz="3000" b="1" dirty="0">
                <a:solidFill>
                  <a:prstClr val="black"/>
                </a:solidFill>
                <a:latin typeface="Calibri" panose="020F0502020204030204"/>
                <a:sym typeface="+mn-ea"/>
              </a:rPr>
              <a:t>TB/Flu-0</a:t>
            </a:r>
            <a:r>
              <a:rPr lang="ru-RU" altLang="en-GB" sz="3000" b="1" dirty="0">
                <a:solidFill>
                  <a:prstClr val="black"/>
                </a:solidFill>
                <a:latin typeface="Calibri" panose="020F0502020204030204"/>
                <a:sym typeface="+mn-ea"/>
              </a:rPr>
              <a:t>4</a:t>
            </a:r>
            <a:r>
              <a:rPr lang="en-GB" altLang="en-GB" sz="3000" b="1" dirty="0">
                <a:solidFill>
                  <a:prstClr val="black"/>
                </a:solidFill>
                <a:latin typeface="Calibri" panose="020F0502020204030204"/>
                <a:sym typeface="+mn-ea"/>
              </a:rPr>
              <a:t>L</a:t>
            </a:r>
            <a:r>
              <a:rPr lang="en-GB" altLang="ru-RU" sz="3000" b="1" dirty="0">
                <a:solidFill>
                  <a:prstClr val="black"/>
                </a:solidFill>
                <a:latin typeface="Calibri" panose="020F0502020204030204"/>
                <a:sym typeface="+mn-ea"/>
              </a:rPr>
              <a:t> TB/Flu-01L</a:t>
            </a:r>
            <a:r>
              <a:rPr lang="ru-RU" altLang="en-GB" sz="3000" b="1" dirty="0">
                <a:solidFill>
                  <a:prstClr val="black"/>
                </a:solidFill>
                <a:latin typeface="Calibri" panose="020F0502020204030204"/>
                <a:sym typeface="+mn-ea"/>
              </a:rPr>
              <a:t> </a:t>
            </a:r>
            <a:r>
              <a:rPr lang="en-GB" altLang="ru-RU" sz="3000" b="1" dirty="0">
                <a:solidFill>
                  <a:prstClr val="black"/>
                </a:solidFill>
                <a:latin typeface="Calibri" panose="020F0502020204030204"/>
                <a:sym typeface="+mn-ea"/>
              </a:rPr>
              <a:t>RIBSP </a:t>
            </a:r>
            <a:r>
              <a:rPr lang="ru-RU" altLang="en-GB" sz="3000" b="1" dirty="0">
                <a:solidFill>
                  <a:prstClr val="black"/>
                </a:solidFill>
                <a:latin typeface="Calibri" panose="020F0502020204030204"/>
                <a:sym typeface="+mn-ea"/>
              </a:rPr>
              <a:t>- </a:t>
            </a:r>
            <a:r>
              <a:rPr lang="ru-RU" altLang="en-GB" sz="3000" dirty="0">
                <a:solidFill>
                  <a:prstClr val="black"/>
                </a:solidFill>
                <a:latin typeface="Calibri" panose="020F0502020204030204"/>
                <a:sym typeface="+mn-ea"/>
              </a:rPr>
              <a:t>векторные на основе вируса гриппа</a:t>
            </a:r>
          </a:p>
          <a:p>
            <a:pPr marL="342900" lvl="0" indent="-342900" algn="l">
              <a:spcBef>
                <a:spcPct val="20000"/>
              </a:spcBef>
              <a:spcAft>
                <a:spcPts val="0"/>
              </a:spcAft>
              <a:buFont typeface="Arial" panose="020B0604020202020204" pitchFamily="34" charset="0"/>
              <a:buChar char="•"/>
            </a:pPr>
            <a:r>
              <a:rPr lang="en-GB" altLang="en-GB" sz="3000" b="1" dirty="0">
                <a:solidFill>
                  <a:prstClr val="black"/>
                </a:solidFill>
                <a:latin typeface="Calibri" panose="020F0502020204030204"/>
                <a:sym typeface="+mn-ea"/>
              </a:rPr>
              <a:t>AD5 Ag85A</a:t>
            </a:r>
            <a:r>
              <a:rPr lang="en-GB" altLang="en-GB" sz="3000" dirty="0">
                <a:solidFill>
                  <a:prstClr val="black"/>
                </a:solidFill>
                <a:latin typeface="Calibri" panose="020F0502020204030204"/>
                <a:sym typeface="+mn-ea"/>
              </a:rPr>
              <a:t> - </a:t>
            </a:r>
            <a:r>
              <a:rPr lang="ru-RU" altLang="en-GB" sz="3000" dirty="0">
                <a:solidFill>
                  <a:prstClr val="black"/>
                </a:solidFill>
                <a:latin typeface="Calibri" panose="020F0502020204030204"/>
                <a:sym typeface="+mn-ea"/>
              </a:rPr>
              <a:t>векторная</a:t>
            </a:r>
            <a:endParaRPr lang="en-GB" altLang="en-GB" sz="3000" dirty="0">
              <a:solidFill>
                <a:prstClr val="black"/>
              </a:solidFill>
              <a:latin typeface="Calibri" panose="020F0502020204030204"/>
              <a:sym typeface="+mn-ea"/>
            </a:endParaRPr>
          </a:p>
          <a:p>
            <a:pPr marL="342900" lvl="0" indent="-342900" algn="l">
              <a:spcBef>
                <a:spcPct val="20000"/>
              </a:spcBef>
              <a:spcAft>
                <a:spcPts val="0"/>
              </a:spcAft>
              <a:buFont typeface="Arial" panose="020B0604020202020204" pitchFamily="34" charset="0"/>
              <a:buChar char="•"/>
            </a:pPr>
            <a:r>
              <a:rPr lang="en-GB" altLang="en-GB" sz="3000" b="1" dirty="0">
                <a:solidFill>
                  <a:prstClr val="black"/>
                </a:solidFill>
                <a:latin typeface="Calibri" panose="020F0502020204030204"/>
                <a:sym typeface="+mn-ea"/>
              </a:rPr>
              <a:t>ChAdOx1.85A MVA 85A</a:t>
            </a:r>
            <a:r>
              <a:rPr lang="en-GB" altLang="en-GB" sz="3000" dirty="0">
                <a:solidFill>
                  <a:prstClr val="black"/>
                </a:solidFill>
                <a:latin typeface="Calibri" panose="020F0502020204030204"/>
                <a:sym typeface="+mn-ea"/>
              </a:rPr>
              <a:t> - </a:t>
            </a:r>
            <a:r>
              <a:rPr lang="ru-RU" altLang="en-GB" sz="3000" dirty="0">
                <a:solidFill>
                  <a:prstClr val="black"/>
                </a:solidFill>
                <a:latin typeface="Calibri" panose="020F0502020204030204"/>
                <a:sym typeface="+mn-ea"/>
              </a:rPr>
              <a:t>векторная</a:t>
            </a:r>
            <a:endParaRPr lang="en-GB" altLang="en-GB" sz="3000" dirty="0">
              <a:solidFill>
                <a:prstClr val="black"/>
              </a:solidFill>
              <a:latin typeface="Calibri" panose="020F0502020204030204"/>
              <a:sym typeface="+mn-ea"/>
            </a:endParaRPr>
          </a:p>
          <a:p>
            <a:endParaRPr lang="ru-RU"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400" dirty="0">
                <a:solidFill>
                  <a:srgbClr val="4F81BD">
                    <a:lumMod val="50000"/>
                  </a:srgbClr>
                </a:solidFill>
                <a:latin typeface="Calibri" panose="020F0502020204030204"/>
              </a:rPr>
              <a:t>Вопросы для самоконтроля</a:t>
            </a:r>
            <a:endParaRPr lang="ru-RU" dirty="0"/>
          </a:p>
        </p:txBody>
      </p:sp>
      <p:sp>
        <p:nvSpPr>
          <p:cNvPr id="3" name="Объект 2"/>
          <p:cNvSpPr>
            <a:spLocks noGrp="1"/>
          </p:cNvSpPr>
          <p:nvPr>
            <p:ph idx="1"/>
          </p:nvPr>
        </p:nvSpPr>
        <p:spPr>
          <a:xfrm>
            <a:off x="696000" y="1516566"/>
            <a:ext cx="10800000" cy="4599702"/>
          </a:xfrm>
        </p:spPr>
        <p:txBody>
          <a:bodyPr/>
          <a:lstStyle/>
          <a:p>
            <a:pPr marL="342900" lvl="0" indent="-342900" algn="l">
              <a:spcBef>
                <a:spcPct val="20000"/>
              </a:spcBef>
              <a:spcAft>
                <a:spcPts val="0"/>
              </a:spcAft>
              <a:buFont typeface="Arial" panose="020B0604020202020204" pitchFamily="34" charset="0"/>
              <a:buChar char="•"/>
            </a:pPr>
            <a:r>
              <a:rPr lang="ru-RU" sz="3000" dirty="0">
                <a:solidFill>
                  <a:prstClr val="black"/>
                </a:solidFill>
                <a:latin typeface="Calibri" panose="020F0502020204030204"/>
              </a:rPr>
              <a:t>Кто занимается выявлением больных туберкулезом пациентов?</a:t>
            </a:r>
          </a:p>
          <a:p>
            <a:pPr marL="342900" lvl="0" indent="-342900" algn="l">
              <a:spcBef>
                <a:spcPct val="20000"/>
              </a:spcBef>
              <a:spcAft>
                <a:spcPts val="0"/>
              </a:spcAft>
              <a:buFont typeface="Arial" panose="020B0604020202020204" pitchFamily="34" charset="0"/>
              <a:buChar char="•"/>
            </a:pPr>
            <a:r>
              <a:rPr lang="ru-RU" sz="3000" dirty="0">
                <a:solidFill>
                  <a:prstClr val="black"/>
                </a:solidFill>
                <a:latin typeface="Calibri" panose="020F0502020204030204"/>
              </a:rPr>
              <a:t>Сколько групп диспансерного наблюдения в </a:t>
            </a:r>
          </a:p>
          <a:p>
            <a:pPr marL="0" lvl="0" indent="0" algn="l">
              <a:spcBef>
                <a:spcPct val="20000"/>
              </a:spcBef>
              <a:spcAft>
                <a:spcPts val="0"/>
              </a:spcAft>
              <a:buNone/>
            </a:pPr>
            <a:r>
              <a:rPr lang="ru-RU" sz="3000" dirty="0">
                <a:solidFill>
                  <a:prstClr val="black"/>
                </a:solidFill>
                <a:latin typeface="Calibri" panose="020F0502020204030204"/>
              </a:rPr>
              <a:t>противотуберкулезном диспансере для взрослых?</a:t>
            </a:r>
          </a:p>
          <a:p>
            <a:pPr marL="342900" lvl="0" indent="-342900" algn="l">
              <a:spcBef>
                <a:spcPct val="20000"/>
              </a:spcBef>
              <a:spcAft>
                <a:spcPts val="0"/>
              </a:spcAft>
              <a:buFont typeface="Arial" panose="020B0604020202020204" pitchFamily="34" charset="0"/>
              <a:buChar char="•"/>
            </a:pPr>
            <a:r>
              <a:rPr lang="ru-RU" sz="3000" dirty="0">
                <a:solidFill>
                  <a:prstClr val="black"/>
                </a:solidFill>
                <a:latin typeface="Calibri" panose="020F0502020204030204"/>
              </a:rPr>
              <a:t>Сколько контактных лиц необходимо обследовать ФЛГ </a:t>
            </a:r>
          </a:p>
          <a:p>
            <a:pPr marL="0" lvl="0" indent="0" algn="l">
              <a:spcBef>
                <a:spcPct val="20000"/>
              </a:spcBef>
              <a:spcAft>
                <a:spcPts val="0"/>
              </a:spcAft>
              <a:buNone/>
            </a:pPr>
            <a:r>
              <a:rPr lang="ru-RU" sz="3000" dirty="0">
                <a:solidFill>
                  <a:prstClr val="black"/>
                </a:solidFill>
                <a:latin typeface="Calibri" panose="020F0502020204030204"/>
              </a:rPr>
              <a:t>в территориальном очаге?</a:t>
            </a:r>
          </a:p>
          <a:p>
            <a:pPr marL="342900" lvl="0" indent="-342900" algn="l">
              <a:spcBef>
                <a:spcPct val="20000"/>
              </a:spcBef>
              <a:spcAft>
                <a:spcPts val="0"/>
              </a:spcAft>
              <a:buFont typeface="Arial" panose="020B0604020202020204" pitchFamily="34" charset="0"/>
              <a:buChar char="•"/>
            </a:pPr>
            <a:r>
              <a:rPr lang="ru-RU" sz="3000" dirty="0">
                <a:solidFill>
                  <a:prstClr val="black"/>
                </a:solidFill>
                <a:latin typeface="Calibri" panose="020F0502020204030204"/>
              </a:rPr>
              <a:t>Кто проводит заключительную дезинфекцию?</a:t>
            </a:r>
          </a:p>
          <a:p>
            <a:pPr marL="342900" lvl="0" indent="-342900" algn="l">
              <a:spcBef>
                <a:spcPct val="20000"/>
              </a:spcBef>
              <a:spcAft>
                <a:spcPts val="0"/>
              </a:spcAft>
              <a:buFont typeface="Arial" panose="020B0604020202020204" pitchFamily="34" charset="0"/>
              <a:buChar char="•"/>
            </a:pPr>
            <a:r>
              <a:rPr lang="ru-RU" sz="3000" dirty="0">
                <a:solidFill>
                  <a:prstClr val="black"/>
                </a:solidFill>
                <a:latin typeface="Calibri" panose="020F0502020204030204"/>
              </a:rPr>
              <a:t>Срок формирования поствакцинального иммунитета </a:t>
            </a:r>
          </a:p>
          <a:p>
            <a:pPr marL="0" lvl="0" indent="0" algn="l">
              <a:spcBef>
                <a:spcPct val="20000"/>
              </a:spcBef>
              <a:spcAft>
                <a:spcPts val="0"/>
              </a:spcAft>
              <a:buNone/>
            </a:pPr>
            <a:r>
              <a:rPr lang="ru-RU" sz="3000" dirty="0">
                <a:solidFill>
                  <a:prstClr val="black"/>
                </a:solidFill>
                <a:latin typeface="Calibri" panose="020F0502020204030204"/>
              </a:rPr>
              <a:t>при проведении </a:t>
            </a:r>
            <a:r>
              <a:rPr lang="ru-RU" sz="3000" dirty="0" err="1">
                <a:solidFill>
                  <a:prstClr val="black"/>
                </a:solidFill>
                <a:latin typeface="Calibri" panose="020F0502020204030204"/>
              </a:rPr>
              <a:t>прививики</a:t>
            </a:r>
            <a:r>
              <a:rPr lang="ru-RU" sz="3000" dirty="0">
                <a:solidFill>
                  <a:prstClr val="black"/>
                </a:solidFill>
                <a:latin typeface="Calibri" panose="020F0502020204030204"/>
              </a:rPr>
              <a:t> БЦЖ?</a:t>
            </a:r>
          </a:p>
          <a:p>
            <a:endParaRPr lang="ru-RU"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600" spc="-100" dirty="0">
                <a:solidFill>
                  <a:srgbClr val="1F497D">
                    <a:lumMod val="75000"/>
                  </a:srgbClr>
                </a:solidFill>
                <a:latin typeface="Calibri" panose="020F0502020204030204"/>
              </a:rPr>
              <a:t>ВЫВОДЫ: роль медицинских работников первичного звена здравоохранения в борьбе с туберкулезом:</a:t>
            </a:r>
            <a:endParaRPr lang="ru-RU" dirty="0"/>
          </a:p>
        </p:txBody>
      </p:sp>
      <p:sp>
        <p:nvSpPr>
          <p:cNvPr id="3" name="Объект 2"/>
          <p:cNvSpPr>
            <a:spLocks noGrp="1"/>
          </p:cNvSpPr>
          <p:nvPr>
            <p:ph idx="1"/>
          </p:nvPr>
        </p:nvSpPr>
        <p:spPr/>
        <p:txBody>
          <a:bodyPr/>
          <a:lstStyle/>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Санпросвет работа, пропаганда ЗОЖ</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Лечение заболеваний, предрасполагающих к туберкулезу</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Контроль регулярности прохождения </a:t>
            </a:r>
            <a:r>
              <a:rPr lang="ru-RU" altLang="en-US" sz="3200" dirty="0" err="1">
                <a:solidFill>
                  <a:prstClr val="black"/>
                </a:solidFill>
                <a:latin typeface="Calibri" panose="020F0502020204030204"/>
              </a:rPr>
              <a:t>профосмотров</a:t>
            </a:r>
            <a:r>
              <a:rPr lang="ru-RU" altLang="en-US" sz="3200" dirty="0">
                <a:solidFill>
                  <a:prstClr val="black"/>
                </a:solidFill>
                <a:latin typeface="Calibri" panose="020F0502020204030204"/>
              </a:rPr>
              <a:t> (ФЛГ) </a:t>
            </a:r>
          </a:p>
          <a:p>
            <a:pPr marL="0" lvl="0" indent="0" algn="l">
              <a:spcBef>
                <a:spcPct val="20000"/>
              </a:spcBef>
              <a:spcAft>
                <a:spcPts val="0"/>
              </a:spcAft>
              <a:buNone/>
            </a:pPr>
            <a:r>
              <a:rPr lang="ru-RU" altLang="en-US" sz="3200" dirty="0">
                <a:solidFill>
                  <a:prstClr val="black"/>
                </a:solidFill>
                <a:latin typeface="Calibri" panose="020F0502020204030204"/>
              </a:rPr>
              <a:t>населением, особенно из групп риска</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Уметь заподозрить туберкулез </a:t>
            </a:r>
          </a:p>
          <a:p>
            <a:pPr marL="342900" lvl="0" indent="-3429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Провести </a:t>
            </a:r>
            <a:r>
              <a:rPr lang="ru-RU" altLang="en-US" sz="3200" dirty="0" err="1">
                <a:solidFill>
                  <a:prstClr val="black"/>
                </a:solidFill>
                <a:latin typeface="Calibri" panose="020F0502020204030204"/>
              </a:rPr>
              <a:t>дообследование</a:t>
            </a:r>
            <a:r>
              <a:rPr lang="ru-RU" altLang="en-US" sz="3200" dirty="0">
                <a:solidFill>
                  <a:prstClr val="black"/>
                </a:solidFill>
                <a:latin typeface="Calibri" panose="020F0502020204030204"/>
              </a:rPr>
              <a:t> (клинический минимум)  </a:t>
            </a:r>
          </a:p>
          <a:p>
            <a:pPr marL="457200" lvl="0" indent="-457200" algn="l">
              <a:spcBef>
                <a:spcPct val="20000"/>
              </a:spcBef>
              <a:spcAft>
                <a:spcPts val="0"/>
              </a:spcAft>
              <a:buFont typeface="Arial" panose="020B0604020202020204" pitchFamily="34" charset="0"/>
              <a:buChar char="•"/>
            </a:pPr>
            <a:r>
              <a:rPr lang="ru-RU" altLang="en-US" sz="3200" dirty="0">
                <a:solidFill>
                  <a:prstClr val="black"/>
                </a:solidFill>
                <a:latin typeface="Calibri" panose="020F0502020204030204"/>
              </a:rPr>
              <a:t>Направить  к фтизиатру </a:t>
            </a:r>
          </a:p>
          <a:p>
            <a:endParaRPr lang="ru-RU" dirty="0"/>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2458" y="152091"/>
            <a:ext cx="10822592" cy="724210"/>
          </a:xfrm>
        </p:spPr>
        <p:txBody>
          <a:bodyPr>
            <a:normAutofit/>
          </a:bodyPr>
          <a:lstStyle/>
          <a:p>
            <a:r>
              <a:rPr lang="ru-RU" sz="3600" b="1" dirty="0"/>
              <a:t>Рекомендуемая литература</a:t>
            </a:r>
            <a:endParaRPr lang="ru-RU" sz="3600" dirty="0"/>
          </a:p>
        </p:txBody>
      </p:sp>
      <p:sp>
        <p:nvSpPr>
          <p:cNvPr id="3" name="Объект 2"/>
          <p:cNvSpPr>
            <a:spLocks noGrp="1"/>
          </p:cNvSpPr>
          <p:nvPr>
            <p:ph idx="1"/>
          </p:nvPr>
        </p:nvSpPr>
        <p:spPr>
          <a:xfrm>
            <a:off x="683237" y="993712"/>
            <a:ext cx="10800000" cy="4936572"/>
          </a:xfrm>
        </p:spPr>
        <p:txBody>
          <a:bodyPr>
            <a:noAutofit/>
          </a:bodyPr>
          <a:lstStyle/>
          <a:p>
            <a:pPr marL="411480" lvl="0" indent="-342900" algn="l" fontAlgn="base">
              <a:lnSpc>
                <a:spcPct val="70000"/>
              </a:lnSpc>
              <a:spcBef>
                <a:spcPts val="700"/>
              </a:spcBef>
              <a:spcAft>
                <a:spcPct val="0"/>
              </a:spcAft>
              <a:buClr>
                <a:srgbClr val="1F497D"/>
              </a:buClr>
              <a:buSzPct val="95000"/>
              <a:buFont typeface="Wingdings" panose="05000000000000000000" pitchFamily="2" charset="2"/>
              <a:buChar char=""/>
              <a:defRPr/>
            </a:pPr>
            <a:r>
              <a:rPr lang="ru-RU" altLang="ru-RU" b="1" dirty="0">
                <a:solidFill>
                  <a:prstClr val="black"/>
                </a:solidFill>
                <a:latin typeface="Calibri" panose="020F0502020204030204"/>
                <a:cs typeface="Tahoma" panose="020B0604030504040204" pitchFamily="34" charset="0"/>
              </a:rPr>
              <a:t>Приказ МЗ РФ №932н </a:t>
            </a:r>
            <a:r>
              <a:rPr lang="ru-RU" altLang="ru-RU" dirty="0">
                <a:solidFill>
                  <a:prstClr val="black"/>
                </a:solidFill>
                <a:latin typeface="Calibri" panose="020F0502020204030204"/>
                <a:cs typeface="Tahoma" panose="020B0604030504040204" pitchFamily="34" charset="0"/>
              </a:rPr>
              <a:t>от 15 ноября 2012 года об утверждении Порядка оказания медицинской помощи больным туберкулезом в РФ</a:t>
            </a:r>
          </a:p>
          <a:p>
            <a:pPr marL="411480" lvl="0" indent="-342900" algn="l" fontAlgn="base">
              <a:lnSpc>
                <a:spcPct val="70000"/>
              </a:lnSpc>
              <a:spcBef>
                <a:spcPts val="700"/>
              </a:spcBef>
              <a:spcAft>
                <a:spcPct val="0"/>
              </a:spcAft>
              <a:buClr>
                <a:srgbClr val="1F497D"/>
              </a:buClr>
              <a:buSzPct val="95000"/>
              <a:buFont typeface="Wingdings" panose="05000000000000000000" pitchFamily="2" charset="2"/>
              <a:buChar char=""/>
              <a:defRPr/>
            </a:pPr>
            <a:r>
              <a:rPr lang="ru-RU" altLang="ru-RU" b="1" dirty="0">
                <a:solidFill>
                  <a:prstClr val="black"/>
                </a:solidFill>
                <a:latin typeface="Calibri" panose="020F0502020204030204"/>
                <a:cs typeface="Tahoma" panose="020B0604030504040204" pitchFamily="34" charset="0"/>
              </a:rPr>
              <a:t>Приказ от 24 марта 1993 г. № 47/25 </a:t>
            </a:r>
            <a:r>
              <a:rPr lang="ru-RU" altLang="ru-RU" dirty="0">
                <a:solidFill>
                  <a:prstClr val="black"/>
                </a:solidFill>
                <a:latin typeface="Calibri" panose="020F0502020204030204"/>
                <a:cs typeface="Tahoma" panose="020B0604030504040204" pitchFamily="34" charset="0"/>
              </a:rPr>
              <a:t>Об изменении сроков ревакцинации против туберкулеза. Министерство Здравоохранения и Социального Развития РФ. </a:t>
            </a:r>
          </a:p>
          <a:p>
            <a:pPr marL="422910" lvl="0" indent="-285750" algn="l">
              <a:lnSpc>
                <a:spcPct val="90000"/>
              </a:lnSpc>
              <a:spcBef>
                <a:spcPts val="700"/>
              </a:spcBef>
              <a:spcAft>
                <a:spcPts val="0"/>
              </a:spcAft>
              <a:buClr>
                <a:prstClr val="white">
                  <a:shade val="95000"/>
                </a:prstClr>
              </a:buClr>
              <a:buSzPct val="95000"/>
              <a:buFont typeface="Wingdings" panose="05000000000000000000" pitchFamily="2" charset="2"/>
              <a:buChar char=""/>
              <a:defRPr/>
            </a:pPr>
            <a:r>
              <a:rPr lang="ru-RU" altLang="ru-RU" b="1" dirty="0">
                <a:solidFill>
                  <a:prstClr val="black"/>
                </a:solidFill>
                <a:latin typeface="Calibri" panose="020F0502020204030204"/>
                <a:cs typeface="Tahoma" panose="020B0604030504040204" pitchFamily="34" charset="0"/>
              </a:rPr>
              <a:t>Приказ МЗ РФ №127н </a:t>
            </a:r>
            <a:r>
              <a:rPr lang="ru-RU" altLang="ru-RU" dirty="0">
                <a:solidFill>
                  <a:prstClr val="black"/>
                </a:solidFill>
                <a:latin typeface="Calibri" panose="020F0502020204030204"/>
                <a:cs typeface="Tahoma" panose="020B0604030504040204" pitchFamily="34" charset="0"/>
              </a:rPr>
              <a:t>от 13.03.19 «Об утверждении порядка диспансерного наблюдения за больными туберкулезом, лицами, находящимися или находившимися в контакте с источником туберкулеза, а также лицами с подозрением на туберкулез и </a:t>
            </a:r>
            <a:r>
              <a:rPr lang="ru-RU" altLang="ru-RU" dirty="0" err="1">
                <a:solidFill>
                  <a:prstClr val="black"/>
                </a:solidFill>
                <a:latin typeface="Calibri" panose="020F0502020204030204"/>
                <a:cs typeface="Tahoma" panose="020B0604030504040204" pitchFamily="34" charset="0"/>
              </a:rPr>
              <a:t>излечеиными</a:t>
            </a:r>
            <a:r>
              <a:rPr lang="ru-RU" altLang="ru-RU" dirty="0">
                <a:solidFill>
                  <a:prstClr val="black"/>
                </a:solidFill>
                <a:latin typeface="Calibri" panose="020F0502020204030204"/>
                <a:cs typeface="Tahoma" panose="020B0604030504040204" pitchFamily="34" charset="0"/>
              </a:rPr>
              <a:t> от туберкулеза и признании утратившими силу пунктов 16-17 Порядка оказания медицинской помощи больным туберкулезом, утвержденного приказом Министерства здравоохранения Российской Федерации от 15 ноября 2012 г. № 932н»</a:t>
            </a:r>
          </a:p>
          <a:p>
            <a:pPr marL="411480" lvl="0" indent="-342900" algn="l" fontAlgn="base">
              <a:lnSpc>
                <a:spcPct val="80000"/>
              </a:lnSpc>
              <a:spcBef>
                <a:spcPts val="700"/>
              </a:spcBef>
              <a:spcAft>
                <a:spcPct val="0"/>
              </a:spcAft>
              <a:buClr>
                <a:srgbClr val="1F497D"/>
              </a:buClr>
              <a:buSzPct val="95000"/>
              <a:buFont typeface="Wingdings" panose="05000000000000000000" pitchFamily="2" charset="2"/>
              <a:buChar char=""/>
              <a:defRPr/>
            </a:pPr>
            <a:r>
              <a:rPr lang="ru-RU" altLang="ru-RU" b="1" dirty="0">
                <a:solidFill>
                  <a:prstClr val="black"/>
                </a:solidFill>
                <a:latin typeface="Calibri" panose="020F0502020204030204"/>
                <a:cs typeface="Tahoma" panose="020B0604030504040204" pitchFamily="34" charset="0"/>
              </a:rPr>
              <a:t>Федеральные клинические рекомендации</a:t>
            </a:r>
            <a:r>
              <a:rPr lang="ru-RU" altLang="ru-RU" dirty="0">
                <a:solidFill>
                  <a:prstClr val="black"/>
                </a:solidFill>
                <a:latin typeface="Calibri" panose="020F0502020204030204"/>
                <a:cs typeface="Tahoma" panose="020B0604030504040204" pitchFamily="34" charset="0"/>
              </a:rPr>
              <a:t> по диагностике и лечению туберкулеза органов дыхания  - М. – Тверь: ООО «Издательство «Триада», 2024. – 56с.</a:t>
            </a:r>
          </a:p>
          <a:p>
            <a:pPr marL="411480" lvl="0" indent="-342900" algn="l" fontAlgn="base">
              <a:lnSpc>
                <a:spcPct val="80000"/>
              </a:lnSpc>
              <a:spcBef>
                <a:spcPts val="700"/>
              </a:spcBef>
              <a:spcAft>
                <a:spcPct val="0"/>
              </a:spcAft>
              <a:buClr>
                <a:srgbClr val="1F497D"/>
              </a:buClr>
              <a:buSzPct val="95000"/>
              <a:buFont typeface="Wingdings" panose="05000000000000000000" pitchFamily="2" charset="2"/>
              <a:buChar char=""/>
              <a:defRPr/>
            </a:pPr>
            <a:r>
              <a:rPr lang="ru-RU" altLang="ru-RU" b="1" dirty="0">
                <a:solidFill>
                  <a:prstClr val="black"/>
                </a:solidFill>
                <a:latin typeface="Calibri" panose="020F0502020204030204"/>
                <a:cs typeface="Tahoma" panose="020B0604030504040204" pitchFamily="34" charset="0"/>
              </a:rPr>
              <a:t>Постановление Правительства РФ №892  </a:t>
            </a:r>
            <a:r>
              <a:rPr lang="ru-RU" altLang="ru-RU" dirty="0">
                <a:solidFill>
                  <a:prstClr val="black"/>
                </a:solidFill>
                <a:latin typeface="Calibri" panose="020F0502020204030204"/>
                <a:cs typeface="Tahoma" panose="020B0604030504040204" pitchFamily="34" charset="0"/>
              </a:rPr>
              <a:t>от 25.12.2001 «О реализации Федерального закона «О предупреждении распространения туберкулеза в РФ» </a:t>
            </a:r>
          </a:p>
          <a:p>
            <a:pPr marL="411480" lvl="0" indent="-342900" algn="l">
              <a:lnSpc>
                <a:spcPct val="80000"/>
              </a:lnSpc>
              <a:spcBef>
                <a:spcPts val="700"/>
              </a:spcBef>
              <a:spcAft>
                <a:spcPts val="0"/>
              </a:spcAft>
              <a:buClr>
                <a:srgbClr val="1F497D"/>
              </a:buClr>
              <a:buSzPct val="95000"/>
              <a:buFont typeface="Wingdings" panose="05000000000000000000" pitchFamily="2" charset="2"/>
              <a:buChar char=""/>
              <a:defRPr/>
            </a:pPr>
            <a:r>
              <a:rPr lang="ru-RU" b="1" dirty="0">
                <a:solidFill>
                  <a:prstClr val="black"/>
                </a:solidFill>
                <a:latin typeface="Calibri" panose="020F0502020204030204"/>
              </a:rPr>
              <a:t>Приказ Министерства здравоохранения РФ от 11 апреля 2025 г. № 190н </a:t>
            </a:r>
            <a:r>
              <a:rPr lang="ru-RU" dirty="0">
                <a:solidFill>
                  <a:prstClr val="black"/>
                </a:solidFill>
                <a:latin typeface="Calibri" panose="020F0502020204030204"/>
              </a:rPr>
              <a:t>"Об утверждении порядка и сроков проведения профилактических медицинских осмотров граждан в целях выявления туберкулеза"</a:t>
            </a:r>
          </a:p>
          <a:p>
            <a:pPr marL="411480" lvl="0" indent="-342900" algn="l">
              <a:lnSpc>
                <a:spcPct val="80000"/>
              </a:lnSpc>
              <a:spcBef>
                <a:spcPts val="700"/>
              </a:spcBef>
              <a:spcAft>
                <a:spcPts val="0"/>
              </a:spcAft>
              <a:buClr>
                <a:srgbClr val="1F497D"/>
              </a:buClr>
              <a:buSzPct val="95000"/>
              <a:buFont typeface="Wingdings" panose="05000000000000000000" pitchFamily="2" charset="2"/>
              <a:buChar char=""/>
              <a:defRPr/>
            </a:pPr>
            <a:r>
              <a:rPr lang="ru-RU" b="1" dirty="0">
                <a:solidFill>
                  <a:prstClr val="black"/>
                </a:solidFill>
                <a:latin typeface="Calibri" panose="020F0502020204030204"/>
              </a:rPr>
              <a:t>Приказ Минздрава № 29н </a:t>
            </a:r>
            <a:r>
              <a:rPr lang="ru-RU" dirty="0">
                <a:solidFill>
                  <a:prstClr val="black"/>
                </a:solidFill>
                <a:latin typeface="Calibri" panose="020F0502020204030204"/>
              </a:rPr>
              <a:t>от 28 января 2021 года «Порядок проведения обязательных предварительных и периодических медицинских осмотров работников, а также перечень противопоказаний к работе с вредными или опасными факторами и условиями труда»</a:t>
            </a:r>
            <a:endParaRPr lang="ru-RU" altLang="ru-RU" b="1" dirty="0">
              <a:solidFill>
                <a:prstClr val="black"/>
              </a:solidFill>
              <a:latin typeface="Calibri" panose="020F0502020204030204"/>
              <a:cs typeface="Tahoma" panose="020B0604030504040204" pitchFamily="34" charset="0"/>
            </a:endParaRPr>
          </a:p>
          <a:p>
            <a:pPr marL="457200" indent="-457200">
              <a:spcBef>
                <a:spcPts val="0"/>
              </a:spcBef>
              <a:spcAft>
                <a:spcPts val="600"/>
              </a:spcAft>
              <a:buFont typeface="+mj-lt"/>
              <a:buAutoNum type="arabicPeriod"/>
            </a:pPr>
            <a:endParaRPr lang="ru-RU" sz="2000" dirty="0">
              <a:solidFill>
                <a:schemeClr val="accent5">
                  <a:lumMod val="75000"/>
                </a:schemeClr>
              </a:solidFill>
            </a:endParaRPr>
          </a:p>
        </p:txBody>
      </p:sp>
      <p:sp>
        <p:nvSpPr>
          <p:cNvPr id="4" name="Заголовок 1"/>
          <p:cNvSpPr txBox="1"/>
          <p:nvPr/>
        </p:nvSpPr>
        <p:spPr>
          <a:xfrm>
            <a:off x="9971314" y="47626"/>
            <a:ext cx="2119086" cy="82867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5400" kern="1200" baseline="0">
                <a:solidFill>
                  <a:schemeClr val="accent5">
                    <a:lumMod val="75000"/>
                  </a:schemeClr>
                </a:solidFill>
                <a:latin typeface="+mj-lt"/>
                <a:ea typeface="+mj-ea"/>
                <a:cs typeface="+mj-cs"/>
              </a:defRPr>
            </a:lvl1pPr>
          </a:lstStyle>
          <a:p>
            <a:pPr algn="ctr"/>
            <a:r>
              <a:rPr lang="ru-RU" sz="3200" dirty="0">
                <a:solidFill>
                  <a:schemeClr val="bg1">
                    <a:lumMod val="85000"/>
                  </a:schemeClr>
                </a:solidFill>
              </a:rPr>
              <a:t>ПРИМЕР</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7122" y="124995"/>
            <a:ext cx="10800000" cy="566983"/>
          </a:xfrm>
        </p:spPr>
        <p:txBody>
          <a:bodyPr>
            <a:normAutofit fontScale="90000"/>
          </a:bodyPr>
          <a:lstStyle/>
          <a:p>
            <a:r>
              <a:rPr lang="ru-RU" sz="3600" b="1" dirty="0">
                <a:solidFill>
                  <a:srgbClr val="4472C4">
                    <a:lumMod val="75000"/>
                  </a:srgbClr>
                </a:solidFill>
              </a:rPr>
              <a:t>Рекомендуемая литература</a:t>
            </a:r>
            <a:endParaRPr lang="ru-RU" dirty="0"/>
          </a:p>
        </p:txBody>
      </p:sp>
      <p:sp>
        <p:nvSpPr>
          <p:cNvPr id="3" name="Объект 2"/>
          <p:cNvSpPr>
            <a:spLocks noGrp="1"/>
          </p:cNvSpPr>
          <p:nvPr>
            <p:ph idx="1"/>
          </p:nvPr>
        </p:nvSpPr>
        <p:spPr>
          <a:xfrm>
            <a:off x="696000" y="691979"/>
            <a:ext cx="10800000" cy="6041026"/>
          </a:xfrm>
        </p:spPr>
        <p:txBody>
          <a:bodyPr>
            <a:normAutofit lnSpcReduction="10000"/>
          </a:bodyPr>
          <a:lstStyle/>
          <a:p>
            <a:pPr marL="342900" lvl="0" indent="-342900" algn="l">
              <a:spcBef>
                <a:spcPts val="600"/>
              </a:spcBef>
              <a:spcAft>
                <a:spcPts val="0"/>
              </a:spcAft>
              <a:buFont typeface="Arial" panose="020B0604020202020204" pitchFamily="34" charset="0"/>
              <a:buChar char="•"/>
            </a:pPr>
            <a:r>
              <a:rPr lang="ru-RU" altLang="ru-RU" b="1" dirty="0">
                <a:solidFill>
                  <a:prstClr val="black"/>
                </a:solidFill>
                <a:latin typeface="Calibri" panose="020F0502020204030204"/>
                <a:cs typeface="Tahoma" panose="020B0604030504040204" pitchFamily="34" charset="0"/>
              </a:rPr>
              <a:t>ФЗ №77 </a:t>
            </a:r>
            <a:r>
              <a:rPr lang="ru-RU" altLang="ru-RU" dirty="0">
                <a:solidFill>
                  <a:prstClr val="black"/>
                </a:solidFill>
                <a:latin typeface="Calibri" panose="020F0502020204030204"/>
                <a:cs typeface="Tahoma" panose="020B0604030504040204" pitchFamily="34" charset="0"/>
              </a:rPr>
              <a:t>от 18 июня 2001 г. «О предупреждении распространения туберкулеза в Российской Федерации» глава </a:t>
            </a:r>
            <a:r>
              <a:rPr lang="en-US" altLang="ru-RU" dirty="0">
                <a:solidFill>
                  <a:prstClr val="black"/>
                </a:solidFill>
                <a:latin typeface="Calibri" panose="020F0502020204030204"/>
                <a:cs typeface="Tahoma" panose="020B0604030504040204" pitchFamily="34" charset="0"/>
              </a:rPr>
              <a:t>III</a:t>
            </a:r>
            <a:r>
              <a:rPr lang="ru-RU" altLang="ru-RU" dirty="0">
                <a:solidFill>
                  <a:prstClr val="black"/>
                </a:solidFill>
                <a:latin typeface="Calibri" panose="020F0502020204030204"/>
                <a:cs typeface="Tahoma" panose="020B0604030504040204" pitchFamily="34" charset="0"/>
              </a:rPr>
              <a:t>, ст.9 «Диспансерное наблюдение» (ред. от 27.07.2010)</a:t>
            </a:r>
          </a:p>
          <a:p>
            <a:pPr marL="342900" lvl="0" indent="-342900" algn="l">
              <a:spcBef>
                <a:spcPts val="600"/>
              </a:spcBef>
              <a:spcAft>
                <a:spcPts val="0"/>
              </a:spcAft>
              <a:buFont typeface="Arial" panose="020B0604020202020204" pitchFamily="34" charset="0"/>
              <a:buChar char="•"/>
            </a:pPr>
            <a:r>
              <a:rPr lang="ru-RU" altLang="ru-RU" b="1" dirty="0">
                <a:solidFill>
                  <a:prstClr val="black"/>
                </a:solidFill>
                <a:latin typeface="Calibri" panose="020F0502020204030204"/>
                <a:cs typeface="Tahoma" panose="020B0604030504040204" pitchFamily="34" charset="0"/>
              </a:rPr>
              <a:t>Приказ Минздрава России №109 </a:t>
            </a:r>
            <a:r>
              <a:rPr lang="ru-RU" altLang="ru-RU" dirty="0">
                <a:solidFill>
                  <a:prstClr val="black"/>
                </a:solidFill>
                <a:latin typeface="Calibri" panose="020F0502020204030204"/>
                <a:cs typeface="Tahoma" panose="020B0604030504040204" pitchFamily="34" charset="0"/>
              </a:rPr>
              <a:t>от 21 марта 2003 г. «О совершенствовании противотуберкулезных мероприятий в РФ» (приложение №1 «инструкция по централизованному контролю за диспансерным наблюдением больных туберкулезом», приложение №12 «Рекомендации по противоэпидемическим мероприятиям в очагах туберкулеза»)</a:t>
            </a:r>
          </a:p>
          <a:p>
            <a:pPr marL="342900" lvl="0" indent="-342900" algn="l">
              <a:spcBef>
                <a:spcPts val="600"/>
              </a:spcBef>
              <a:spcAft>
                <a:spcPts val="0"/>
              </a:spcAft>
              <a:buFont typeface="Arial" panose="020B0604020202020204" pitchFamily="34" charset="0"/>
              <a:buChar char="•"/>
            </a:pPr>
            <a:r>
              <a:rPr lang="ru-RU" altLang="ru-RU" b="1" dirty="0">
                <a:solidFill>
                  <a:prstClr val="black"/>
                </a:solidFill>
                <a:latin typeface="Calibri" panose="020F0502020204030204"/>
                <a:cs typeface="Tahoma" panose="020B0604030504040204" pitchFamily="34" charset="0"/>
              </a:rPr>
              <a:t>Постановление Правительства РФ № 426 </a:t>
            </a:r>
            <a:r>
              <a:rPr lang="ru-RU" altLang="ru-RU" dirty="0">
                <a:solidFill>
                  <a:prstClr val="black"/>
                </a:solidFill>
                <a:latin typeface="Calibri" panose="020F0502020204030204"/>
                <a:cs typeface="Tahoma" panose="020B0604030504040204" pitchFamily="34" charset="0"/>
              </a:rPr>
              <a:t>от 8 апреля 2017 г. “Об утверждении Правил ведения Федерального регистра лиц, инфицированных ВИЧ, и Федерального регистра лиц, больных туберкулезом” </a:t>
            </a:r>
          </a:p>
          <a:p>
            <a:pPr marL="342900" lvl="0" indent="-342900" algn="l">
              <a:lnSpc>
                <a:spcPct val="90000"/>
              </a:lnSpc>
              <a:spcBef>
                <a:spcPts val="600"/>
              </a:spcBef>
              <a:spcAft>
                <a:spcPts val="0"/>
              </a:spcAft>
              <a:buFont typeface="Arial" panose="020B0604020202020204" pitchFamily="34" charset="0"/>
              <a:buChar char="•"/>
            </a:pPr>
            <a:r>
              <a:rPr lang="ru-RU" altLang="ru-RU" b="1" dirty="0">
                <a:solidFill>
                  <a:prstClr val="black"/>
                </a:solidFill>
                <a:latin typeface="Calibri" panose="020F0502020204030204"/>
                <a:cs typeface="Tahoma" panose="020B0604030504040204" pitchFamily="34" charset="0"/>
              </a:rPr>
              <a:t>Приказ Минздрава России №932н </a:t>
            </a:r>
            <a:r>
              <a:rPr lang="ru-RU" altLang="ru-RU" dirty="0">
                <a:solidFill>
                  <a:prstClr val="black"/>
                </a:solidFill>
                <a:latin typeface="Calibri" panose="020F0502020204030204"/>
                <a:cs typeface="Tahoma" panose="020B0604030504040204" pitchFamily="34" charset="0"/>
              </a:rPr>
              <a:t>от 15 ноября 2012 г.  «Об утверждении порядка оказания медицинской помощи больным ТБ» (…организация деятельности…, рекомендуемые штатные нормативы…стандарт оснащения… ПТД, амбулаторного отделения ПТД, фтизиатрического кабинета туб. больницы, Центра…, кабинета противотуберкулезной помощи больным ВИЧ-и и др. )</a:t>
            </a:r>
          </a:p>
          <a:p>
            <a:pPr marL="342900" lvl="0" indent="-342900" algn="l">
              <a:lnSpc>
                <a:spcPct val="90000"/>
              </a:lnSpc>
              <a:spcBef>
                <a:spcPts val="600"/>
              </a:spcBef>
              <a:spcAft>
                <a:spcPts val="0"/>
              </a:spcAft>
              <a:buFont typeface="Arial" panose="020B0604020202020204" pitchFamily="34" charset="0"/>
              <a:buChar char="•"/>
            </a:pPr>
            <a:r>
              <a:rPr lang="ru-RU" altLang="ru-RU" b="1" dirty="0">
                <a:solidFill>
                  <a:prstClr val="black"/>
                </a:solidFill>
                <a:latin typeface="Calibri" panose="020F0502020204030204"/>
                <a:cs typeface="Tahoma" panose="020B0604030504040204" pitchFamily="34" charset="0"/>
              </a:rPr>
              <a:t>Приказ Минздрава России №951 </a:t>
            </a:r>
            <a:r>
              <a:rPr lang="ru-RU" altLang="ru-RU" dirty="0">
                <a:solidFill>
                  <a:prstClr val="black"/>
                </a:solidFill>
                <a:latin typeface="Calibri" panose="020F0502020204030204"/>
                <a:cs typeface="Tahoma" panose="020B0604030504040204" pitchFamily="34" charset="0"/>
              </a:rPr>
              <a:t>от 29 декабря 2014 г. «Об утверждении методических рекомендаций по совершенствованию диагностики и лечения туберкулеза органов дыхания»</a:t>
            </a:r>
          </a:p>
          <a:p>
            <a:pPr marL="342900" lvl="0" indent="-342900" algn="l">
              <a:spcBef>
                <a:spcPts val="600"/>
              </a:spcBef>
              <a:spcAft>
                <a:spcPts val="0"/>
              </a:spcAft>
              <a:buFont typeface="Arial" panose="020B0604020202020204" pitchFamily="34" charset="0"/>
              <a:buChar char="•"/>
            </a:pPr>
            <a:r>
              <a:rPr lang="ru-RU" altLang="ru-RU" b="1" dirty="0">
                <a:solidFill>
                  <a:prstClr val="black"/>
                </a:solidFill>
                <a:latin typeface="Calibri" panose="020F0502020204030204"/>
                <a:cs typeface="Tahoma" panose="020B0604030504040204" pitchFamily="34" charset="0"/>
              </a:rPr>
              <a:t>Новые вакцины против туберкулеза </a:t>
            </a:r>
            <a:r>
              <a:rPr lang="ru-RU" altLang="ru-RU" dirty="0">
                <a:solidFill>
                  <a:prstClr val="black"/>
                </a:solidFill>
                <a:latin typeface="Calibri" panose="020F0502020204030204"/>
                <a:cs typeface="Tahoma" panose="020B0604030504040204" pitchFamily="34" charset="0"/>
              </a:rPr>
              <a:t>П.Н. </a:t>
            </a:r>
            <a:r>
              <a:rPr lang="ru-RU" altLang="ru-RU" dirty="0" err="1">
                <a:solidFill>
                  <a:prstClr val="black"/>
                </a:solidFill>
                <a:latin typeface="Calibri" panose="020F0502020204030204"/>
                <a:cs typeface="Tahoma" panose="020B0604030504040204" pitchFamily="34" charset="0"/>
              </a:rPr>
              <a:t>Асташкевич</a:t>
            </a:r>
            <a:r>
              <a:rPr lang="ru-RU" altLang="ru-RU" dirty="0">
                <a:solidFill>
                  <a:prstClr val="black"/>
                </a:solidFill>
                <a:latin typeface="Calibri" panose="020F0502020204030204"/>
                <a:cs typeface="Tahoma" panose="020B0604030504040204" pitchFamily="34" charset="0"/>
              </a:rPr>
              <a:t>, Л.Я. </a:t>
            </a:r>
            <a:r>
              <a:rPr lang="ru-RU" altLang="ru-RU" dirty="0" err="1">
                <a:solidFill>
                  <a:prstClr val="black"/>
                </a:solidFill>
                <a:latin typeface="Calibri" panose="020F0502020204030204"/>
                <a:cs typeface="Tahoma" panose="020B0604030504040204" pitchFamily="34" charset="0"/>
              </a:rPr>
              <a:t>Французевич</a:t>
            </a:r>
            <a:r>
              <a:rPr lang="ru-RU" altLang="ru-RU" dirty="0">
                <a:solidFill>
                  <a:prstClr val="black"/>
                </a:solidFill>
                <a:latin typeface="Calibri" panose="020F0502020204030204"/>
                <a:cs typeface="Tahoma" panose="020B0604030504040204" pitchFamily="34" charset="0"/>
              </a:rPr>
              <a:t>, Т.Н. Краснова </a:t>
            </a:r>
            <a:r>
              <a:rPr lang="ru-RU" dirty="0">
                <a:solidFill>
                  <a:prstClr val="black"/>
                </a:solidFill>
                <a:latin typeface="Calibri" panose="020F0502020204030204"/>
              </a:rPr>
              <a:t>Практическая пульмонология | 2023 | № 2 82 </a:t>
            </a:r>
            <a:r>
              <a:rPr lang="en-US" dirty="0">
                <a:solidFill>
                  <a:prstClr val="black"/>
                </a:solidFill>
                <a:latin typeface="Calibri" panose="020F0502020204030204"/>
              </a:rPr>
              <a:t>http</a:t>
            </a:r>
            <a:r>
              <a:rPr lang="ru-RU" dirty="0">
                <a:solidFill>
                  <a:prstClr val="black"/>
                </a:solidFill>
                <a:latin typeface="Calibri" panose="020F0502020204030204"/>
              </a:rPr>
              <a:t>://</a:t>
            </a:r>
            <a:r>
              <a:rPr lang="en-US" dirty="0" err="1">
                <a:solidFill>
                  <a:prstClr val="black"/>
                </a:solidFill>
                <a:latin typeface="Calibri" panose="020F0502020204030204"/>
              </a:rPr>
              <a:t>atm</a:t>
            </a:r>
            <a:r>
              <a:rPr lang="ru-RU" dirty="0">
                <a:solidFill>
                  <a:prstClr val="black"/>
                </a:solidFill>
                <a:latin typeface="Calibri" panose="020F0502020204030204"/>
              </a:rPr>
              <a:t>-</a:t>
            </a:r>
            <a:r>
              <a:rPr lang="en-US" dirty="0">
                <a:solidFill>
                  <a:prstClr val="black"/>
                </a:solidFill>
                <a:latin typeface="Calibri" panose="020F0502020204030204"/>
              </a:rPr>
              <a:t>press</a:t>
            </a:r>
            <a:r>
              <a:rPr lang="ru-RU" dirty="0">
                <a:solidFill>
                  <a:prstClr val="black"/>
                </a:solidFill>
                <a:latin typeface="Calibri" panose="020F0502020204030204"/>
              </a:rPr>
              <a:t>.</a:t>
            </a:r>
            <a:r>
              <a:rPr lang="en-US" dirty="0" err="1">
                <a:solidFill>
                  <a:prstClr val="black"/>
                </a:solidFill>
                <a:latin typeface="Calibri" panose="020F0502020204030204"/>
              </a:rPr>
              <a:t>ru</a:t>
            </a:r>
            <a:r>
              <a:rPr lang="en-US" dirty="0">
                <a:solidFill>
                  <a:prstClr val="black"/>
                </a:solidFill>
                <a:latin typeface="Calibri" panose="020F0502020204030204"/>
              </a:rPr>
              <a:t> </a:t>
            </a:r>
            <a:endParaRPr lang="ru-RU" dirty="0">
              <a:solidFill>
                <a:prstClr val="black"/>
              </a:solidFill>
              <a:latin typeface="Calibri" panose="020F0502020204030204"/>
            </a:endParaRPr>
          </a:p>
          <a:p>
            <a:pPr marL="411480" lvl="0" indent="-342900" algn="l" fontAlgn="base">
              <a:spcBef>
                <a:spcPts val="600"/>
              </a:spcBef>
              <a:spcAft>
                <a:spcPct val="0"/>
              </a:spcAft>
              <a:buClr>
                <a:srgbClr val="1F497D"/>
              </a:buClr>
              <a:buSzPct val="95000"/>
              <a:buFont typeface="Wingdings" panose="05000000000000000000" pitchFamily="2" charset="2"/>
              <a:buChar char=""/>
              <a:defRPr/>
            </a:pPr>
            <a:r>
              <a:rPr lang="ru-RU" altLang="ru-RU" b="1" dirty="0">
                <a:solidFill>
                  <a:prstClr val="black"/>
                </a:solidFill>
                <a:latin typeface="Calibri" panose="020F0502020204030204"/>
                <a:cs typeface="Tahoma" panose="020B0604030504040204" pitchFamily="34" charset="0"/>
              </a:rPr>
              <a:t>Санитарные правила и нормы СанПиН 2.1.3684-21</a:t>
            </a:r>
            <a:r>
              <a:rPr lang="ru-RU" altLang="ru-RU" dirty="0">
                <a:solidFill>
                  <a:prstClr val="black"/>
                </a:solidFill>
                <a:latin typeface="Calibri" panose="020F0502020204030204"/>
                <a:cs typeface="Tahoma" panose="020B0604030504040204" pitchFamily="34" charset="0"/>
              </a:rPr>
              <a:t>. «Санитарно-эпидемиологические требования к содержанию территорий городских и сельских поселений, к водным объектам, питьевой воде и питьевому водоснабжению населения, атмосферному воздуху, почвам, жилым помещениям, эксплуатации производственных, общественных помещений, организации и проведению санитарно-противоэпидемических (профилактических) мероприятий» (с изменениями на 14 февраля 2022 г).</a:t>
            </a:r>
          </a:p>
          <a:p>
            <a:pPr marL="342900" lvl="0" indent="-342900" algn="l">
              <a:spcBef>
                <a:spcPct val="20000"/>
              </a:spcBef>
              <a:spcAft>
                <a:spcPts val="0"/>
              </a:spcAft>
              <a:buFont typeface="Arial" panose="020B0604020202020204" pitchFamily="34" charset="0"/>
              <a:buChar char="•"/>
            </a:pPr>
            <a:endParaRPr lang="ru-RU" dirty="0">
              <a:solidFill>
                <a:prstClr val="black"/>
              </a:solidFill>
              <a:latin typeface="Calibri" panose="020F0502020204030204"/>
            </a:endParaRPr>
          </a:p>
          <a:p>
            <a:endParaRPr lang="ru-RU"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e90acc3ad4c74301322f6f1933cd3fb75ac3ca"/>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Другая 1">
      <a:majorFont>
        <a:latin typeface="Open Sans"/>
        <a:ea typeface=""/>
        <a:cs typeface=""/>
      </a:majorFont>
      <a:minorFont>
        <a:latin typeface="Open Sans"/>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Корпоративный</Template>
  <TotalTime>141</TotalTime>
  <Words>4718</Words>
  <Application>Microsoft Office PowerPoint</Application>
  <PresentationFormat>Широкоэкранный</PresentationFormat>
  <Paragraphs>927</Paragraphs>
  <Slides>93</Slides>
  <Notes>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93</vt:i4>
      </vt:variant>
    </vt:vector>
  </HeadingPairs>
  <TitlesOfParts>
    <vt:vector size="102" baseType="lpstr">
      <vt:lpstr>Arial</vt:lpstr>
      <vt:lpstr>Calibri</vt:lpstr>
      <vt:lpstr>Consolas</vt:lpstr>
      <vt:lpstr>Lucida Sans</vt:lpstr>
      <vt:lpstr>Open Sans</vt:lpstr>
      <vt:lpstr>Times New Roman</vt:lpstr>
      <vt:lpstr>Wingdings</vt:lpstr>
      <vt:lpstr>Wingdings 2</vt:lpstr>
      <vt:lpstr>Тема Office</vt:lpstr>
      <vt:lpstr>ОРГАНИЗАЦИЯ борьбы с туберкулезом в современных условиях особенности течения туберкулеза в современных условиях  </vt:lpstr>
      <vt:lpstr>ПЛАН ЛЕКЦИИ</vt:lpstr>
      <vt:lpstr>ЦЕЛЬ ЛЕКЦИИ</vt:lpstr>
      <vt:lpstr>ЗАДАЧИ ЛЕКЦИИ</vt:lpstr>
      <vt:lpstr>ОСНОВНЫЕ ЭПИДЕМИОЛОГИЧЕСКИЕ ПОКАЗАТЕЛИ</vt:lpstr>
      <vt:lpstr>Эпидемиологические показатели по Новосибирску</vt:lpstr>
      <vt:lpstr>Эпидемиологические показатели по НСО</vt:lpstr>
      <vt:lpstr>Презентация PowerPoint</vt:lpstr>
      <vt:lpstr>Указ Президента РФ от 06.06.2019 г. № 254 «О стратегии развития здравоохранения Российской Федерации на период до 2025» </vt:lpstr>
      <vt:lpstr>ВЕДУЩИЕ ДОКУМЕНТЫ</vt:lpstr>
      <vt:lpstr>Приказ Минздрава России №932н от 15.11.2012  «Об утверждении порядка оказания медицинской помощи больным туберкулезом»  П.8</vt:lpstr>
      <vt:lpstr>МЕТОДЫ ВЫЯВЛЕНИЯ </vt:lpstr>
      <vt:lpstr>АКТИВНОЕ ВЫЯВЛЕНИЕ</vt:lpstr>
      <vt:lpstr>Приказ МЗ РФ №190н от 11.04.2025 «Об утверждении порядка и сроков проведения профилактических медицинских осмотров граждан в целях выявления туберкулеза» </vt:lpstr>
      <vt:lpstr> Профилактические осмотры представляют собой комплекс медицинских вмешательств, направленных на выявление патологических состояний, свидетельствующих о наличии туберкулеза, с применением следующих методов обследования в зависимости от возраста: </vt:lpstr>
      <vt:lpstr>ФЛГ</vt:lpstr>
      <vt:lpstr>ФЛГ 1 РАЗ В ГОД</vt:lpstr>
      <vt:lpstr>ФЛГ 1 РАЗ В ГОД</vt:lpstr>
      <vt:lpstr>ФЛГ 1 РАЗ В ГОД</vt:lpstr>
      <vt:lpstr>ФЛГ 2РАЗА В ГОД</vt:lpstr>
      <vt:lpstr>ФЛГ в индивидуальном порядке</vt:lpstr>
      <vt:lpstr>Ключевые изменения</vt:lpstr>
      <vt:lpstr>КЛИНИЧЕСКИЙ МЕТОД </vt:lpstr>
      <vt:lpstr>ПОДОЗРИТЕЛЬНЫ НА ТУБЕРКУЛЕЗ</vt:lpstr>
      <vt:lpstr>Клинический минимум обследования в ПСМП  при подозрении на туберкулез</vt:lpstr>
      <vt:lpstr>ОБСЛЕДОВАНИЕ В УЧРЕЖДЕНИЯХ ПРОТИВОТУБЕРКУЛЕЗНОЙ СЛУЖБЫ (ПТС) </vt:lpstr>
      <vt:lpstr>ДОПОЛНИТЕЛЬНЫЕ МЕТОДЫ ИССЛЕДОВАНИЯ (ДМИ) </vt:lpstr>
      <vt:lpstr>ВЫЯВЛЕНИЕ</vt:lpstr>
      <vt:lpstr>Своевременное выявление</vt:lpstr>
      <vt:lpstr>Своевременное выявление</vt:lpstr>
      <vt:lpstr>Несвоевременное выявление</vt:lpstr>
      <vt:lpstr>Несвоевременное выявление</vt:lpstr>
      <vt:lpstr>Запущенные формы</vt:lpstr>
      <vt:lpstr>ВИДЫ МЕДИЦИНСКОЙ ПОМОЩИ</vt:lpstr>
      <vt:lpstr>ННИИТ                                        ГОНКТБ</vt:lpstr>
      <vt:lpstr>ГОНКТБ</vt:lpstr>
      <vt:lpstr>Постановление Правительства РФ от 8 апреля 2017 г. № 426 “Об утверждении Правил ведения Федерального регистра лиц, инфицированных вирусом иммунодефицита человека, и ФЕДЕРАЛЬНОГО РЕГИСТРА ЛИЦ, БОЛЬНЫХ ТУБЕРКУЛЕЗОМ”</vt:lpstr>
      <vt:lpstr>ДИСПАНСЕРНАЯ ГРУППИРОВКА</vt:lpstr>
      <vt:lpstr>ГРУППЫ ДИСПАНСЕРНОГО УЧЕТА</vt:lpstr>
      <vt:lpstr>0 группа ДН</vt:lpstr>
      <vt:lpstr>I группа ДН</vt:lpstr>
      <vt:lpstr>II группа ДН</vt:lpstr>
      <vt:lpstr>III группа ДН</vt:lpstr>
      <vt:lpstr>IV группа ДН</vt:lpstr>
      <vt:lpstr>V группа ДН</vt:lpstr>
      <vt:lpstr>VI группа ДН</vt:lpstr>
      <vt:lpstr>ПРОФИЛАКТИКА</vt:lpstr>
      <vt:lpstr>САНИТАРНАЯ ПРОФИЛАКТИКА (2)</vt:lpstr>
      <vt:lpstr>САНИТАРНАЯ ПРОФИЛАКТИКА (1)</vt:lpstr>
      <vt:lpstr>ЭПИДЕМИЧЕСКИЙ ОЧАГ ТУБЕРКУЛЕЗА</vt:lpstr>
      <vt:lpstr>ОЧАГИ С НАИБОЛЬШИМ РИСКОМ ЗАРАЖЕНИЯ</vt:lpstr>
      <vt:lpstr>ОЧАГИ С МЕНЬШИМ РИСКОМ ЗАРАЖЕНИЯ</vt:lpstr>
      <vt:lpstr>ОЧАГИ С МИНИМАЛЬНЫМ РИСКОМ ЗАРАЖЕНИЯ</vt:lpstr>
      <vt:lpstr>ОЧАГИ С ПОТЕНЦИАЛЬНЫМ РИСКОМ ЗАРАЖЕНИЯ</vt:lpstr>
      <vt:lpstr>ОЧАГИ ЗООНОЗНОГО ТУБЕРКУЛЕЗА</vt:lpstr>
      <vt:lpstr>РЕГИСТРАЦИЯ И УЧЕТ ОЧАГОВ ТУБЕРКУЛЕЗА</vt:lpstr>
      <vt:lpstr>ПЕРВИЧНОЕ ЭПИДЕМИОЛОГИЧЕСКОЕ  ОБСЛЕДОВАНИЕ ОЧАГА</vt:lpstr>
      <vt:lpstr>ПЛАН МЕРОПРИЯТИЙ  В ОЧАГЕ</vt:lpstr>
      <vt:lpstr>Дезинфекция </vt:lpstr>
      <vt:lpstr>ТЕКУЩАЯ ДЕЗИНФЕКЦИЯ (1)</vt:lpstr>
      <vt:lpstr>ТЕКУЩАЯ ДЕЗИНФЕКЦИЯ (2)</vt:lpstr>
      <vt:lpstr>ТЕКУЩАЯ ДЕЗИНФЕКЦИЯ (3)</vt:lpstr>
      <vt:lpstr>ТЕКУЩАЯ ДЕЗИНФЕКЦИЯ (4)</vt:lpstr>
      <vt:lpstr>ЗАКЛЮЧИТЕЛЬНАЯ ДЕЗИНФЕКЦИЯ (1)</vt:lpstr>
      <vt:lpstr>ЗАКЛЮЧИТЕЛЬНАЯ ДЕЗИНФЕКЦИЯ (2)</vt:lpstr>
      <vt:lpstr>ЗАКЛЮЧИТЕЛЬНАЯ ДЕЗИНФЕКЦИЯ (3)</vt:lpstr>
      <vt:lpstr>ЗАКЛЮЧИТЕЛЬНАЯ ДЕЗИНФЕКЦИЯ (4)</vt:lpstr>
      <vt:lpstr>ЗАКЛЮЧИТЕЛЬНАЯ ДЕЗИНФЕКЦИЯ (5)</vt:lpstr>
      <vt:lpstr>Презентация PowerPoint</vt:lpstr>
      <vt:lpstr>ЧАСТОТА ПАТРОНАЖА И ДЕЗИНФЕКЦИИ В ОЧАГАХ</vt:lpstr>
      <vt:lpstr>КОНТАКТЫ</vt:lpstr>
      <vt:lpstr>СОЦИАЛЬНАЯ ПРОФИЛАКТИКА</vt:lpstr>
      <vt:lpstr>ПОКАЗАНИЯ К НАЗАНАЧЕНИЮ ХИМИОПРОФИЛАКТИКИ</vt:lpstr>
      <vt:lpstr>СХЕМЫ ХИМИОПРОФИЛАКТИКИ</vt:lpstr>
      <vt:lpstr>ВАКЦИНА БЦЖ</vt:lpstr>
      <vt:lpstr>Календарь прививок</vt:lpstr>
      <vt:lpstr>ОРГАНИЗАЦИЯ ПРИВИВКИ БЦЖ</vt:lpstr>
      <vt:lpstr>ВВЕДЕНИЕ ВАКЦИНЫ БЦЖ</vt:lpstr>
      <vt:lpstr>ПРОТИВОПОКАЗАНИЯ ДЛЯ ВАКЦИНАЦИИ</vt:lpstr>
      <vt:lpstr>МЕСТНЫЕ ПРИВИВОЧНЫЕ РЕАКЦИИ</vt:lpstr>
      <vt:lpstr>ПРОТИВОПОКАЗАНИЯ ДЛЯ РЕВАКЦИНАЦИИ</vt:lpstr>
      <vt:lpstr>ОСЛОЖНЕНИЯ БЦЖ</vt:lpstr>
      <vt:lpstr>Локальные осложнения</vt:lpstr>
      <vt:lpstr>Диссеминированные осложнения БЦЖ ОСТИТ</vt:lpstr>
      <vt:lpstr>Диссеминированные осложнения  ПОСТВАКЦИНАЛЬНЫЙ  ЛИМФАДЕНИТ</vt:lpstr>
      <vt:lpstr>4 КАТЕГОРИИ НОВЫХ ВАКЦИН</vt:lpstr>
      <vt:lpstr>4 ОСНОВНЫЕ ГРУППЫ НОВЫХ ВАКЦИН</vt:lpstr>
      <vt:lpstr>КЛИНИЧЕСКИЕ ИСПЫТАНИЯ НОВЫХ ВАКЦИН</vt:lpstr>
      <vt:lpstr> ДОКЛИНИЧЕСКИЕ ИСПЫТАНИЯ  </vt:lpstr>
      <vt:lpstr>Вопросы для самоконтроля</vt:lpstr>
      <vt:lpstr>ВЫВОДЫ: роль медицинских работников первичного звена здравоохранения в борьбе с туберкулезом:</vt:lpstr>
      <vt:lpstr>Рекомендуемая литература</vt:lpstr>
      <vt:lpstr>Рекомендуемая литература</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Татьяна Петренко</cp:lastModifiedBy>
  <cp:revision>110</cp:revision>
  <dcterms:created xsi:type="dcterms:W3CDTF">2021-02-22T06:08:00Z</dcterms:created>
  <dcterms:modified xsi:type="dcterms:W3CDTF">2026-05-14T17:22:52Z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7498036F3F7C4859AB9DF37FD4B34C18_12</vt:lpwstr>
  </property>
  <property fmtid="{D5CDD505-2E9C-101B-9397-08002B2CF9AE}" pid="3" name="KSOProductBuildVer">
    <vt:lpwstr>1049-12.2.0.23158</vt:lpwstr>
  </property>
</Properties>
</file>