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64" r:id="rId5"/>
    <p:sldId id="268" r:id="rId6"/>
    <p:sldId id="269" r:id="rId7"/>
    <p:sldId id="270" r:id="rId8"/>
    <p:sldId id="271" r:id="rId9"/>
    <p:sldId id="272" r:id="rId10"/>
    <p:sldId id="265" r:id="rId11"/>
    <p:sldId id="266" r:id="rId12"/>
    <p:sldId id="267" r:id="rId13"/>
    <p:sldId id="258" r:id="rId14"/>
    <p:sldId id="259" r:id="rId15"/>
    <p:sldId id="260" r:id="rId16"/>
    <p:sldId id="261" r:id="rId17"/>
    <p:sldId id="262" r:id="rId18"/>
    <p:sldId id="263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221F-D410-403C-863F-7E9FDD341799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2B68A-F327-40A7-8A9B-EA74CBF1F3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6261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221F-D410-403C-863F-7E9FDD341799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2B68A-F327-40A7-8A9B-EA74CBF1F3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7652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221F-D410-403C-863F-7E9FDD341799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2B68A-F327-40A7-8A9B-EA74CBF1F3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266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221F-D410-403C-863F-7E9FDD341799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2B68A-F327-40A7-8A9B-EA74CBF1F3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647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221F-D410-403C-863F-7E9FDD341799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2B68A-F327-40A7-8A9B-EA74CBF1F3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460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221F-D410-403C-863F-7E9FDD341799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2B68A-F327-40A7-8A9B-EA74CBF1F3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012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221F-D410-403C-863F-7E9FDD341799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2B68A-F327-40A7-8A9B-EA74CBF1F3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80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221F-D410-403C-863F-7E9FDD341799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2B68A-F327-40A7-8A9B-EA74CBF1F3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595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221F-D410-403C-863F-7E9FDD341799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2B68A-F327-40A7-8A9B-EA74CBF1F3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879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221F-D410-403C-863F-7E9FDD341799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2B68A-F327-40A7-8A9B-EA74CBF1F3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733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221F-D410-403C-863F-7E9FDD341799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2B68A-F327-40A7-8A9B-EA74CBF1F3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325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6221F-D410-403C-863F-7E9FDD341799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32B68A-F327-40A7-8A9B-EA74CBF1F3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796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Микропрепараты органов полости рта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2062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229984" y="1524549"/>
            <a:ext cx="3971193" cy="430475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Губа человека:</a:t>
            </a:r>
            <a:br>
              <a:rPr lang="ru-RU" dirty="0" smtClean="0"/>
            </a:br>
            <a:r>
              <a:rPr lang="ru-RU" dirty="0" smtClean="0"/>
              <a:t>1. красная кайма;</a:t>
            </a:r>
            <a:br>
              <a:rPr lang="ru-RU" dirty="0" smtClean="0"/>
            </a:br>
            <a:r>
              <a:rPr lang="ru-RU" dirty="0" smtClean="0"/>
              <a:t>2. корни волос кожного отдела:</a:t>
            </a:r>
            <a:br>
              <a:rPr lang="ru-RU" dirty="0" smtClean="0"/>
            </a:br>
            <a:r>
              <a:rPr lang="ru-RU" dirty="0" smtClean="0"/>
              <a:t>3. скелетная мускулатура в составе круговой мышцы рта.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346" y="1690688"/>
            <a:ext cx="6239384" cy="4733803"/>
          </a:xfrm>
          <a:prstGeom prst="rect">
            <a:avLst/>
          </a:prstGeom>
        </p:spPr>
      </p:pic>
      <p:sp>
        <p:nvSpPr>
          <p:cNvPr id="7" name="Заголовок 3"/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Губа человека: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0400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Губа человека: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88822" y="1825625"/>
            <a:ext cx="4064977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Губа человека:</a:t>
            </a:r>
            <a:br>
              <a:rPr lang="ru-RU" dirty="0" smtClean="0"/>
            </a:br>
            <a:r>
              <a:rPr lang="ru-RU" dirty="0" smtClean="0"/>
              <a:t>1. подслизистая основа слизистого отдела губы;</a:t>
            </a:r>
          </a:p>
          <a:p>
            <a:pPr marL="0" indent="0">
              <a:buNone/>
            </a:pPr>
            <a:r>
              <a:rPr lang="ru-RU" dirty="0" smtClean="0"/>
              <a:t>2. красная кайма.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238" y="1620350"/>
            <a:ext cx="6518041" cy="489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72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Губа человека: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00900" y="773723"/>
            <a:ext cx="4152900" cy="5403240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Многослойный плоский </a:t>
            </a:r>
            <a:r>
              <a:rPr lang="ru-RU" dirty="0" err="1" smtClean="0"/>
              <a:t>неороговевающий</a:t>
            </a:r>
            <a:r>
              <a:rPr lang="ru-RU" dirty="0" smtClean="0"/>
              <a:t> эпителий выстилающей </a:t>
            </a:r>
            <a:r>
              <a:rPr lang="ru-RU" dirty="0" smtClean="0"/>
              <a:t>(покровной)</a:t>
            </a:r>
            <a:r>
              <a:rPr lang="ru-RU" dirty="0" smtClean="0"/>
              <a:t> СОПР в составе слизистой части губы;</a:t>
            </a:r>
            <a:endParaRPr lang="ru-RU" dirty="0"/>
          </a:p>
          <a:p>
            <a:pPr marL="514350" indent="-514350">
              <a:buAutoNum type="arabicPeriod"/>
            </a:pPr>
            <a:r>
              <a:rPr lang="ru-RU" dirty="0" smtClean="0"/>
              <a:t>подслизистая основа </a:t>
            </a:r>
            <a:r>
              <a:rPr lang="ru-RU" dirty="0" smtClean="0"/>
              <a:t>выстилающей (покровной) СОПР в составе слизистой части губы;</a:t>
            </a:r>
          </a:p>
          <a:p>
            <a:pPr marL="514350" indent="-514350">
              <a:buAutoNum type="arabicPeriod"/>
            </a:pPr>
            <a:r>
              <a:rPr lang="ru-RU" dirty="0" smtClean="0"/>
              <a:t>скелетная мускулатура в составе круговой мышцы рта.</a:t>
            </a:r>
          </a:p>
          <a:p>
            <a:pPr marL="514350" indent="-514350">
              <a:buAutoNum type="arabicPeriod"/>
            </a:pPr>
            <a:r>
              <a:rPr lang="ru-RU" dirty="0" smtClean="0"/>
              <a:t>Многослойный плоский </a:t>
            </a:r>
            <a:r>
              <a:rPr lang="ru-RU" dirty="0" err="1" smtClean="0"/>
              <a:t>неороговевающий</a:t>
            </a:r>
            <a:r>
              <a:rPr lang="ru-RU" dirty="0" smtClean="0"/>
              <a:t> эпителий выстилающей (покровной) СОПР, покрывающей вестибулярную поверхность челюсти.</a:t>
            </a:r>
          </a:p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773995"/>
            <a:ext cx="5946651" cy="4454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798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Микропрепарат мягкого нёба человека: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89984" y="1825625"/>
            <a:ext cx="3563815" cy="4351338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Многослойный плоский </a:t>
            </a:r>
            <a:r>
              <a:rPr lang="ru-RU" dirty="0" err="1" smtClean="0"/>
              <a:t>неороговевающий</a:t>
            </a:r>
            <a:r>
              <a:rPr lang="ru-RU" dirty="0" smtClean="0"/>
              <a:t> эпителий выстилающей (покровной) СОПР мягкого неба;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подслизистая основа выстилающей (покровной) СОПР мягкого неба;</a:t>
            </a:r>
          </a:p>
          <a:p>
            <a:pPr marL="514350" indent="-514350">
              <a:buAutoNum type="arabicPeriod"/>
            </a:pPr>
            <a:r>
              <a:rPr lang="ru-RU" dirty="0" smtClean="0"/>
              <a:t>скелетная мускулатура мягкого неба</a:t>
            </a:r>
            <a:endParaRPr lang="ru-RU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758" y="1690688"/>
            <a:ext cx="6284158" cy="4693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96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Мышцы мягкого нёба человека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36068" y="1825625"/>
            <a:ext cx="4117731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Скелетная </a:t>
            </a:r>
            <a:r>
              <a:rPr lang="ru-RU" dirty="0" err="1" smtClean="0"/>
              <a:t>мцскулатура</a:t>
            </a:r>
            <a:r>
              <a:rPr lang="ru-RU" dirty="0" smtClean="0"/>
              <a:t> в составе мышц мягкого нёба;</a:t>
            </a:r>
          </a:p>
          <a:p>
            <a:pPr marL="514350" indent="-514350">
              <a:buAutoNum type="arabicPeriod"/>
            </a:pPr>
            <a:r>
              <a:rPr lang="ru-RU" dirty="0" smtClean="0"/>
              <a:t>Соединительнотканные перегородки (</a:t>
            </a:r>
            <a:r>
              <a:rPr lang="ru-RU" dirty="0" err="1" smtClean="0"/>
              <a:t>эндомизий</a:t>
            </a:r>
            <a:r>
              <a:rPr lang="ru-RU" dirty="0" smtClean="0"/>
              <a:t>).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707535"/>
            <a:ext cx="6180841" cy="4587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042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Микропрепарат мягкого нёба человека: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83314" y="1825625"/>
            <a:ext cx="4170485" cy="4351338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Многослойный плоский </a:t>
            </a:r>
            <a:r>
              <a:rPr lang="ru-RU" dirty="0" err="1" smtClean="0"/>
              <a:t>неороговевающий</a:t>
            </a:r>
            <a:r>
              <a:rPr lang="ru-RU" dirty="0" smtClean="0"/>
              <a:t> эпителий выстилающей (покровной) СОПР мягкого неба;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подслизистая основа выстилающей (покровной) СОПР мягкого неба.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710559"/>
            <a:ext cx="6133758" cy="4581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147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Небная миндалина человека: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82254" y="1336431"/>
            <a:ext cx="3871546" cy="4840532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Многослойный плоский </a:t>
            </a:r>
            <a:r>
              <a:rPr lang="ru-RU" dirty="0" err="1" smtClean="0"/>
              <a:t>неороговевающий</a:t>
            </a:r>
            <a:r>
              <a:rPr lang="ru-RU" dirty="0" smtClean="0"/>
              <a:t> эпителий выстилающей (покровной) СОПР, покрывающей небную миндалину;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подслизистая основа выстилающей (покровной) СОПР покрывающей небную миндалину;</a:t>
            </a:r>
          </a:p>
          <a:p>
            <a:pPr marL="514350" indent="-514350">
              <a:buAutoNum type="arabicPeriod"/>
            </a:pPr>
            <a:r>
              <a:rPr lang="ru-RU" dirty="0" smtClean="0"/>
              <a:t>Крипта;</a:t>
            </a:r>
          </a:p>
          <a:p>
            <a:pPr marL="514350" indent="-514350">
              <a:buAutoNum type="arabicPeriod"/>
            </a:pPr>
            <a:r>
              <a:rPr lang="ru-RU" dirty="0" smtClean="0"/>
              <a:t>Лимфоидные фолликулы (узелки).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931" y="1555754"/>
            <a:ext cx="6577002" cy="4891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79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Небная миндалина человека: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37230" y="1825625"/>
            <a:ext cx="3616569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Проверь себя найди все образования, обозначенные на предыдущем слайде.</a:t>
            </a:r>
          </a:p>
          <a:p>
            <a:pPr marL="514350" indent="-514350">
              <a:buAutoNum type="arabicPeriod"/>
            </a:pPr>
            <a:r>
              <a:rPr lang="ru-RU" dirty="0" smtClean="0"/>
              <a:t>Многослойный плоский </a:t>
            </a:r>
            <a:r>
              <a:rPr lang="ru-RU" dirty="0" err="1" smtClean="0"/>
              <a:t>неороговевающий</a:t>
            </a:r>
            <a:r>
              <a:rPr lang="ru-RU" dirty="0" smtClean="0"/>
              <a:t> эпителий выстилающей (покровной) СОПР, покрывающей небную миндалину;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подслизистая основа выстилающей (покровной) СОПР покрывающей небную миндалину;</a:t>
            </a:r>
          </a:p>
          <a:p>
            <a:pPr marL="514350" indent="-514350">
              <a:buAutoNum type="arabicPeriod"/>
            </a:pPr>
            <a:r>
              <a:rPr lang="ru-RU" dirty="0" smtClean="0"/>
              <a:t>Крипта;</a:t>
            </a:r>
          </a:p>
          <a:p>
            <a:pPr marL="514350" indent="-514350">
              <a:buAutoNum type="arabicPeriod"/>
            </a:pPr>
            <a:r>
              <a:rPr lang="ru-RU" dirty="0" smtClean="0"/>
              <a:t>Лимфоидные фолликулы (узелки).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599" y="1620350"/>
            <a:ext cx="6554721" cy="4901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542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Зачаток зуба человека на стадии гистогенеза: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80031" y="1415562"/>
            <a:ext cx="4328746" cy="4789323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Зачаток зуба:</a:t>
            </a:r>
          </a:p>
          <a:p>
            <a:pPr marL="0" indent="0">
              <a:buNone/>
            </a:pPr>
            <a:r>
              <a:rPr lang="ru-RU" dirty="0" smtClean="0"/>
              <a:t>1а - зубной мешочек;</a:t>
            </a:r>
          </a:p>
          <a:p>
            <a:pPr marL="0" indent="0">
              <a:buNone/>
            </a:pPr>
            <a:r>
              <a:rPr lang="ru-RU" dirty="0" smtClean="0"/>
              <a:t>1б - эмалевый орган;</a:t>
            </a:r>
          </a:p>
          <a:p>
            <a:pPr marL="0" indent="0">
              <a:buNone/>
            </a:pPr>
            <a:r>
              <a:rPr lang="ru-RU" dirty="0" smtClean="0"/>
              <a:t>1в – зубной сосочек;</a:t>
            </a:r>
          </a:p>
          <a:p>
            <a:pPr marL="0" indent="0">
              <a:buNone/>
            </a:pPr>
            <a:r>
              <a:rPr lang="ru-RU" dirty="0" smtClean="0"/>
              <a:t>1г – слой образующегося дентина (ярко-малиново-кирпичного цвета полоса);</a:t>
            </a:r>
          </a:p>
          <a:p>
            <a:pPr marL="0" indent="0">
              <a:buNone/>
            </a:pPr>
            <a:r>
              <a:rPr lang="ru-RU" dirty="0" smtClean="0"/>
              <a:t>1д – слой образующейся эмали (ярко-</a:t>
            </a:r>
            <a:r>
              <a:rPr lang="ru-RU" dirty="0" err="1" smtClean="0"/>
              <a:t>базофильная</a:t>
            </a:r>
            <a:r>
              <a:rPr lang="ru-RU" dirty="0" smtClean="0"/>
              <a:t> полоса);</a:t>
            </a:r>
          </a:p>
          <a:p>
            <a:pPr marL="0" indent="0">
              <a:buNone/>
            </a:pPr>
            <a:r>
              <a:rPr lang="ru-RU" dirty="0" smtClean="0"/>
              <a:t>2 – зачаток слюнной железы;</a:t>
            </a:r>
          </a:p>
          <a:p>
            <a:pPr marL="0" indent="0">
              <a:buNone/>
            </a:pPr>
            <a:r>
              <a:rPr lang="ru-RU" dirty="0" smtClean="0"/>
              <a:t>3 – костные трабекулы.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1634843"/>
            <a:ext cx="6339609" cy="473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359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Зачаток зуба человека на стадии гистогенеза: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08630" y="1825625"/>
            <a:ext cx="3845169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Проверь себя найди все образования, обозначенные на предыдущем слайде.</a:t>
            </a:r>
          </a:p>
          <a:p>
            <a:pPr marL="514350" indent="-514350">
              <a:buAutoNum type="arabicPeriod"/>
            </a:pPr>
            <a:r>
              <a:rPr lang="ru-RU" dirty="0" smtClean="0"/>
              <a:t>Зачаток зуба:</a:t>
            </a:r>
          </a:p>
          <a:p>
            <a:pPr marL="0" indent="0">
              <a:buNone/>
            </a:pPr>
            <a:r>
              <a:rPr lang="ru-RU" dirty="0" smtClean="0"/>
              <a:t>1а - зубной мешочек;</a:t>
            </a:r>
          </a:p>
          <a:p>
            <a:pPr marL="0" indent="0">
              <a:buNone/>
            </a:pPr>
            <a:r>
              <a:rPr lang="ru-RU" dirty="0" smtClean="0"/>
              <a:t>1б - эмалевый орган;</a:t>
            </a:r>
          </a:p>
          <a:p>
            <a:pPr marL="0" indent="0">
              <a:buNone/>
            </a:pPr>
            <a:r>
              <a:rPr lang="ru-RU" dirty="0" smtClean="0"/>
              <a:t>1в – зубной сосочек;</a:t>
            </a:r>
          </a:p>
          <a:p>
            <a:pPr marL="0" indent="0">
              <a:buNone/>
            </a:pPr>
            <a:r>
              <a:rPr lang="ru-RU" dirty="0" smtClean="0"/>
              <a:t>1г – слой образующегося дентина;</a:t>
            </a:r>
          </a:p>
          <a:p>
            <a:pPr marL="0" indent="0">
              <a:buNone/>
            </a:pPr>
            <a:r>
              <a:rPr lang="ru-RU" dirty="0" smtClean="0"/>
              <a:t>1д – слой образующейся эмали;</a:t>
            </a:r>
          </a:p>
          <a:p>
            <a:pPr marL="0" indent="0">
              <a:buNone/>
            </a:pPr>
            <a:r>
              <a:rPr lang="ru-RU" dirty="0" smtClean="0"/>
              <a:t>2 – зачаток слюнной железы;</a:t>
            </a:r>
          </a:p>
          <a:p>
            <a:pPr marL="0" indent="0">
              <a:buNone/>
            </a:pPr>
            <a:r>
              <a:rPr lang="ru-RU" dirty="0" smtClean="0"/>
              <a:t>3 – костные трабекулы.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711" y="1916723"/>
            <a:ext cx="6228956" cy="465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4154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52692" y="1601745"/>
            <a:ext cx="3730869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1. Костные балки (трабекулы) формирующейся челюсти механизмом прямого </a:t>
            </a:r>
            <a:r>
              <a:rPr lang="ru-RU" dirty="0" err="1" smtClean="0"/>
              <a:t>остеогенеза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969" y="879769"/>
            <a:ext cx="7318141" cy="5479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1243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Препарат зуба человека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40516" y="1825625"/>
            <a:ext cx="3713284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Периферический слой пульпы с </a:t>
            </a:r>
            <a:r>
              <a:rPr lang="ru-RU" dirty="0" err="1" smtClean="0"/>
              <a:t>одонтобластами</a:t>
            </a:r>
            <a:r>
              <a:rPr lang="ru-RU" dirty="0" smtClean="0"/>
              <a:t>;</a:t>
            </a:r>
          </a:p>
          <a:p>
            <a:pPr marL="514350" indent="-514350">
              <a:buAutoNum type="arabicPeriod"/>
            </a:pPr>
            <a:r>
              <a:rPr lang="ru-RU" dirty="0" err="1" smtClean="0"/>
              <a:t>Дентиновые</a:t>
            </a:r>
            <a:r>
              <a:rPr lang="ru-RU" dirty="0" smtClean="0"/>
              <a:t> трубочки;</a:t>
            </a:r>
          </a:p>
          <a:p>
            <a:pPr marL="514350" indent="-514350">
              <a:buAutoNum type="arabicPeriod"/>
            </a:pPr>
            <a:r>
              <a:rPr lang="ru-RU" dirty="0" err="1" smtClean="0"/>
              <a:t>Предентин</a:t>
            </a:r>
            <a:r>
              <a:rPr lang="ru-RU" dirty="0" smtClean="0"/>
              <a:t>.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545" y="1908585"/>
            <a:ext cx="5416417" cy="4059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7845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Срез зуба человека: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02062" y="1825625"/>
            <a:ext cx="3651738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err="1" smtClean="0"/>
              <a:t>Дентиновые</a:t>
            </a:r>
            <a:r>
              <a:rPr lang="ru-RU" dirty="0" smtClean="0"/>
              <a:t> трубочки (канальцы);</a:t>
            </a:r>
          </a:p>
          <a:p>
            <a:pPr marL="514350" indent="-514350">
              <a:buAutoNum type="arabicPeriod"/>
            </a:pPr>
            <a:r>
              <a:rPr lang="ru-RU" dirty="0" smtClean="0"/>
              <a:t>Цемент.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202" y="1825624"/>
            <a:ext cx="5963667" cy="446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4331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Препарат зуба человека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35008" y="1825625"/>
            <a:ext cx="3818791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err="1" smtClean="0"/>
              <a:t>Дентиновые</a:t>
            </a:r>
            <a:r>
              <a:rPr lang="ru-RU" dirty="0" smtClean="0"/>
              <a:t> трубочки;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ru-RU" dirty="0" smtClean="0"/>
              <a:t>Периферический слой пульпы с </a:t>
            </a:r>
            <a:r>
              <a:rPr lang="ru-RU" dirty="0" err="1" smtClean="0"/>
              <a:t>одонтобластами</a:t>
            </a:r>
            <a:r>
              <a:rPr lang="ru-RU" dirty="0" smtClean="0"/>
              <a:t>;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ru-RU" dirty="0" smtClean="0"/>
              <a:t>Пульпарная камера.</a:t>
            </a:r>
            <a:endParaRPr lang="ru-RU" dirty="0" smtClean="0"/>
          </a:p>
          <a:p>
            <a:pPr marL="514350" indent="-514350">
              <a:buAutoNum type="arabicPeriod"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915" y="1825625"/>
            <a:ext cx="6414639" cy="481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1774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Препарат зуба человека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53654" y="1825625"/>
            <a:ext cx="4100146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1. Поперечные и продольные срезы </a:t>
            </a:r>
            <a:r>
              <a:rPr lang="ru-RU" dirty="0" err="1" smtClean="0"/>
              <a:t>дентиновых</a:t>
            </a:r>
            <a:r>
              <a:rPr lang="ru-RU" dirty="0" smtClean="0"/>
              <a:t> канальцев.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14355"/>
            <a:ext cx="6120503" cy="4470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82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Препарат зуба человека: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26215" y="1027906"/>
            <a:ext cx="3572608" cy="4351338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Центральная зона пульпы с кровеносными и лимфатическими капиллярами:</a:t>
            </a:r>
          </a:p>
          <a:p>
            <a:pPr marL="514350" indent="-514350">
              <a:buAutoNum type="arabicPeriod"/>
            </a:pPr>
            <a:r>
              <a:rPr lang="ru-RU" dirty="0" smtClean="0"/>
              <a:t>Периферическая зона пульпы, содержащая ряды </a:t>
            </a:r>
            <a:r>
              <a:rPr lang="ru-RU" dirty="0" err="1" smtClean="0"/>
              <a:t>одонтобластов</a:t>
            </a:r>
            <a:r>
              <a:rPr lang="ru-RU" dirty="0" smtClean="0"/>
              <a:t>;</a:t>
            </a:r>
          </a:p>
          <a:p>
            <a:pPr marL="514350" indent="-514350">
              <a:buAutoNum type="arabicPeriod"/>
            </a:pPr>
            <a:r>
              <a:rPr lang="ru-RU" dirty="0"/>
              <a:t>Д</a:t>
            </a:r>
            <a:r>
              <a:rPr lang="ru-RU" dirty="0" smtClean="0"/>
              <a:t>ентин;</a:t>
            </a:r>
          </a:p>
          <a:p>
            <a:pPr marL="514350" indent="-514350">
              <a:buAutoNum type="arabicPeriod"/>
            </a:pPr>
            <a:r>
              <a:rPr lang="ru-RU" dirty="0" err="1" smtClean="0"/>
              <a:t>Предентин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707" y="1540774"/>
            <a:ext cx="6395761" cy="475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2743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Препарат зуба человека: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31722" y="1825625"/>
            <a:ext cx="3722077" cy="4351338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Центральная зона пульпы с кровеносными и лимфатическими капиллярами:</a:t>
            </a:r>
          </a:p>
          <a:p>
            <a:pPr marL="514350" indent="-514350">
              <a:buAutoNum type="arabicPeriod"/>
            </a:pPr>
            <a:r>
              <a:rPr lang="ru-RU" dirty="0" smtClean="0"/>
              <a:t>Периферическая зона пульпы, содержащая ряды </a:t>
            </a:r>
            <a:r>
              <a:rPr lang="ru-RU" dirty="0" err="1" smtClean="0"/>
              <a:t>одонтобластов</a:t>
            </a:r>
            <a:r>
              <a:rPr lang="ru-RU" dirty="0" smtClean="0"/>
              <a:t>;</a:t>
            </a:r>
          </a:p>
          <a:p>
            <a:pPr marL="514350" indent="-514350">
              <a:buAutoNum type="arabicPeriod"/>
            </a:pPr>
            <a:r>
              <a:rPr lang="ru-RU" dirty="0" smtClean="0"/>
              <a:t>Дентин;</a:t>
            </a:r>
          </a:p>
          <a:p>
            <a:pPr marL="514350" indent="-514350">
              <a:buAutoNum type="arabicPeriod"/>
            </a:pPr>
            <a:r>
              <a:rPr lang="ru-RU" dirty="0" err="1" smtClean="0"/>
              <a:t>Предентин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324" y="1947202"/>
            <a:ext cx="6287926" cy="491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0753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457</Words>
  <Application>Microsoft Office PowerPoint</Application>
  <PresentationFormat>Широкоэкранный</PresentationFormat>
  <Paragraphs>76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Тема Office</vt:lpstr>
      <vt:lpstr>Микропрепараты органов полости рта</vt:lpstr>
      <vt:lpstr>Губа человека: 1. красная кайма; 2. корни волос кожного отдела: 3. скелетная мускулатура в составе круговой мышцы рта.</vt:lpstr>
      <vt:lpstr>Губа человека: </vt:lpstr>
      <vt:lpstr>Губа человека: </vt:lpstr>
      <vt:lpstr>Микропрепарат мягкого нёба человека:</vt:lpstr>
      <vt:lpstr>Мышцы мягкого нёба человека</vt:lpstr>
      <vt:lpstr>Микропрепарат мягкого нёба человека:</vt:lpstr>
      <vt:lpstr>Небная миндалина человека:</vt:lpstr>
      <vt:lpstr>Небная миндалина человека:</vt:lpstr>
      <vt:lpstr>Зачаток зуба человека на стадии гистогенеза:</vt:lpstr>
      <vt:lpstr>Зачаток зуба человека на стадии гистогенеза:</vt:lpstr>
      <vt:lpstr>Презентация PowerPoint</vt:lpstr>
      <vt:lpstr>Препарат зуба человека</vt:lpstr>
      <vt:lpstr>Срез зуба человека:</vt:lpstr>
      <vt:lpstr>Препарат зуба человека</vt:lpstr>
      <vt:lpstr>Препарат зуба человека</vt:lpstr>
      <vt:lpstr>Препарат зуба человека:</vt:lpstr>
      <vt:lpstr>Препарат зуба человека: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Губа человека: 1. красная кайма; 2. корни волос кожного отдела: 3. скелетная мускулатура в составе круговой мышцы рта.</dc:title>
  <dc:creator>Светлана</dc:creator>
  <cp:lastModifiedBy>Светлана</cp:lastModifiedBy>
  <cp:revision>15</cp:revision>
  <dcterms:created xsi:type="dcterms:W3CDTF">2026-01-19T12:57:37Z</dcterms:created>
  <dcterms:modified xsi:type="dcterms:W3CDTF">2026-01-19T14:19:56Z</dcterms:modified>
</cp:coreProperties>
</file>