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2"/>
  </p:notesMasterIdLst>
  <p:sldIdLst>
    <p:sldId id="256" r:id="rId2"/>
    <p:sldId id="267" r:id="rId3"/>
    <p:sldId id="278" r:id="rId4"/>
    <p:sldId id="257" r:id="rId5"/>
    <p:sldId id="259" r:id="rId6"/>
    <p:sldId id="258" r:id="rId7"/>
    <p:sldId id="260" r:id="rId8"/>
    <p:sldId id="261" r:id="rId9"/>
    <p:sldId id="270" r:id="rId10"/>
    <p:sldId id="271" r:id="rId11"/>
    <p:sldId id="272" r:id="rId12"/>
    <p:sldId id="273" r:id="rId13"/>
    <p:sldId id="274" r:id="rId14"/>
    <p:sldId id="275" r:id="rId15"/>
    <p:sldId id="262" r:id="rId16"/>
    <p:sldId id="263" r:id="rId17"/>
    <p:sldId id="265" r:id="rId18"/>
    <p:sldId id="370" r:id="rId19"/>
    <p:sldId id="378" r:id="rId20"/>
    <p:sldId id="266" r:id="rId21"/>
    <p:sldId id="268" r:id="rId22"/>
    <p:sldId id="269" r:id="rId23"/>
    <p:sldId id="389" r:id="rId24"/>
    <p:sldId id="390" r:id="rId25"/>
    <p:sldId id="391" r:id="rId26"/>
    <p:sldId id="392" r:id="rId27"/>
    <p:sldId id="393" r:id="rId28"/>
    <p:sldId id="276" r:id="rId29"/>
    <p:sldId id="368" r:id="rId30"/>
    <p:sldId id="369" r:id="rId31"/>
    <p:sldId id="281" r:id="rId32"/>
    <p:sldId id="277" r:id="rId33"/>
    <p:sldId id="421" r:id="rId34"/>
    <p:sldId id="423" r:id="rId35"/>
    <p:sldId id="424" r:id="rId36"/>
    <p:sldId id="425" r:id="rId37"/>
    <p:sldId id="426" r:id="rId38"/>
    <p:sldId id="427" r:id="rId39"/>
    <p:sldId id="429" r:id="rId40"/>
    <p:sldId id="283" r:id="rId41"/>
    <p:sldId id="430" r:id="rId42"/>
    <p:sldId id="431" r:id="rId43"/>
    <p:sldId id="432" r:id="rId44"/>
    <p:sldId id="434" r:id="rId45"/>
    <p:sldId id="435" r:id="rId46"/>
    <p:sldId id="436" r:id="rId47"/>
    <p:sldId id="437" r:id="rId48"/>
    <p:sldId id="438" r:id="rId49"/>
    <p:sldId id="439" r:id="rId50"/>
    <p:sldId id="440" r:id="rId51"/>
    <p:sldId id="441" r:id="rId52"/>
    <p:sldId id="442" r:id="rId53"/>
    <p:sldId id="443" r:id="rId54"/>
    <p:sldId id="444" r:id="rId55"/>
    <p:sldId id="445" r:id="rId56"/>
    <p:sldId id="446" r:id="rId57"/>
    <p:sldId id="447" r:id="rId58"/>
    <p:sldId id="448" r:id="rId59"/>
    <p:sldId id="449" r:id="rId60"/>
    <p:sldId id="450" r:id="rId61"/>
    <p:sldId id="451" r:id="rId62"/>
    <p:sldId id="452" r:id="rId63"/>
    <p:sldId id="453" r:id="rId64"/>
    <p:sldId id="285" r:id="rId65"/>
    <p:sldId id="286" r:id="rId66"/>
    <p:sldId id="288" r:id="rId67"/>
    <p:sldId id="289" r:id="rId68"/>
    <p:sldId id="292" r:id="rId69"/>
    <p:sldId id="290" r:id="rId70"/>
    <p:sldId id="291" r:id="rId71"/>
    <p:sldId id="293" r:id="rId72"/>
    <p:sldId id="297" r:id="rId73"/>
    <p:sldId id="296" r:id="rId74"/>
    <p:sldId id="294" r:id="rId75"/>
    <p:sldId id="295" r:id="rId76"/>
    <p:sldId id="298" r:id="rId77"/>
    <p:sldId id="299" r:id="rId78"/>
    <p:sldId id="300" r:id="rId79"/>
    <p:sldId id="301" r:id="rId80"/>
    <p:sldId id="302" r:id="rId81"/>
    <p:sldId id="309" r:id="rId82"/>
    <p:sldId id="310" r:id="rId83"/>
    <p:sldId id="303" r:id="rId84"/>
    <p:sldId id="304" r:id="rId85"/>
    <p:sldId id="305" r:id="rId86"/>
    <p:sldId id="306" r:id="rId87"/>
    <p:sldId id="307" r:id="rId88"/>
    <p:sldId id="311" r:id="rId89"/>
    <p:sldId id="312" r:id="rId90"/>
    <p:sldId id="313" r:id="rId91"/>
    <p:sldId id="314" r:id="rId92"/>
    <p:sldId id="419" r:id="rId93"/>
    <p:sldId id="413" r:id="rId94"/>
    <p:sldId id="414" r:id="rId95"/>
    <p:sldId id="415" r:id="rId96"/>
    <p:sldId id="416" r:id="rId97"/>
    <p:sldId id="417" r:id="rId98"/>
    <p:sldId id="418" r:id="rId99"/>
    <p:sldId id="315" r:id="rId100"/>
    <p:sldId id="316" r:id="rId101"/>
    <p:sldId id="317" r:id="rId102"/>
    <p:sldId id="318" r:id="rId103"/>
    <p:sldId id="319" r:id="rId104"/>
    <p:sldId id="320" r:id="rId105"/>
    <p:sldId id="321" r:id="rId106"/>
    <p:sldId id="322" r:id="rId107"/>
    <p:sldId id="372" r:id="rId108"/>
    <p:sldId id="373" r:id="rId109"/>
    <p:sldId id="374" r:id="rId110"/>
    <p:sldId id="375" r:id="rId111"/>
    <p:sldId id="376" r:id="rId112"/>
    <p:sldId id="377" r:id="rId113"/>
    <p:sldId id="327" r:id="rId114"/>
    <p:sldId id="325" r:id="rId115"/>
    <p:sldId id="328" r:id="rId116"/>
    <p:sldId id="405" r:id="rId117"/>
    <p:sldId id="329" r:id="rId118"/>
    <p:sldId id="330" r:id="rId119"/>
    <p:sldId id="395" r:id="rId120"/>
    <p:sldId id="396" r:id="rId121"/>
    <p:sldId id="397" r:id="rId122"/>
    <p:sldId id="353" r:id="rId123"/>
    <p:sldId id="354" r:id="rId124"/>
    <p:sldId id="355" r:id="rId125"/>
    <p:sldId id="356" r:id="rId126"/>
    <p:sldId id="357" r:id="rId127"/>
    <p:sldId id="358" r:id="rId128"/>
    <p:sldId id="359" r:id="rId129"/>
    <p:sldId id="360" r:id="rId130"/>
    <p:sldId id="361" r:id="rId131"/>
    <p:sldId id="362" r:id="rId132"/>
    <p:sldId id="363" r:id="rId133"/>
    <p:sldId id="364" r:id="rId134"/>
    <p:sldId id="365" r:id="rId135"/>
    <p:sldId id="366" r:id="rId136"/>
    <p:sldId id="333" r:id="rId137"/>
    <p:sldId id="334" r:id="rId138"/>
    <p:sldId id="335" r:id="rId139"/>
    <p:sldId id="336" r:id="rId140"/>
    <p:sldId id="398" r:id="rId141"/>
    <p:sldId id="399" r:id="rId142"/>
    <p:sldId id="337" r:id="rId143"/>
    <p:sldId id="338" r:id="rId144"/>
    <p:sldId id="339" r:id="rId145"/>
    <p:sldId id="340" r:id="rId146"/>
    <p:sldId id="341" r:id="rId147"/>
    <p:sldId id="342" r:id="rId148"/>
    <p:sldId id="379" r:id="rId149"/>
    <p:sldId id="343" r:id="rId150"/>
    <p:sldId id="344" r:id="rId151"/>
    <p:sldId id="345" r:id="rId152"/>
    <p:sldId id="346" r:id="rId153"/>
    <p:sldId id="347" r:id="rId154"/>
    <p:sldId id="348" r:id="rId155"/>
    <p:sldId id="349" r:id="rId156"/>
    <p:sldId id="350" r:id="rId157"/>
    <p:sldId id="351" r:id="rId158"/>
    <p:sldId id="352" r:id="rId159"/>
    <p:sldId id="380" r:id="rId160"/>
    <p:sldId id="381" r:id="rId161"/>
    <p:sldId id="382" r:id="rId162"/>
    <p:sldId id="383" r:id="rId163"/>
    <p:sldId id="384" r:id="rId164"/>
    <p:sldId id="388" r:id="rId165"/>
    <p:sldId id="400" r:id="rId166"/>
    <p:sldId id="401" r:id="rId167"/>
    <p:sldId id="402" r:id="rId168"/>
    <p:sldId id="403" r:id="rId169"/>
    <p:sldId id="404" r:id="rId170"/>
    <p:sldId id="367" r:id="rId17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theme" Target="theme/theme1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tableStyles" Target="tableStyle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72" Type="http://schemas.openxmlformats.org/officeDocument/2006/relationships/notesMaster" Target="notesMasters/notesMaster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viewProps" Target="viewProp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8CB86-79A8-47D0-BF0A-1F770052F3A6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799528-F757-4446-928F-F2CC9B34F5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949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BA612-AD98-42F5-AE0B-3757281CD35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853442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1740E-1452-434A-8549-E3949E5CC43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4423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9050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40386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589CE-2843-4AF7-BD4D-D1845E313CC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280457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8229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4038600"/>
            <a:ext cx="8229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F9A3AA-A996-4073-9B80-4B63548E758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8163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intelstom.ru/uploaded/endo/1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.telegraph.co.uk/telegraph/multimedia/archive/01404/dentist_1404902c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7"/>
            <a:ext cx="7772400" cy="1800199"/>
          </a:xfrm>
        </p:spPr>
        <p:txBody>
          <a:bodyPr>
            <a:noAutofit/>
          </a:bodyPr>
          <a:lstStyle/>
          <a:p>
            <a:r>
              <a:rPr lang="ru-RU" sz="5400" b="1" dirty="0"/>
              <a:t>ЗАБОЛЕВАНИЯ ПАРОДОНТА У ДЕТЕЙ</a:t>
            </a:r>
            <a:r>
              <a:rPr lang="ru-RU" sz="5400" dirty="0"/>
              <a:t/>
            </a:r>
            <a:br>
              <a:rPr lang="ru-RU" sz="5400" dirty="0"/>
            </a:br>
            <a:endParaRPr lang="ru-RU" sz="5400" dirty="0"/>
          </a:p>
        </p:txBody>
      </p:sp>
      <p:pic>
        <p:nvPicPr>
          <p:cNvPr id="4" name="Picture 8" descr="Картинка 4 из 240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98775"/>
            <a:ext cx="5066333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217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65813"/>
          </a:xfrm>
        </p:spPr>
        <p:txBody>
          <a:bodyPr>
            <a:normAutofit/>
          </a:bodyPr>
          <a:lstStyle/>
          <a:p>
            <a:r>
              <a:rPr lang="ru-RU" sz="2800" dirty="0"/>
              <a:t>По данным ВОЗ, </a:t>
            </a:r>
            <a:r>
              <a:rPr lang="ru-RU" sz="2800" dirty="0" smtClean="0"/>
              <a:t>около 80 </a:t>
            </a:r>
            <a:r>
              <a:rPr lang="ru-RU" sz="2800" dirty="0"/>
              <a:t>% детей имеют те или иные заболевания пародонта. Они могут быть воспалительного, дистрофического и опухолевого характера. Самой большой группой заболеваний пародонта являются воспалительные (гингивиты, </a:t>
            </a:r>
            <a:r>
              <a:rPr lang="ru-RU" sz="2800" dirty="0" err="1"/>
              <a:t>пародонтиты</a:t>
            </a:r>
            <a:r>
              <a:rPr lang="ru-RU" sz="2800" dirty="0"/>
              <a:t>). На их долю приходится 94–96 % всех заболеваний пародонта</a:t>
            </a:r>
            <a:r>
              <a:rPr lang="ru-RU" sz="2800" dirty="0" smtClean="0"/>
              <a:t>.</a:t>
            </a:r>
          </a:p>
          <a:p>
            <a:pPr>
              <a:buFont typeface="Wingdings" pitchFamily="2" charset="2"/>
              <a:buNone/>
            </a:pPr>
            <a:endParaRPr lang="ru-RU" sz="2000" dirty="0"/>
          </a:p>
          <a:p>
            <a:pPr>
              <a:buFont typeface="Wingdings" pitchFamily="2" charset="2"/>
              <a:buNone/>
            </a:pPr>
            <a:endParaRPr lang="ru-RU" sz="2000" dirty="0"/>
          </a:p>
          <a:p>
            <a:pPr>
              <a:buFont typeface="Wingdings" pitchFamily="2" charset="2"/>
              <a:buNone/>
            </a:pPr>
            <a:r>
              <a:rPr lang="ru-RU" sz="2000" dirty="0"/>
              <a:t>   </a:t>
            </a:r>
          </a:p>
        </p:txBody>
      </p:sp>
      <p:pic>
        <p:nvPicPr>
          <p:cNvPr id="102405" name="Picture 5" descr="Картинка 2 из 240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594" y="3501008"/>
            <a:ext cx="4289017" cy="318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89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Распространённость гингивитов в детском возрасте составляет 80%, </a:t>
            </a:r>
            <a:r>
              <a:rPr lang="ru-RU" dirty="0" err="1"/>
              <a:t>пародонтитов</a:t>
            </a:r>
            <a:r>
              <a:rPr lang="ru-RU" dirty="0"/>
              <a:t> - 3-5 %.</a:t>
            </a:r>
          </a:p>
          <a:p>
            <a:r>
              <a:rPr lang="ru-RU" dirty="0"/>
              <a:t>Наиболее часто заболевания пародонта выявляются с 9-10 лет.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0996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 определению ВОЗ (1980) </a:t>
            </a:r>
            <a:r>
              <a:rPr lang="ru-RU" b="1" dirty="0"/>
              <a:t>пародонт </a:t>
            </a:r>
            <a:r>
              <a:rPr lang="ru-RU" dirty="0"/>
              <a:t>представляет собой сочетание нескольких тканей, поддерживающих зуб, связанных в своем развитии топографически и функционально. </a:t>
            </a:r>
            <a:endParaRPr lang="ru-RU" dirty="0" smtClean="0"/>
          </a:p>
          <a:p>
            <a:r>
              <a:rPr lang="ru-RU" dirty="0" smtClean="0"/>
              <a:t>Пародонт </a:t>
            </a:r>
            <a:r>
              <a:rPr lang="ru-RU" dirty="0"/>
              <a:t>включает десну, цемент, </a:t>
            </a:r>
            <a:r>
              <a:rPr lang="ru-RU" dirty="0" err="1" smtClean="0"/>
              <a:t>пародонтальную</a:t>
            </a:r>
            <a:r>
              <a:rPr lang="ru-RU" dirty="0" smtClean="0"/>
              <a:t> </a:t>
            </a:r>
            <a:r>
              <a:rPr lang="ru-RU" dirty="0"/>
              <a:t>связку (</a:t>
            </a:r>
            <a:r>
              <a:rPr lang="ru-RU" dirty="0" err="1"/>
              <a:t>десмодонт</a:t>
            </a:r>
            <a:r>
              <a:rPr lang="ru-RU" dirty="0"/>
              <a:t> или периодонт), альвеолярную кость.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0923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274638"/>
            <a:ext cx="8291512" cy="128215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dirty="0"/>
              <a:t>Строение десны (по А. </a:t>
            </a:r>
            <a:r>
              <a:rPr lang="ru-RU" sz="3200" dirty="0" err="1"/>
              <a:t>Листгартен</a:t>
            </a:r>
            <a:r>
              <a:rPr lang="ru-RU" sz="3200" dirty="0"/>
              <a:t>):</a:t>
            </a:r>
            <a:br>
              <a:rPr lang="ru-RU" sz="3200" dirty="0"/>
            </a:br>
            <a:endParaRPr lang="ru-RU" sz="3200" dirty="0" smtClean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63888" y="1916113"/>
            <a:ext cx="4989562" cy="4525962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dirty="0" smtClean="0"/>
              <a:t>1 — </a:t>
            </a:r>
            <a:r>
              <a:rPr lang="ru-RU" sz="2000" dirty="0" err="1" smtClean="0"/>
              <a:t>десневая</a:t>
            </a:r>
            <a:r>
              <a:rPr lang="ru-RU" sz="2000" dirty="0" smtClean="0"/>
              <a:t> борозда;</a:t>
            </a:r>
          </a:p>
          <a:p>
            <a:pPr eaLnBrk="1" hangingPunct="1">
              <a:defRPr/>
            </a:pPr>
            <a:r>
              <a:rPr lang="ru-RU" sz="2000" dirty="0" smtClean="0"/>
              <a:t>2 — </a:t>
            </a:r>
            <a:r>
              <a:rPr lang="ru-RU" sz="2000" dirty="0" err="1" smtClean="0"/>
              <a:t>бороздковый</a:t>
            </a:r>
            <a:r>
              <a:rPr lang="ru-RU" sz="2000" dirty="0" smtClean="0"/>
              <a:t> эпителий; </a:t>
            </a:r>
          </a:p>
          <a:p>
            <a:pPr eaLnBrk="1" hangingPunct="1">
              <a:defRPr/>
            </a:pPr>
            <a:r>
              <a:rPr lang="ru-RU" sz="2000" dirty="0" smtClean="0"/>
              <a:t>3 — эпителиальное прикрепление;</a:t>
            </a:r>
          </a:p>
          <a:p>
            <a:pPr eaLnBrk="1" hangingPunct="1">
              <a:defRPr/>
            </a:pPr>
            <a:r>
              <a:rPr lang="ru-RU" sz="2000" dirty="0" smtClean="0"/>
              <a:t>4 — соединительно-тканное прикрепление;</a:t>
            </a:r>
          </a:p>
          <a:p>
            <a:pPr eaLnBrk="1" hangingPunct="1">
              <a:defRPr/>
            </a:pPr>
            <a:r>
              <a:rPr lang="ru-RU" sz="2000" dirty="0" smtClean="0"/>
              <a:t>5 — свободная десна;</a:t>
            </a:r>
          </a:p>
          <a:p>
            <a:pPr eaLnBrk="1" hangingPunct="1">
              <a:defRPr/>
            </a:pPr>
            <a:r>
              <a:rPr lang="ru-RU" sz="2000" dirty="0" smtClean="0"/>
              <a:t>6 — </a:t>
            </a:r>
            <a:r>
              <a:rPr lang="ru-RU" sz="2000" dirty="0" err="1" smtClean="0"/>
              <a:t>десневой</a:t>
            </a:r>
            <a:r>
              <a:rPr lang="ru-RU" sz="2000" dirty="0" smtClean="0"/>
              <a:t> желобок; </a:t>
            </a:r>
          </a:p>
          <a:p>
            <a:pPr eaLnBrk="1" hangingPunct="1">
              <a:defRPr/>
            </a:pPr>
            <a:r>
              <a:rPr lang="ru-RU" sz="2000" dirty="0" smtClean="0"/>
              <a:t>7 — прикрепленная десна; </a:t>
            </a:r>
          </a:p>
          <a:p>
            <a:pPr eaLnBrk="1" hangingPunct="1">
              <a:defRPr/>
            </a:pPr>
            <a:r>
              <a:rPr lang="ru-RU" sz="2000" dirty="0" smtClean="0"/>
              <a:t>8 — цемент корня зуба; </a:t>
            </a:r>
          </a:p>
          <a:p>
            <a:pPr eaLnBrk="1" hangingPunct="1">
              <a:defRPr/>
            </a:pPr>
            <a:r>
              <a:rPr lang="ru-RU" sz="2000" dirty="0" smtClean="0"/>
              <a:t>9 — периодонт; </a:t>
            </a:r>
          </a:p>
          <a:p>
            <a:pPr eaLnBrk="1" hangingPunct="1">
              <a:defRPr/>
            </a:pPr>
            <a:r>
              <a:rPr lang="ru-RU" sz="2000" dirty="0" smtClean="0"/>
              <a:t>10 — костная ткань альвеолярного отростка. </a:t>
            </a:r>
          </a:p>
        </p:txBody>
      </p:sp>
      <p:pic>
        <p:nvPicPr>
          <p:cNvPr id="4100" name="Picture 5" descr="Строение дес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268760"/>
            <a:ext cx="3599954" cy="4824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864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Особенности строения пародонта у детей</a:t>
            </a:r>
            <a:r>
              <a:rPr lang="en-US" dirty="0"/>
              <a:t> </a:t>
            </a:r>
            <a:r>
              <a:rPr lang="ru-RU" dirty="0"/>
              <a:t>по </a:t>
            </a:r>
            <a:r>
              <a:rPr lang="en-US" dirty="0"/>
              <a:t>D. </a:t>
            </a:r>
            <a:r>
              <a:rPr lang="en-US" dirty="0" err="1"/>
              <a:t>Zappler</a:t>
            </a:r>
            <a:r>
              <a:rPr lang="en-US" dirty="0"/>
              <a:t> (1968):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I. </a:t>
            </a:r>
            <a:r>
              <a:rPr lang="ru-RU" dirty="0"/>
              <a:t>Десна:</a:t>
            </a:r>
          </a:p>
          <a:p>
            <a:pPr lvl="0"/>
            <a:r>
              <a:rPr lang="ru-RU" dirty="0"/>
              <a:t>более </a:t>
            </a:r>
            <a:r>
              <a:rPr lang="ru-RU" dirty="0" err="1"/>
              <a:t>васкуляризована</a:t>
            </a:r>
            <a:r>
              <a:rPr lang="ru-RU" dirty="0"/>
              <a:t>, эпителий имеет более тонкий слой ороговевших клеток, в связи с чем окраска десны более яркая;</a:t>
            </a:r>
          </a:p>
          <a:p>
            <a:pPr lvl="0"/>
            <a:r>
              <a:rPr lang="ru-RU" dirty="0"/>
              <a:t>имеет менее выраженную зернистость поверхности из-за незначительного углубления эпителиальных сосочков;</a:t>
            </a:r>
          </a:p>
          <a:p>
            <a:pPr lvl="0"/>
            <a:r>
              <a:rPr lang="ru-RU" dirty="0"/>
              <a:t>отличается небольшой плотностью соединительной ткани;</a:t>
            </a:r>
          </a:p>
          <a:p>
            <a:pPr lvl="0"/>
            <a:r>
              <a:rPr lang="ru-RU" dirty="0"/>
              <a:t>характеризуется большей глубиной </a:t>
            </a:r>
            <a:r>
              <a:rPr lang="ru-RU" dirty="0" err="1"/>
              <a:t>десневых</a:t>
            </a:r>
            <a:r>
              <a:rPr lang="ru-RU" dirty="0"/>
              <a:t> бороздок;</a:t>
            </a:r>
          </a:p>
          <a:p>
            <a:pPr lvl="0"/>
            <a:r>
              <a:rPr lang="ru-RU" dirty="0"/>
              <a:t>в период прорезывания зубов </a:t>
            </a:r>
            <a:r>
              <a:rPr lang="ru-RU" dirty="0" err="1"/>
              <a:t>десневой</a:t>
            </a:r>
            <a:r>
              <a:rPr lang="ru-RU" dirty="0"/>
              <a:t> край имеет округлые края с явлениями отека и гиперемии,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9393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II</a:t>
            </a:r>
            <a:r>
              <a:rPr lang="ru-RU" dirty="0"/>
              <a:t>. Цемент корня зуба:</a:t>
            </a:r>
          </a:p>
          <a:p>
            <a:pPr lvl="0"/>
            <a:r>
              <a:rPr lang="ru-RU" dirty="0"/>
              <a:t>более тонкий;</a:t>
            </a:r>
          </a:p>
          <a:p>
            <a:pPr lvl="0"/>
            <a:r>
              <a:rPr lang="ru-RU" dirty="0"/>
              <a:t>менее плотный;</a:t>
            </a:r>
          </a:p>
          <a:p>
            <a:pPr lvl="0"/>
            <a:r>
              <a:rPr lang="ru-RU" dirty="0"/>
              <a:t>имеет тенденцию к гиперплазии в участке прикрепления эпителия</a:t>
            </a:r>
            <a:r>
              <a:rPr lang="ru-RU" dirty="0" smtClean="0"/>
              <a:t>.</a:t>
            </a:r>
          </a:p>
          <a:p>
            <a:pPr marL="0" lv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III. </a:t>
            </a:r>
            <a:r>
              <a:rPr lang="ru-RU" dirty="0" err="1"/>
              <a:t>Пародонтальная</a:t>
            </a:r>
            <a:r>
              <a:rPr lang="ru-RU" dirty="0"/>
              <a:t> связка (</a:t>
            </a:r>
            <a:r>
              <a:rPr lang="ru-RU" dirty="0" err="1"/>
              <a:t>десмодонт</a:t>
            </a:r>
            <a:r>
              <a:rPr lang="ru-RU" dirty="0"/>
              <a:t> или периодонт}:</a:t>
            </a:r>
          </a:p>
          <a:p>
            <a:pPr lvl="0"/>
            <a:r>
              <a:rPr lang="ru-RU" dirty="0"/>
              <a:t>расширена;</a:t>
            </a:r>
          </a:p>
          <a:p>
            <a:pPr lvl="0"/>
            <a:r>
              <a:rPr lang="ru-RU" dirty="0"/>
              <a:t>имеет тонкие, нежные волокна;</a:t>
            </a:r>
          </a:p>
          <a:p>
            <a:pPr lvl="0"/>
            <a:r>
              <a:rPr lang="ru-RU" dirty="0"/>
              <a:t>отличается гидратацией за счет усиленного </a:t>
            </a:r>
            <a:r>
              <a:rPr lang="ru-RU" dirty="0" err="1"/>
              <a:t>лимфо</a:t>
            </a:r>
            <a:r>
              <a:rPr lang="ru-RU" dirty="0"/>
              <a:t>- и кровоснабжения.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265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I</a:t>
            </a:r>
            <a:r>
              <a:rPr lang="en-US" dirty="0"/>
              <a:t>V</a:t>
            </a:r>
            <a:r>
              <a:rPr lang="ru-RU" dirty="0"/>
              <a:t>. Альвеолярная кость характеризуется:</a:t>
            </a:r>
          </a:p>
          <a:p>
            <a:pPr lvl="0"/>
            <a:r>
              <a:rPr lang="ru-RU" dirty="0"/>
              <a:t>более плоским гребнем;</a:t>
            </a:r>
          </a:p>
          <a:p>
            <a:pPr lvl="0"/>
            <a:r>
              <a:rPr lang="ru-RU" dirty="0"/>
              <a:t>тонкой </a:t>
            </a:r>
            <a:r>
              <a:rPr lang="ru-RU" dirty="0" smtClean="0"/>
              <a:t>решетчатой </a:t>
            </a:r>
            <a:r>
              <a:rPr lang="ru-RU" dirty="0"/>
              <a:t>пластинкой;</a:t>
            </a:r>
          </a:p>
          <a:p>
            <a:pPr lvl="0"/>
            <a:r>
              <a:rPr lang="ru-RU" dirty="0"/>
              <a:t>увеличением пространств губчатого вещества, где расположен костный мозг;</a:t>
            </a:r>
          </a:p>
          <a:p>
            <a:pPr lvl="0"/>
            <a:r>
              <a:rPr lang="ru-RU" dirty="0"/>
              <a:t>меньшей степенью минерализации;</a:t>
            </a:r>
          </a:p>
          <a:p>
            <a:pPr lvl="0"/>
            <a:r>
              <a:rPr lang="ru-RU" dirty="0"/>
              <a:t>меньшим количеством трабекул губчатого вещества;</a:t>
            </a:r>
          </a:p>
          <a:p>
            <a:pPr lvl="0"/>
            <a:r>
              <a:rPr lang="ru-RU" dirty="0"/>
              <a:t>усиленным и </a:t>
            </a:r>
            <a:r>
              <a:rPr lang="ru-RU" dirty="0" err="1"/>
              <a:t>лимфо</a:t>
            </a:r>
            <a:r>
              <a:rPr lang="ru-RU" dirty="0"/>
              <a:t>- и кровоснабжением.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8288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/>
              <a:t>В период временного прикуса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рентгенологический </a:t>
            </a:r>
            <a:r>
              <a:rPr lang="ru-RU" dirty="0"/>
              <a:t>рисунок формирующейся костной ткани </a:t>
            </a:r>
            <a:r>
              <a:rPr lang="ru-RU" dirty="0" smtClean="0"/>
              <a:t>не </a:t>
            </a:r>
            <a:r>
              <a:rPr lang="ru-RU" dirty="0"/>
              <a:t>выражен. </a:t>
            </a:r>
            <a:endParaRPr lang="ru-RU" dirty="0" smtClean="0"/>
          </a:p>
          <a:p>
            <a:r>
              <a:rPr lang="ru-RU" dirty="0" smtClean="0"/>
              <a:t>Четко </a:t>
            </a:r>
            <a:r>
              <a:rPr lang="ru-RU" dirty="0" err="1"/>
              <a:t>контрастируются</a:t>
            </a:r>
            <a:r>
              <a:rPr lang="ru-RU" dirty="0"/>
              <a:t> лишь </a:t>
            </a:r>
            <a:r>
              <a:rPr lang="ru-RU" dirty="0" smtClean="0"/>
              <a:t>кортикальные пластинки </a:t>
            </a:r>
            <a:r>
              <a:rPr lang="ru-RU" dirty="0"/>
              <a:t>фолликулов постоянных зубов и периодонта временных, а также минерализованные ткани зубов. </a:t>
            </a:r>
            <a:endParaRPr lang="ru-RU" dirty="0" smtClean="0"/>
          </a:p>
          <a:p>
            <a:r>
              <a:rPr lang="ru-RU" dirty="0" smtClean="0"/>
              <a:t>Костный </a:t>
            </a:r>
            <a:r>
              <a:rPr lang="ru-RU" dirty="0"/>
              <a:t>рисунок </a:t>
            </a:r>
            <a:r>
              <a:rPr lang="ru-RU" dirty="0" err="1"/>
              <a:t>крупнопетлистый</a:t>
            </a:r>
            <a:r>
              <a:rPr lang="ru-RU" dirty="0"/>
              <a:t>, мало дифференцирован. </a:t>
            </a:r>
            <a:endParaRPr lang="ru-RU" dirty="0" smtClean="0"/>
          </a:p>
          <a:p>
            <a:r>
              <a:rPr lang="ru-RU" dirty="0" err="1" smtClean="0"/>
              <a:t>Периодонтальные</a:t>
            </a:r>
            <a:r>
              <a:rPr lang="ru-RU" dirty="0" smtClean="0"/>
              <a:t> </a:t>
            </a:r>
            <a:r>
              <a:rPr lang="ru-RU" dirty="0"/>
              <a:t>щели всех зубов у детей и подростков почти в 2 раза шире, чем у взрослых, а твердые (кортикальные) пластинки более широкие, но менее интенсивные.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3239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Э</a:t>
            </a:r>
            <a:r>
              <a:rPr lang="ru-RU" dirty="0" smtClean="0"/>
              <a:t>пителиальный </a:t>
            </a:r>
            <a:r>
              <a:rPr lang="ru-RU" dirty="0"/>
              <a:t>покров тонкий, малодифференцированный, с незначительным углублением эпителиальных сосочков, без явлений ороговения. </a:t>
            </a:r>
            <a:endParaRPr lang="ru-RU" dirty="0" smtClean="0"/>
          </a:p>
          <a:p>
            <a:r>
              <a:rPr lang="ru-RU" dirty="0" smtClean="0"/>
              <a:t>У </a:t>
            </a:r>
            <a:r>
              <a:rPr lang="ru-RU" dirty="0"/>
              <a:t>детей до трехлетнего возраста слизистая оболочка полости рта (в том числе и десны) содержит много гликогена. К периоду окончания формирования временного прикуса (в 2,5-3 года) гликоген в эпителии десны не обнаруживается в отличие от других отделов слизистой оболочки полости рта. </a:t>
            </a:r>
            <a:endParaRPr lang="ru-RU" dirty="0" smtClean="0"/>
          </a:p>
          <a:p>
            <a:r>
              <a:rPr lang="ru-RU" dirty="0" smtClean="0"/>
              <a:t>Коллагеновые </a:t>
            </a:r>
            <a:r>
              <a:rPr lang="ru-RU" dirty="0"/>
              <a:t>волокна собственного слоя слизистой оболочки десны расположены неплотно, недостаточно ориентированы. Эластические волокна отсутствуют</a:t>
            </a:r>
            <a:r>
              <a:rPr lang="ru-RU" dirty="0" smtClean="0"/>
              <a:t>.</a:t>
            </a:r>
            <a:r>
              <a:rPr lang="ru-RU" dirty="0"/>
              <a:t> </a:t>
            </a:r>
            <a:r>
              <a:rPr lang="ru-RU" dirty="0" smtClean="0"/>
              <a:t>В связи с этим характерна склонность </a:t>
            </a:r>
            <a:r>
              <a:rPr lang="ru-RU" dirty="0"/>
              <a:t>к диффузным </a:t>
            </a:r>
            <a:r>
              <a:rPr lang="ru-RU" dirty="0" smtClean="0"/>
              <a:t>реакциям.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8074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/>
              <a:t>В период сменного прикуса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у </a:t>
            </a:r>
            <a:r>
              <a:rPr lang="ru-RU" dirty="0"/>
              <a:t>прорезывающихся зубов вершины межзубных перегородок как бы срезаны в сторону прорезывающегося зуба и располагаются на уровне эмалево-цементной границы прорезавшегося и прорезывающегося </a:t>
            </a:r>
            <a:r>
              <a:rPr lang="ru-RU" dirty="0" smtClean="0"/>
              <a:t>зубов. </a:t>
            </a:r>
          </a:p>
          <a:p>
            <a:r>
              <a:rPr lang="ru-RU" dirty="0" smtClean="0"/>
              <a:t>С </a:t>
            </a:r>
            <a:r>
              <a:rPr lang="ru-RU" dirty="0"/>
              <a:t>окончанием прорезывания зубов вершины межзубных перегородок принимают различные очертания – округлые и плоские, напоминающие вершину </a:t>
            </a:r>
            <a:r>
              <a:rPr lang="ru-RU" dirty="0" smtClean="0"/>
              <a:t>трапеции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15028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С</a:t>
            </a:r>
            <a:r>
              <a:rPr lang="ru-RU" dirty="0" smtClean="0"/>
              <a:t>лой </a:t>
            </a:r>
            <a:r>
              <a:rPr lang="ru-RU" dirty="0"/>
              <a:t>эпителия десны утолщается, эпителиальные сосочки приобретают более рельефную форму и глубину, базальная мембрана утолщается, ее коллагеновые структуры становятся плотнее, </a:t>
            </a:r>
            <a:r>
              <a:rPr lang="ru-RU" dirty="0" err="1"/>
              <a:t>ориентированнее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/>
              <a:t>П</a:t>
            </a:r>
            <a:r>
              <a:rPr lang="ru-RU" dirty="0" smtClean="0"/>
              <a:t>роисходит </a:t>
            </a:r>
            <a:r>
              <a:rPr lang="ru-RU" dirty="0"/>
              <a:t>постепенное созревание коллагена и </a:t>
            </a:r>
            <a:r>
              <a:rPr lang="ru-RU" b="1" dirty="0"/>
              <a:t>уменьшается склонность к диффузным реакциям</a:t>
            </a:r>
            <a:r>
              <a:rPr lang="ru-RU" dirty="0"/>
              <a:t>. </a:t>
            </a:r>
            <a:r>
              <a:rPr lang="ru-RU" dirty="0" smtClean="0"/>
              <a:t> Появляются </a:t>
            </a:r>
            <a:r>
              <a:rPr lang="ru-RU" dirty="0" err="1" smtClean="0"/>
              <a:t>периваскулярные</a:t>
            </a:r>
            <a:r>
              <a:rPr lang="ru-RU" dirty="0" smtClean="0"/>
              <a:t> скопления </a:t>
            </a:r>
            <a:r>
              <a:rPr lang="ru-RU" dirty="0"/>
              <a:t>круглоклеточных элементов (лимфоциты, гистиоциты). </a:t>
            </a:r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/>
              <a:t>создает предпосылки к затяжному, хроническому течению патологических процессов в десне.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402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/>
              <a:t>В период постоянного прикуса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Рисунок сформированной костной ткани четко выражен. </a:t>
            </a:r>
            <a:r>
              <a:rPr lang="ru-RU" dirty="0"/>
              <a:t>Костная ткань верхней челюсти и фронтального участка нижней челюсти </a:t>
            </a:r>
            <a:r>
              <a:rPr lang="ru-RU" dirty="0" smtClean="0"/>
              <a:t>имеет </a:t>
            </a:r>
            <a:r>
              <a:rPr lang="ru-RU" dirty="0" err="1"/>
              <a:t>мелкопетлистое</a:t>
            </a:r>
            <a:r>
              <a:rPr lang="ru-RU" dirty="0"/>
              <a:t> строение, а боковых участков нижней челюсти -</a:t>
            </a:r>
            <a:r>
              <a:rPr lang="ru-RU" dirty="0" err="1"/>
              <a:t>крупнопетлистое</a:t>
            </a:r>
            <a:r>
              <a:rPr lang="ru-RU" dirty="0"/>
              <a:t>.</a:t>
            </a:r>
          </a:p>
          <a:p>
            <a:r>
              <a:rPr lang="ru-RU" dirty="0"/>
              <a:t>Форма и высота межзубных перегородок могут варьировать в зависимости от формы зубов на расстоянии между ними. В</a:t>
            </a:r>
            <a:r>
              <a:rPr lang="ru-RU" dirty="0" smtClean="0"/>
              <a:t>ершины </a:t>
            </a:r>
            <a:r>
              <a:rPr lang="ru-RU" dirty="0"/>
              <a:t>межзубных перегородок находятся на уровне эмалево-цементной границы. Но она может быть и сниженной при наличии трем. </a:t>
            </a:r>
            <a:endParaRPr lang="ru-RU" dirty="0" smtClean="0"/>
          </a:p>
          <a:p>
            <a:r>
              <a:rPr lang="ru-RU" dirty="0" smtClean="0"/>
              <a:t>Перегородки </a:t>
            </a:r>
            <a:r>
              <a:rPr lang="ru-RU" dirty="0"/>
              <a:t>могут иметь различную форму: остроконечную </a:t>
            </a:r>
            <a:r>
              <a:rPr lang="ru-RU" dirty="0" err="1"/>
              <a:t>трапецивидную</a:t>
            </a:r>
            <a:r>
              <a:rPr lang="ru-RU" dirty="0"/>
              <a:t>, округлую. </a:t>
            </a:r>
            <a:endParaRPr lang="ru-RU" dirty="0" smtClean="0"/>
          </a:p>
          <a:p>
            <a:r>
              <a:rPr lang="ru-RU" dirty="0" smtClean="0"/>
              <a:t>Здоровая </a:t>
            </a:r>
            <a:r>
              <a:rPr lang="ru-RU" dirty="0"/>
              <a:t>костная ткань пародонта характеризуется наличием четких </a:t>
            </a:r>
            <a:r>
              <a:rPr lang="ru-RU" dirty="0" smtClean="0"/>
              <a:t>кортикальных пластинок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3479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период постоянного прикуса десна у детей имеет зрелую дифференциальную структуру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Сохранена тенденция к хроническому </a:t>
            </a:r>
            <a:r>
              <a:rPr lang="ru-RU" dirty="0"/>
              <a:t>течению патологических процессов в десне.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3698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/>
              <a:t>Классификация заболеваний краевого пародонта у детей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/>
          </a:bodyPr>
          <a:lstStyle/>
          <a:p>
            <a:r>
              <a:rPr lang="ru-RU" dirty="0"/>
              <a:t>В ноябре 1983 г. на заседании XVI пленума Правления Всесоюзного общества стоматологов была принята </a:t>
            </a:r>
            <a:r>
              <a:rPr lang="ru-RU" dirty="0" smtClean="0"/>
              <a:t>по  представлению кафедры детской стоматологии ЦИУ классификация </a:t>
            </a:r>
            <a:r>
              <a:rPr lang="ru-RU" dirty="0"/>
              <a:t>заболеваний </a:t>
            </a:r>
            <a:r>
              <a:rPr lang="ru-RU" dirty="0" smtClean="0"/>
              <a:t>пародонта у детей, которая </a:t>
            </a:r>
            <a:r>
              <a:rPr lang="ru-RU" dirty="0"/>
              <a:t>более широко используется, чем международная (МКБ-10). </a:t>
            </a:r>
            <a:endParaRPr lang="ru-RU" dirty="0" smtClean="0"/>
          </a:p>
          <a:p>
            <a:r>
              <a:rPr lang="ru-RU" dirty="0" smtClean="0"/>
              <a:t>В 2001 </a:t>
            </a:r>
            <a:r>
              <a:rPr lang="ru-RU" dirty="0"/>
              <a:t>г. </a:t>
            </a:r>
            <a:r>
              <a:rPr lang="ru-RU" dirty="0" smtClean="0"/>
              <a:t>на </a:t>
            </a:r>
            <a:r>
              <a:rPr lang="ru-RU" dirty="0"/>
              <a:t>заседании президиума секции </a:t>
            </a:r>
            <a:r>
              <a:rPr lang="ru-RU" dirty="0" err="1"/>
              <a:t>пародонтологов</a:t>
            </a:r>
            <a:r>
              <a:rPr lang="ru-RU" dirty="0"/>
              <a:t> </a:t>
            </a:r>
            <a:r>
              <a:rPr lang="ru-RU" dirty="0" smtClean="0"/>
              <a:t> внесены изменения </a:t>
            </a:r>
            <a:r>
              <a:rPr lang="ru-RU" dirty="0"/>
              <a:t>и </a:t>
            </a:r>
            <a:r>
              <a:rPr lang="ru-RU" dirty="0" smtClean="0"/>
              <a:t>дополнения.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246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/>
              <a:t>Классификация заболеваний краевого пародонта у детей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dirty="0"/>
              <a:t>Гингивит </a:t>
            </a:r>
            <a:r>
              <a:rPr lang="ru-RU" sz="3400" dirty="0" smtClean="0"/>
              <a:t>(К 05.0 – К 05.19)- </a:t>
            </a:r>
            <a:r>
              <a:rPr lang="ru-RU" sz="3400" dirty="0"/>
              <a:t>воспаление десны, обусловленное неблагоприятным воздействием общих и местных факторов и протекающее без нарушения целости зубодесневого прикрепления. </a:t>
            </a:r>
          </a:p>
          <a:p>
            <a:r>
              <a:rPr lang="ru-RU" sz="3400" dirty="0"/>
              <a:t>Формы: </a:t>
            </a:r>
            <a:r>
              <a:rPr lang="ru-RU" sz="3400" dirty="0" smtClean="0"/>
              <a:t>катаральный</a:t>
            </a:r>
            <a:r>
              <a:rPr lang="ru-RU" sz="3400" dirty="0"/>
              <a:t> </a:t>
            </a:r>
            <a:r>
              <a:rPr lang="ru-RU" sz="3400" dirty="0" smtClean="0"/>
              <a:t>(К 05.10), гипертрофический</a:t>
            </a:r>
            <a:r>
              <a:rPr lang="ru-RU" sz="3400" dirty="0"/>
              <a:t> (К </a:t>
            </a:r>
            <a:r>
              <a:rPr lang="ru-RU" sz="3400" dirty="0" smtClean="0"/>
              <a:t>05.11), язвенный</a:t>
            </a:r>
            <a:r>
              <a:rPr lang="ru-RU" sz="3400" dirty="0"/>
              <a:t> (К </a:t>
            </a:r>
            <a:r>
              <a:rPr lang="ru-RU" sz="3400" dirty="0" smtClean="0"/>
              <a:t>05.12). </a:t>
            </a:r>
            <a:endParaRPr lang="ru-RU" sz="3400" dirty="0"/>
          </a:p>
          <a:p>
            <a:r>
              <a:rPr lang="ru-RU" sz="3400" dirty="0"/>
              <a:t>Течение: острое, хроническое, обострившееся, ремиссия. </a:t>
            </a:r>
          </a:p>
          <a:p>
            <a:r>
              <a:rPr lang="ru-RU" sz="3400" dirty="0"/>
              <a:t>Распространенность: </a:t>
            </a:r>
            <a:r>
              <a:rPr lang="ru-RU" sz="3400" dirty="0" smtClean="0"/>
              <a:t>локализованный (не более 8 зубов), </a:t>
            </a:r>
            <a:r>
              <a:rPr lang="ru-RU" sz="3400" dirty="0" err="1"/>
              <a:t>генерализованный</a:t>
            </a:r>
            <a:r>
              <a:rPr lang="ru-RU" sz="3400" dirty="0"/>
              <a:t>. </a:t>
            </a:r>
          </a:p>
          <a:p>
            <a:r>
              <a:rPr lang="ru-RU" sz="3400" dirty="0"/>
              <a:t>Степень тяжести: легкая, средняя, </a:t>
            </a:r>
            <a:r>
              <a:rPr lang="ru-RU" sz="3400" dirty="0" smtClean="0"/>
              <a:t>тяжелая </a:t>
            </a:r>
          </a:p>
          <a:p>
            <a:pPr marL="0" indent="0">
              <a:buNone/>
            </a:pPr>
            <a:r>
              <a:rPr lang="ru-RU" sz="3400" dirty="0" smtClean="0"/>
              <a:t>( 2001 г. Изменения и дополнения: степень тяжести и форма для гипертрофического гингивита (1\3, 1\2, более 1\2 высоты коронки; отечная или фиброзная формы).  </a:t>
            </a:r>
            <a:endParaRPr lang="ru-RU" sz="3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62799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507288" cy="528945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Пародонтит </a:t>
            </a:r>
            <a:r>
              <a:rPr lang="ru-RU" dirty="0" smtClean="0"/>
              <a:t>(К 05.2 - К 05.4), - </a:t>
            </a:r>
            <a:r>
              <a:rPr lang="ru-RU" dirty="0"/>
              <a:t>воспаление тканей пародонта, которое характеризуется прогрессирующей деструкцией </a:t>
            </a:r>
            <a:r>
              <a:rPr lang="ru-RU" dirty="0" err="1"/>
              <a:t>периодонтальной</a:t>
            </a:r>
            <a:r>
              <a:rPr lang="ru-RU" dirty="0"/>
              <a:t> связки и кости. </a:t>
            </a:r>
          </a:p>
          <a:p>
            <a:r>
              <a:rPr lang="ru-RU" dirty="0"/>
              <a:t>Течение: острое, хроническое, обострившееся (в том числе </a:t>
            </a:r>
            <a:r>
              <a:rPr lang="ru-RU" dirty="0" err="1"/>
              <a:t>абсцедирующее</a:t>
            </a:r>
            <a:r>
              <a:rPr lang="ru-RU" dirty="0"/>
              <a:t>), </a:t>
            </a:r>
            <a:r>
              <a:rPr lang="ru-RU" dirty="0" smtClean="0"/>
              <a:t>ремиссия</a:t>
            </a:r>
            <a:r>
              <a:rPr lang="ru-RU" dirty="0"/>
              <a:t> </a:t>
            </a:r>
            <a:r>
              <a:rPr lang="ru-RU" dirty="0" smtClean="0"/>
              <a:t>(2001 г.  - Хроническое , агрессивное)</a:t>
            </a:r>
            <a:endParaRPr lang="ru-RU" dirty="0"/>
          </a:p>
          <a:p>
            <a:r>
              <a:rPr lang="ru-RU" dirty="0"/>
              <a:t>Степень </a:t>
            </a:r>
            <a:r>
              <a:rPr lang="ru-RU" dirty="0" smtClean="0"/>
              <a:t>тяжести</a:t>
            </a:r>
            <a:r>
              <a:rPr lang="ru-RU" dirty="0"/>
              <a:t>(по клинико-рентгенологической характеристике степени деструкции кости </a:t>
            </a:r>
            <a:r>
              <a:rPr lang="ru-RU" dirty="0" smtClean="0"/>
              <a:t>а\о) : легкая (ПК не более 4 мм), средняя (ПК 4-6 мм), тяжелая (более 6 мм) </a:t>
            </a:r>
          </a:p>
          <a:p>
            <a:r>
              <a:rPr lang="ru-RU" dirty="0" smtClean="0"/>
              <a:t>Распространенность</a:t>
            </a:r>
            <a:r>
              <a:rPr lang="ru-RU" dirty="0"/>
              <a:t>: </a:t>
            </a:r>
            <a:r>
              <a:rPr lang="ru-RU" dirty="0" smtClean="0"/>
              <a:t>локализованный (К 05.30), </a:t>
            </a:r>
            <a:r>
              <a:rPr lang="ru-RU" dirty="0" err="1" smtClean="0"/>
              <a:t>генерализованный</a:t>
            </a:r>
            <a:r>
              <a:rPr lang="ru-RU" dirty="0" smtClean="0"/>
              <a:t> </a:t>
            </a:r>
            <a:r>
              <a:rPr lang="ru-RU" dirty="0"/>
              <a:t>(К </a:t>
            </a:r>
            <a:r>
              <a:rPr lang="ru-RU" dirty="0" smtClean="0"/>
              <a:t>05.31).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31178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Быстропрогрессирующий агрессивный пародонтит</a:t>
            </a:r>
          </a:p>
          <a:p>
            <a:r>
              <a:rPr lang="ru-RU" dirty="0"/>
              <a:t>Степень </a:t>
            </a:r>
            <a:r>
              <a:rPr lang="ru-RU" dirty="0" smtClean="0"/>
              <a:t>тяжести: средняя, тяжелая</a:t>
            </a:r>
          </a:p>
          <a:p>
            <a:r>
              <a:rPr lang="ru-RU" dirty="0"/>
              <a:t>Распространенность: </a:t>
            </a:r>
            <a:r>
              <a:rPr lang="ru-RU" dirty="0" smtClean="0"/>
              <a:t>локализованный, </a:t>
            </a:r>
            <a:r>
              <a:rPr lang="ru-RU" dirty="0" err="1" smtClean="0"/>
              <a:t>генерализованный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844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800" b="1"/>
              <a:t>Классификация активных форм пародонтита (</a:t>
            </a:r>
            <a:r>
              <a:rPr lang="en-US" altLang="ru-RU" sz="2800" b="1"/>
              <a:t>Page R</a:t>
            </a:r>
            <a:r>
              <a:rPr lang="ru-RU" altLang="ru-RU" sz="2800" b="1"/>
              <a:t>.</a:t>
            </a:r>
            <a:r>
              <a:rPr lang="en-US" altLang="ru-RU" sz="2800" b="1"/>
              <a:t>C</a:t>
            </a:r>
            <a:r>
              <a:rPr lang="ru-RU" altLang="ru-RU" sz="2800" b="1"/>
              <a:t>.,</a:t>
            </a:r>
            <a:r>
              <a:rPr lang="en-US" altLang="ru-RU" sz="2800" b="1"/>
              <a:t> Schroeder H</a:t>
            </a:r>
            <a:r>
              <a:rPr lang="ru-RU" altLang="ru-RU" sz="2800" b="1"/>
              <a:t>.</a:t>
            </a:r>
            <a:r>
              <a:rPr lang="en-US" altLang="ru-RU" sz="2800" b="1"/>
              <a:t>E</a:t>
            </a:r>
            <a:r>
              <a:rPr lang="ru-RU" altLang="ru-RU" sz="2800" b="1"/>
              <a:t>., 1982)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2000" dirty="0"/>
              <a:t>1. </a:t>
            </a:r>
            <a:r>
              <a:rPr lang="ru-RU" altLang="ru-RU" sz="2400" dirty="0"/>
              <a:t>ПУБЕРТАТНЫЙ ПАРОДОНТИТ (возраст до 12 лет) (К 05.28):</a:t>
            </a:r>
          </a:p>
          <a:p>
            <a:pPr>
              <a:lnSpc>
                <a:spcPct val="80000"/>
              </a:lnSpc>
            </a:pPr>
            <a:r>
              <a:rPr lang="ru-RU" altLang="ru-RU" sz="2400" dirty="0"/>
              <a:t>Локализованный</a:t>
            </a:r>
          </a:p>
          <a:p>
            <a:pPr>
              <a:lnSpc>
                <a:spcPct val="80000"/>
              </a:lnSpc>
            </a:pPr>
            <a:r>
              <a:rPr lang="ru-RU" altLang="ru-RU" sz="2400" dirty="0" err="1"/>
              <a:t>Генерализованный</a:t>
            </a:r>
            <a:endParaRPr lang="ru-RU" altLang="ru-RU" sz="2400" dirty="0"/>
          </a:p>
          <a:p>
            <a:pPr>
              <a:lnSpc>
                <a:spcPct val="80000"/>
              </a:lnSpc>
            </a:pPr>
            <a:endParaRPr lang="ru-RU" altLang="ru-RU" sz="2400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dirty="0"/>
              <a:t>2. ЮНОШЕСКИЙ ПАРОДОНТИТ (возраст от 13 до 17 лет) (К 05.4):</a:t>
            </a:r>
          </a:p>
          <a:p>
            <a:pPr>
              <a:lnSpc>
                <a:spcPct val="80000"/>
              </a:lnSpc>
            </a:pPr>
            <a:r>
              <a:rPr lang="ru-RU" altLang="ru-RU" sz="2400" dirty="0"/>
              <a:t>Локализованный</a:t>
            </a:r>
          </a:p>
          <a:p>
            <a:pPr>
              <a:lnSpc>
                <a:spcPct val="80000"/>
              </a:lnSpc>
            </a:pPr>
            <a:r>
              <a:rPr lang="ru-RU" altLang="ru-RU" sz="2400" dirty="0" err="1"/>
              <a:t>Генерализованный</a:t>
            </a:r>
            <a:endParaRPr lang="ru-RU" altLang="ru-RU" sz="2400" dirty="0"/>
          </a:p>
          <a:p>
            <a:pPr>
              <a:lnSpc>
                <a:spcPct val="80000"/>
              </a:lnSpc>
            </a:pPr>
            <a:endParaRPr lang="ru-RU" altLang="ru-RU" sz="2400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dirty="0"/>
              <a:t>3. БЫСТРОПРОГРЕССИРУЮЩИЙ ПАРОДОНТИТ (возраст от 17 до 35 лет) (К 05.38):</a:t>
            </a:r>
          </a:p>
          <a:p>
            <a:pPr>
              <a:lnSpc>
                <a:spcPct val="80000"/>
              </a:lnSpc>
            </a:pPr>
            <a:r>
              <a:rPr lang="ru-RU" altLang="ru-RU" sz="2400" dirty="0" err="1"/>
              <a:t>Генерализованный</a:t>
            </a:r>
            <a:endParaRPr lang="ru-RU" altLang="ru-RU" sz="2400" dirty="0"/>
          </a:p>
          <a:p>
            <a:pPr>
              <a:lnSpc>
                <a:spcPct val="80000"/>
              </a:lnSpc>
            </a:pPr>
            <a:endParaRPr lang="ru-RU" altLang="ru-RU" sz="2400" dirty="0"/>
          </a:p>
          <a:p>
            <a:pPr>
              <a:lnSpc>
                <a:spcPct val="80000"/>
              </a:lnSpc>
            </a:pPr>
            <a:endParaRPr lang="ru-RU" altLang="ru-RU" sz="2000" dirty="0"/>
          </a:p>
        </p:txBody>
      </p:sp>
    </p:spTree>
    <p:extLst>
      <p:ext uri="{BB962C8B-B14F-4D97-AF65-F5344CB8AC3E}">
        <p14:creationId xmlns:p14="http://schemas.microsoft.com/office/powerpoint/2010/main" val="35196695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Пародонтоз (К 05.5) </a:t>
            </a:r>
            <a:r>
              <a:rPr lang="ru-RU" dirty="0"/>
              <a:t>- дистрофическое поражение </a:t>
            </a:r>
            <a:r>
              <a:rPr lang="ru-RU" dirty="0" smtClean="0"/>
              <a:t>пародонта с отсутствием воспалительного процесса в </a:t>
            </a:r>
            <a:r>
              <a:rPr lang="ru-RU" dirty="0" err="1" smtClean="0"/>
              <a:t>десневом</a:t>
            </a:r>
            <a:r>
              <a:rPr lang="ru-RU" dirty="0" smtClean="0"/>
              <a:t> крае и ПК. </a:t>
            </a:r>
            <a:endParaRPr lang="ru-RU" dirty="0"/>
          </a:p>
          <a:p>
            <a:r>
              <a:rPr lang="ru-RU" dirty="0"/>
              <a:t>Течение: хроническое, ремиссия. </a:t>
            </a:r>
            <a:endParaRPr lang="ru-RU" dirty="0" smtClean="0"/>
          </a:p>
          <a:p>
            <a:r>
              <a:rPr lang="ru-RU" dirty="0" smtClean="0"/>
              <a:t>Степень тяжести по степени обнажения корней зубов: легкая – до 4 мм, средняя – 4-6 мм, тяжелая – более 6 мм.</a:t>
            </a:r>
          </a:p>
          <a:p>
            <a:r>
              <a:rPr lang="ru-RU" dirty="0" smtClean="0"/>
              <a:t> </a:t>
            </a:r>
            <a:r>
              <a:rPr lang="ru-RU" dirty="0"/>
              <a:t>Распространенность: </a:t>
            </a:r>
            <a:r>
              <a:rPr lang="ru-RU" dirty="0" err="1"/>
              <a:t>генерализованный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71504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Идиопатические заболевания с прогрессирующим лизисом тканей </a:t>
            </a:r>
            <a:r>
              <a:rPr lang="ru-RU" dirty="0" smtClean="0"/>
              <a:t>пародонта: синдром </a:t>
            </a:r>
            <a:r>
              <a:rPr lang="ru-RU" dirty="0" err="1"/>
              <a:t>Папийона-Лефевра</a:t>
            </a:r>
            <a:r>
              <a:rPr lang="ru-RU" dirty="0"/>
              <a:t>, Х-</a:t>
            </a:r>
            <a:r>
              <a:rPr lang="ru-RU" dirty="0" err="1"/>
              <a:t>гистиоцитоз</a:t>
            </a:r>
            <a:r>
              <a:rPr lang="ru-RU" dirty="0"/>
              <a:t>, </a:t>
            </a:r>
            <a:r>
              <a:rPr lang="ru-RU" dirty="0" err="1"/>
              <a:t>акаталазия</a:t>
            </a:r>
            <a:r>
              <a:rPr lang="ru-RU" dirty="0"/>
              <a:t>, </a:t>
            </a:r>
            <a:r>
              <a:rPr lang="ru-RU" dirty="0" err="1"/>
              <a:t>нейтропения</a:t>
            </a:r>
            <a:r>
              <a:rPr lang="ru-RU" dirty="0"/>
              <a:t>, </a:t>
            </a:r>
            <a:r>
              <a:rPr lang="ru-RU" dirty="0" err="1"/>
              <a:t>агаммаглобулинемия</a:t>
            </a:r>
            <a:r>
              <a:rPr lang="ru-RU" dirty="0"/>
              <a:t> и </a:t>
            </a:r>
            <a:r>
              <a:rPr lang="ru-RU" dirty="0" smtClean="0"/>
              <a:t>др. (с 2001 синдромы, проявляющиеся в тканях пародонта)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31016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Пародонтомы</a:t>
            </a:r>
            <a:r>
              <a:rPr lang="ru-RU" dirty="0"/>
              <a:t> - опухолевые и опухолеподобные процессы </a:t>
            </a:r>
            <a:r>
              <a:rPr lang="ru-RU" dirty="0" smtClean="0"/>
              <a:t>пародонта: </a:t>
            </a:r>
            <a:r>
              <a:rPr lang="ru-RU" dirty="0" err="1" smtClean="0"/>
              <a:t>фиброматоз</a:t>
            </a:r>
            <a:r>
              <a:rPr lang="ru-RU" dirty="0" smtClean="0"/>
              <a:t> десен (К 06.10), </a:t>
            </a:r>
            <a:r>
              <a:rPr lang="ru-RU" dirty="0" err="1" smtClean="0"/>
              <a:t>пародонтальная</a:t>
            </a:r>
            <a:r>
              <a:rPr lang="ru-RU" dirty="0" smtClean="0"/>
              <a:t> киста (К 06.83), эпулис (К 06.82)</a:t>
            </a:r>
          </a:p>
          <a:p>
            <a:r>
              <a:rPr lang="ru-RU" dirty="0" smtClean="0"/>
              <a:t>Течение: хроническое</a:t>
            </a:r>
          </a:p>
          <a:p>
            <a:r>
              <a:rPr lang="ru-RU" dirty="0" smtClean="0"/>
              <a:t>Распространенность: локализованный, </a:t>
            </a:r>
            <a:r>
              <a:rPr lang="ru-RU" dirty="0" err="1" smtClean="0"/>
              <a:t>генерализованный</a:t>
            </a:r>
            <a:endParaRPr lang="ru-RU" dirty="0" smtClean="0"/>
          </a:p>
          <a:p>
            <a:r>
              <a:rPr lang="ru-RU" dirty="0" smtClean="0"/>
              <a:t>Формы (для эпулиса – гистология)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08147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МКБ-10</a:t>
            </a:r>
            <a:br>
              <a:rPr lang="ru-RU" dirty="0" smtClean="0"/>
            </a:br>
            <a:r>
              <a:rPr lang="ru-RU" dirty="0" smtClean="0"/>
              <a:t>Гингивит </a:t>
            </a:r>
            <a:r>
              <a:rPr lang="ru-RU" dirty="0"/>
              <a:t>и болезни пародонта (K05)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K05.0 Острый гингивит</a:t>
            </a:r>
          </a:p>
          <a:p>
            <a:r>
              <a:rPr lang="ru-RU" dirty="0"/>
              <a:t>Исключены: острый </a:t>
            </a:r>
            <a:r>
              <a:rPr lang="ru-RU" dirty="0" err="1"/>
              <a:t>некротизирующий</a:t>
            </a:r>
            <a:r>
              <a:rPr lang="ru-RU" dirty="0"/>
              <a:t> язвенный гингивит (A69.1) </a:t>
            </a:r>
            <a:r>
              <a:rPr lang="ru-RU" dirty="0" err="1"/>
              <a:t>гингивостоматит</a:t>
            </a:r>
            <a:r>
              <a:rPr lang="ru-RU" dirty="0"/>
              <a:t>, вызванный вирусом простого герпеса [</a:t>
            </a:r>
            <a:r>
              <a:rPr lang="ru-RU" dirty="0" err="1"/>
              <a:t>herpes</a:t>
            </a:r>
            <a:r>
              <a:rPr lang="ru-RU" dirty="0"/>
              <a:t> </a:t>
            </a:r>
            <a:r>
              <a:rPr lang="ru-RU" dirty="0" err="1"/>
              <a:t>simplex</a:t>
            </a:r>
            <a:r>
              <a:rPr lang="ru-RU" dirty="0"/>
              <a:t>] (B00.2</a:t>
            </a:r>
            <a:r>
              <a:rPr lang="ru-RU" dirty="0" smtClean="0"/>
              <a:t>)</a:t>
            </a:r>
          </a:p>
          <a:p>
            <a:r>
              <a:rPr lang="ru-RU" dirty="0" smtClean="0"/>
              <a:t>K05.00 острый стрептококковый </a:t>
            </a:r>
            <a:r>
              <a:rPr lang="ru-RU" dirty="0" err="1" smtClean="0"/>
              <a:t>гингивостоматит</a:t>
            </a:r>
            <a:endParaRPr lang="ru-RU" dirty="0" smtClean="0"/>
          </a:p>
          <a:p>
            <a:r>
              <a:rPr lang="ru-RU" dirty="0" smtClean="0"/>
              <a:t>K05.08 Другой уточненный острый гингивит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34747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K05.1 хронический гингивит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ru-RU" sz="2800" dirty="0" smtClean="0"/>
              <a:t>K05.10 Хронический гингивит. Простой маргинальный</a:t>
            </a:r>
          </a:p>
          <a:p>
            <a:r>
              <a:rPr lang="ru-RU" sz="2800" dirty="0" smtClean="0"/>
              <a:t>K05.11 </a:t>
            </a:r>
            <a:r>
              <a:rPr lang="ru-RU" sz="2800" dirty="0"/>
              <a:t>Хронический гингивит</a:t>
            </a:r>
            <a:r>
              <a:rPr lang="ru-RU" sz="2800" dirty="0" smtClean="0"/>
              <a:t>. Гиперпластический</a:t>
            </a:r>
          </a:p>
          <a:p>
            <a:r>
              <a:rPr lang="ru-RU" sz="2800" dirty="0" smtClean="0"/>
              <a:t>K05.12 </a:t>
            </a:r>
            <a:r>
              <a:rPr lang="ru-RU" sz="2800" dirty="0"/>
              <a:t>Хронический гингивит</a:t>
            </a:r>
            <a:r>
              <a:rPr lang="ru-RU" sz="2800" dirty="0" smtClean="0"/>
              <a:t>. Язвенный</a:t>
            </a:r>
          </a:p>
          <a:p>
            <a:r>
              <a:rPr lang="ru-RU" sz="2800" dirty="0" smtClean="0"/>
              <a:t>K05.13 </a:t>
            </a:r>
            <a:r>
              <a:rPr lang="ru-RU" sz="2800" dirty="0"/>
              <a:t>Хронический гингивит</a:t>
            </a:r>
            <a:r>
              <a:rPr lang="ru-RU" sz="2800" dirty="0" smtClean="0"/>
              <a:t>. Десквамативный</a:t>
            </a:r>
          </a:p>
          <a:p>
            <a:r>
              <a:rPr lang="ru-RU" sz="2800" dirty="0" smtClean="0"/>
              <a:t>K05.18 Другой уточненный хронический </a:t>
            </a:r>
            <a:r>
              <a:rPr lang="ru-RU" sz="2800" dirty="0"/>
              <a:t>гингивит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K05.19 </a:t>
            </a:r>
            <a:r>
              <a:rPr lang="ru-RU" sz="2800" dirty="0"/>
              <a:t>Хронический </a:t>
            </a:r>
            <a:r>
              <a:rPr lang="ru-RU" sz="2800" dirty="0" smtClean="0"/>
              <a:t>гингивит неуточненный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963900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K05.2 Острый пародонтит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K05.20 </a:t>
            </a:r>
            <a:r>
              <a:rPr lang="ru-RU" dirty="0" err="1" smtClean="0"/>
              <a:t>периодонтальный</a:t>
            </a:r>
            <a:r>
              <a:rPr lang="ru-RU" dirty="0" smtClean="0"/>
              <a:t> абсцесс (</a:t>
            </a:r>
            <a:r>
              <a:rPr lang="ru-RU" dirty="0" err="1" smtClean="0"/>
              <a:t>пародонтальный</a:t>
            </a:r>
            <a:r>
              <a:rPr lang="ru-RU" dirty="0" smtClean="0"/>
              <a:t> абсцесс) </a:t>
            </a:r>
            <a:r>
              <a:rPr lang="ru-RU" dirty="0" err="1" smtClean="0"/>
              <a:t>десневого</a:t>
            </a:r>
            <a:r>
              <a:rPr lang="ru-RU" dirty="0" smtClean="0"/>
              <a:t> происхождения без свища</a:t>
            </a:r>
          </a:p>
          <a:p>
            <a:r>
              <a:rPr lang="ru-RU" dirty="0" smtClean="0"/>
              <a:t>K05.21 </a:t>
            </a:r>
            <a:r>
              <a:rPr lang="ru-RU" dirty="0" err="1" smtClean="0"/>
              <a:t>периодонтальный</a:t>
            </a:r>
            <a:r>
              <a:rPr lang="ru-RU" dirty="0" smtClean="0"/>
              <a:t> </a:t>
            </a:r>
            <a:r>
              <a:rPr lang="ru-RU" dirty="0"/>
              <a:t>абсцесс (</a:t>
            </a:r>
            <a:r>
              <a:rPr lang="ru-RU" dirty="0" err="1"/>
              <a:t>пародонтальный</a:t>
            </a:r>
            <a:r>
              <a:rPr lang="ru-RU" dirty="0"/>
              <a:t> абсцесс) </a:t>
            </a:r>
            <a:r>
              <a:rPr lang="ru-RU" dirty="0" err="1"/>
              <a:t>десневого</a:t>
            </a:r>
            <a:r>
              <a:rPr lang="ru-RU" dirty="0"/>
              <a:t> происхождения </a:t>
            </a:r>
            <a:r>
              <a:rPr lang="ru-RU" dirty="0" smtClean="0"/>
              <a:t>со свищем</a:t>
            </a:r>
          </a:p>
          <a:p>
            <a:r>
              <a:rPr lang="ru-RU" dirty="0" smtClean="0"/>
              <a:t>K05.22 острый </a:t>
            </a:r>
            <a:r>
              <a:rPr lang="ru-RU" dirty="0" err="1" smtClean="0"/>
              <a:t>перекоронит</a:t>
            </a:r>
            <a:endParaRPr lang="ru-RU" dirty="0" smtClean="0"/>
          </a:p>
          <a:p>
            <a:r>
              <a:rPr lang="ru-RU" dirty="0" smtClean="0"/>
              <a:t>K05.28 другой уточненный пародонтит</a:t>
            </a:r>
          </a:p>
          <a:p>
            <a:r>
              <a:rPr lang="ru-RU" dirty="0" smtClean="0"/>
              <a:t>K05.29</a:t>
            </a:r>
            <a:r>
              <a:rPr lang="ru-RU" dirty="0"/>
              <a:t> </a:t>
            </a:r>
            <a:r>
              <a:rPr lang="ru-RU" dirty="0" smtClean="0"/>
              <a:t>острый неуточненный пародонтит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6539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K05.3 хронический пародонтит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K05.30 </a:t>
            </a:r>
            <a:r>
              <a:rPr lang="ru-RU" dirty="0"/>
              <a:t>хронический </a:t>
            </a:r>
            <a:r>
              <a:rPr lang="ru-RU" dirty="0" smtClean="0"/>
              <a:t>пародонтит. Локализованный</a:t>
            </a:r>
          </a:p>
          <a:p>
            <a:r>
              <a:rPr lang="ru-RU" dirty="0" smtClean="0"/>
              <a:t>K05.31 </a:t>
            </a:r>
            <a:r>
              <a:rPr lang="ru-RU" dirty="0"/>
              <a:t>хронический пародонтит</a:t>
            </a:r>
            <a:r>
              <a:rPr lang="ru-RU" dirty="0" smtClean="0"/>
              <a:t>. </a:t>
            </a:r>
            <a:r>
              <a:rPr lang="ru-RU" dirty="0" err="1" smtClean="0"/>
              <a:t>Генерализованный</a:t>
            </a:r>
            <a:endParaRPr lang="ru-RU" dirty="0" smtClean="0"/>
          </a:p>
          <a:p>
            <a:r>
              <a:rPr lang="ru-RU" dirty="0" smtClean="0"/>
              <a:t>K05.32 </a:t>
            </a:r>
            <a:r>
              <a:rPr lang="ru-RU" dirty="0"/>
              <a:t>хронический </a:t>
            </a:r>
            <a:r>
              <a:rPr lang="ru-RU" dirty="0" err="1" smtClean="0"/>
              <a:t>перекоронит</a:t>
            </a:r>
            <a:r>
              <a:rPr lang="ru-RU" dirty="0" smtClean="0"/>
              <a:t>.</a:t>
            </a:r>
          </a:p>
          <a:p>
            <a:r>
              <a:rPr lang="ru-RU" dirty="0" smtClean="0"/>
              <a:t>K05.33 утолщенный фолликул (гипертрофия сосочка).</a:t>
            </a:r>
          </a:p>
          <a:p>
            <a:r>
              <a:rPr lang="ru-RU" dirty="0" smtClean="0"/>
              <a:t>K05.38 другой уточненный </a:t>
            </a:r>
            <a:r>
              <a:rPr lang="ru-RU" dirty="0"/>
              <a:t>хронический пародонтит</a:t>
            </a:r>
            <a:r>
              <a:rPr lang="ru-RU" dirty="0" smtClean="0"/>
              <a:t>.</a:t>
            </a:r>
          </a:p>
          <a:p>
            <a:r>
              <a:rPr lang="ru-RU" dirty="0" smtClean="0"/>
              <a:t>K05.39 </a:t>
            </a:r>
            <a:r>
              <a:rPr lang="ru-RU" dirty="0"/>
              <a:t>хронический </a:t>
            </a:r>
            <a:r>
              <a:rPr lang="ru-RU" dirty="0" smtClean="0"/>
              <a:t>пародонтит неуточненный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298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58418"/>
          </a:xfrm>
        </p:spPr>
        <p:txBody>
          <a:bodyPr>
            <a:normAutofit/>
          </a:bodyPr>
          <a:lstStyle/>
          <a:p>
            <a:r>
              <a:rPr lang="ru-RU" dirty="0"/>
              <a:t>K05.4 пародонтоз</a:t>
            </a:r>
            <a:br>
              <a:rPr lang="ru-RU" dirty="0"/>
            </a:br>
            <a:r>
              <a:rPr lang="ru-RU" dirty="0"/>
              <a:t>K05.5 Другие болезни пародонта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51595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Этиология заболеваний пародонта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Местные причины:</a:t>
            </a:r>
          </a:p>
          <a:p>
            <a:pPr marL="0" indent="0">
              <a:buNone/>
            </a:pPr>
            <a:r>
              <a:rPr lang="ru-RU" dirty="0" smtClean="0"/>
              <a:t>      Ведущая </a:t>
            </a:r>
            <a:r>
              <a:rPr lang="ru-RU" dirty="0"/>
              <a:t>роль в развитии заболеваний пародонта </a:t>
            </a:r>
            <a:r>
              <a:rPr lang="ru-RU" dirty="0" smtClean="0"/>
              <a:t>принадлежит микрофлоре </a:t>
            </a:r>
            <a:r>
              <a:rPr lang="ru-RU" dirty="0"/>
              <a:t>зубной бляшки, зубного </a:t>
            </a:r>
            <a:r>
              <a:rPr lang="ru-RU" dirty="0" smtClean="0"/>
              <a:t>налёта</a:t>
            </a:r>
            <a:r>
              <a:rPr lang="ru-RU" dirty="0"/>
              <a:t> </a:t>
            </a:r>
            <a:r>
              <a:rPr lang="ru-RU" dirty="0" smtClean="0"/>
              <a:t>- </a:t>
            </a:r>
            <a:r>
              <a:rPr lang="ru-RU" dirty="0" err="1" smtClean="0"/>
              <a:t>пародонтопатогенным</a:t>
            </a:r>
            <a:r>
              <a:rPr lang="ru-RU" dirty="0" smtClean="0"/>
              <a:t> бактериям:  </a:t>
            </a:r>
            <a:r>
              <a:rPr lang="ru-RU" dirty="0" err="1"/>
              <a:t>Actinobacylus</a:t>
            </a:r>
            <a:r>
              <a:rPr lang="ru-RU" dirty="0"/>
              <a:t> </a:t>
            </a:r>
            <a:r>
              <a:rPr lang="ru-RU" dirty="0" err="1"/>
              <a:t>actinomycetemcomintans</a:t>
            </a:r>
            <a:r>
              <a:rPr lang="ru-RU" dirty="0"/>
              <a:t>, </a:t>
            </a:r>
            <a:r>
              <a:rPr lang="ru-RU" dirty="0" err="1"/>
              <a:t>Prevotella</a:t>
            </a:r>
            <a:r>
              <a:rPr lang="ru-RU" dirty="0"/>
              <a:t> </a:t>
            </a:r>
            <a:r>
              <a:rPr lang="ru-RU" dirty="0" err="1"/>
              <a:t>itermedia</a:t>
            </a:r>
            <a:r>
              <a:rPr lang="ru-RU" dirty="0"/>
              <a:t>, </a:t>
            </a:r>
            <a:r>
              <a:rPr lang="ru-RU" dirty="0" err="1"/>
              <a:t>Porphyromonas</a:t>
            </a:r>
            <a:r>
              <a:rPr lang="ru-RU" dirty="0"/>
              <a:t> </a:t>
            </a:r>
            <a:r>
              <a:rPr lang="ru-RU" dirty="0" err="1"/>
              <a:t>gingivalis</a:t>
            </a:r>
            <a:r>
              <a:rPr lang="ru-RU" dirty="0"/>
              <a:t>, </a:t>
            </a:r>
            <a:r>
              <a:rPr lang="ru-RU" dirty="0" err="1"/>
              <a:t>Bacteroides</a:t>
            </a:r>
            <a:r>
              <a:rPr lang="ru-RU" dirty="0"/>
              <a:t> </a:t>
            </a:r>
            <a:r>
              <a:rPr lang="ru-RU" dirty="0" err="1"/>
              <a:t>melanogenicus</a:t>
            </a:r>
            <a:r>
              <a:rPr lang="ru-RU" dirty="0"/>
              <a:t> и др. </a:t>
            </a:r>
          </a:p>
          <a:p>
            <a:pPr marL="0" indent="0">
              <a:buNone/>
            </a:pPr>
            <a:r>
              <a:rPr lang="ru-RU" dirty="0"/>
              <a:t>В здоровом пародонте преобладают грамположительные аэробные микроорганизмы, а доля грамотрицательных составляет 10–15 %, а при пародонтите это соотношение становится обратным.</a:t>
            </a:r>
          </a:p>
          <a:p>
            <a:pPr>
              <a:buFont typeface="Wingdings" pitchFamily="2" charset="2"/>
              <a:buNone/>
            </a:pPr>
            <a:endParaRPr lang="ru-RU" dirty="0"/>
          </a:p>
          <a:p>
            <a:pPr>
              <a:buFont typeface="Wingdings" pitchFamily="2" charset="2"/>
              <a:buNone/>
            </a:pPr>
            <a:r>
              <a:rPr lang="ru-RU" dirty="0"/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37105287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err="1" smtClean="0"/>
              <a:t>Пародонтопатогенность</a:t>
            </a:r>
            <a:r>
              <a:rPr lang="ru-RU" dirty="0" smtClean="0"/>
              <a:t> </a:t>
            </a:r>
            <a:r>
              <a:rPr lang="ru-RU" dirty="0"/>
              <a:t>микроорганизмов может быть обеспечена рядом факторов, подавляющих функции и воспроизводство фибробластов, </a:t>
            </a:r>
            <a:r>
              <a:rPr lang="ru-RU" dirty="0" err="1"/>
              <a:t>эпителиоцитов</a:t>
            </a:r>
            <a:r>
              <a:rPr lang="ru-RU" dirty="0"/>
              <a:t>, </a:t>
            </a:r>
            <a:r>
              <a:rPr lang="ru-RU" dirty="0" err="1"/>
              <a:t>эндотелиоцитов</a:t>
            </a:r>
            <a:r>
              <a:rPr lang="ru-RU" dirty="0"/>
              <a:t>: </a:t>
            </a:r>
          </a:p>
          <a:p>
            <a:r>
              <a:rPr lang="ru-RU" dirty="0" smtClean="0"/>
              <a:t>способностью </a:t>
            </a:r>
            <a:r>
              <a:rPr lang="ru-RU" dirty="0"/>
              <a:t>к прямой инвазии в ткани; </a:t>
            </a:r>
          </a:p>
          <a:p>
            <a:r>
              <a:rPr lang="ru-RU" dirty="0" smtClean="0"/>
              <a:t>эффектами </a:t>
            </a:r>
            <a:r>
              <a:rPr lang="ru-RU" dirty="0"/>
              <a:t>компонентов бактериальной клетки, высвобождающихся после ее гибели: эндотоксинов (</a:t>
            </a:r>
            <a:r>
              <a:rPr lang="ru-RU" dirty="0" err="1"/>
              <a:t>липополимахаридных</a:t>
            </a:r>
            <a:r>
              <a:rPr lang="ru-RU" dirty="0"/>
              <a:t> комплексов), компонентов клеточной стенки (</a:t>
            </a:r>
            <a:r>
              <a:rPr lang="ru-RU" dirty="0" err="1"/>
              <a:t>пептидогликанов</a:t>
            </a:r>
            <a:r>
              <a:rPr lang="ru-RU" dirty="0"/>
              <a:t>), компонентов капсулы); </a:t>
            </a:r>
          </a:p>
          <a:p>
            <a:r>
              <a:rPr lang="ru-RU" dirty="0" smtClean="0"/>
              <a:t>производством </a:t>
            </a:r>
            <a:r>
              <a:rPr lang="ru-RU" dirty="0"/>
              <a:t>ферментов (</a:t>
            </a:r>
            <a:r>
              <a:rPr lang="ru-RU" dirty="0" err="1"/>
              <a:t>коллагеназы</a:t>
            </a:r>
            <a:r>
              <a:rPr lang="ru-RU" dirty="0"/>
              <a:t>, </a:t>
            </a:r>
            <a:r>
              <a:rPr lang="ru-RU" dirty="0" err="1"/>
              <a:t>эластазы</a:t>
            </a:r>
            <a:r>
              <a:rPr lang="ru-RU" dirty="0"/>
              <a:t>, </a:t>
            </a:r>
            <a:r>
              <a:rPr lang="ru-RU" dirty="0" err="1"/>
              <a:t>гиалуронидазы</a:t>
            </a:r>
            <a:r>
              <a:rPr lang="ru-RU" dirty="0"/>
              <a:t>, </a:t>
            </a:r>
            <a:r>
              <a:rPr lang="ru-RU" dirty="0" err="1"/>
              <a:t>фосфолипазы</a:t>
            </a:r>
            <a:r>
              <a:rPr lang="ru-RU" dirty="0"/>
              <a:t>, фосфатазы); </a:t>
            </a:r>
          </a:p>
          <a:p>
            <a:r>
              <a:rPr lang="ru-RU" dirty="0" smtClean="0"/>
              <a:t>производством </a:t>
            </a:r>
            <a:r>
              <a:rPr lang="ru-RU" dirty="0"/>
              <a:t>токсичных продуктов распада белка (индола, скатола, </a:t>
            </a:r>
            <a:r>
              <a:rPr lang="ru-RU" dirty="0" err="1"/>
              <a:t>метилмеркаптана</a:t>
            </a:r>
            <a:r>
              <a:rPr lang="ru-RU" dirty="0"/>
              <a:t>, аммония и т.д</a:t>
            </a:r>
            <a:r>
              <a:rPr lang="ru-RU" dirty="0" smtClean="0"/>
              <a:t>.);</a:t>
            </a:r>
          </a:p>
          <a:p>
            <a:r>
              <a:rPr lang="ru-RU" dirty="0" smtClean="0"/>
              <a:t> производством </a:t>
            </a:r>
            <a:r>
              <a:rPr lang="ru-RU" dirty="0"/>
              <a:t>факторов, повреждающих </a:t>
            </a:r>
            <a:r>
              <a:rPr lang="ru-RU" dirty="0" smtClean="0"/>
              <a:t>    иммунный </a:t>
            </a:r>
            <a:r>
              <a:rPr lang="ru-RU" dirty="0"/>
              <a:t>ответ хозяина (индукцией прямой и аутоиммунной воспалительной реакции): </a:t>
            </a:r>
          </a:p>
        </p:txBody>
      </p:sp>
    </p:spTree>
    <p:extLst>
      <p:ext uri="{BB962C8B-B14F-4D97-AF65-F5344CB8AC3E}">
        <p14:creationId xmlns:p14="http://schemas.microsoft.com/office/powerpoint/2010/main" val="34210719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85000" lnSpcReduction="10000"/>
          </a:bodyPr>
          <a:lstStyle/>
          <a:p>
            <a:endParaRPr lang="ru-RU" dirty="0"/>
          </a:p>
          <a:p>
            <a:r>
              <a:rPr lang="ru-RU" dirty="0" smtClean="0"/>
              <a:t>экзотоксинов </a:t>
            </a:r>
            <a:r>
              <a:rPr lang="ru-RU" dirty="0"/>
              <a:t>(в том числе – </a:t>
            </a:r>
            <a:r>
              <a:rPr lang="ru-RU" dirty="0" err="1"/>
              <a:t>лейкотоксинов</a:t>
            </a:r>
            <a:r>
              <a:rPr lang="ru-RU" dirty="0"/>
              <a:t>, разрушающих лейкоциты); </a:t>
            </a:r>
          </a:p>
          <a:p>
            <a:r>
              <a:rPr lang="ru-RU" dirty="0" smtClean="0"/>
              <a:t>ингибиторов </a:t>
            </a:r>
            <a:r>
              <a:rPr lang="ru-RU" dirty="0" err="1"/>
              <a:t>полиморфноядерных</a:t>
            </a:r>
            <a:r>
              <a:rPr lang="ru-RU" dirty="0"/>
              <a:t> лейкоцитов; </a:t>
            </a:r>
          </a:p>
          <a:p>
            <a:r>
              <a:rPr lang="ru-RU" dirty="0" err="1" smtClean="0"/>
              <a:t>лейкотоксинов</a:t>
            </a:r>
            <a:r>
              <a:rPr lang="ru-RU" dirty="0"/>
              <a:t>; </a:t>
            </a:r>
            <a:r>
              <a:rPr lang="ru-RU" dirty="0" smtClean="0"/>
              <a:t> протеаз</a:t>
            </a:r>
            <a:r>
              <a:rPr lang="ru-RU" dirty="0"/>
              <a:t>, повреждающих иммуноглобулины A и G; </a:t>
            </a:r>
          </a:p>
          <a:p>
            <a:r>
              <a:rPr lang="ru-RU" dirty="0" smtClean="0"/>
              <a:t>фибринолизина</a:t>
            </a:r>
            <a:r>
              <a:rPr lang="ru-RU" dirty="0"/>
              <a:t>; </a:t>
            </a:r>
            <a:r>
              <a:rPr lang="ru-RU" dirty="0" smtClean="0"/>
              <a:t> </a:t>
            </a:r>
            <a:r>
              <a:rPr lang="ru-RU" dirty="0" err="1" smtClean="0"/>
              <a:t>супероксиддисмутазы</a:t>
            </a:r>
            <a:r>
              <a:rPr lang="ru-RU" dirty="0"/>
              <a:t>; </a:t>
            </a:r>
            <a:r>
              <a:rPr lang="ru-RU" dirty="0" smtClean="0"/>
              <a:t>каталазы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Бактерии и их химические продукты атакуют ткани периодонта постоянно, однако патология развивается только в том случае, когда защитные и компенсаторные механизмы (иммунитет, регенерация) человека оказываются не способными противостоять агрессии.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8560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dirty="0"/>
              <a:t>Этиология заболеваний пародонта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/>
              <a:t>Образование зубного налёта наблюдается, с одной стороны, при плохой гигиене полости рта или ее отсутствии. </a:t>
            </a:r>
            <a:endParaRPr lang="ru-RU" dirty="0" smtClean="0"/>
          </a:p>
          <a:p>
            <a:pPr>
              <a:buFont typeface="Wingdings" pitchFamily="2" charset="2"/>
              <a:buNone/>
            </a:pPr>
            <a:r>
              <a:rPr lang="ru-RU" dirty="0" smtClean="0"/>
              <a:t>С </a:t>
            </a:r>
            <a:r>
              <a:rPr lang="ru-RU" dirty="0"/>
              <a:t>другой стороны, образование обильного налёта связано с нарушением механизмов естественного самоочищения в полости рта у ребёнка:</a:t>
            </a:r>
          </a:p>
          <a:p>
            <a:pPr>
              <a:buFontTx/>
              <a:buChar char="-"/>
            </a:pPr>
            <a:r>
              <a:rPr lang="ru-RU" dirty="0" err="1"/>
              <a:t>гипосаливация</a:t>
            </a:r>
            <a:r>
              <a:rPr lang="ru-RU" dirty="0"/>
              <a:t> или вязкая слюна</a:t>
            </a:r>
          </a:p>
          <a:p>
            <a:pPr>
              <a:buFontTx/>
              <a:buChar char="-"/>
            </a:pPr>
            <a:r>
              <a:rPr lang="ru-RU" dirty="0"/>
              <a:t>травматическая окклюзия при скученности зубов, неправильно проводимом </a:t>
            </a:r>
            <a:r>
              <a:rPr lang="ru-RU" dirty="0" err="1"/>
              <a:t>ортодонтическом</a:t>
            </a:r>
            <a:r>
              <a:rPr lang="ru-RU" dirty="0"/>
              <a:t> лечении, раннем удалении молочных моляров.</a:t>
            </a:r>
          </a:p>
          <a:p>
            <a:pPr>
              <a:buFontTx/>
              <a:buChar char="-"/>
            </a:pPr>
            <a:r>
              <a:rPr lang="ru-RU" dirty="0"/>
              <a:t>аномалии строения  и прикрепления уздечек губ и языка.</a:t>
            </a:r>
          </a:p>
          <a:p>
            <a:pPr>
              <a:buFontTx/>
              <a:buChar char="-"/>
            </a:pPr>
            <a:r>
              <a:rPr lang="ru-RU" dirty="0"/>
              <a:t>нарушение функции жевания, глотания (инфантильный тип), дыхания.</a:t>
            </a:r>
          </a:p>
          <a:p>
            <a:pPr>
              <a:buFontTx/>
              <a:buChar char="-"/>
            </a:pPr>
            <a:r>
              <a:rPr lang="ru-RU" dirty="0"/>
              <a:t>вредные привычки, недостаточная нагрузка жевательного аппарата, связанная с преобладанием в рационе обработанной мягкой пищи.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9504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ru-RU" b="1" dirty="0" smtClean="0"/>
              <a:t>Общие причины</a:t>
            </a:r>
            <a:r>
              <a:rPr lang="ru-RU" dirty="0" smtClean="0"/>
              <a:t>: эндокринные </a:t>
            </a:r>
            <a:r>
              <a:rPr lang="ru-RU" dirty="0"/>
              <a:t>заболевания, нервно-соматические </a:t>
            </a:r>
            <a:r>
              <a:rPr lang="ru-RU" dirty="0" smtClean="0"/>
              <a:t>заболевания, заболевания ССС, гиповитаминозы</a:t>
            </a:r>
            <a:r>
              <a:rPr lang="ru-RU" dirty="0"/>
              <a:t>, </a:t>
            </a:r>
            <a:r>
              <a:rPr lang="ru-RU" dirty="0" smtClean="0"/>
              <a:t>расстройства </a:t>
            </a:r>
            <a:r>
              <a:rPr lang="ru-RU" dirty="0"/>
              <a:t>пищеварения, неправильный обмен </a:t>
            </a:r>
            <a:r>
              <a:rPr lang="ru-RU" dirty="0" smtClean="0"/>
              <a:t>веществ, наследственность, общая травма или интоксикация пародонта (радиация, воздействие ядов), туберкулёз.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11299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Методы диагностики заболеваний пародонта у детей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b="1" dirty="0">
                <a:solidFill>
                  <a:schemeClr val="bg1">
                    <a:lumMod val="50000"/>
                  </a:schemeClr>
                </a:solidFill>
              </a:rPr>
              <a:t>Все известные методы диагностики заболеваний пародонта можно </a:t>
            </a:r>
            <a:r>
              <a:rPr lang="ru-RU" altLang="ru-RU" b="1" dirty="0" smtClean="0">
                <a:solidFill>
                  <a:schemeClr val="bg1">
                    <a:lumMod val="50000"/>
                  </a:schemeClr>
                </a:solidFill>
              </a:rPr>
              <a:t>классифицировать </a:t>
            </a:r>
            <a:r>
              <a:rPr lang="ru-RU" altLang="ru-RU" b="1" dirty="0">
                <a:solidFill>
                  <a:schemeClr val="bg1">
                    <a:lumMod val="50000"/>
                  </a:schemeClr>
                </a:solidFill>
              </a:rPr>
              <a:t>следующим </a:t>
            </a:r>
            <a:r>
              <a:rPr lang="ru-RU" altLang="ru-RU" b="1" dirty="0" smtClean="0">
                <a:solidFill>
                  <a:schemeClr val="bg1">
                    <a:lumMod val="50000"/>
                  </a:schemeClr>
                </a:solidFill>
              </a:rPr>
              <a:t>образом:</a:t>
            </a:r>
          </a:p>
          <a:p>
            <a:pPr>
              <a:defRPr/>
            </a:pPr>
            <a:r>
              <a:rPr lang="ru-RU" altLang="ru-RU" dirty="0">
                <a:solidFill>
                  <a:srgbClr val="006699"/>
                </a:solidFill>
              </a:rPr>
              <a:t>Клинические</a:t>
            </a:r>
          </a:p>
          <a:p>
            <a:pPr>
              <a:defRPr/>
            </a:pPr>
            <a:r>
              <a:rPr lang="ru-RU" altLang="ru-RU" dirty="0">
                <a:solidFill>
                  <a:srgbClr val="006699"/>
                </a:solidFill>
              </a:rPr>
              <a:t>Рентгенологические</a:t>
            </a:r>
          </a:p>
          <a:p>
            <a:pPr>
              <a:defRPr/>
            </a:pPr>
            <a:r>
              <a:rPr lang="ru-RU" altLang="ru-RU" dirty="0">
                <a:solidFill>
                  <a:srgbClr val="006699"/>
                </a:solidFill>
              </a:rPr>
              <a:t>Лабораторные</a:t>
            </a:r>
          </a:p>
          <a:p>
            <a:pPr>
              <a:defRPr/>
            </a:pPr>
            <a:r>
              <a:rPr lang="ru-RU" altLang="ru-RU" dirty="0">
                <a:solidFill>
                  <a:srgbClr val="006699"/>
                </a:solidFill>
              </a:rPr>
              <a:t>Функциональные</a:t>
            </a:r>
          </a:p>
          <a:p>
            <a:pPr marL="0" indent="0">
              <a:buNone/>
            </a:pPr>
            <a:r>
              <a:rPr lang="ru-RU" altLang="ru-RU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35134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Определение основных показателей </a:t>
            </a:r>
            <a:r>
              <a:rPr lang="ru-RU" dirty="0" err="1" smtClean="0"/>
              <a:t>пародонтального</a:t>
            </a:r>
            <a:r>
              <a:rPr lang="ru-RU" dirty="0" smtClean="0"/>
              <a:t> статуса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990600" lvl="1" indent="-533400">
              <a:lnSpc>
                <a:spcPct val="80000"/>
              </a:lnSpc>
              <a:buFontTx/>
              <a:buAutoNum type="arabicPeriod"/>
              <a:defRPr/>
            </a:pPr>
            <a:r>
              <a:rPr lang="ru-RU" altLang="ru-RU" dirty="0"/>
              <a:t>определение гигиенического состояния полости рта;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  <a:defRPr/>
            </a:pPr>
            <a:r>
              <a:rPr lang="ru-RU" altLang="ru-RU" dirty="0"/>
              <a:t>определение интенсивности и распространенности воспалительной реакции;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  <a:defRPr/>
            </a:pPr>
            <a:r>
              <a:rPr lang="ru-RU" altLang="ru-RU" dirty="0"/>
              <a:t>измерение глубины </a:t>
            </a:r>
            <a:r>
              <a:rPr lang="ru-RU" altLang="ru-RU" dirty="0" err="1"/>
              <a:t>пародонтального</a:t>
            </a:r>
            <a:r>
              <a:rPr lang="ru-RU" altLang="ru-RU" dirty="0"/>
              <a:t> кармана и убыли клинического прикрепления;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  <a:defRPr/>
            </a:pPr>
            <a:r>
              <a:rPr lang="ru-RU" altLang="ru-RU" dirty="0"/>
              <a:t>определение подвижности зубов;</a:t>
            </a:r>
          </a:p>
          <a:p>
            <a:pPr marL="990600" lvl="1" indent="-533400">
              <a:lnSpc>
                <a:spcPct val="80000"/>
              </a:lnSpc>
              <a:buFontTx/>
              <a:buAutoNum type="arabicPeriod"/>
              <a:defRPr/>
            </a:pPr>
            <a:r>
              <a:rPr lang="ru-RU" altLang="ru-RU" dirty="0" smtClean="0"/>
              <a:t>выявление </a:t>
            </a:r>
            <a:r>
              <a:rPr lang="ru-RU" altLang="ru-RU" dirty="0" err="1"/>
              <a:t>супраконтактов</a:t>
            </a:r>
            <a:r>
              <a:rPr lang="ru-RU" altLang="ru-RU" dirty="0"/>
              <a:t>;</a:t>
            </a:r>
          </a:p>
          <a:p>
            <a:pPr marL="609600" indent="-609600">
              <a:lnSpc>
                <a:spcPct val="80000"/>
              </a:lnSpc>
              <a:buNone/>
              <a:defRPr/>
            </a:pPr>
            <a:r>
              <a:rPr lang="ru-RU" altLang="ru-RU" sz="2800" dirty="0"/>
              <a:t>     </a:t>
            </a:r>
            <a:r>
              <a:rPr lang="ru-RU" altLang="ru-RU" sz="2800" dirty="0" smtClean="0"/>
              <a:t>   6</a:t>
            </a:r>
            <a:r>
              <a:rPr lang="ru-RU" altLang="ru-RU" sz="2800" dirty="0"/>
              <a:t>.    </a:t>
            </a:r>
            <a:r>
              <a:rPr lang="ru-RU" altLang="ru-RU" sz="2800" dirty="0" smtClean="0"/>
              <a:t>  определение </a:t>
            </a:r>
            <a:r>
              <a:rPr lang="ru-RU" altLang="ru-RU" sz="2800" dirty="0"/>
              <a:t>количества и характера экссудата </a:t>
            </a:r>
            <a:r>
              <a:rPr lang="ru-RU" altLang="ru-RU" sz="2800" dirty="0" smtClean="0"/>
              <a:t>        </a:t>
            </a:r>
            <a:r>
              <a:rPr lang="ru-RU" altLang="ru-RU" sz="2800" dirty="0" err="1" smtClean="0"/>
              <a:t>пародонтального</a:t>
            </a:r>
            <a:r>
              <a:rPr lang="ru-RU" altLang="ru-RU" sz="2800" dirty="0" smtClean="0"/>
              <a:t> </a:t>
            </a:r>
            <a:r>
              <a:rPr lang="ru-RU" altLang="ru-RU" sz="2800" dirty="0"/>
              <a:t>кармана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49901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 smtClean="0"/>
              <a:t>Определение </a:t>
            </a:r>
            <a:r>
              <a:rPr lang="ru-RU" altLang="ru-RU" dirty="0"/>
              <a:t>гигиенического состояния полости рта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b="1" dirty="0"/>
              <a:t>Гигиенический индекс Грин—Вермильона (</a:t>
            </a:r>
            <a:r>
              <a:rPr lang="en-US" altLang="ru-RU" b="1" dirty="0"/>
              <a:t>J</a:t>
            </a:r>
            <a:r>
              <a:rPr lang="ru-RU" altLang="ru-RU" b="1" dirty="0"/>
              <a:t>.</a:t>
            </a:r>
            <a:r>
              <a:rPr lang="en-US" altLang="ru-RU" b="1" dirty="0"/>
              <a:t>C</a:t>
            </a:r>
            <a:r>
              <a:rPr lang="ru-RU" altLang="ru-RU" b="1" dirty="0"/>
              <a:t>. </a:t>
            </a:r>
            <a:r>
              <a:rPr lang="en-US" altLang="ru-RU" b="1" dirty="0"/>
              <a:t>Green</a:t>
            </a:r>
            <a:r>
              <a:rPr lang="ru-RU" altLang="ru-RU" b="1" dirty="0"/>
              <a:t>, </a:t>
            </a:r>
            <a:r>
              <a:rPr lang="en-US" altLang="ru-RU" b="1" dirty="0"/>
              <a:t>J</a:t>
            </a:r>
            <a:r>
              <a:rPr lang="ru-RU" altLang="ru-RU" b="1" dirty="0"/>
              <a:t>.</a:t>
            </a:r>
            <a:r>
              <a:rPr lang="en-US" altLang="ru-RU" b="1" dirty="0"/>
              <a:t>R</a:t>
            </a:r>
            <a:r>
              <a:rPr lang="ru-RU" altLang="ru-RU" b="1" dirty="0"/>
              <a:t>. </a:t>
            </a:r>
            <a:r>
              <a:rPr lang="en-US" altLang="ru-RU" b="1" dirty="0"/>
              <a:t>Vermillion</a:t>
            </a:r>
            <a:r>
              <a:rPr lang="ru-RU" altLang="ru-RU" b="1" dirty="0"/>
              <a:t>, 1964)</a:t>
            </a:r>
            <a:r>
              <a:rPr lang="ru-RU" altLang="ru-RU" sz="4000" b="1" dirty="0"/>
              <a:t> </a:t>
            </a:r>
            <a:endParaRPr lang="ru-RU" altLang="ru-RU" sz="4000" b="1" dirty="0" smtClean="0"/>
          </a:p>
          <a:p>
            <a:r>
              <a:rPr lang="ru-RU" altLang="ru-RU" b="1" dirty="0"/>
              <a:t> Определение гигиенического индекса полости рта во временном прикусе </a:t>
            </a:r>
            <a:r>
              <a:rPr lang="ru-RU" altLang="ru-RU" b="1" dirty="0" smtClean="0"/>
              <a:t>по </a:t>
            </a:r>
            <a:r>
              <a:rPr lang="ru-RU" altLang="ru-RU" b="1" dirty="0"/>
              <a:t>методу  Ю.А. </a:t>
            </a:r>
            <a:r>
              <a:rPr lang="ru-RU" altLang="ru-RU" b="1" dirty="0" err="1" smtClean="0"/>
              <a:t>Федорова,В.В</a:t>
            </a:r>
            <a:r>
              <a:rPr lang="ru-RU" altLang="ru-RU" b="1" dirty="0"/>
              <a:t>. </a:t>
            </a:r>
            <a:r>
              <a:rPr lang="ru-RU" altLang="ru-RU" b="1" dirty="0" err="1"/>
              <a:t>Володкиной</a:t>
            </a:r>
            <a:r>
              <a:rPr lang="ru-RU" altLang="ru-RU" b="1" dirty="0"/>
              <a:t> (1971).</a:t>
            </a:r>
            <a:r>
              <a:rPr lang="ru-RU" altLang="ru-RU" sz="4800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5072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Autofit/>
          </a:bodyPr>
          <a:lstStyle/>
          <a:p>
            <a:r>
              <a:rPr lang="ru-RU" altLang="ru-RU" sz="3200" b="1" dirty="0"/>
              <a:t>Определение числового значения пробы Шиллера-Писарева (йодного числа </a:t>
            </a:r>
            <a:r>
              <a:rPr lang="ru-RU" altLang="ru-RU" sz="3200" b="1" dirty="0" err="1"/>
              <a:t>Свракова</a:t>
            </a:r>
            <a:r>
              <a:rPr lang="ru-RU" altLang="ru-RU" sz="3200" b="1" dirty="0"/>
              <a:t>)</a:t>
            </a:r>
            <a:r>
              <a:rPr lang="ru-RU" altLang="ru-RU" sz="3200" dirty="0"/>
              <a:t>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80000"/>
              </a:lnSpc>
              <a:buNone/>
              <a:defRPr/>
            </a:pPr>
            <a:r>
              <a:rPr lang="ru-RU" altLang="ru-RU" dirty="0"/>
              <a:t>Пробу Шиллера-Писарева для объективизации можно выражать в цифрах (баллах), оценивая окраску сосочков в 2 балла, окраску края десны в 4 балла и окраску альвеолярной десны в 8 баллов. Полученную общую сумму баллов затем следует разделить на число зубов, в области которых проведено исследование (обычно 6):</a:t>
            </a:r>
          </a:p>
          <a:p>
            <a:pPr>
              <a:lnSpc>
                <a:spcPct val="80000"/>
              </a:lnSpc>
              <a:buNone/>
              <a:defRPr/>
            </a:pPr>
            <a:endParaRPr lang="ru-RU" altLang="ru-RU" dirty="0"/>
          </a:p>
          <a:p>
            <a:pPr>
              <a:lnSpc>
                <a:spcPct val="80000"/>
              </a:lnSpc>
              <a:buNone/>
              <a:defRPr/>
            </a:pPr>
            <a:r>
              <a:rPr lang="ru-RU" altLang="ru-RU" dirty="0"/>
              <a:t>         Йодное число = Сумма оценок у каждого зуба / Число обследованных зубов</a:t>
            </a:r>
            <a:br>
              <a:rPr lang="ru-RU" altLang="ru-RU" dirty="0"/>
            </a:br>
            <a:endParaRPr lang="ru-RU" altLang="ru-RU" dirty="0"/>
          </a:p>
          <a:p>
            <a:pPr>
              <a:lnSpc>
                <a:spcPct val="80000"/>
              </a:lnSpc>
              <a:buNone/>
              <a:defRPr/>
            </a:pPr>
            <a:r>
              <a:rPr lang="ru-RU" altLang="ru-RU" dirty="0"/>
              <a:t>         Таким образом определяют цифровое значение пробы Шиллера-Писарева (йодное число </a:t>
            </a:r>
            <a:r>
              <a:rPr lang="ru-RU" altLang="ru-RU" dirty="0" err="1"/>
              <a:t>Свракова</a:t>
            </a:r>
            <a:r>
              <a:rPr lang="ru-RU" altLang="ru-RU" dirty="0"/>
              <a:t>) в баллах.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altLang="ru-RU" dirty="0"/>
              <a:t>         Оценка :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dirty="0"/>
              <a:t>слабо выраженный процесс воспаления - до 2,3 баллов;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dirty="0"/>
              <a:t>умеренно выраженный процесс воспаления - 2,67-5,0 баллов;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dirty="0"/>
              <a:t>интенсивный воспалительный процесс - 5,33-8,0 баллов.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02687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3200" b="1" dirty="0"/>
              <a:t>Определение папиллярно-маргинально-альвеолярного индекса (РМА)</a:t>
            </a:r>
            <a:r>
              <a:rPr lang="ru-RU" altLang="ru-RU" sz="3200" dirty="0"/>
              <a:t>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None/>
              <a:defRPr/>
            </a:pPr>
            <a:r>
              <a:rPr lang="ru-RU" altLang="ru-RU" sz="2800" b="1" dirty="0"/>
              <a:t> </a:t>
            </a:r>
            <a:r>
              <a:rPr lang="ru-RU" altLang="ru-RU" b="1" dirty="0">
                <a:solidFill>
                  <a:schemeClr val="hlink"/>
                </a:solidFill>
              </a:rPr>
              <a:t>Папиллярно-маргинально-альвеолярный индекс (</a:t>
            </a:r>
            <a:r>
              <a:rPr lang="ru-RU" altLang="ru-RU" b="1" dirty="0" err="1">
                <a:solidFill>
                  <a:schemeClr val="hlink"/>
                </a:solidFill>
              </a:rPr>
              <a:t>Масслер</a:t>
            </a:r>
            <a:r>
              <a:rPr lang="ru-RU" altLang="ru-RU" b="1" dirty="0">
                <a:solidFill>
                  <a:schemeClr val="hlink"/>
                </a:solidFill>
              </a:rPr>
              <a:t> М., Шур Д., 1948), позволяет судить о протяженности и тяжести гингивита. Индекс может быть выражен в абсолютных цифрах или в процентах (Парма С, 1960).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altLang="ru-RU" b="1" dirty="0">
                <a:solidFill>
                  <a:schemeClr val="hlink"/>
                </a:solidFill>
              </a:rPr>
              <a:t>         Оценку воспалительного      процесса производят следующим образом: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b="1" dirty="0">
                <a:solidFill>
                  <a:schemeClr val="hlink"/>
                </a:solidFill>
              </a:rPr>
              <a:t>воспаление сосочка - 1 балл;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b="1" dirty="0">
                <a:solidFill>
                  <a:schemeClr val="hlink"/>
                </a:solidFill>
              </a:rPr>
              <a:t>воспаление края десны - 2 балла;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b="1" dirty="0">
                <a:solidFill>
                  <a:schemeClr val="hlink"/>
                </a:solidFill>
              </a:rPr>
              <a:t>воспаление альвеолярной десны - 3 балла</a:t>
            </a:r>
            <a:r>
              <a:rPr lang="ru-RU" altLang="ru-RU" dirty="0">
                <a:solidFill>
                  <a:schemeClr val="hlink"/>
                </a:solidFill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53763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800" smtClean="0"/>
              <a:t>Оценивают состояние десны у каждого зуба. Индекс вычисляют по следующей формуле:</a:t>
            </a:r>
            <a:r>
              <a:rPr lang="ru-RU" altLang="ru-RU" sz="4000" smtClean="0"/>
              <a:t> 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/>
              <a:t>              </a:t>
            </a:r>
            <a:r>
              <a:rPr lang="ru-RU" altLang="ru-RU" sz="2000" dirty="0" smtClean="0"/>
              <a:t>Индекс гингивита (РМА)  =                      (сумма показателей в баллах х 100)  /  (3 х число зубов у обследуемого)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/>
              <a:t>               где 3 - коэффициент усреднения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ru-RU" altLang="ru-RU" sz="18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dirty="0" smtClean="0"/>
              <a:t>          </a:t>
            </a:r>
            <a:r>
              <a:rPr lang="ru-RU" altLang="ru-RU" sz="1800" b="1" dirty="0" smtClean="0"/>
              <a:t>Число зубов при целостности зубного ряда зависит от возраста обследуемого:</a:t>
            </a:r>
            <a:endParaRPr lang="ru-RU" altLang="ru-RU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1800" b="1" dirty="0" smtClean="0"/>
              <a:t>6-11 лет - 24 зуба;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1800" b="1" dirty="0" smtClean="0"/>
              <a:t>12-14 лет - 28 зубов;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1800" b="1" dirty="0" smtClean="0"/>
              <a:t>15 лет и более - 30 зубов.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/>
              <a:t>    При потере зубов исходят из фактического их наличия.</a:t>
            </a:r>
            <a:endParaRPr lang="ru-RU" altLang="ru-RU" sz="18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dirty="0" smtClean="0"/>
              <a:t>                                   </a:t>
            </a:r>
            <a:r>
              <a:rPr lang="ru-RU" altLang="ru-RU" sz="1800" b="1" dirty="0" smtClean="0"/>
              <a:t>Значения: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1800" b="1" dirty="0" smtClean="0"/>
              <a:t>0 – 33 % - легкая степень гингивита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1800" b="1" dirty="0" smtClean="0"/>
              <a:t>34% - 66% - средняя степень гингивита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1800" b="1" dirty="0" smtClean="0"/>
              <a:t>Свыше 66 % - тяжелая степень гингивита 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1800" dirty="0" smtClean="0"/>
          </a:p>
        </p:txBody>
      </p:sp>
    </p:spTree>
    <p:extLst>
      <p:ext uri="{BB962C8B-B14F-4D97-AF65-F5344CB8AC3E}">
        <p14:creationId xmlns:p14="http://schemas.microsoft.com/office/powerpoint/2010/main" val="33588519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476251"/>
            <a:ext cx="7200800" cy="79251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altLang="ru-RU" sz="2400" b="1" dirty="0" smtClean="0"/>
              <a:t>  </a:t>
            </a:r>
            <a:r>
              <a:rPr lang="ru-RU" altLang="ru-RU" sz="2000" b="1" dirty="0" smtClean="0"/>
              <a:t>Индекс кровоточивости</a:t>
            </a:r>
            <a:br>
              <a:rPr lang="ru-RU" altLang="ru-RU" sz="2000" b="1" dirty="0" smtClean="0"/>
            </a:br>
            <a:r>
              <a:rPr lang="ru-RU" altLang="ru-RU" sz="2000" b="1" dirty="0" smtClean="0"/>
              <a:t>При зондовой пробе по </a:t>
            </a:r>
            <a:r>
              <a:rPr lang="ru-RU" altLang="ru-RU" sz="2000" b="1" dirty="0" err="1" smtClean="0"/>
              <a:t>Мюллеману</a:t>
            </a:r>
            <a:r>
              <a:rPr lang="ru-RU" altLang="ru-RU" sz="2000" b="1" dirty="0" smtClean="0"/>
              <a:t> </a:t>
            </a:r>
            <a:endParaRPr lang="ru-RU" altLang="ru-RU" sz="4000" dirty="0" smtClean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504" y="1676400"/>
            <a:ext cx="5072509" cy="49212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</a:rPr>
              <a:t>        </a:t>
            </a:r>
            <a:r>
              <a:rPr lang="ru-RU" altLang="ru-RU" sz="1800" b="1" dirty="0" smtClean="0">
                <a:solidFill>
                  <a:schemeClr val="tx2"/>
                </a:solidFill>
                <a:effectLst/>
              </a:rPr>
              <a:t>Состояние дёсен изучается с помощью пуговчатого или специально затупленного зонда (кончик зонда без давления прижимают к стенке бороздки и медленно ведут от медиальной к дистальной стороне зуба).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effectLst/>
              </a:rPr>
              <a:t>                        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effectLst/>
              </a:rPr>
              <a:t>                 Оценочная шкала:</a:t>
            </a:r>
            <a:br>
              <a:rPr lang="ru-RU" altLang="ru-RU" sz="1800" b="1" dirty="0" smtClean="0">
                <a:solidFill>
                  <a:schemeClr val="tx2"/>
                </a:solidFill>
                <a:effectLst/>
              </a:rPr>
            </a:br>
            <a:endParaRPr lang="ru-RU" altLang="ru-RU" sz="1800" b="1" dirty="0" smtClean="0">
              <a:solidFill>
                <a:schemeClr val="tx2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effectLst/>
              </a:rPr>
              <a:t>     0 - кровоточивость отсутствует; 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effectLst/>
              </a:rPr>
              <a:t>     1 - кровоточивость появляется не раньше чем через 30 сек.; </a:t>
            </a:r>
            <a:br>
              <a:rPr lang="ru-RU" altLang="ru-RU" sz="1800" b="1" dirty="0" smtClean="0">
                <a:solidFill>
                  <a:schemeClr val="tx2"/>
                </a:solidFill>
                <a:effectLst/>
              </a:rPr>
            </a:br>
            <a:r>
              <a:rPr lang="ru-RU" altLang="ru-RU" sz="1800" b="1" dirty="0" smtClean="0">
                <a:solidFill>
                  <a:schemeClr val="tx2"/>
                </a:solidFill>
                <a:effectLst/>
              </a:rPr>
              <a:t>2 - кровоточивость возникает или сразу после проведения кончиком зонда по стенке бороздки или в пределах 30 сек.; </a:t>
            </a:r>
            <a:br>
              <a:rPr lang="ru-RU" altLang="ru-RU" sz="1800" b="1" dirty="0" smtClean="0">
                <a:solidFill>
                  <a:schemeClr val="tx2"/>
                </a:solidFill>
                <a:effectLst/>
              </a:rPr>
            </a:br>
            <a:r>
              <a:rPr lang="ru-RU" altLang="ru-RU" sz="1800" b="1" dirty="0" smtClean="0">
                <a:solidFill>
                  <a:schemeClr val="tx2"/>
                </a:solidFill>
                <a:effectLst/>
              </a:rPr>
              <a:t>3 – кровоточивость пациент отмечает при приёме пищи или чистке зубов, или под действием воздушной струи пистолета. </a:t>
            </a:r>
          </a:p>
        </p:txBody>
      </p:sp>
      <p:pic>
        <p:nvPicPr>
          <p:cNvPr id="14340" name="Picture 6" descr="krovotochivost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2636838"/>
            <a:ext cx="3621087" cy="34226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3254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- Определение </a:t>
            </a:r>
            <a:r>
              <a:rPr lang="ru-RU" dirty="0"/>
              <a:t>степени кровоточивости </a:t>
            </a:r>
            <a:r>
              <a:rPr lang="ru-RU" dirty="0" smtClean="0"/>
              <a:t>десен на </a:t>
            </a:r>
            <a:r>
              <a:rPr lang="ru-RU" dirty="0"/>
              <a:t>основании анамнестических данных:</a:t>
            </a:r>
          </a:p>
          <a:p>
            <a:pPr marL="0" indent="0">
              <a:buNone/>
            </a:pPr>
            <a:r>
              <a:rPr lang="ru-RU" dirty="0"/>
              <a:t>I степень - симптом кровоточивости отмечается редко;</a:t>
            </a:r>
          </a:p>
          <a:p>
            <a:pPr marL="0" indent="0">
              <a:buNone/>
            </a:pPr>
            <a:r>
              <a:rPr lang="ru-RU" dirty="0"/>
              <a:t>II степень - симптом кровоточивости появляется при чистке зубов;</a:t>
            </a:r>
          </a:p>
          <a:p>
            <a:pPr marL="0" indent="0">
              <a:buNone/>
            </a:pPr>
            <a:r>
              <a:rPr lang="ru-RU" dirty="0"/>
              <a:t>III степень - симптом кровоточивости появляется самопроизвольно, при употреблении нетвердой пищи.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5396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b="1" dirty="0" err="1"/>
              <a:t>Пародонтальный</a:t>
            </a:r>
            <a:r>
              <a:rPr lang="ru-RU" altLang="ru-RU" b="1" dirty="0"/>
              <a:t> индекс Рассел (PI </a:t>
            </a:r>
            <a:r>
              <a:rPr lang="ru-RU" altLang="ru-RU" b="1" dirty="0" err="1"/>
              <a:t>Russel</a:t>
            </a:r>
            <a:r>
              <a:rPr lang="ru-RU" altLang="ru-RU" b="1" dirty="0"/>
              <a:t>, 1956)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  <a:buNone/>
              <a:defRPr/>
            </a:pPr>
            <a:r>
              <a:rPr lang="ru-RU" altLang="ru-RU" dirty="0"/>
              <a:t>В зубной формуле напротив каждого зуба проставляют баллы (от 0 до 8), отражающие состояние тканей пародонта: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dirty="0"/>
              <a:t>0 - воспаления десны нет;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dirty="0"/>
              <a:t>1 - легкий гингивит, воспаление не окружает весь зуб;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dirty="0"/>
              <a:t>2 - гингивит, воспаление окружает весь зуб, однако повреждения эпителиального прикрепления нет;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dirty="0"/>
              <a:t>6 - гингивит с образованием </a:t>
            </a:r>
            <a:r>
              <a:rPr lang="ru-RU" altLang="ru-RU" dirty="0" err="1"/>
              <a:t>пародонтального</a:t>
            </a:r>
            <a:r>
              <a:rPr lang="ru-RU" altLang="ru-RU" dirty="0"/>
              <a:t> кармана, жевательная функция зуба не нарушена, зуб устойчив;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dirty="0"/>
              <a:t>8 - выраженная деструкция тканей пародонта, жевательная функция зуба нарушена, зуб легко подвижен, может быть смещен.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52043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4000" smtClean="0"/>
              <a:t>Расчет ПИ проводят по формуле: 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mtClean="0"/>
              <a:t>      ПИ = сумма баллов / число обследованных зубов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ru-RU" altLang="ru-RU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b="1" smtClean="0"/>
              <a:t>          Оценка результатов: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b="1" smtClean="0"/>
              <a:t>   0,1 - 1,5 балла - начальная и I стадия заболевания;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b="1" smtClean="0"/>
              <a:t>   1,5 - 4,0 балла - II стадия;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b="1" smtClean="0"/>
              <a:t>   4,0 - 8,0 балла - III стадия.</a:t>
            </a:r>
          </a:p>
        </p:txBody>
      </p:sp>
    </p:spTree>
    <p:extLst>
      <p:ext uri="{BB962C8B-B14F-4D97-AF65-F5344CB8AC3E}">
        <p14:creationId xmlns:p14="http://schemas.microsoft.com/office/powerpoint/2010/main" val="37273237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4000" b="1" smtClean="0"/>
              <a:t>Проба Парма, или бензидиновая проба</a:t>
            </a:r>
            <a:r>
              <a:rPr lang="ru-RU" altLang="ru-RU" sz="4000" smtClean="0"/>
              <a:t> 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2400" b="1" dirty="0" smtClean="0"/>
              <a:t>          Служит для определения наличия гноя в </a:t>
            </a:r>
            <a:r>
              <a:rPr lang="ru-RU" altLang="ru-RU" sz="2400" b="1" dirty="0" err="1" smtClean="0"/>
              <a:t>пародонтальных</a:t>
            </a:r>
            <a:r>
              <a:rPr lang="ru-RU" altLang="ru-RU" sz="2400" b="1" dirty="0" smtClean="0"/>
              <a:t> карманах, основана на изменении цвета реактива при взаимодействии с гнойным отделяемым.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2400" b="1" dirty="0" smtClean="0"/>
              <a:t>С этой целью одну каплю 3% раствора перекиси водорода смешивают с одной каплей раствора, состоящего из 0,5 мл </a:t>
            </a:r>
            <a:r>
              <a:rPr lang="ru-RU" altLang="ru-RU" sz="2400" b="1" dirty="0" err="1" smtClean="0"/>
              <a:t>бензидина</a:t>
            </a:r>
            <a:r>
              <a:rPr lang="ru-RU" altLang="ru-RU" sz="2400" b="1" dirty="0" smtClean="0"/>
              <a:t>, 10 мл </a:t>
            </a:r>
            <a:r>
              <a:rPr lang="ru-RU" altLang="ru-RU" sz="2400" b="1" dirty="0" err="1" smtClean="0"/>
              <a:t>полиэтиленгликоля</a:t>
            </a:r>
            <a:r>
              <a:rPr lang="ru-RU" altLang="ru-RU" sz="2400" b="1" dirty="0" smtClean="0"/>
              <a:t> и 15 мл уксусной кислоты 1:1000, вводят на турунде в карман.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2400" b="1" dirty="0" smtClean="0"/>
              <a:t>В зависимости от особенностей гнойного экссудата турунда окрашивается в зеленый, голубовато-зеленый или голубой цвет.</a:t>
            </a:r>
            <a:r>
              <a:rPr lang="ru-RU" altLang="ru-RU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22395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b="1" dirty="0" smtClean="0"/>
              <a:t>Формалиновая проба 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39553" y="1700213"/>
            <a:ext cx="8064896" cy="446563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dirty="0" smtClean="0"/>
              <a:t>Предназначена для выявления изъязвлений внутри </a:t>
            </a:r>
            <a:r>
              <a:rPr lang="ru-RU" altLang="ru-RU" sz="2800" dirty="0" err="1" smtClean="0"/>
              <a:t>пародонтального</a:t>
            </a:r>
            <a:r>
              <a:rPr lang="ru-RU" altLang="ru-RU" sz="2800" dirty="0" smtClean="0"/>
              <a:t> кармана.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dirty="0" smtClean="0"/>
              <a:t>При ее проведении щечками пинцета или шприцем в исследуемый </a:t>
            </a:r>
            <a:r>
              <a:rPr lang="ru-RU" altLang="ru-RU" sz="2800" dirty="0" err="1" smtClean="0"/>
              <a:t>пародонтальный</a:t>
            </a:r>
            <a:r>
              <a:rPr lang="ru-RU" altLang="ru-RU" sz="2800" dirty="0" smtClean="0"/>
              <a:t> карман вводят раствор, содержавши 5 мл 40% раствора формалина, 20 мл глицерина и 75 мл дистиллированной воды.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dirty="0" smtClean="0"/>
              <a:t>Появление кратковременной и сильной боли указывает на наличие поврежденной внутренней стенки десны.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dirty="0" smtClean="0"/>
              <a:t>Проба помогает врачу обосновать метод лечения </a:t>
            </a:r>
            <a:r>
              <a:rPr lang="ru-RU" altLang="ru-RU" sz="2800" dirty="0" err="1" smtClean="0"/>
              <a:t>пародонтального</a:t>
            </a:r>
            <a:r>
              <a:rPr lang="ru-RU" altLang="ru-RU" sz="2800" dirty="0" smtClean="0"/>
              <a:t> кармана.</a:t>
            </a:r>
          </a:p>
        </p:txBody>
      </p:sp>
    </p:spTree>
    <p:extLst>
      <p:ext uri="{BB962C8B-B14F-4D97-AF65-F5344CB8AC3E}">
        <p14:creationId xmlns:p14="http://schemas.microsoft.com/office/powerpoint/2010/main" val="22496588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90465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3600" b="1" dirty="0" smtClean="0"/>
              <a:t>Определение стойкости капилляров десны по Кулаженко</a:t>
            </a:r>
            <a:r>
              <a:rPr lang="ru-RU" altLang="ru-RU" sz="4000" dirty="0" smtClean="0"/>
              <a:t> 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3419872" y="1676400"/>
            <a:ext cx="5722541" cy="46323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b="1" dirty="0" smtClean="0"/>
              <a:t> </a:t>
            </a:r>
            <a:r>
              <a:rPr lang="ru-RU" altLang="ru-RU" sz="2400" b="1" dirty="0" smtClean="0">
                <a:solidFill>
                  <a:srgbClr val="000099"/>
                </a:solidFill>
                <a:effectLst/>
              </a:rPr>
              <a:t>Основано на изменении времени образования гематомы на слизистой оболочке десны при постоянном диаметре вакуумного наконечника и отрицательном давлении.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b="1" dirty="0" smtClean="0">
                <a:solidFill>
                  <a:srgbClr val="000099"/>
                </a:solidFill>
                <a:effectLst/>
              </a:rPr>
              <a:t>При разрежении 720-740 </a:t>
            </a:r>
            <a:r>
              <a:rPr lang="ru-RU" altLang="ru-RU" sz="2400" b="1" dirty="0" err="1" smtClean="0">
                <a:solidFill>
                  <a:srgbClr val="000099"/>
                </a:solidFill>
                <a:effectLst/>
              </a:rPr>
              <a:t>мм.рт.ст</a:t>
            </a:r>
            <a:r>
              <a:rPr lang="ru-RU" altLang="ru-RU" sz="2400" b="1" dirty="0" smtClean="0">
                <a:solidFill>
                  <a:srgbClr val="000099"/>
                </a:solidFill>
                <a:effectLst/>
              </a:rPr>
              <a:t>. гематомы во фронтальном участке в норме возникают за 50-60 с, у жевательных зубов через 70-100 с.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b="1" dirty="0" smtClean="0">
                <a:solidFill>
                  <a:srgbClr val="000099"/>
                </a:solidFill>
                <a:effectLst/>
              </a:rPr>
              <a:t>          При патологии тканей пародонта время образования гематомы снижается в 2-5 и более раз.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b="1" dirty="0" smtClean="0">
                <a:solidFill>
                  <a:srgbClr val="000099"/>
                </a:solidFill>
                <a:effectLst/>
              </a:rPr>
              <a:t>           При гингивите - 15-25 с., при пародонтите - 5-10 </a:t>
            </a:r>
            <a:r>
              <a:rPr lang="ru-RU" altLang="ru-RU" sz="1800" b="1" dirty="0" smtClean="0">
                <a:solidFill>
                  <a:srgbClr val="000099"/>
                </a:solidFill>
                <a:effectLst/>
              </a:rPr>
              <a:t>с. </a:t>
            </a:r>
          </a:p>
        </p:txBody>
      </p:sp>
      <p:pic>
        <p:nvPicPr>
          <p:cNvPr id="19460" name="Picture 11" descr="desna_r1_c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520" y="4149080"/>
            <a:ext cx="2880296" cy="260838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2" descr="des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32324"/>
            <a:ext cx="3347864" cy="25389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1978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mtClean="0"/>
              <a:t>Реопародонтография 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>
                <a:solidFill>
                  <a:srgbClr val="006666"/>
                </a:solidFill>
              </a:rPr>
              <a:t> </a:t>
            </a:r>
            <a:r>
              <a:rPr lang="ru-RU" altLang="ru-RU" sz="2400" dirty="0" smtClean="0"/>
              <a:t>Это метод оценки функционального состояния сосудов тканей па­родонта путем регистрации пульсирующего в них потока крови.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Пуль­совый объем крови зависит от функционального состояния регионар­ных сосудов, а тонус сосудов — от артериального давления и местных факторов, например, от медиаторов воспаления и жевательной нагруз­ки.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err="1" smtClean="0"/>
              <a:t>Реопародонтография</a:t>
            </a:r>
            <a:r>
              <a:rPr lang="ru-RU" altLang="ru-RU" sz="2400" dirty="0" smtClean="0"/>
              <a:t> позволяет давать качественную и количест­венную характеристику кровенаполнения тканей и состояния тонуса регионарных сосудов, исходя из оценки конфигурации пульсовой кривой и ее амплитудно-временных показателей </a:t>
            </a:r>
          </a:p>
        </p:txBody>
      </p:sp>
    </p:spTree>
    <p:extLst>
      <p:ext uri="{BB962C8B-B14F-4D97-AF65-F5344CB8AC3E}">
        <p14:creationId xmlns:p14="http://schemas.microsoft.com/office/powerpoint/2010/main" val="39882878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5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11560" y="260350"/>
            <a:ext cx="8064896" cy="626427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altLang="ru-RU" sz="2400" dirty="0" smtClean="0"/>
              <a:t> Для выявления функциональных изменений в системе кровоснабжения пародонта проводят визуальный анализ </a:t>
            </a:r>
            <a:r>
              <a:rPr lang="ru-RU" altLang="ru-RU" sz="2400" dirty="0" err="1" smtClean="0"/>
              <a:t>реограмм</a:t>
            </a:r>
            <a:r>
              <a:rPr lang="ru-RU" altLang="ru-RU" sz="2400" dirty="0" smtClean="0"/>
              <a:t>. </a:t>
            </a:r>
          </a:p>
          <a:p>
            <a:pPr eaLnBrk="1" hangingPunct="1">
              <a:buFontTx/>
              <a:buNone/>
              <a:defRPr/>
            </a:pPr>
            <a:r>
              <a:rPr lang="ru-RU" altLang="ru-RU" sz="2400" dirty="0" smtClean="0"/>
              <a:t>Из числовых параметров используют </a:t>
            </a:r>
            <a:r>
              <a:rPr lang="ru-RU" altLang="ru-RU" sz="2400" dirty="0" err="1" smtClean="0"/>
              <a:t>реографический</a:t>
            </a:r>
            <a:r>
              <a:rPr lang="ru-RU" altLang="ru-RU" sz="2400" dirty="0" smtClean="0"/>
              <a:t> индекс (РИ), который линейно связан с амплитудой пульсовых кривых и характеризует интенсивность пульсового кровенаполнения исследуемых тканей. </a:t>
            </a:r>
          </a:p>
          <a:p>
            <a:pPr eaLnBrk="1" hangingPunct="1">
              <a:buFontTx/>
              <a:buNone/>
              <a:defRPr/>
            </a:pPr>
            <a:r>
              <a:rPr lang="ru-RU" altLang="ru-RU" sz="2400" dirty="0" smtClean="0"/>
              <a:t>Для оценки тонуса сосудов данного региона используют индекс периферического сопротивления — ИПС и индекс эластичности стенок — ИЭ. </a:t>
            </a:r>
          </a:p>
          <a:p>
            <a:pPr eaLnBrk="1" hangingPunct="1">
              <a:buFontTx/>
              <a:buNone/>
              <a:defRPr/>
            </a:pPr>
            <a:r>
              <a:rPr lang="ru-RU" altLang="ru-RU" sz="2400" dirty="0" smtClean="0"/>
              <a:t>В расчетные показатели входит также ПТС — показатель тонуса сосудов, который основан на измерении временных отрезков пульсовой кривой, зависящих от частоты пульса </a:t>
            </a:r>
          </a:p>
        </p:txBody>
      </p:sp>
    </p:spTree>
    <p:extLst>
      <p:ext uri="{BB962C8B-B14F-4D97-AF65-F5344CB8AC3E}">
        <p14:creationId xmlns:p14="http://schemas.microsoft.com/office/powerpoint/2010/main" val="412906523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251521" y="404665"/>
            <a:ext cx="8208912" cy="201622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  <a:defRPr/>
            </a:pPr>
            <a:r>
              <a:rPr lang="ru-RU" altLang="ru-RU" sz="2800" dirty="0" smtClean="0"/>
              <a:t> </a:t>
            </a:r>
            <a:r>
              <a:rPr lang="ru-RU" altLang="ru-RU" sz="2800" dirty="0"/>
              <a:t>Для проведения реографии </a:t>
            </a:r>
            <a:r>
              <a:rPr lang="ru-RU" altLang="ru-RU" sz="2800" dirty="0" smtClean="0"/>
              <a:t>используют многофункциональный </a:t>
            </a:r>
            <a:r>
              <a:rPr lang="ru-RU" altLang="ru-RU" sz="2800" dirty="0"/>
              <a:t>программно-аппаратный </a:t>
            </a:r>
            <a:r>
              <a:rPr lang="ru-RU" altLang="ru-RU" sz="2800" dirty="0" smtClean="0"/>
              <a:t>комплекс «</a:t>
            </a:r>
            <a:r>
              <a:rPr lang="ru-RU" altLang="ru-RU" sz="2800" dirty="0"/>
              <a:t>ДИАСТОМ»</a:t>
            </a:r>
            <a:r>
              <a:rPr lang="ru-RU" altLang="ru-RU" sz="4400" dirty="0"/>
              <a:t> </a:t>
            </a:r>
            <a:r>
              <a:rPr lang="ru-RU" altLang="ru-RU" sz="2800" dirty="0" smtClean="0"/>
              <a:t>который предназначен для регистрации и автоматической обработки </a:t>
            </a:r>
            <a:r>
              <a:rPr lang="ru-RU" altLang="ru-RU" sz="2800" dirty="0" err="1" smtClean="0"/>
              <a:t>реографических</a:t>
            </a:r>
            <a:r>
              <a:rPr lang="ru-RU" altLang="ru-RU" sz="2800" dirty="0" smtClean="0"/>
              <a:t> кривых </a:t>
            </a:r>
          </a:p>
        </p:txBody>
      </p:sp>
      <p:pic>
        <p:nvPicPr>
          <p:cNvPr id="22532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640" y="2708920"/>
            <a:ext cx="5760640" cy="413579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77310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916488" y="1772816"/>
            <a:ext cx="4227512" cy="447558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altLang="ru-RU" sz="2000" dirty="0" smtClean="0"/>
              <a:t>         Визуальная оценка пульсовых кривых показывает, что у пациентов с воспалительными заболеваниями пародонта происходит повышение тонуса сосудов, о чем свидетельствует пологая </a:t>
            </a:r>
            <a:r>
              <a:rPr lang="ru-RU" altLang="ru-RU" sz="2000" dirty="0" err="1" smtClean="0"/>
              <a:t>анакрота</a:t>
            </a:r>
            <a:r>
              <a:rPr lang="ru-RU" altLang="ru-RU" sz="2000" dirty="0" smtClean="0"/>
              <a:t>, уплощенная вершина и сглаженная дикротическая волна, расположенная близко к вершине.</a:t>
            </a:r>
          </a:p>
        </p:txBody>
      </p:sp>
      <p:pic>
        <p:nvPicPr>
          <p:cNvPr id="24579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0350"/>
            <a:ext cx="4752975" cy="4029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43484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692150"/>
            <a:ext cx="7848600" cy="54737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           При цифровой оценке полученных при проведении РИГ кривых наибольшее внимание уделяют значениям индекса периферического сопротивления и индекса эластичности, поскольку эти величины связаны между собой и являются обратно зависимыми.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            </a:t>
            </a:r>
            <a:r>
              <a:rPr lang="ru-RU" altLang="ru-RU" sz="2000" b="1" dirty="0" smtClean="0"/>
              <a:t>Индекс периферического сопротивления (ИПС).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  ИПС  в нор­ме составляющий 80-90%, при пародонтите значительно возрастает (до 116,4-124,2%), что свидетельствует о </a:t>
            </a:r>
            <a:r>
              <a:rPr lang="ru-RU" altLang="ru-RU" sz="2000" dirty="0" err="1" smtClean="0"/>
              <a:t>вазоконстрикции</a:t>
            </a:r>
            <a:r>
              <a:rPr lang="ru-RU" altLang="ru-RU" sz="2000" dirty="0" smtClean="0"/>
              <a:t> сосудов либо их склеротических изменениях (Ерохин А.И., 2002).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 smtClean="0"/>
              <a:t>            Индекс эластичности (ИЭ).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ИЭ в норме составляет 70-80%. Снижение ИЭ свидетельствует о начинающихся склеротических измене­ниях сосудов, повышение же демонстрирует хорошую эластичность сосудистых стенок.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 smtClean="0"/>
              <a:t>            </a:t>
            </a:r>
            <a:r>
              <a:rPr lang="ru-RU" altLang="ru-RU" sz="2000" b="1" dirty="0" err="1" smtClean="0"/>
              <a:t>Реографический</a:t>
            </a:r>
            <a:r>
              <a:rPr lang="ru-RU" altLang="ru-RU" sz="2000" b="1" dirty="0" smtClean="0"/>
              <a:t> индекс (РИ).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РИ является показателем интенсивности кровенаполнения тканей пародонта. В норме РИ составляет 0,36 Ом. При пародонтите происходит резкое снижение интенсивнос­ти кровотока, о чем свидетельствует невысокий РИ (0,075—0,08 Ом).</a:t>
            </a:r>
          </a:p>
        </p:txBody>
      </p:sp>
    </p:spTree>
    <p:extLst>
      <p:ext uri="{BB962C8B-B14F-4D97-AF65-F5344CB8AC3E}">
        <p14:creationId xmlns:p14="http://schemas.microsoft.com/office/powerpoint/2010/main" val="59233673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636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b="1" smtClean="0"/>
              <a:t>Полярография</a:t>
            </a:r>
            <a:r>
              <a:rPr lang="ru-RU" altLang="ru-RU" smtClean="0"/>
              <a:t> 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           </a:t>
            </a:r>
            <a:r>
              <a:rPr lang="ru-RU" altLang="ru-RU" sz="2400" dirty="0" smtClean="0"/>
              <a:t>Полярография является графической регистрацией зависимости силы тока от напряжения при прохождении его через растворы или биологические ткани. Основное назначение метода — диагностика гипоксии в тканях пародонта и ее степени выраженности.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           В настоящее время разработана компьютерная методика, которую проводят с помощью полярографа с системой активного и пассивного электродов и специального программного обеспечения</a:t>
            </a:r>
            <a:r>
              <a:rPr lang="en-US" altLang="ru-RU" sz="2400" i="1" dirty="0" smtClean="0"/>
              <a:t> Polar</a:t>
            </a:r>
            <a:r>
              <a:rPr lang="ru-RU" altLang="ru-RU" sz="2400" dirty="0" smtClean="0"/>
              <a:t>. Подключение полярографа к компьютеру обеспечивает автоматизацию процедуры измерений от задания условий измерения до полной обработки результатов, включая отображение </a:t>
            </a:r>
            <a:r>
              <a:rPr lang="ru-RU" altLang="ru-RU" sz="2400" dirty="0" err="1" smtClean="0"/>
              <a:t>вольтамперограмм</a:t>
            </a:r>
            <a:r>
              <a:rPr lang="ru-RU" altLang="ru-RU" sz="2400" dirty="0" smtClean="0"/>
              <a:t> на дисплее и/или принтере. </a:t>
            </a:r>
          </a:p>
        </p:txBody>
      </p:sp>
    </p:spTree>
    <p:extLst>
      <p:ext uri="{BB962C8B-B14F-4D97-AF65-F5344CB8AC3E}">
        <p14:creationId xmlns:p14="http://schemas.microsoft.com/office/powerpoint/2010/main" val="18196922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47650"/>
            <a:ext cx="8674100" cy="1525588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1800" b="1" dirty="0" smtClean="0"/>
              <a:t>     В качестве диагностического критерия нарушений процессов кислородного метаболизма при </a:t>
            </a:r>
            <a:r>
              <a:rPr lang="ru-RU" altLang="ru-RU" sz="1800" b="1" dirty="0" err="1" smtClean="0"/>
              <a:t>полярографических</a:t>
            </a:r>
            <a:r>
              <a:rPr lang="ru-RU" altLang="ru-RU" sz="1800" b="1" dirty="0" smtClean="0"/>
              <a:t> исследованиях тканей пародонта рекомендуется использовать гипоксическую пробу — вдыхание газовой смеси, содержащей 10% кислорода и 90% азота</a:t>
            </a:r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512" y="1773238"/>
            <a:ext cx="4098801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         </a:t>
            </a:r>
            <a:r>
              <a:rPr lang="ru-RU" altLang="ru-RU" sz="2000" dirty="0" smtClean="0">
                <a:solidFill>
                  <a:schemeClr val="tx2"/>
                </a:solidFill>
              </a:rPr>
              <a:t>Графическая запись позволяет выявить скорость подъема или снижения напряженности кислорода, что дает более точную характеристику обменных процессов.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>
                <a:solidFill>
                  <a:schemeClr val="tx2"/>
                </a:solidFill>
              </a:rPr>
              <a:t>         В норме парциальное напряжение кислорода в тканях пародонта составляет 38-40 мм рт. ст.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>
                <a:solidFill>
                  <a:schemeClr val="tx2"/>
                </a:solidFill>
              </a:rPr>
              <a:t>При проведении кислородной пробы уровень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рО</a:t>
            </a:r>
            <a:r>
              <a:rPr lang="ru-RU" altLang="ru-RU" sz="2000" dirty="0" smtClean="0">
                <a:solidFill>
                  <a:schemeClr val="tx2"/>
                </a:solidFill>
              </a:rPr>
              <a:t>, в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интактном</a:t>
            </a:r>
            <a:r>
              <a:rPr lang="ru-RU" altLang="ru-RU" sz="2000" dirty="0" smtClean="0">
                <a:solidFill>
                  <a:schemeClr val="tx2"/>
                </a:solidFill>
              </a:rPr>
              <a:t> пародонте возрастает до 176 мм рт. </a:t>
            </a:r>
            <a:r>
              <a:rPr lang="ru-RU" altLang="ru-RU" sz="2000" dirty="0" err="1" smtClean="0">
                <a:solidFill>
                  <a:schemeClr val="tx2"/>
                </a:solidFill>
              </a:rPr>
              <a:t>ст</a:t>
            </a:r>
            <a:r>
              <a:rPr lang="ru-RU" altLang="ru-RU" sz="2000" dirty="0" smtClean="0"/>
              <a:t> </a:t>
            </a:r>
          </a:p>
        </p:txBody>
      </p:sp>
      <p:pic>
        <p:nvPicPr>
          <p:cNvPr id="27652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55976" y="2564904"/>
            <a:ext cx="4427860" cy="36861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090140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9747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b="1" smtClean="0"/>
              <a:t>    Фотоплетизмография</a:t>
            </a:r>
            <a:r>
              <a:rPr lang="ru-RU" altLang="ru-RU" smtClean="0"/>
              <a:t> 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827088" y="1125538"/>
            <a:ext cx="7705725" cy="35988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Бескровный метод исследования кровенаполнения живых тканей организма, основанный на регистрации пульсовых колебаний оптической плотности (светопропускания или светоотражения) тканей, обусловленных функцией сердца.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При прохождении через ткани пародонта мощного светового потока можно зарегистрировать пульсовые колебания их оптической плотности.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Графическая их запись является </a:t>
            </a:r>
            <a:r>
              <a:rPr lang="ru-RU" altLang="ru-RU" sz="2400" dirty="0" err="1" smtClean="0"/>
              <a:t>фотопародонтограммой</a:t>
            </a:r>
            <a:r>
              <a:rPr lang="ru-RU" altLang="ru-RU" sz="2400" dirty="0" smtClean="0"/>
              <a:t>. </a:t>
            </a:r>
          </a:p>
        </p:txBody>
      </p:sp>
      <p:pic>
        <p:nvPicPr>
          <p:cNvPr id="28676" name="Picture 5" descr="125171819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4581128"/>
            <a:ext cx="6049962" cy="180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73206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800" smtClean="0"/>
              <a:t>РЕНТГЕНОЛОГИЧЕСКИЕ МЕТОДЫ ИССЛЕДОВАНИЯ</a:t>
            </a:r>
            <a:r>
              <a:rPr lang="ru-RU" altLang="ru-RU" sz="4000" smtClean="0"/>
              <a:t> 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800" smtClean="0"/>
              <a:t>        Все известные рентгенологические методы, применяемые в стоматологии, можно расположить в порядке убывания диагностической ценности для исследования тканей пародонта следующим образом.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smtClean="0"/>
              <a:t>Ортопантомография.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smtClean="0"/>
              <a:t>Панорамная рентгенография.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smtClean="0"/>
              <a:t>Компьютерная томография.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800" smtClean="0"/>
              <a:t>Прицельная рентгенография. </a:t>
            </a:r>
          </a:p>
        </p:txBody>
      </p:sp>
    </p:spTree>
    <p:extLst>
      <p:ext uri="{BB962C8B-B14F-4D97-AF65-F5344CB8AC3E}">
        <p14:creationId xmlns:p14="http://schemas.microsoft.com/office/powerpoint/2010/main" val="40742415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1"/>
            <a:ext cx="8229600" cy="68862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dirty="0" err="1" smtClean="0"/>
              <a:t>Ортопантомография</a:t>
            </a:r>
            <a:endParaRPr lang="ru-RU" altLang="ru-RU" dirty="0" smtClean="0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80728"/>
            <a:ext cx="8229600" cy="290547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600" b="1" dirty="0" smtClean="0"/>
              <a:t>        </a:t>
            </a:r>
            <a:r>
              <a:rPr lang="ru-RU" altLang="ru-RU" sz="2000" dirty="0" smtClean="0"/>
              <a:t>Позволяет получить изображение обеих челюстей на одной пленке. Исследование проводится на </a:t>
            </a:r>
            <a:r>
              <a:rPr lang="ru-RU" altLang="ru-RU" sz="2000" dirty="0" err="1" smtClean="0"/>
              <a:t>ортопантомографе</a:t>
            </a:r>
            <a:r>
              <a:rPr lang="ru-RU" altLang="ru-RU" sz="2000" dirty="0" smtClean="0"/>
              <a:t>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Рентгеновскую трубку и кассету с пленкой располагают на противоположных концах одной оси строго напротив.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Рентгеновская трубка и пленка, вращаясь, описывают концентрическую неполную окружность вокруг головы больного, которая фиксирована неподвижно.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При этом рентгеновское излучение последовательно засвечивает различные отделы челюстей и фиксирует их на пленке </a:t>
            </a:r>
          </a:p>
        </p:txBody>
      </p:sp>
      <p:pic>
        <p:nvPicPr>
          <p:cNvPr id="30724" name="Picture 5" descr="ortho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7704" y="3727450"/>
            <a:ext cx="5905500" cy="3130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68716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07950" y="260350"/>
            <a:ext cx="9034463" cy="33972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dirty="0" smtClean="0">
                <a:solidFill>
                  <a:srgbClr val="660066"/>
                </a:solidFill>
              </a:rPr>
              <a:t>               </a:t>
            </a:r>
            <a:r>
              <a:rPr lang="ru-RU" altLang="ru-RU" sz="2000" b="1" dirty="0" smtClean="0">
                <a:effectLst/>
              </a:rPr>
              <a:t>Степень активности костных деструктивных изменений определяют по характеру контура зон резорбции, их четкости, наличию очагов остеопороза.     Рентгенологические проявления пародонтита по их выраженности и глубине можно разделить на следующие стадии: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ru-RU" altLang="ru-RU" sz="2000" b="1" dirty="0" smtClean="0">
                <a:effectLst/>
              </a:rPr>
              <a:t> </a:t>
            </a:r>
            <a:r>
              <a:rPr lang="ru-RU" altLang="ru-RU" sz="2000" dirty="0" smtClean="0">
                <a:effectLst/>
              </a:rPr>
              <a:t>начальные — когда исчезают  лишь замыкающие пластинки гребней и самые их верхушки, но высота перегородок существенно не меняется, либо видны только участки остеопороза;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ru-RU" altLang="ru-RU" sz="2000" dirty="0" smtClean="0">
                <a:effectLst/>
              </a:rPr>
              <a:t> средние — </a:t>
            </a:r>
            <a:r>
              <a:rPr lang="ru-RU" altLang="ru-RU" sz="2000" dirty="0" err="1" smtClean="0">
                <a:effectLst/>
              </a:rPr>
              <a:t>межальвеолярные</a:t>
            </a:r>
            <a:r>
              <a:rPr lang="ru-RU" altLang="ru-RU" sz="2000" dirty="0" smtClean="0">
                <a:effectLst/>
              </a:rPr>
              <a:t> гребни разрушены более, чем на 1/3 их высоты;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ru-RU" altLang="ru-RU" sz="2000" dirty="0" smtClean="0">
                <a:effectLst/>
              </a:rPr>
              <a:t> тяжелые — </a:t>
            </a:r>
            <a:r>
              <a:rPr lang="ru-RU" altLang="ru-RU" sz="2000" dirty="0" err="1" smtClean="0">
                <a:effectLst/>
              </a:rPr>
              <a:t>межальвеолярные</a:t>
            </a:r>
            <a:r>
              <a:rPr lang="ru-RU" altLang="ru-RU" sz="2000" dirty="0" smtClean="0">
                <a:effectLst/>
              </a:rPr>
              <a:t> перегородки разрушены более, чем на 1/2 их высоты.</a:t>
            </a:r>
          </a:p>
        </p:txBody>
      </p:sp>
      <p:pic>
        <p:nvPicPr>
          <p:cNvPr id="31747" name="Picture 7" descr="image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3876675"/>
            <a:ext cx="5545137" cy="2962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670900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8890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2800" smtClean="0"/>
              <a:t>ЛАБОРАТОРНЫЕ МЕТОДЫ ИССЛЕДОВАНИЯ</a:t>
            </a:r>
            <a:r>
              <a:rPr lang="ru-RU" altLang="ru-RU" sz="4000" smtClean="0"/>
              <a:t> 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altLang="ru-RU" sz="2800" smtClean="0"/>
              <a:t>        Методы лабораторной диагностики воспалительных заболевания тканей пародонта можно систематизировать следующим образом:</a:t>
            </a:r>
          </a:p>
          <a:p>
            <a:pPr eaLnBrk="1" hangingPunct="1">
              <a:defRPr/>
            </a:pPr>
            <a:r>
              <a:rPr lang="ru-RU" altLang="ru-RU" sz="2800" smtClean="0"/>
              <a:t>Микробиологические.</a:t>
            </a:r>
          </a:p>
          <a:p>
            <a:pPr eaLnBrk="1" hangingPunct="1">
              <a:defRPr/>
            </a:pPr>
            <a:r>
              <a:rPr lang="ru-RU" altLang="ru-RU" sz="2800" smtClean="0"/>
              <a:t>Иммунологические.</a:t>
            </a:r>
          </a:p>
          <a:p>
            <a:pPr eaLnBrk="1" hangingPunct="1">
              <a:defRPr/>
            </a:pPr>
            <a:r>
              <a:rPr lang="ru-RU" altLang="ru-RU" sz="2800" smtClean="0"/>
              <a:t>Биохимические.</a:t>
            </a:r>
          </a:p>
          <a:p>
            <a:pPr eaLnBrk="1" hangingPunct="1">
              <a:defRPr/>
            </a:pPr>
            <a:r>
              <a:rPr lang="ru-RU" altLang="ru-RU" sz="2800" smtClean="0"/>
              <a:t>Цитологические.</a:t>
            </a:r>
          </a:p>
        </p:txBody>
      </p:sp>
    </p:spTree>
    <p:extLst>
      <p:ext uri="{BB962C8B-B14F-4D97-AF65-F5344CB8AC3E}">
        <p14:creationId xmlns:p14="http://schemas.microsoft.com/office/powerpoint/2010/main" val="207350131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b="1" smtClean="0"/>
              <a:t>Микробиологические методы</a:t>
            </a:r>
            <a:r>
              <a:rPr lang="ru-RU" altLang="ru-RU" smtClean="0"/>
              <a:t> 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28800"/>
            <a:ext cx="8229600" cy="26050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b="1" dirty="0" smtClean="0"/>
              <a:t> </a:t>
            </a:r>
            <a:r>
              <a:rPr lang="ru-RU" altLang="ru-RU" sz="2400" dirty="0" smtClean="0"/>
              <a:t>Позволяют определить вид возбудителя заболевания, определить степень его чувствительности к антибиотикам, определить тактику лечения некоторых форм пародонтита.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Исследование обычно проводиться до и после лечения для контроль качества лечения. </a:t>
            </a:r>
          </a:p>
        </p:txBody>
      </p:sp>
      <p:pic>
        <p:nvPicPr>
          <p:cNvPr id="33796" name="Picture 5" descr="653_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4076700"/>
            <a:ext cx="6353175" cy="2517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10367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b="1" smtClean="0"/>
              <a:t>Цитологический метод</a:t>
            </a:r>
            <a:r>
              <a:rPr lang="ru-RU" altLang="ru-RU" smtClean="0"/>
              <a:t> 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 smtClean="0"/>
              <a:t>   </a:t>
            </a:r>
            <a:r>
              <a:rPr lang="ru-RU" altLang="ru-RU" sz="2000" dirty="0" smtClean="0"/>
              <a:t>Основан на изучении мазков-отпечатков слизистой оболочки полости рта (десны). Оценивается качественный и количественный состав клеток, особенности их окраски. Обращают внимание на такие параметры, как окраска цитоплазмы (базофилия), дистрофические и некротические изменения, фагоцитоз, наличие микробов, агрегация (слипание) клеток и др.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Количественные и качественные изменения клеток позволяют судить о развитии воспаления, его активности, направлении развития патологического процесса.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dirty="0" smtClean="0"/>
              <a:t>По выявленным изменениям можно судить о качественных и количественных изменениях в слизистой оболочке, активность воспаления, степень деструкции тканей, а также отслеживать изменения в динамике. </a:t>
            </a:r>
          </a:p>
        </p:txBody>
      </p:sp>
    </p:spTree>
    <p:extLst>
      <p:ext uri="{BB962C8B-B14F-4D97-AF65-F5344CB8AC3E}">
        <p14:creationId xmlns:p14="http://schemas.microsoft.com/office/powerpoint/2010/main" val="50967590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b="1" smtClean="0"/>
              <a:t>Биохимические методы</a:t>
            </a:r>
            <a:r>
              <a:rPr lang="ru-RU" altLang="ru-RU" smtClean="0"/>
              <a:t> 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932363" y="1676400"/>
            <a:ext cx="4210050" cy="46323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smtClean="0"/>
              <a:t>          Это, прежде всего, биохимический анализ крови. Проводится с целью выявления маркеров воспаления, сдвигов обменных процессов, особенно в обмене липидов, отвечающих за состояние сосудов.</a:t>
            </a:r>
            <a:r>
              <a:rPr lang="ru-RU" altLang="ru-RU" sz="2000" smtClean="0"/>
              <a:t> </a:t>
            </a:r>
            <a:r>
              <a:rPr lang="ru-RU" altLang="ru-RU" sz="2000" b="1" smtClean="0"/>
              <a:t>Биохимический анализ может быть развернутым (десятки показателей) и ограниченным несколькими параметрами. Необходимость определения того или иного параметра зависит от особенностей заболевания.</a:t>
            </a:r>
            <a:r>
              <a:rPr lang="ru-RU" altLang="ru-RU" sz="2000" smtClean="0"/>
              <a:t> </a:t>
            </a:r>
          </a:p>
        </p:txBody>
      </p:sp>
      <p:pic>
        <p:nvPicPr>
          <p:cNvPr id="35844" name="Picture 5" descr="75563666c96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628775"/>
            <a:ext cx="4640262" cy="46402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00816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68325"/>
            <a:ext cx="8229600" cy="110807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3600" dirty="0" smtClean="0"/>
              <a:t>Проба </a:t>
            </a:r>
            <a:r>
              <a:rPr lang="ru-RU" altLang="ru-RU" sz="3600" dirty="0" err="1" smtClean="0"/>
              <a:t>Роттера</a:t>
            </a:r>
            <a:r>
              <a:rPr lang="ru-RU" altLang="ru-RU" sz="2400" dirty="0" smtClean="0"/>
              <a:t> </a:t>
            </a:r>
            <a:br>
              <a:rPr lang="ru-RU" altLang="ru-RU" sz="2400" dirty="0" smtClean="0"/>
            </a:br>
            <a:endParaRPr lang="ru-RU" altLang="ru-RU" sz="2400" dirty="0" smtClean="0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000" b="1" dirty="0" smtClean="0"/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600" b="1" dirty="0" smtClean="0"/>
              <a:t>   </a:t>
            </a:r>
            <a:r>
              <a:rPr lang="ru-RU" altLang="ru-RU" sz="2400" dirty="0" smtClean="0"/>
              <a:t>Это оценка насыщения тканей организма аскорбиновой кислотой (витамином С). В предплечье </a:t>
            </a:r>
            <a:r>
              <a:rPr lang="ru-RU" altLang="ru-RU" sz="2400" dirty="0" err="1" smtClean="0"/>
              <a:t>внутрикожно</a:t>
            </a:r>
            <a:r>
              <a:rPr lang="ru-RU" altLang="ru-RU" sz="2400" dirty="0" smtClean="0"/>
              <a:t> вводят 0,1 мл раствора краски </a:t>
            </a:r>
            <a:r>
              <a:rPr lang="ru-RU" altLang="ru-RU" sz="2400" dirty="0" err="1" smtClean="0"/>
              <a:t>Тильманса</a:t>
            </a:r>
            <a:r>
              <a:rPr lang="ru-RU" altLang="ru-RU" sz="2400" dirty="0" smtClean="0"/>
              <a:t> (0,1% 2,6-дихлорфенолиндофенол).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Если краситель обесцвечивается более 10 мин, то концентрация витамина C в тканях считается недостаточной.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Это признак нарушения трофики, который отражается на состоянии пародонта (крайнее проявление недостатка аскорбиновой кислоты – цинга. </a:t>
            </a:r>
          </a:p>
        </p:txBody>
      </p:sp>
    </p:spTree>
    <p:extLst>
      <p:ext uri="{BB962C8B-B14F-4D97-AF65-F5344CB8AC3E}">
        <p14:creationId xmlns:p14="http://schemas.microsoft.com/office/powerpoint/2010/main" val="28826227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dirty="0" smtClean="0"/>
              <a:t>Проба </a:t>
            </a:r>
            <a:r>
              <a:rPr lang="ru-RU" altLang="ru-RU" dirty="0" err="1" smtClean="0"/>
              <a:t>Кавецкого</a:t>
            </a:r>
            <a:r>
              <a:rPr lang="ru-RU" altLang="ru-RU" dirty="0" smtClean="0"/>
              <a:t> 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000" b="1" dirty="0" smtClean="0"/>
              <a:t>    </a:t>
            </a:r>
            <a:r>
              <a:rPr lang="ru-RU" altLang="ru-RU" sz="2400" dirty="0" smtClean="0"/>
              <a:t>С </a:t>
            </a:r>
            <a:r>
              <a:rPr lang="ru-RU" altLang="ru-RU" sz="2400" dirty="0" err="1" smtClean="0"/>
              <a:t>трипановым</a:t>
            </a:r>
            <a:r>
              <a:rPr lang="ru-RU" altLang="ru-RU" sz="2400" dirty="0" smtClean="0"/>
              <a:t> синим в модификации </a:t>
            </a:r>
            <a:r>
              <a:rPr lang="ru-RU" altLang="ru-RU" sz="2400" dirty="0" err="1" smtClean="0"/>
              <a:t>Базарновой</a:t>
            </a:r>
            <a:r>
              <a:rPr lang="ru-RU" altLang="ru-RU" sz="2400" dirty="0" smtClean="0"/>
              <a:t> служит для определения фагоцитарной активности и регенеративной способности ткани.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В слизистую оболочку нижней губы вводят 0,1 мл 0,25 % стерильного раствора </a:t>
            </a:r>
            <a:r>
              <a:rPr lang="ru-RU" altLang="ru-RU" sz="2400" dirty="0" err="1" smtClean="0"/>
              <a:t>трипанового</a:t>
            </a:r>
            <a:r>
              <a:rPr lang="ru-RU" altLang="ru-RU" sz="2400" dirty="0" smtClean="0"/>
              <a:t> или метиленового синего и измеряют диаметр образовавшегося пятна.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Повторное измерение проводят через 3 ч.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Показатель пробы выражается отношением квадрата радиуса пятна через 3 ч к квадрату радиуса первоначального пятна — R12/R22.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2400" dirty="0" smtClean="0"/>
              <a:t>В норме этот показатель колеблется от 5 до 7: меньше 5 свидетельствует о снижении реактивности, больше 7 — о ее повышении. </a:t>
            </a:r>
          </a:p>
        </p:txBody>
      </p:sp>
    </p:spTree>
    <p:extLst>
      <p:ext uri="{BB962C8B-B14F-4D97-AF65-F5344CB8AC3E}">
        <p14:creationId xmlns:p14="http://schemas.microsoft.com/office/powerpoint/2010/main" val="139391400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90487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b="1" dirty="0" smtClean="0"/>
              <a:t>Проба </a:t>
            </a:r>
            <a:r>
              <a:rPr lang="ru-RU" altLang="ru-RU" b="1" dirty="0" err="1" smtClean="0"/>
              <a:t>Ясиновского</a:t>
            </a:r>
            <a:r>
              <a:rPr lang="ru-RU" altLang="ru-RU" dirty="0" smtClean="0"/>
              <a:t> 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4"/>
            <a:ext cx="8351838" cy="5328369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dirty="0" smtClean="0"/>
              <a:t>Проводят для оценки миграции лейкоцитов через слизистую оболочку рта и количества </a:t>
            </a:r>
            <a:r>
              <a:rPr lang="ru-RU" altLang="ru-RU" sz="1800" dirty="0" err="1" smtClean="0"/>
              <a:t>слущенного</a:t>
            </a:r>
            <a:r>
              <a:rPr lang="ru-RU" altLang="ru-RU" sz="1800" dirty="0" smtClean="0"/>
              <a:t> эпителия.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ru-RU" altLang="ru-RU" sz="1800" dirty="0" smtClean="0"/>
              <a:t>Пациент в течение 5 мин прополаскивает рот 50 мл изотонического раствора хлорида натрия. После 5-минутного перерыва ему предлагают прополоскать рот 15 мл того же раствора и смыв собирают в пробирку.</a:t>
            </a:r>
            <a:br>
              <a:rPr lang="ru-RU" altLang="ru-RU" sz="1800" dirty="0" smtClean="0"/>
            </a:br>
            <a:r>
              <a:rPr lang="ru-RU" altLang="ru-RU" sz="1800" dirty="0" smtClean="0"/>
              <a:t/>
            </a:r>
            <a:br>
              <a:rPr lang="ru-RU" altLang="ru-RU" sz="1800" dirty="0" smtClean="0"/>
            </a:br>
            <a:r>
              <a:rPr lang="ru-RU" altLang="ru-RU" sz="1800" dirty="0" smtClean="0"/>
              <a:t>      На предметном стекле перемешивают 1 каплю смыва и 1 каплю 1 % раствора эозина натрия в изотоническом растворе хлорида натрия и покрывают стеклом. В световом микроскопе с увеличением объектива 20 подсчитывают (в процентах) число окрашенных (Розовых) и неокрашенных (зеленоватых) лейкоцитов. Клетки с сохранившейся мембраной (живые) не пропускают краситель, поэтому остаются неокрашенными. Число таких клеток составляет показатель жизнеспособности лейкоцитов.</a:t>
            </a:r>
            <a:br>
              <a:rPr lang="ru-RU" altLang="ru-RU" sz="1800" dirty="0" smtClean="0"/>
            </a:br>
            <a:r>
              <a:rPr lang="ru-RU" altLang="ru-RU" sz="1800" dirty="0" smtClean="0"/>
              <a:t/>
            </a:r>
            <a:br>
              <a:rPr lang="ru-RU" altLang="ru-RU" sz="1800" dirty="0" smtClean="0"/>
            </a:br>
            <a:r>
              <a:rPr lang="ru-RU" altLang="ru-RU" sz="1800" dirty="0" smtClean="0"/>
              <a:t>      В камеру Горяева помещают 1 каплю смыва и с применением объектива (х40) подсчитывают число лейкоцитов и эпителиальных клеток отдельно по всей камере. Объем камеры Горяева составляет 0,9 </a:t>
            </a:r>
            <a:r>
              <a:rPr lang="ru-RU" altLang="ru-RU" sz="1800" dirty="0" err="1" smtClean="0"/>
              <a:t>мкл</a:t>
            </a:r>
            <a:r>
              <a:rPr lang="ru-RU" altLang="ru-RU" sz="1800" dirty="0" smtClean="0"/>
              <a:t>, поэтому для вычисления количества клеток в 1 </a:t>
            </a:r>
            <a:r>
              <a:rPr lang="ru-RU" altLang="ru-RU" sz="1800" dirty="0" err="1" smtClean="0"/>
              <a:t>мкл</a:t>
            </a:r>
            <a:r>
              <a:rPr lang="ru-RU" altLang="ru-RU" sz="1800" dirty="0" smtClean="0"/>
              <a:t> полученное число нужно разделить на 0,9.</a:t>
            </a:r>
            <a:br>
              <a:rPr lang="ru-RU" altLang="ru-RU" sz="1800" dirty="0" smtClean="0"/>
            </a:br>
            <a:r>
              <a:rPr lang="ru-RU" altLang="ru-RU" sz="1800" dirty="0" smtClean="0"/>
              <a:t/>
            </a:r>
            <a:br>
              <a:rPr lang="ru-RU" altLang="ru-RU" sz="1800" dirty="0" smtClean="0"/>
            </a:br>
            <a:r>
              <a:rPr lang="ru-RU" altLang="ru-RU" sz="1800" dirty="0" smtClean="0"/>
              <a:t>      У здоровых людей с </a:t>
            </a:r>
            <a:r>
              <a:rPr lang="ru-RU" altLang="ru-RU" sz="1800" dirty="0" err="1" smtClean="0"/>
              <a:t>интактными</a:t>
            </a:r>
            <a:r>
              <a:rPr lang="ru-RU" altLang="ru-RU" sz="1800" dirty="0" smtClean="0"/>
              <a:t> пародонтом и слизистой оболочкой рта количество лейкоцитов в смывной жидкости составляет от 80 до 120 в 1 </a:t>
            </a:r>
            <a:r>
              <a:rPr lang="ru-RU" altLang="ru-RU" sz="1800" dirty="0" err="1" smtClean="0"/>
              <a:t>мкл</a:t>
            </a:r>
            <a:r>
              <a:rPr lang="ru-RU" altLang="ru-RU" sz="1800" dirty="0" smtClean="0"/>
              <a:t>, из них жизнеспособных клеток от 90 до 98 %, эпителиальных клеток — 25—100. </a:t>
            </a:r>
          </a:p>
        </p:txBody>
      </p:sp>
    </p:spTree>
    <p:extLst>
      <p:ext uri="{BB962C8B-B14F-4D97-AF65-F5344CB8AC3E}">
        <p14:creationId xmlns:p14="http://schemas.microsoft.com/office/powerpoint/2010/main" val="316209351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</a:t>
            </a:r>
            <a:r>
              <a:rPr lang="ru-RU" dirty="0" smtClean="0"/>
              <a:t>роведение </a:t>
            </a:r>
            <a:r>
              <a:rPr lang="ru-RU" dirty="0"/>
              <a:t>клинических анализов крови </a:t>
            </a:r>
            <a:r>
              <a:rPr lang="ru-RU" dirty="0" smtClean="0"/>
              <a:t>и </a:t>
            </a:r>
            <a:r>
              <a:rPr lang="ru-RU" dirty="0" smtClean="0"/>
              <a:t>мочи.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Обязательно </a:t>
            </a:r>
            <a:r>
              <a:rPr lang="ru-RU" dirty="0"/>
              <a:t>проводятся обследования ребенка у педиатра, гематолога, эндокринолога, иммунолога, детского гинеколога, психоневролога и др. с целью выявления и лечения системных заболеваний, которые могут влиять на течение и результат лечения гингивита и пародонтита.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382176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Самой частой формой заболевания краевого пародонта у детей и подростков является гингивит.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8496944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/>
              <a:t>Острый катаральный гингивит </a:t>
            </a:r>
            <a:r>
              <a:rPr lang="ru-RU" sz="2800" dirty="0"/>
              <a:t>— воспалительный процесс с превалированием </a:t>
            </a:r>
            <a:r>
              <a:rPr lang="ru-RU" sz="2800" dirty="0" smtClean="0"/>
              <a:t>экссудации.</a:t>
            </a:r>
            <a:r>
              <a:rPr lang="ru-RU" sz="2800" dirty="0"/>
              <a:t> 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Жалобы </a:t>
            </a:r>
            <a:r>
              <a:rPr lang="ru-RU" sz="2800" dirty="0"/>
              <a:t>на боль, зуд, кровоточивость десен, отказ от еды. 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При </a:t>
            </a:r>
            <a:r>
              <a:rPr lang="ru-RU" sz="2800" dirty="0"/>
              <a:t>осмотре определяются гиперемия и отечность сосочков, </a:t>
            </a:r>
            <a:r>
              <a:rPr lang="ru-RU" sz="2800" dirty="0" err="1"/>
              <a:t>десневого</a:t>
            </a:r>
            <a:r>
              <a:rPr lang="ru-RU" sz="2800" dirty="0"/>
              <a:t> края, иногда и альвеолярной десны, что приводит к увеличению размеров и изменению формы </a:t>
            </a:r>
            <a:r>
              <a:rPr lang="ru-RU" sz="2800" dirty="0" err="1"/>
              <a:t>десневых</a:t>
            </a:r>
            <a:r>
              <a:rPr lang="ru-RU" sz="2800" dirty="0"/>
              <a:t> сосочков (не острые, а закругленные). </a:t>
            </a:r>
          </a:p>
        </p:txBody>
      </p:sp>
    </p:spTree>
    <p:extLst>
      <p:ext uri="{BB962C8B-B14F-4D97-AF65-F5344CB8AC3E}">
        <p14:creationId xmlns:p14="http://schemas.microsoft.com/office/powerpoint/2010/main" val="41202990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5013177"/>
            <a:ext cx="8713788" cy="1844823"/>
          </a:xfrm>
        </p:spPr>
        <p:txBody>
          <a:bodyPr>
            <a:normAutofit/>
          </a:bodyPr>
          <a:lstStyle/>
          <a:p>
            <a:r>
              <a:rPr lang="ru-RU" sz="1400" b="1" dirty="0">
                <a:solidFill>
                  <a:schemeClr val="tx1"/>
                </a:solidFill>
                <a:latin typeface="Arial Unicode MS" pitchFamily="34" charset="-128"/>
              </a:rPr>
              <a:t>Острый катаральный гингивит</a:t>
            </a:r>
          </a:p>
          <a:p>
            <a:r>
              <a:rPr lang="ru-RU" sz="1400" dirty="0" err="1">
                <a:solidFill>
                  <a:schemeClr val="tx1"/>
                </a:solidFill>
                <a:latin typeface="Arial Unicode MS" pitchFamily="34" charset="-128"/>
              </a:rPr>
              <a:t>Десневые</a:t>
            </a:r>
            <a:r>
              <a:rPr lang="ru-RU" sz="1400" dirty="0">
                <a:solidFill>
                  <a:schemeClr val="tx1"/>
                </a:solidFill>
                <a:latin typeface="Arial Unicode MS" pitchFamily="34" charset="-128"/>
              </a:rPr>
              <a:t> сосочки и край десны отечны, гиперемированы, легко кровоточат. Такое состояние десны сопутствует большинству инфекционных и вирусных заболеваний ребенка. Острый гингивит и подчелюстной лимфаденит часто предшествует и сопутствует острому герпетическому стоматиту, переходя в язвенный гингивит при затяжном и тяжелом течении болезни. Катаральный гингивит может сохраняться в течение 10-12 дней после </a:t>
            </a:r>
            <a:r>
              <a:rPr lang="ru-RU" sz="1400" dirty="0" err="1">
                <a:solidFill>
                  <a:schemeClr val="tx1"/>
                </a:solidFill>
                <a:latin typeface="Arial Unicode MS" pitchFamily="34" charset="-128"/>
              </a:rPr>
              <a:t>эпителизации</a:t>
            </a:r>
            <a:r>
              <a:rPr lang="ru-RU" sz="1400" dirty="0">
                <a:solidFill>
                  <a:schemeClr val="tx1"/>
                </a:solidFill>
                <a:latin typeface="Arial Unicode MS" pitchFamily="34" charset="-128"/>
              </a:rPr>
              <a:t> элементов поражения при ОГС.</a:t>
            </a:r>
          </a:p>
        </p:txBody>
      </p:sp>
      <p:pic>
        <p:nvPicPr>
          <p:cNvPr id="2053" name="Picture 5" descr="01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5"/>
            <a:ext cx="7120781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47934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/>
              <a:t>Хронический катаральный гингивит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аиболее </a:t>
            </a:r>
            <a:r>
              <a:rPr lang="ru-RU" dirty="0"/>
              <a:t>часто встречающаяся патология пародонта у детей.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Жалоб </a:t>
            </a:r>
            <a:r>
              <a:rPr lang="ru-RU" dirty="0"/>
              <a:t>может не быть, иногда дети отмечают кровоточивость десен при чистке зубов.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При </a:t>
            </a:r>
            <a:r>
              <a:rPr lang="ru-RU" dirty="0"/>
              <a:t>осмотре определяются застойная гиперемия, пастозность, кровоточивость сосочков и </a:t>
            </a:r>
            <a:r>
              <a:rPr lang="ru-RU" dirty="0" err="1"/>
              <a:t>десневого</a:t>
            </a:r>
            <a:r>
              <a:rPr lang="ru-RU" dirty="0"/>
              <a:t> края. Краевая десна </a:t>
            </a:r>
            <a:r>
              <a:rPr lang="ru-RU" dirty="0" err="1"/>
              <a:t>валикообразно</a:t>
            </a:r>
            <a:r>
              <a:rPr lang="ru-RU" dirty="0"/>
              <a:t> </a:t>
            </a:r>
            <a:r>
              <a:rPr lang="ru-RU" dirty="0" smtClean="0"/>
              <a:t>утолщена, </a:t>
            </a:r>
            <a:r>
              <a:rPr lang="ru-RU" dirty="0"/>
              <a:t>поверхность становится блестящей. Зернистость альвеолярной десны исчезает.</a:t>
            </a:r>
          </a:p>
          <a:p>
            <a:pPr marL="0" indent="0">
              <a:buNone/>
            </a:pPr>
            <a:r>
              <a:rPr lang="ru-RU" dirty="0"/>
              <a:t>При катаральном гингивите (как остром, так и хроническом) при значительном отеке десны может возникать </a:t>
            </a:r>
            <a:r>
              <a:rPr lang="ru-RU" dirty="0" err="1"/>
              <a:t>десневой</a:t>
            </a:r>
            <a:r>
              <a:rPr lang="ru-RU" dirty="0"/>
              <a:t> карман, то есть ложный </a:t>
            </a:r>
            <a:r>
              <a:rPr lang="ru-RU" dirty="0" err="1"/>
              <a:t>пародонтальный</a:t>
            </a:r>
            <a:r>
              <a:rPr lang="ru-RU" dirty="0"/>
              <a:t> карман.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 </a:t>
            </a:r>
            <a:r>
              <a:rPr lang="ru-RU" dirty="0"/>
              <a:t>рентгенограмме изменений в альвеолярной кости не определяется.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888915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r>
              <a:rPr lang="ru-RU" dirty="0"/>
              <a:t>Тяжесть клинического течения хронического катарального гингивита можно оценить визуально и на основе индекса РМА.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наличии </a:t>
            </a:r>
            <a:r>
              <a:rPr lang="ru-RU" dirty="0" err="1" smtClean="0"/>
              <a:t>генерализованного</a:t>
            </a:r>
            <a:r>
              <a:rPr lang="ru-RU" dirty="0" smtClean="0"/>
              <a:t> </a:t>
            </a:r>
            <a:r>
              <a:rPr lang="ru-RU" dirty="0"/>
              <a:t>гингивита воспаление с интенсивностью до 30% (индекс РМА) оценивается как легкий гингивит. При индексе РМА от 30% до 60% - гингивит средней тяжести и при индексе РМА более 60% - тяжелая форма гингивита.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015465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300663"/>
            <a:ext cx="8229600" cy="140176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ru-RU" sz="1600" b="1" dirty="0"/>
              <a:t>Хронический катаральный гингивит пубертатного возраста, усугубляющийся плохой 			гигиеной полости рта.</a:t>
            </a:r>
          </a:p>
          <a:p>
            <a:pPr>
              <a:buFontTx/>
              <a:buNone/>
            </a:pPr>
            <a:r>
              <a:rPr lang="ru-RU" sz="1600" dirty="0"/>
              <a:t>			Ребенку 14 лет, постоянный прикус.</a:t>
            </a:r>
          </a:p>
        </p:txBody>
      </p:sp>
      <p:pic>
        <p:nvPicPr>
          <p:cNvPr id="3076" name="Picture 4" descr="01_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8390"/>
            <a:ext cx="7767712" cy="497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71726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824977"/>
            <a:ext cx="8229600" cy="1732986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sz="1600" b="1" dirty="0" smtClean="0"/>
              <a:t>Хронический </a:t>
            </a:r>
            <a:r>
              <a:rPr lang="ru-RU" sz="1600" b="1" dirty="0"/>
              <a:t>катаральный гингивит.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dirty="0"/>
              <a:t>Степень вовлечения десны в воспалительный процесс определяется с помощью пробы Шиллера-Писарева. </a:t>
            </a:r>
            <a:endParaRPr lang="ru-RU" sz="16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dirty="0" smtClean="0"/>
              <a:t>После </a:t>
            </a:r>
            <a:r>
              <a:rPr lang="ru-RU" sz="1600" dirty="0"/>
              <a:t>смазывания </a:t>
            </a:r>
            <a:r>
              <a:rPr lang="ru-RU" sz="1600" dirty="0" err="1"/>
              <a:t>десневого</a:t>
            </a:r>
            <a:r>
              <a:rPr lang="ru-RU" sz="1600" dirty="0"/>
              <a:t> края йодсодержащим раствором участки десны с хроническим воспалением окрашиваются в темно-коричневый цвет за счет прижизненной окраски гликогена десны, количество которого увеличивается при воспалении. </a:t>
            </a:r>
            <a:endParaRPr lang="ru-RU" sz="1600" dirty="0" smtClean="0"/>
          </a:p>
        </p:txBody>
      </p:sp>
      <p:pic>
        <p:nvPicPr>
          <p:cNvPr id="4100" name="Picture 4" descr="01_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8640"/>
            <a:ext cx="7191772" cy="4798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07582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/>
              <a:t>Гипертрофический гингивит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Х</a:t>
            </a:r>
            <a:r>
              <a:rPr lang="ru-RU" dirty="0" smtClean="0"/>
              <a:t>ронический </a:t>
            </a:r>
            <a:r>
              <a:rPr lang="ru-RU" dirty="0"/>
              <a:t>воспалительный процесс, характеризующийся увеличением </a:t>
            </a:r>
            <a:r>
              <a:rPr lang="ru-RU" dirty="0" err="1"/>
              <a:t>десневых</a:t>
            </a:r>
            <a:r>
              <a:rPr lang="ru-RU" dirty="0"/>
              <a:t> сосочков и краевой десны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Наиболее </a:t>
            </a:r>
            <a:r>
              <a:rPr lang="ru-RU" dirty="0"/>
              <a:t>часто гипертрофический гингивит наблюдается при тесном положении зубов, открытом прикусе, мелком преддверии полости рта, короткой уздечке губ, при неправильно проводимом </a:t>
            </a:r>
            <a:r>
              <a:rPr lang="ru-RU" dirty="0" err="1"/>
              <a:t>ортодонтическом</a:t>
            </a:r>
            <a:r>
              <a:rPr lang="ru-RU" dirty="0"/>
              <a:t> лечении, а также в пубертатном периоде (у девочек при позднем наступлении менструации или длительном менструальном цикле, когда преобладает действие эстрогенов), при приеме противоэпилептических препаратов и заболеваниях крови.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701223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Ж</a:t>
            </a:r>
            <a:r>
              <a:rPr lang="ru-RU" dirty="0" smtClean="0"/>
              <a:t>алобы </a:t>
            </a:r>
            <a:r>
              <a:rPr lang="ru-RU" dirty="0"/>
              <a:t>на боли и зуд в деснах, запах изо рта; по утрам в ряде случаев - на кровоточивость десен.</a:t>
            </a:r>
          </a:p>
          <a:p>
            <a:pPr marL="0" indent="0">
              <a:buNone/>
            </a:pPr>
            <a:r>
              <a:rPr lang="ru-RU" dirty="0"/>
              <a:t>В большинстве случаев, особенно если в развитии гипертрофического гингивита преобладают процессы продуктивного фиброзного воспаления, заболевание не причиняет ребенку неприятностей и диагностируется во время профилактических осмотров.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Возможны </a:t>
            </a:r>
            <a:r>
              <a:rPr lang="ru-RU" dirty="0"/>
              <a:t>периодические обострения процесса.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48249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505475"/>
          </a:xfrm>
        </p:spPr>
        <p:txBody>
          <a:bodyPr>
            <a:noAutofit/>
          </a:bodyPr>
          <a:lstStyle/>
          <a:p>
            <a:r>
              <a:rPr lang="ru-RU" sz="2400" dirty="0"/>
              <a:t>Различают воспалительную (гранулирующую) и фиброзную формы гипертрофического гингивита. </a:t>
            </a:r>
            <a:endParaRPr lang="ru-RU" sz="2400" dirty="0" smtClean="0"/>
          </a:p>
          <a:p>
            <a:r>
              <a:rPr lang="ru-RU" sz="2400" b="1" dirty="0"/>
              <a:t>Для воспалительной формы </a:t>
            </a:r>
            <a:r>
              <a:rPr lang="ru-RU" sz="2400" dirty="0"/>
              <a:t>характерны: гиперплазия </a:t>
            </a:r>
            <a:r>
              <a:rPr lang="ru-RU" sz="2400" dirty="0" err="1"/>
              <a:t>десневых</a:t>
            </a:r>
            <a:r>
              <a:rPr lang="ru-RU" sz="2400" dirty="0"/>
              <a:t> </a:t>
            </a:r>
            <a:r>
              <a:rPr lang="ru-RU" sz="2400" dirty="0" smtClean="0"/>
              <a:t>сосочков; </a:t>
            </a:r>
            <a:r>
              <a:rPr lang="ru-RU" sz="2400" dirty="0"/>
              <a:t>гиперемия их с выраженными цианозом, </a:t>
            </a:r>
            <a:r>
              <a:rPr lang="ru-RU" sz="2400" dirty="0" smtClean="0"/>
              <a:t>отечность; </a:t>
            </a:r>
            <a:r>
              <a:rPr lang="ru-RU" sz="2400" dirty="0"/>
              <a:t>рыхлость тканей и выраженная кровоточивость; болезненность при пальпации; утолщение </a:t>
            </a:r>
            <a:r>
              <a:rPr lang="ru-RU" sz="2400" dirty="0" err="1"/>
              <a:t>десневого</a:t>
            </a:r>
            <a:r>
              <a:rPr lang="ru-RU" sz="2400" dirty="0"/>
              <a:t> края, отхождение его от шеек зубов, хроническое катаральное воспаление альвеолярной десны. Определяются ложные </a:t>
            </a:r>
            <a:r>
              <a:rPr lang="ru-RU" sz="2400" dirty="0" err="1"/>
              <a:t>пародонтальные</a:t>
            </a:r>
            <a:r>
              <a:rPr lang="ru-RU" sz="2400" dirty="0"/>
              <a:t> карманы </a:t>
            </a:r>
            <a:r>
              <a:rPr lang="ru-RU" sz="2400" dirty="0" smtClean="0"/>
              <a:t>. Гипертрофированная </a:t>
            </a:r>
            <a:r>
              <a:rPr lang="ru-RU" sz="2400" dirty="0"/>
              <a:t>краевая десна покрывает ту или иную часть коронок зубов.</a:t>
            </a:r>
          </a:p>
          <a:p>
            <a:r>
              <a:rPr lang="ru-RU" sz="2400" b="1" dirty="0"/>
              <a:t>При фиброзной форме </a:t>
            </a:r>
            <a:r>
              <a:rPr lang="ru-RU" sz="2400" dirty="0" err="1"/>
              <a:t>десневые</a:t>
            </a:r>
            <a:r>
              <a:rPr lang="ru-RU" sz="2400" dirty="0"/>
              <a:t> сосочки увеличены в размерах, плотные, бледные, не кровоточат, безболезненные.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5939002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301208"/>
            <a:ext cx="8229600" cy="1401217"/>
          </a:xfrm>
        </p:spPr>
        <p:txBody>
          <a:bodyPr>
            <a:normAutofit fontScale="92500" lnSpcReduction="10000"/>
          </a:bodyPr>
          <a:lstStyle/>
          <a:p>
            <a:pPr algn="ctr">
              <a:lnSpc>
                <a:spcPct val="90000"/>
              </a:lnSpc>
              <a:buFontTx/>
              <a:buNone/>
            </a:pPr>
            <a:endParaRPr lang="ru-RU" sz="1400" b="1" dirty="0" smtClean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1800" b="1" dirty="0" smtClean="0"/>
              <a:t>Хронический </a:t>
            </a:r>
            <a:r>
              <a:rPr lang="ru-RU" sz="1800" b="1" dirty="0"/>
              <a:t>гипертрофический гингивит.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1800" dirty="0"/>
              <a:t>В период становления гормонального статуса происходит хаотичное выделение половых гормонов. Явление гиперплазии десны наблюдается чаще при преобладание эстрогенов, явление десквамации возникает в случае преобладания прогестерона. </a:t>
            </a:r>
          </a:p>
        </p:txBody>
      </p:sp>
      <p:pic>
        <p:nvPicPr>
          <p:cNvPr id="6148" name="Picture 4" descr="01_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7624142" cy="518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93328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301208"/>
            <a:ext cx="8229600" cy="132978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dirty="0"/>
              <a:t>Хронический гипертрофический гингивит юношеского возраста.</a:t>
            </a:r>
          </a:p>
          <a:p>
            <a:pPr algn="ctr">
              <a:buFontTx/>
              <a:buNone/>
            </a:pPr>
            <a:r>
              <a:rPr lang="ru-RU" sz="1800" dirty="0"/>
              <a:t>Развитию хронического юношеского гингивита способствует плохая гигиена полости рта и наличие кариозных зубов.</a:t>
            </a:r>
          </a:p>
        </p:txBody>
      </p:sp>
      <p:pic>
        <p:nvPicPr>
          <p:cNvPr id="7172" name="Picture 4" descr="01_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750"/>
            <a:ext cx="7361286" cy="4842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00557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200" dirty="0"/>
              <a:t>Хронический </a:t>
            </a:r>
            <a:r>
              <a:rPr lang="ru-RU" sz="3200" dirty="0" smtClean="0"/>
              <a:t>десквамативный </a:t>
            </a:r>
            <a:r>
              <a:rPr lang="ru-RU" sz="3200" dirty="0"/>
              <a:t>гингивит.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Х</a:t>
            </a:r>
            <a:r>
              <a:rPr lang="ru-RU" dirty="0" smtClean="0"/>
              <a:t>арактеризуется </a:t>
            </a:r>
            <a:r>
              <a:rPr lang="ru-RU" dirty="0"/>
              <a:t>отеком всего </a:t>
            </a:r>
            <a:r>
              <a:rPr lang="ru-RU" dirty="0" err="1"/>
              <a:t>десневого</a:t>
            </a:r>
            <a:r>
              <a:rPr lang="ru-RU" dirty="0"/>
              <a:t> края, иногда распространяющимся на прикрепленную десну, яркой гиперемией, выраженной кровоточивостью и болезненностью. </a:t>
            </a:r>
            <a:endParaRPr lang="ru-RU" dirty="0" smtClean="0"/>
          </a:p>
          <a:p>
            <a:r>
              <a:rPr lang="ru-RU" dirty="0" smtClean="0"/>
              <a:t>Дети </a:t>
            </a:r>
            <a:r>
              <a:rPr lang="ru-RU" dirty="0"/>
              <a:t>жалуются на боли во время чистки зубов, еды, на наличие примеси крови в слюне, специфический запах и привкус крови.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137481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ru-RU" dirty="0"/>
              <a:t>Особенностью этой формы гингивита является постоянное слущивание поверхностных слоев эпителия слизистой оболочки десны не только маргинальной, но и альвеолярной, вследствие чего почти вся слизистая оболочка оказывается </a:t>
            </a:r>
            <a:r>
              <a:rPr lang="ru-RU" dirty="0" err="1"/>
              <a:t>эрозированной</a:t>
            </a:r>
            <a:r>
              <a:rPr lang="ru-RU" dirty="0"/>
              <a:t> и легко ранимой</a:t>
            </a:r>
          </a:p>
        </p:txBody>
      </p:sp>
    </p:spTree>
    <p:extLst>
      <p:ext uri="{BB962C8B-B14F-4D97-AF65-F5344CB8AC3E}">
        <p14:creationId xmlns:p14="http://schemas.microsoft.com/office/powerpoint/2010/main" val="156027987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200" i="1" dirty="0"/>
              <a:t>Хронический язвенно-некротический гингивит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ru-RU" dirty="0" smtClean="0"/>
              <a:t>сопровождается </a:t>
            </a:r>
            <a:r>
              <a:rPr lang="ru-RU" dirty="0"/>
              <a:t>некрозом, язвенным распадом </a:t>
            </a:r>
            <a:r>
              <a:rPr lang="ru-RU" dirty="0" err="1"/>
              <a:t>десневых</a:t>
            </a:r>
            <a:r>
              <a:rPr lang="ru-RU" dirty="0"/>
              <a:t> </a:t>
            </a:r>
            <a:r>
              <a:rPr lang="ru-RU" dirty="0" smtClean="0"/>
              <a:t>сосочков. В </a:t>
            </a:r>
            <a:r>
              <a:rPr lang="ru-RU" dirty="0"/>
              <a:t>микрофлоре превалирует язвенный </a:t>
            </a:r>
            <a:r>
              <a:rPr lang="ru-RU" dirty="0" err="1"/>
              <a:t>фузоспириллярный</a:t>
            </a:r>
            <a:r>
              <a:rPr lang="ru-RU" dirty="0"/>
              <a:t> симбиоз.</a:t>
            </a:r>
          </a:p>
          <a:p>
            <a:r>
              <a:rPr lang="ru-RU" dirty="0"/>
              <a:t>Язвенный гингивит развивается лишь при ослаблении сопротивляемости организма, изменении его реактивности и нарушении трофики тканей пародонта.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143615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/>
            </a:r>
            <a:br>
              <a:rPr lang="ru-RU" sz="4000"/>
            </a:br>
            <a:endParaRPr lang="ru-RU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5085184"/>
            <a:ext cx="8229600" cy="1617241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1800" b="1" dirty="0"/>
              <a:t>Язвенный гингивит </a:t>
            </a:r>
            <a:r>
              <a:rPr lang="ru-RU" sz="1800" b="1" dirty="0" err="1"/>
              <a:t>Венсана</a:t>
            </a:r>
            <a:r>
              <a:rPr lang="ru-RU" sz="1800" b="1" dirty="0"/>
              <a:t>.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1800" dirty="0"/>
              <a:t>Десна гиперемирована, отечна, по краю десны язвенно-некротический процесс. В области центрального и бокового резцов верхней челюсти гибель тканей </a:t>
            </a:r>
            <a:r>
              <a:rPr lang="ru-RU" sz="1800" dirty="0" err="1"/>
              <a:t>десневого</a:t>
            </a:r>
            <a:r>
              <a:rPr lang="ru-RU" sz="1800" dirty="0"/>
              <a:t> сосочка, раневая поверхность покрыта серым налетом. Заболевание сопровождается повышением температуры и подчелюстным лимфаденитом. Чаще болеют дети пубертатного возраста. </a:t>
            </a:r>
          </a:p>
        </p:txBody>
      </p:sp>
      <p:pic>
        <p:nvPicPr>
          <p:cNvPr id="5124" name="Picture 4" descr="01_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873"/>
            <a:ext cx="7128147" cy="4608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82620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ru-RU" sz="3200" dirty="0"/>
              <a:t>Маргинальный периодонтит (пародонтит</a:t>
            </a:r>
            <a:r>
              <a:rPr lang="ru-RU" sz="3200" dirty="0" smtClean="0"/>
              <a:t>)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ru-RU" dirty="0" smtClean="0"/>
              <a:t>Развивается </a:t>
            </a:r>
            <a:r>
              <a:rPr lang="ru-RU" dirty="0"/>
              <a:t>у детей как локализованный процесс, наблюдаемый более </a:t>
            </a:r>
            <a:r>
              <a:rPr lang="ru-RU" dirty="0" smtClean="0"/>
              <a:t>часто, чем </a:t>
            </a:r>
            <a:r>
              <a:rPr lang="ru-RU" dirty="0" err="1" smtClean="0"/>
              <a:t>генерализованный</a:t>
            </a:r>
            <a:r>
              <a:rPr lang="ru-RU" dirty="0" smtClean="0"/>
              <a:t> </a:t>
            </a:r>
            <a:r>
              <a:rPr lang="ru-RU" dirty="0"/>
              <a:t>в области 1–2 или группы зубов во фронтальном участке челюстей при скученности зубов или зубочелюстных аномалиях, при аномалиях строения и прикрепления уздечек языка, губ, мелком преддверии полости рта.</a:t>
            </a:r>
          </a:p>
        </p:txBody>
      </p:sp>
    </p:spTree>
    <p:extLst>
      <p:ext uri="{BB962C8B-B14F-4D97-AF65-F5344CB8AC3E}">
        <p14:creationId xmlns:p14="http://schemas.microsoft.com/office/powerpoint/2010/main" val="110724577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5229200"/>
            <a:ext cx="8229600" cy="1328763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dirty="0"/>
              <a:t>Мелкое преддверие рта.</a:t>
            </a:r>
          </a:p>
          <a:p>
            <a:pPr algn="ctr">
              <a:buFontTx/>
              <a:buNone/>
            </a:pPr>
            <a:r>
              <a:rPr lang="ru-RU" sz="1800" dirty="0"/>
              <a:t>При отведение нижней губы до горизонтального положения слизистая </a:t>
            </a:r>
            <a:r>
              <a:rPr lang="ru-RU" sz="1800" dirty="0" err="1"/>
              <a:t>десневого</a:t>
            </a:r>
            <a:r>
              <a:rPr lang="ru-RU" sz="1800" dirty="0"/>
              <a:t> края нижних фронтальных зубов натягивается, обнажая </a:t>
            </a:r>
            <a:r>
              <a:rPr lang="ru-RU" sz="1800" dirty="0" err="1"/>
              <a:t>десневые</a:t>
            </a:r>
            <a:r>
              <a:rPr lang="ru-RU" sz="1800" dirty="0"/>
              <a:t> карманы.</a:t>
            </a:r>
          </a:p>
        </p:txBody>
      </p:sp>
      <p:pic>
        <p:nvPicPr>
          <p:cNvPr id="15364" name="Picture 4" descr="01_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8"/>
            <a:ext cx="7407672" cy="481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11861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00563" y="908720"/>
            <a:ext cx="4247901" cy="4642768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ru-RU" sz="1600" b="1" dirty="0"/>
              <a:t>Аномалия прикрепления уздечки языка и мелкое преддверие.</a:t>
            </a:r>
          </a:p>
          <a:p>
            <a:pPr>
              <a:buFontTx/>
              <a:buNone/>
            </a:pPr>
            <a:r>
              <a:rPr lang="ru-RU" sz="1600" dirty="0"/>
              <a:t>	Отведение языка к небу, а нижней губы до горизонтального положения приводит в движение межзубной сосочек. Подобное соединение слизистой с костным скелетом создает риск повреждения межзубного сосочка и развития пародонтита. При откусывании и пережевывание пищи ткани десны продвигаются к своду преддверия. Если высота прикрепленной уздечки достаточная, то нагрузка на десну связанную с надкостницей, не проявляется. Если же прикрепленной десны недостаточно, </a:t>
            </a:r>
            <a:r>
              <a:rPr lang="ru-RU" sz="1600" dirty="0" smtClean="0"/>
              <a:t>или </a:t>
            </a:r>
            <a:r>
              <a:rPr lang="ru-RU" sz="1600" dirty="0"/>
              <a:t>уздечка и тяжи вплетаются в </a:t>
            </a:r>
            <a:r>
              <a:rPr lang="ru-RU" sz="1600" dirty="0" smtClean="0"/>
              <a:t> </a:t>
            </a:r>
            <a:r>
              <a:rPr lang="ru-RU" sz="1600" dirty="0"/>
              <a:t>свободную десну или </a:t>
            </a:r>
            <a:r>
              <a:rPr lang="ru-RU" sz="1600" dirty="0" err="1"/>
              <a:t>десневой</a:t>
            </a:r>
            <a:r>
              <a:rPr lang="ru-RU" sz="1600" dirty="0"/>
              <a:t> сосочек, то ткани свободной десны смещаются и  сосуды сдавливаются, из-за чего на этом участке образуется ишемия, а затем -  воспаление и деструкция тканей. </a:t>
            </a:r>
          </a:p>
        </p:txBody>
      </p:sp>
      <p:pic>
        <p:nvPicPr>
          <p:cNvPr id="16388" name="Picture 4" descr="01_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4177159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52806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Ж</a:t>
            </a:r>
            <a:r>
              <a:rPr lang="ru-RU" b="1" dirty="0" smtClean="0"/>
              <a:t>алобы</a:t>
            </a:r>
            <a:r>
              <a:rPr lang="ru-RU" dirty="0" smtClean="0"/>
              <a:t> </a:t>
            </a:r>
            <a:r>
              <a:rPr lang="ru-RU" dirty="0"/>
              <a:t>на кровоточивость десен, иногда боль в них при обострении, запах изо рта;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при </a:t>
            </a:r>
            <a:r>
              <a:rPr lang="ru-RU" dirty="0"/>
              <a:t>начальных изменениях жалобы могут отсутствовать;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818497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/>
              <a:t>Для пародонтита характерны следующие признаки: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— симптоматический гингивит (катаральный, гипертрофический);</a:t>
            </a:r>
          </a:p>
          <a:p>
            <a:r>
              <a:rPr lang="ru-RU" dirty="0"/>
              <a:t>— отложение над- и </a:t>
            </a:r>
            <a:r>
              <a:rPr lang="ru-RU" dirty="0" err="1"/>
              <a:t>поддесневого</a:t>
            </a:r>
            <a:r>
              <a:rPr lang="ru-RU" dirty="0"/>
              <a:t> мягкого налета и зубного камня;</a:t>
            </a:r>
          </a:p>
          <a:p>
            <a:r>
              <a:rPr lang="ru-RU" dirty="0"/>
              <a:t>— разрушение зубодесневого эпителиального прикрепления;</a:t>
            </a:r>
          </a:p>
          <a:p>
            <a:r>
              <a:rPr lang="ru-RU" dirty="0"/>
              <a:t>— образование </a:t>
            </a:r>
            <a:r>
              <a:rPr lang="ru-RU" dirty="0" err="1"/>
              <a:t>пародонтальных</a:t>
            </a:r>
            <a:r>
              <a:rPr lang="ru-RU" dirty="0"/>
              <a:t> карманов с серозным или гнойным содержимым;</a:t>
            </a:r>
          </a:p>
          <a:p>
            <a:r>
              <a:rPr lang="ru-RU" dirty="0"/>
              <a:t>— разрушение (деструкция) края альвеолы (</a:t>
            </a:r>
            <a:r>
              <a:rPr lang="ru-RU" dirty="0" err="1"/>
              <a:t>межальвеолярных</a:t>
            </a:r>
            <a:r>
              <a:rPr lang="ru-RU" dirty="0"/>
              <a:t> перегородок), определяемое на рентгенограмме;</a:t>
            </a:r>
          </a:p>
          <a:p>
            <a:r>
              <a:rPr lang="ru-RU" dirty="0"/>
              <a:t>— обнажение шеек и корней зубов;</a:t>
            </a:r>
          </a:p>
          <a:p>
            <a:r>
              <a:rPr lang="ru-RU" dirty="0"/>
              <a:t>— подвижность зубов и травматическая окклюзия.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5761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/>
          </a:bodyPr>
          <a:lstStyle/>
          <a:p>
            <a:r>
              <a:rPr lang="ru-RU" dirty="0"/>
              <a:t>При начальной форме пародонтита жалобы могут отсутствовать, клинически определяются неярко выраженные симптомы катарального гингивита, отложение зубного налета, ложные </a:t>
            </a:r>
            <a:r>
              <a:rPr lang="ru-RU" dirty="0" err="1"/>
              <a:t>пародонтальные</a:t>
            </a:r>
            <a:r>
              <a:rPr lang="ru-RU" dirty="0"/>
              <a:t> карманы до 2–2,5 мм, зубы устойчивы, шейки зубов не обнажены. </a:t>
            </a:r>
            <a:endParaRPr lang="ru-RU" dirty="0" smtClean="0"/>
          </a:p>
          <a:p>
            <a:r>
              <a:rPr lang="ru-RU" dirty="0" smtClean="0"/>
              <a:t>Рентгенологически </a:t>
            </a:r>
            <a:r>
              <a:rPr lang="ru-RU" dirty="0"/>
              <a:t>определяются нечеткость или деструкция кортикальной пластинки на вершинах </a:t>
            </a:r>
            <a:r>
              <a:rPr lang="ru-RU" dirty="0" err="1"/>
              <a:t>межальвеолярных</a:t>
            </a:r>
            <a:r>
              <a:rPr lang="ru-RU" dirty="0"/>
              <a:t> перегородок и незначительный остеопороз их губчатого вещества.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35620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Легкая форма </a:t>
            </a:r>
            <a:r>
              <a:rPr lang="ru-RU" dirty="0"/>
              <a:t>пародонтита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25000" lnSpcReduction="20000"/>
          </a:bodyPr>
          <a:lstStyle/>
          <a:p>
            <a:r>
              <a:rPr lang="ru-RU" sz="8600" dirty="0"/>
              <a:t>Ж</a:t>
            </a:r>
            <a:r>
              <a:rPr lang="ru-RU" sz="8600" dirty="0" smtClean="0"/>
              <a:t>алобы </a:t>
            </a:r>
            <a:r>
              <a:rPr lang="ru-RU" sz="8600" dirty="0"/>
              <a:t>на кровоточивость десен при чистке зубов, </a:t>
            </a:r>
            <a:endParaRPr lang="ru-RU" sz="8600" dirty="0" smtClean="0"/>
          </a:p>
          <a:p>
            <a:r>
              <a:rPr lang="ru-RU" sz="8600" dirty="0" smtClean="0"/>
              <a:t>клинически </a:t>
            </a:r>
            <a:r>
              <a:rPr lang="ru-RU" sz="8600" dirty="0"/>
              <a:t>определяются симптоматический катаральный гингивит, отложение зубного налета и зубного камня в небольшом количестве, </a:t>
            </a:r>
            <a:endParaRPr lang="ru-RU" sz="8600" dirty="0" smtClean="0"/>
          </a:p>
          <a:p>
            <a:r>
              <a:rPr lang="ru-RU" sz="8600" dirty="0" err="1" smtClean="0"/>
              <a:t>пародонтальные</a:t>
            </a:r>
            <a:r>
              <a:rPr lang="ru-RU" sz="8600" dirty="0" smtClean="0"/>
              <a:t> </a:t>
            </a:r>
            <a:r>
              <a:rPr lang="ru-RU" sz="8600" dirty="0"/>
              <a:t>карманы глубиной до 3,5 мм, подвижность зубов незначительно выражена или 1-й степени. </a:t>
            </a:r>
            <a:endParaRPr lang="ru-RU" sz="8600" dirty="0" smtClean="0"/>
          </a:p>
          <a:p>
            <a:r>
              <a:rPr lang="ru-RU" sz="8600" dirty="0" smtClean="0"/>
              <a:t>На </a:t>
            </a:r>
            <a:r>
              <a:rPr lang="ru-RU" sz="8600" dirty="0"/>
              <a:t>рентгенограмме определяются отсутствие кортикальной пластинки на вершинах и боковых отделах </a:t>
            </a:r>
            <a:r>
              <a:rPr lang="ru-RU" sz="8600" dirty="0" err="1"/>
              <a:t>межальвеолярных</a:t>
            </a:r>
            <a:r>
              <a:rPr lang="ru-RU" sz="8600" dirty="0"/>
              <a:t> перегородок, расширение </a:t>
            </a:r>
            <a:r>
              <a:rPr lang="ru-RU" sz="8600" dirty="0" err="1"/>
              <a:t>периодонтальной</a:t>
            </a:r>
            <a:r>
              <a:rPr lang="ru-RU" sz="8600" dirty="0"/>
              <a:t> щели в пришеечной области, в последующем — деструкция </a:t>
            </a:r>
            <a:r>
              <a:rPr lang="ru-RU" sz="8600" dirty="0" err="1"/>
              <a:t>межальвеолярных</a:t>
            </a:r>
            <a:r>
              <a:rPr lang="ru-RU" sz="8600" dirty="0"/>
              <a:t> перегородок до 1/3 длины корня; очаги остеопороза </a:t>
            </a:r>
            <a:r>
              <a:rPr lang="ru-RU" sz="8600" dirty="0" err="1"/>
              <a:t>межальвеолярных</a:t>
            </a:r>
            <a:r>
              <a:rPr lang="ru-RU" sz="8600" dirty="0"/>
              <a:t> перегородок. </a:t>
            </a:r>
            <a:endParaRPr lang="ru-RU" sz="8600" dirty="0" smtClean="0"/>
          </a:p>
          <a:p>
            <a:r>
              <a:rPr lang="ru-RU" sz="8600" dirty="0" smtClean="0"/>
              <a:t>При </a:t>
            </a:r>
            <a:r>
              <a:rPr lang="ru-RU" sz="8600" dirty="0"/>
              <a:t>хроническом течении остеопороз выражен нечетко, при обострении носит диффузный характер.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895033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157193"/>
            <a:ext cx="8229600" cy="1473796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80000"/>
              </a:lnSpc>
              <a:buFontTx/>
              <a:buNone/>
            </a:pPr>
            <a:endParaRPr lang="ru-RU" sz="1800" b="1" dirty="0" smtClean="0"/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sz="1800" b="1" dirty="0" smtClean="0"/>
              <a:t>Локализованный </a:t>
            </a:r>
            <a:r>
              <a:rPr lang="ru-RU" sz="1800" b="1" dirty="0"/>
              <a:t>пародонтит.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sz="1800" dirty="0"/>
              <a:t>В области тесного положения зубов и неравномерно нагруженного пародонта нижних резцов явления отека, гиперемии. Зубы слегка подвижны, при перкуссии - тупой звук, что свидетельствует о вовлечение в процесс десны, круговой связки зуба и тканей периодонта.</a:t>
            </a:r>
          </a:p>
        </p:txBody>
      </p:sp>
      <p:pic>
        <p:nvPicPr>
          <p:cNvPr id="11268" name="Picture 4" descr="01_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4664"/>
            <a:ext cx="7119640" cy="482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72189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среднетяжелая форма </a:t>
            </a:r>
            <a:r>
              <a:rPr lang="ru-RU" dirty="0"/>
              <a:t>пародонтита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жалобы </a:t>
            </a:r>
            <a:r>
              <a:rPr lang="ru-RU" dirty="0"/>
              <a:t>на кровоточивость десен во время чистки зубов и приема пищи, </a:t>
            </a:r>
            <a:endParaRPr lang="ru-RU" dirty="0" smtClean="0"/>
          </a:p>
          <a:p>
            <a:r>
              <a:rPr lang="ru-RU" dirty="0" smtClean="0"/>
              <a:t>клинически </a:t>
            </a:r>
            <a:r>
              <a:rPr lang="ru-RU" dirty="0"/>
              <a:t>определяются симптоматический гингивит, отложение зубного камня и зубного налета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 err="1"/>
              <a:t>пародонтальные</a:t>
            </a:r>
            <a:r>
              <a:rPr lang="ru-RU" dirty="0"/>
              <a:t> карманы до 5–6 мм с серозным или гнойным отделяемым; подвижность зубов 1–2-й степени, имеет место обнажение корней зубов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На рентгенограмме определяются деструкция межзубных перегородок от 1/3 до 1/2 длины корня, расширение </a:t>
            </a:r>
            <a:r>
              <a:rPr lang="ru-RU" dirty="0" err="1"/>
              <a:t>периодонтальной</a:t>
            </a:r>
            <a:r>
              <a:rPr lang="ru-RU" dirty="0"/>
              <a:t> щели, остеопороз незначительный при хроническом течении, а при обострении — диффузный.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552272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661025"/>
            <a:ext cx="8734425" cy="1041400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dirty="0"/>
              <a:t>Пародонтит в области нижних центральных зубов.</a:t>
            </a:r>
          </a:p>
          <a:p>
            <a:pPr algn="ctr">
              <a:buFontTx/>
              <a:buNone/>
            </a:pPr>
            <a:r>
              <a:rPr lang="ru-RU" sz="1800" dirty="0" err="1"/>
              <a:t>Антериалный</a:t>
            </a:r>
            <a:r>
              <a:rPr lang="ru-RU" sz="1800" dirty="0"/>
              <a:t> прикус. Воспаление и дистрофия тканей пародонта на ограниченном участке зубного ряда.</a:t>
            </a:r>
          </a:p>
        </p:txBody>
      </p:sp>
      <p:pic>
        <p:nvPicPr>
          <p:cNvPr id="12292" name="Picture 4" descr="01_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767712" cy="503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741166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229200"/>
            <a:ext cx="8229600" cy="1401788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dirty="0"/>
              <a:t>Локализованный пародонтит.</a:t>
            </a:r>
          </a:p>
          <a:p>
            <a:pPr algn="ctr">
              <a:buFontTx/>
              <a:buNone/>
            </a:pPr>
            <a:r>
              <a:rPr lang="ru-RU" sz="1800" dirty="0"/>
              <a:t>Недостаток места для зубов в зубном ряду. Неравномерная нагрузка на зубы, неравномерная нагрузка на пародонт, воспаление и деструкция пародонта перегруженного зуба.</a:t>
            </a:r>
          </a:p>
        </p:txBody>
      </p:sp>
      <p:pic>
        <p:nvPicPr>
          <p:cNvPr id="21508" name="Picture 4" descr="01_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696150" cy="496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812492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/>
              <a:t>Пародонтит тяжелой формы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Жалобы </a:t>
            </a:r>
            <a:r>
              <a:rPr lang="ru-RU" dirty="0"/>
              <a:t>на кровоточивость и болезненность десен при чистке зубов и приеме пищи. </a:t>
            </a:r>
            <a:endParaRPr lang="ru-RU" dirty="0" smtClean="0"/>
          </a:p>
          <a:p>
            <a:r>
              <a:rPr lang="ru-RU" dirty="0" smtClean="0"/>
              <a:t>Клинически </a:t>
            </a:r>
            <a:r>
              <a:rPr lang="ru-RU" dirty="0"/>
              <a:t>определяются симптомы катарального или гипертрофического гингивита, </a:t>
            </a:r>
            <a:endParaRPr lang="ru-RU" dirty="0" smtClean="0"/>
          </a:p>
          <a:p>
            <a:r>
              <a:rPr lang="ru-RU" dirty="0" smtClean="0"/>
              <a:t>значительные </a:t>
            </a:r>
            <a:r>
              <a:rPr lang="ru-RU" dirty="0"/>
              <a:t>отложения над- и </a:t>
            </a:r>
            <a:r>
              <a:rPr lang="ru-RU" dirty="0" err="1"/>
              <a:t>поддесневого</a:t>
            </a:r>
            <a:r>
              <a:rPr lang="ru-RU" dirty="0"/>
              <a:t> камня и мягкого зубного налета, </a:t>
            </a:r>
            <a:endParaRPr lang="ru-RU" dirty="0" smtClean="0"/>
          </a:p>
          <a:p>
            <a:r>
              <a:rPr lang="ru-RU" dirty="0" smtClean="0"/>
              <a:t>карманы </a:t>
            </a:r>
            <a:r>
              <a:rPr lang="ru-RU" dirty="0"/>
              <a:t>глубиной более 5–6 мм, заполненные грануляциями и гнойным содержимым. 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рентгенограмме — деструкция </a:t>
            </a:r>
            <a:r>
              <a:rPr lang="ru-RU" dirty="0" err="1"/>
              <a:t>межальвеолярных</a:t>
            </a:r>
            <a:r>
              <a:rPr lang="ru-RU" dirty="0"/>
              <a:t> перегородок в пределах 2/3 длины корня, диффузный остеопороз оставшейся костной ткани перегородок, подвижность зубов 2–3-й степени, обнажение корней, смещение зубов и травматическая окклюзия.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609576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ru-RU" sz="2800" dirty="0"/>
              <a:t>Агрессивные формы пародонтита (быстропрогрессирующий агрессивный пародонтит)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Редко </a:t>
            </a:r>
            <a:r>
              <a:rPr lang="ru-RU" dirty="0"/>
              <a:t>встречаются в детском возрасте и проявляются быстрым разрушением всех тканей пародонта с потерей зубодесневого прикрепления, деструкцией альвеолярной кости, расшатыванием и ранней потерей зубов у соматически здоровых детей. </a:t>
            </a:r>
          </a:p>
          <a:p>
            <a:pPr marL="0" indent="0">
              <a:buNone/>
            </a:pPr>
            <a:r>
              <a:rPr lang="ru-RU" dirty="0"/>
              <a:t>Среди микрофлоры </a:t>
            </a:r>
            <a:r>
              <a:rPr lang="ru-RU" dirty="0" err="1"/>
              <a:t>пародонтальных</a:t>
            </a:r>
            <a:r>
              <a:rPr lang="ru-RU" dirty="0"/>
              <a:t> карманов при агрессивном пародонтите, как правило, есть факультативные анаэробы (</a:t>
            </a:r>
            <a:r>
              <a:rPr lang="ru-RU" dirty="0" err="1"/>
              <a:t>Actinobacillus</a:t>
            </a:r>
            <a:r>
              <a:rPr lang="ru-RU" dirty="0"/>
              <a:t> </a:t>
            </a:r>
            <a:r>
              <a:rPr lang="en-US" dirty="0" err="1"/>
              <a:t>actinimycetemcomitans</a:t>
            </a:r>
            <a:r>
              <a:rPr lang="en-US" dirty="0"/>
              <a:t>, </a:t>
            </a:r>
            <a:r>
              <a:rPr lang="en-US" dirty="0" err="1"/>
              <a:t>Prevotella</a:t>
            </a:r>
            <a:r>
              <a:rPr lang="en-US" dirty="0"/>
              <a:t> intermedia, </a:t>
            </a:r>
            <a:r>
              <a:rPr lang="en-US" dirty="0" err="1"/>
              <a:t>Porphyromonas</a:t>
            </a:r>
            <a:r>
              <a:rPr lang="en-US" dirty="0"/>
              <a:t> </a:t>
            </a:r>
            <a:r>
              <a:rPr lang="en-US" dirty="0" err="1"/>
              <a:t>gingivals</a:t>
            </a:r>
            <a:r>
              <a:rPr lang="en-US" dirty="0"/>
              <a:t> </a:t>
            </a:r>
            <a:r>
              <a:rPr lang="ru-RU" dirty="0"/>
              <a:t>и др.), продукты жизнедеятельности которых способны разрушать коллагеновые волокна пародонта.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661637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Агрессивность пародонтита почти </a:t>
            </a:r>
            <a:r>
              <a:rPr lang="ru-RU" dirty="0" smtClean="0"/>
              <a:t>не зависит </a:t>
            </a:r>
            <a:r>
              <a:rPr lang="ru-RU" dirty="0"/>
              <a:t>от уровня гигиены </a:t>
            </a:r>
            <a:r>
              <a:rPr lang="ru-RU" dirty="0" smtClean="0"/>
              <a:t>полости рта, </a:t>
            </a:r>
            <a:r>
              <a:rPr lang="ru-RU" dirty="0"/>
              <a:t>а определяется иммунным статусом пациентов. </a:t>
            </a:r>
            <a:endParaRPr lang="ru-RU" dirty="0" smtClean="0"/>
          </a:p>
          <a:p>
            <a:r>
              <a:rPr lang="ru-RU" dirty="0" smtClean="0"/>
              <a:t>В этиологии заболевания </a:t>
            </a:r>
            <a:r>
              <a:rPr lang="ru-RU" dirty="0"/>
              <a:t>имеют значение функциональные дефекты полиморфно-ядерных </a:t>
            </a:r>
            <a:r>
              <a:rPr lang="ru-RU" dirty="0" smtClean="0"/>
              <a:t>лейкоцитов, </a:t>
            </a:r>
            <a:r>
              <a:rPr lang="ru-RU" dirty="0" err="1" smtClean="0"/>
              <a:t>нейтрофильных</a:t>
            </a:r>
            <a:r>
              <a:rPr lang="ru-RU" dirty="0" smtClean="0"/>
              <a:t> </a:t>
            </a:r>
            <a:r>
              <a:rPr lang="ru-RU" dirty="0"/>
              <a:t>гранулоцитов и моноцитов (снижение способности к хемотаксису и фагоцитозу) </a:t>
            </a:r>
            <a:r>
              <a:rPr lang="ru-RU" dirty="0" smtClean="0"/>
              <a:t>и факторов </a:t>
            </a:r>
            <a:r>
              <a:rPr lang="ru-RU" dirty="0"/>
              <a:t>неспецифической защиты. </a:t>
            </a:r>
            <a:endParaRPr lang="ru-RU" dirty="0" smtClean="0"/>
          </a:p>
          <a:p>
            <a:r>
              <a:rPr lang="ru-RU" dirty="0" smtClean="0"/>
              <a:t>Продукты </a:t>
            </a:r>
            <a:r>
              <a:rPr lang="ru-RU" dirty="0"/>
              <a:t>жизнедеятельности микроорганизмов </a:t>
            </a:r>
            <a:r>
              <a:rPr lang="ru-RU" dirty="0" smtClean="0"/>
              <a:t>повышают реактивность </a:t>
            </a:r>
            <a:r>
              <a:rPr lang="ru-RU" dirty="0"/>
              <a:t>нейтрофилов, которые начинают выделять агрессивные факторы: </a:t>
            </a:r>
            <a:r>
              <a:rPr lang="ru-RU" dirty="0" err="1"/>
              <a:t>протеиназы</a:t>
            </a:r>
            <a:r>
              <a:rPr lang="ru-RU" dirty="0"/>
              <a:t> (</a:t>
            </a:r>
            <a:r>
              <a:rPr lang="ru-RU" dirty="0" err="1" smtClean="0"/>
              <a:t>эластаза</a:t>
            </a:r>
            <a:r>
              <a:rPr lang="ru-RU" dirty="0" smtClean="0"/>
              <a:t>, </a:t>
            </a:r>
            <a:r>
              <a:rPr lang="ru-RU" dirty="0" err="1" smtClean="0"/>
              <a:t>коллагеназа</a:t>
            </a:r>
            <a:r>
              <a:rPr lang="ru-RU" dirty="0"/>
              <a:t>), цитокины (например. ФНО) и свободные радикалы (супероксид, перекись </a:t>
            </a:r>
            <a:r>
              <a:rPr lang="ru-RU" dirty="0" smtClean="0"/>
              <a:t>водорода, гидроксил-радикал</a:t>
            </a:r>
            <a:r>
              <a:rPr lang="ru-RU" dirty="0"/>
              <a:t>), повреждающие ткани пародонта.</a:t>
            </a:r>
          </a:p>
        </p:txBody>
      </p:sp>
    </p:spTree>
    <p:extLst>
      <p:ext uri="{BB962C8B-B14F-4D97-AF65-F5344CB8AC3E}">
        <p14:creationId xmlns:p14="http://schemas.microsoft.com/office/powerpoint/2010/main" val="167972943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Заболевание проявляется глубокой деструкцией альвеолярной кости при внешне </a:t>
            </a:r>
            <a:r>
              <a:rPr lang="ru-RU" dirty="0" smtClean="0"/>
              <a:t>непораженной десне </a:t>
            </a:r>
            <a:r>
              <a:rPr lang="ru-RU" dirty="0"/>
              <a:t>и небольшом количестве зубных отложений.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период временного прикуса </a:t>
            </a:r>
            <a:r>
              <a:rPr lang="ru-RU" dirty="0" smtClean="0"/>
              <a:t>агрессивный пародонтит </a:t>
            </a:r>
            <a:r>
              <a:rPr lang="ru-RU" dirty="0"/>
              <a:t>(</a:t>
            </a:r>
            <a:r>
              <a:rPr lang="ru-RU" dirty="0" err="1"/>
              <a:t>препубертатный</a:t>
            </a:r>
            <a:r>
              <a:rPr lang="ru-RU" dirty="0"/>
              <a:t> пародонтит) возникает на 2-4-м году жизни.</a:t>
            </a:r>
          </a:p>
        </p:txBody>
      </p:sp>
    </p:spTree>
    <p:extLst>
      <p:ext uri="{BB962C8B-B14F-4D97-AF65-F5344CB8AC3E}">
        <p14:creationId xmlns:p14="http://schemas.microsoft.com/office/powerpoint/2010/main" val="146344717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При локализованной </a:t>
            </a:r>
            <a:r>
              <a:rPr lang="ru-RU" dirty="0" smtClean="0"/>
              <a:t>форме заболевания </a:t>
            </a:r>
            <a:r>
              <a:rPr lang="ru-RU" dirty="0"/>
              <a:t>поражены единичные зубы, видимых признаков воспаления десны чаще нет, </a:t>
            </a:r>
            <a:r>
              <a:rPr lang="ru-RU" dirty="0" smtClean="0"/>
              <a:t>а интенсивность </a:t>
            </a:r>
            <a:r>
              <a:rPr lang="ru-RU" dirty="0"/>
              <a:t>разрушения кости ниже, чем </a:t>
            </a:r>
            <a:r>
              <a:rPr lang="ru-RU" dirty="0" smtClean="0"/>
              <a:t>при </a:t>
            </a:r>
            <a:r>
              <a:rPr lang="ru-RU" dirty="0" err="1" smtClean="0"/>
              <a:t>генерализованной</a:t>
            </a:r>
            <a:r>
              <a:rPr lang="ru-RU" dirty="0" smtClean="0"/>
              <a:t> </a:t>
            </a:r>
            <a:r>
              <a:rPr lang="ru-RU" dirty="0"/>
              <a:t>форме.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 err="1" smtClean="0"/>
              <a:t>генерализованной</a:t>
            </a:r>
            <a:r>
              <a:rPr lang="ru-RU" dirty="0"/>
              <a:t> </a:t>
            </a:r>
            <a:r>
              <a:rPr lang="ru-RU" dirty="0" smtClean="0"/>
              <a:t>форме </a:t>
            </a:r>
            <a:r>
              <a:rPr lang="ru-RU" dirty="0"/>
              <a:t>поражаются все временные зубы, выражено воспаление, а иногда и рецессия </a:t>
            </a:r>
            <a:r>
              <a:rPr lang="ru-RU" dirty="0" smtClean="0"/>
              <a:t>десны.</a:t>
            </a:r>
            <a:endParaRPr lang="ru-RU" dirty="0"/>
          </a:p>
          <a:p>
            <a:r>
              <a:rPr lang="ru-RU" dirty="0"/>
              <a:t>Следствием заболевания бывает потеря всех зубов временного прикуса. </a:t>
            </a:r>
            <a:endParaRPr lang="ru-RU" dirty="0" smtClean="0"/>
          </a:p>
          <a:p>
            <a:r>
              <a:rPr lang="ru-RU" dirty="0" err="1" smtClean="0"/>
              <a:t>Генерализованная</a:t>
            </a:r>
            <a:r>
              <a:rPr lang="ru-RU" dirty="0" smtClean="0"/>
              <a:t> форма нередко </a:t>
            </a:r>
            <a:r>
              <a:rPr lang="ru-RU" dirty="0"/>
              <a:t>сочетается с большей подверженностью детей общим инфекционным заболеваниям (</a:t>
            </a:r>
            <a:r>
              <a:rPr lang="ru-RU" dirty="0" smtClean="0"/>
              <a:t>средний отит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26628988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У детей в период полового созревания агрессивный периодонтит (</a:t>
            </a:r>
            <a:r>
              <a:rPr lang="ru-RU" i="1" dirty="0"/>
              <a:t>ювенильный </a:t>
            </a:r>
            <a:r>
              <a:rPr lang="ru-RU" i="1" dirty="0" smtClean="0"/>
              <a:t>пародонтит) </a:t>
            </a:r>
            <a:r>
              <a:rPr lang="ru-RU" dirty="0" smtClean="0"/>
              <a:t>проявляется </a:t>
            </a:r>
            <a:r>
              <a:rPr lang="ru-RU" dirty="0"/>
              <a:t>избирательным поражением первых моляров и центральных резцов. </a:t>
            </a:r>
            <a:endParaRPr lang="ru-RU" dirty="0" smtClean="0"/>
          </a:p>
          <a:p>
            <a:r>
              <a:rPr lang="ru-RU" dirty="0" smtClean="0"/>
              <a:t>Заболевание</a:t>
            </a:r>
            <a:r>
              <a:rPr lang="ru-RU" dirty="0"/>
              <a:t> </a:t>
            </a:r>
            <a:r>
              <a:rPr lang="ru-RU" dirty="0" smtClean="0"/>
              <a:t>возникает </a:t>
            </a:r>
            <a:r>
              <a:rPr lang="ru-RU" dirty="0"/>
              <a:t>у детей 10-13 лет и </a:t>
            </a:r>
            <a:r>
              <a:rPr lang="ru-RU" dirty="0" smtClean="0"/>
              <a:t>характеризуется </a:t>
            </a:r>
            <a:r>
              <a:rPr lang="ru-RU" dirty="0"/>
              <a:t>интенсивным поражением </a:t>
            </a:r>
            <a:r>
              <a:rPr lang="ru-RU" dirty="0" smtClean="0"/>
              <a:t>пародонта, быстро</a:t>
            </a:r>
            <a:r>
              <a:rPr lang="ru-RU" dirty="0"/>
              <a:t> </a:t>
            </a:r>
            <a:r>
              <a:rPr lang="ru-RU" dirty="0" smtClean="0"/>
              <a:t>прогрессирующей </a:t>
            </a:r>
            <a:r>
              <a:rPr lang="ru-RU" dirty="0"/>
              <a:t>деструкцией костной ткани, небольшим количеством </a:t>
            </a:r>
            <a:r>
              <a:rPr lang="ru-RU" dirty="0" err="1"/>
              <a:t>наддесневого</a:t>
            </a:r>
            <a:r>
              <a:rPr lang="ru-RU" dirty="0"/>
              <a:t> и </a:t>
            </a:r>
            <a:r>
              <a:rPr lang="ru-RU" dirty="0" err="1" smtClean="0"/>
              <a:t>поддесневого</a:t>
            </a:r>
            <a:r>
              <a:rPr lang="ru-RU" dirty="0"/>
              <a:t> </a:t>
            </a:r>
            <a:r>
              <a:rPr lang="ru-RU" dirty="0" smtClean="0"/>
              <a:t>налета </a:t>
            </a:r>
            <a:r>
              <a:rPr lang="ru-RU" dirty="0"/>
              <a:t>и зубного камня, незначительным воспалением десны.</a:t>
            </a:r>
          </a:p>
        </p:txBody>
      </p:sp>
    </p:spTree>
    <p:extLst>
      <p:ext uri="{BB962C8B-B14F-4D97-AF65-F5344CB8AC3E}">
        <p14:creationId xmlns:p14="http://schemas.microsoft.com/office/powerpoint/2010/main" val="340553743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Генерализованная</a:t>
            </a:r>
            <a:r>
              <a:rPr lang="ru-RU" dirty="0"/>
              <a:t> форма </a:t>
            </a:r>
            <a:r>
              <a:rPr lang="ru-RU" dirty="0" smtClean="0"/>
              <a:t>заболевания встречается </a:t>
            </a:r>
            <a:r>
              <a:rPr lang="ru-RU" dirty="0"/>
              <a:t>редко </a:t>
            </a:r>
            <a:r>
              <a:rPr lang="ru-RU" dirty="0" smtClean="0"/>
              <a:t>, </a:t>
            </a:r>
            <a:r>
              <a:rPr lang="ru-RU" dirty="0"/>
              <a:t>однако возможен переход локализованной формы в </a:t>
            </a:r>
            <a:r>
              <a:rPr lang="ru-RU" dirty="0" err="1" smtClean="0"/>
              <a:t>генерализованную</a:t>
            </a:r>
            <a:r>
              <a:rPr lang="ru-RU" dirty="0" smtClean="0"/>
              <a:t>, особенно </a:t>
            </a:r>
            <a:r>
              <a:rPr lang="ru-RU" dirty="0"/>
              <a:t>без лечения.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течение 1-2 лет заболевание приводит к почти полной потере </a:t>
            </a:r>
            <a:r>
              <a:rPr lang="ru-RU" dirty="0" smtClean="0"/>
              <a:t>удерживающего  аппарата </a:t>
            </a:r>
            <a:r>
              <a:rPr lang="ru-RU" dirty="0"/>
              <a:t>пораженных зубов. </a:t>
            </a:r>
            <a:endParaRPr lang="ru-RU" dirty="0" smtClean="0"/>
          </a:p>
          <a:p>
            <a:r>
              <a:rPr lang="ru-RU" dirty="0" smtClean="0"/>
              <a:t>Патологический </a:t>
            </a:r>
            <a:r>
              <a:rPr lang="ru-RU" dirty="0"/>
              <a:t>процесс протекает с частыми обострениями (2-4 раза </a:t>
            </a:r>
            <a:r>
              <a:rPr lang="ru-RU" dirty="0" smtClean="0"/>
              <a:t>в год</a:t>
            </a:r>
            <a:r>
              <a:rPr lang="ru-RU" dirty="0"/>
              <a:t>) и короткими ремиссиями.</a:t>
            </a:r>
          </a:p>
        </p:txBody>
      </p:sp>
    </p:spTree>
    <p:extLst>
      <p:ext uri="{BB962C8B-B14F-4D97-AF65-F5344CB8AC3E}">
        <p14:creationId xmlns:p14="http://schemas.microsoft.com/office/powerpoint/2010/main" val="319787767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В период обострения появляются выраженная гиперемия и </a:t>
            </a:r>
            <a:r>
              <a:rPr lang="ru-RU" dirty="0" smtClean="0"/>
              <a:t>отечность десны</a:t>
            </a:r>
            <a:r>
              <a:rPr lang="ru-RU" dirty="0"/>
              <a:t>, подвижность зубов, обильная экссудация, </a:t>
            </a:r>
            <a:r>
              <a:rPr lang="ru-RU" dirty="0" err="1"/>
              <a:t>пародонтальные</a:t>
            </a:r>
            <a:r>
              <a:rPr lang="ru-RU" dirty="0"/>
              <a:t> карманы достигают 8-14 мм.</a:t>
            </a:r>
          </a:p>
          <a:p>
            <a:r>
              <a:rPr lang="ru-RU" dirty="0"/>
              <a:t>Клиническая ситуация осложняется потерей отдельных зубов, нарушением окклюзии, </a:t>
            </a:r>
            <a:r>
              <a:rPr lang="ru-RU" dirty="0" smtClean="0"/>
              <a:t>подвижностью зубов</a:t>
            </a:r>
            <a:r>
              <a:rPr lang="ru-RU" dirty="0"/>
              <a:t>, дисфункцией височно-нижнечелюстного сустава. </a:t>
            </a:r>
            <a:endParaRPr lang="ru-RU" dirty="0" smtClean="0"/>
          </a:p>
          <a:p>
            <a:r>
              <a:rPr lang="ru-RU" dirty="0" smtClean="0"/>
              <a:t>Рентгенологически </a:t>
            </a:r>
            <a:r>
              <a:rPr lang="ru-RU" dirty="0"/>
              <a:t>диагностируются </a:t>
            </a:r>
            <a:r>
              <a:rPr lang="ru-RU" dirty="0" smtClean="0"/>
              <a:t>чашеобразные </a:t>
            </a:r>
            <a:r>
              <a:rPr lang="ru-RU" dirty="0"/>
              <a:t>очаги деструкции альвеолярных отростков в области резцов и моляров</a:t>
            </a:r>
          </a:p>
        </p:txBody>
      </p:sp>
    </p:spTree>
    <p:extLst>
      <p:ext uri="{BB962C8B-B14F-4D97-AF65-F5344CB8AC3E}">
        <p14:creationId xmlns:p14="http://schemas.microsoft.com/office/powerpoint/2010/main" val="147671286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373216"/>
            <a:ext cx="8229600" cy="1257772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1800" b="1" dirty="0"/>
              <a:t>Клиническая картина </a:t>
            </a:r>
            <a:r>
              <a:rPr lang="ru-RU" sz="1800" b="1" dirty="0" err="1"/>
              <a:t>генерализованного</a:t>
            </a:r>
            <a:r>
              <a:rPr lang="ru-RU" sz="1800" b="1" dirty="0"/>
              <a:t> агрессивного пародонтита. </a:t>
            </a:r>
          </a:p>
          <a:p>
            <a:pPr algn="ctr">
              <a:buFontTx/>
              <a:buNone/>
            </a:pPr>
            <a:r>
              <a:rPr lang="ru-RU" sz="1800" dirty="0"/>
              <a:t>Тяжелый гингивит, глубокие </a:t>
            </a:r>
            <a:r>
              <a:rPr lang="ru-RU" sz="1800" dirty="0" err="1"/>
              <a:t>десневые</a:t>
            </a:r>
            <a:r>
              <a:rPr lang="ru-RU" sz="1800" dirty="0"/>
              <a:t> карманы, зубы подвижны, повернуты по оси и находятся в состоянии </a:t>
            </a:r>
            <a:r>
              <a:rPr lang="ru-RU" sz="1800" dirty="0" err="1"/>
              <a:t>дизокклюзии</a:t>
            </a:r>
            <a:r>
              <a:rPr lang="ru-RU" sz="1200" dirty="0"/>
              <a:t>. </a:t>
            </a:r>
            <a:endParaRPr lang="ru-RU" sz="2800" dirty="0"/>
          </a:p>
        </p:txBody>
      </p:sp>
      <p:pic>
        <p:nvPicPr>
          <p:cNvPr id="25604" name="Picture 4" descr="01_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0648"/>
            <a:ext cx="7696150" cy="501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10802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Панорамная рентгенограмма челюстей подростка, страдающего агрессивной формой </a:t>
            </a:r>
            <a:r>
              <a:rPr lang="ru-RU" sz="3200" dirty="0" err="1" smtClean="0"/>
              <a:t>генерализованного</a:t>
            </a:r>
            <a:r>
              <a:rPr lang="ru-RU" sz="3200" dirty="0" smtClean="0"/>
              <a:t> пародонтита </a:t>
            </a:r>
            <a:endParaRPr lang="ru-RU" sz="3200" dirty="0"/>
          </a:p>
        </p:txBody>
      </p:sp>
      <p:pic>
        <p:nvPicPr>
          <p:cNvPr id="3074" name="Picture 2" descr="C:\Users\Пользователь\Documents\кафедра СДВ\фув\лекции\пародонт\атлас Виноградовой\images\01_0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2816"/>
            <a:ext cx="7160343" cy="417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122074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/>
              <a:t>П</a:t>
            </a:r>
            <a:r>
              <a:rPr lang="ru-RU" dirty="0" smtClean="0"/>
              <a:t>ародонтоз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Патологический процесс в пародонте, в развитии которого преобладают явления дистрофии. Разновидностью этой патологии у детей является заболевание </a:t>
            </a:r>
            <a:r>
              <a:rPr lang="en-US" dirty="0" smtClean="0"/>
              <a:t>V</a:t>
            </a:r>
            <a:r>
              <a:rPr lang="ru-RU" dirty="0" smtClean="0"/>
              <a:t>- образный атрофический гингивит.</a:t>
            </a:r>
          </a:p>
          <a:p>
            <a:r>
              <a:rPr lang="ru-RU" dirty="0" smtClean="0"/>
              <a:t>Отсутствие воспаления десны.</a:t>
            </a:r>
          </a:p>
          <a:p>
            <a:r>
              <a:rPr lang="ru-RU" dirty="0" smtClean="0"/>
              <a:t>При зондировании </a:t>
            </a:r>
            <a:r>
              <a:rPr lang="ru-RU" dirty="0" err="1" smtClean="0"/>
              <a:t>десневые</a:t>
            </a:r>
            <a:r>
              <a:rPr lang="ru-RU" dirty="0" smtClean="0"/>
              <a:t> карманы не определяются.</a:t>
            </a:r>
          </a:p>
          <a:p>
            <a:r>
              <a:rPr lang="ru-RU" dirty="0" smtClean="0"/>
              <a:t>Обнажение шеек и корней зубов из-за ретракции десны (нередко  - клиновидные дефекты). Зубы устойчивы.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488946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 рентгенограмме по мере прогрессирования дистрофии определяется снижение высоты альвеолярного отростка и расширение </a:t>
            </a:r>
            <a:r>
              <a:rPr lang="ru-RU" dirty="0" err="1" smtClean="0"/>
              <a:t>периодонтальной</a:t>
            </a:r>
            <a:r>
              <a:rPr lang="ru-RU" dirty="0" smtClean="0"/>
              <a:t> щели.</a:t>
            </a:r>
          </a:p>
          <a:p>
            <a:r>
              <a:rPr lang="ru-RU" dirty="0" smtClean="0"/>
              <a:t>Показатели функциональных проб, проб Шиллера – Писарева, </a:t>
            </a:r>
            <a:r>
              <a:rPr lang="ru-RU" dirty="0" err="1" smtClean="0"/>
              <a:t>Ясиновского</a:t>
            </a:r>
            <a:r>
              <a:rPr lang="ru-RU" dirty="0" smtClean="0"/>
              <a:t> и т.д. без отклонений от нормы.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2089397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1417638"/>
            <a:ext cx="8229600" cy="345152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301208"/>
            <a:ext cx="8229600" cy="115212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400" b="1" dirty="0"/>
              <a:t>V</a:t>
            </a:r>
            <a:r>
              <a:rPr lang="ru-RU" sz="2400" b="1" dirty="0"/>
              <a:t>- образный атрофический </a:t>
            </a:r>
            <a:r>
              <a:rPr lang="ru-RU" sz="2400" b="1" dirty="0" smtClean="0"/>
              <a:t>гингивит</a:t>
            </a:r>
          </a:p>
          <a:p>
            <a:pPr marL="0" indent="0">
              <a:buNone/>
            </a:pPr>
            <a:r>
              <a:rPr lang="ru-RU" sz="2000" dirty="0" smtClean="0"/>
              <a:t>Дистрофия пародонта в области фронтальных зубов в\ч. </a:t>
            </a:r>
            <a:r>
              <a:rPr lang="ru-RU" sz="2000" dirty="0" err="1" smtClean="0"/>
              <a:t>Десневой</a:t>
            </a:r>
            <a:r>
              <a:rPr lang="ru-RU" sz="2000" dirty="0" smtClean="0"/>
              <a:t> край атрофирован, пришеечная часть корня обнажена, воспаление десны отсутствует.</a:t>
            </a:r>
            <a:endParaRPr lang="ru-RU" sz="2000" dirty="0"/>
          </a:p>
        </p:txBody>
      </p:sp>
      <p:pic>
        <p:nvPicPr>
          <p:cNvPr id="4098" name="Picture 2" descr="C:\Users\Пользователь\Documents\кафедра СДВ\фув\лекции\пародонт\атлас Виноградовой\images\01_0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476672"/>
            <a:ext cx="812800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7525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err="1" smtClean="0"/>
              <a:t>пародонтомы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Заболевания, в основе которых лежит неопластический процесс, в детском возрасте встречается в виде эпулисов – фиброзных, </a:t>
            </a:r>
            <a:r>
              <a:rPr lang="ru-RU" dirty="0" err="1" smtClean="0"/>
              <a:t>ангиоматозных</a:t>
            </a:r>
            <a:r>
              <a:rPr lang="ru-RU" dirty="0" smtClean="0"/>
              <a:t> и гигантоклеточных, а </a:t>
            </a:r>
            <a:r>
              <a:rPr lang="ru-RU" dirty="0" err="1" smtClean="0"/>
              <a:t>т.ж</a:t>
            </a:r>
            <a:r>
              <a:rPr lang="ru-RU" dirty="0" smtClean="0"/>
              <a:t>. в виде </a:t>
            </a:r>
            <a:r>
              <a:rPr lang="ru-RU" dirty="0" err="1" smtClean="0"/>
              <a:t>фиброматоза</a:t>
            </a:r>
            <a:r>
              <a:rPr lang="ru-RU" dirty="0" smtClean="0"/>
              <a:t> десен.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663459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Эпулис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Пользователь\Documents\кафедра СДВ\фув\лекции\пародонт\атлас Виноградовой\images\01_0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7664400" cy="468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82993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Генерализованный</a:t>
            </a:r>
            <a:r>
              <a:rPr lang="ru-RU" dirty="0" smtClean="0"/>
              <a:t> </a:t>
            </a:r>
            <a:r>
              <a:rPr lang="ru-RU" dirty="0" err="1" smtClean="0"/>
              <a:t>фиброматоз</a:t>
            </a:r>
            <a:r>
              <a:rPr lang="ru-RU" dirty="0" smtClean="0"/>
              <a:t> десен</a:t>
            </a:r>
            <a:endParaRPr lang="ru-RU" dirty="0"/>
          </a:p>
        </p:txBody>
      </p:sp>
      <p:pic>
        <p:nvPicPr>
          <p:cNvPr id="6146" name="Picture 2" descr="C:\Users\Пользователь\Documents\кафедра СДВ\фув\лекции\пародонт\атлас Виноградовой\images\01_0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6872312" cy="459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19209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dirty="0" smtClean="0"/>
              <a:t>Лечение заболеваний пародонта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Лечение должно быть этиотропным, патогенетическим, </a:t>
            </a:r>
            <a:r>
              <a:rPr lang="ru-RU" dirty="0" err="1"/>
              <a:t>саногенетическим</a:t>
            </a:r>
            <a:r>
              <a:rPr lang="ru-RU" dirty="0"/>
              <a:t> и </a:t>
            </a:r>
            <a:r>
              <a:rPr lang="ru-RU" dirty="0" smtClean="0"/>
              <a:t>восстановительным</a:t>
            </a:r>
            <a:r>
              <a:rPr lang="ru-RU" dirty="0"/>
              <a:t> </a:t>
            </a:r>
            <a:r>
              <a:rPr lang="ru-RU" dirty="0" smtClean="0"/>
              <a:t>и обязательно под контролем клинических, </a:t>
            </a:r>
            <a:r>
              <a:rPr lang="ru-RU" dirty="0" err="1" smtClean="0"/>
              <a:t>параклинических</a:t>
            </a:r>
            <a:r>
              <a:rPr lang="ru-RU" dirty="0" smtClean="0"/>
              <a:t> и лабораторных методов исследования.</a:t>
            </a:r>
          </a:p>
          <a:p>
            <a:r>
              <a:rPr lang="ru-RU" dirty="0" smtClean="0"/>
              <a:t>Все лечебные </a:t>
            </a:r>
            <a:r>
              <a:rPr lang="ru-RU" dirty="0"/>
              <a:t>мероприятия могут быть местными и общими.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651983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ru-RU" dirty="0"/>
              <a:t>При наличии у ребенка общесоматических или хронических системных </a:t>
            </a:r>
            <a:r>
              <a:rPr lang="ru-RU" dirty="0" smtClean="0"/>
              <a:t>заболеваний план общего лечения </a:t>
            </a:r>
            <a:r>
              <a:rPr lang="ru-RU" dirty="0" err="1" smtClean="0"/>
              <a:t>д.б</a:t>
            </a:r>
            <a:r>
              <a:rPr lang="ru-RU" dirty="0" smtClean="0"/>
              <a:t>. согласован с педиатром или специалистом соответствующего профиля.</a:t>
            </a:r>
          </a:p>
          <a:p>
            <a:r>
              <a:rPr lang="ru-RU" dirty="0" smtClean="0"/>
              <a:t>У детей со сниженными показателями иммунологической реактивности организма стимулирующую терапию целесообразно проводить по назначению педиатра.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8878463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r>
              <a:rPr lang="ru-RU" dirty="0" smtClean="0"/>
              <a:t>Стоматолог проводит комплексное местное лечение, включающее: устранение неблагоприятно действующих факторов (удаление зубных отложений, санация полости рта); обучение ребенка гигиеническому уходу за полостью рта с обязательным контролем; рекомендации по использованию наиболее рациональных гигиенических средств;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812046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ru-RU" dirty="0"/>
              <a:t>антисептическую и </a:t>
            </a:r>
            <a:r>
              <a:rPr lang="ru-RU" dirty="0" smtClean="0"/>
              <a:t>противовоспалительную терапию; физиотерапию; хирургические методы лечения, направленные на коррекцию аномалий преддверия рта, мягких тканей; </a:t>
            </a:r>
            <a:r>
              <a:rPr lang="ru-RU" dirty="0" err="1" smtClean="0"/>
              <a:t>ортодонтические</a:t>
            </a:r>
            <a:r>
              <a:rPr lang="ru-RU" dirty="0" smtClean="0"/>
              <a:t> методы лечения, направленные на устранение нарушений функций, регулирование роста челюстей, прорезывания зубов, устранение вредных привычек и </a:t>
            </a:r>
            <a:r>
              <a:rPr lang="ru-RU" dirty="0" err="1" smtClean="0"/>
              <a:t>парафункций</a:t>
            </a:r>
            <a:r>
              <a:rPr lang="ru-RU" dirty="0" smtClean="0"/>
              <a:t>, и при необходимости аппаратурное лечение.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6409384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оценки эффективности лечения обязательно определение индексов гигиены и </a:t>
            </a:r>
            <a:r>
              <a:rPr lang="en-US" dirty="0" smtClean="0"/>
              <a:t>PMA</a:t>
            </a:r>
            <a:r>
              <a:rPr lang="ru-RU" dirty="0" smtClean="0"/>
              <a:t>, пробы Шиллера-Писарева.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115103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Очень важно при плановых осмотрах и формировании групп диспансерного наблюдения выявить детей, имеющих факторы риска развития заболеваний пародонта и провести соответствующие лечебные и профилактические мероприятия, что позволяет снизить заболеваемость и повысит эффективность лечения.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097420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/>
              <a:t>Местное 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пломбирование кариозных полостей, устранение дефектов пломбирования;</a:t>
            </a:r>
          </a:p>
          <a:p>
            <a:r>
              <a:rPr lang="ru-RU" dirty="0"/>
              <a:t>— проведение профессиональной гигиены полости рта с обязательным тщательным механическим удалением зубного налета, камня и, что особенно важно, зубных бляшек с последующим полированием </a:t>
            </a:r>
            <a:r>
              <a:rPr lang="ru-RU" dirty="0" err="1"/>
              <a:t>поддесневых</a:t>
            </a:r>
            <a:r>
              <a:rPr lang="ru-RU" dirty="0"/>
              <a:t> и </a:t>
            </a:r>
            <a:r>
              <a:rPr lang="ru-RU" dirty="0" err="1"/>
              <a:t>наддесневых</a:t>
            </a:r>
            <a:r>
              <a:rPr lang="ru-RU" dirty="0"/>
              <a:t> поверхностей зубов;</a:t>
            </a:r>
          </a:p>
          <a:p>
            <a:r>
              <a:rPr lang="ru-RU" dirty="0"/>
              <a:t>— проведение уроков гигиены полости рта для ребенка и родителей с ознакомлением их с гигиеническими средствами (пастами, щетками), которые являются основным оружием против воспалительных заболеваний пародонта. </a:t>
            </a:r>
          </a:p>
        </p:txBody>
      </p:sp>
    </p:spTree>
    <p:extLst>
      <p:ext uri="{BB962C8B-B14F-4D97-AF65-F5344CB8AC3E}">
        <p14:creationId xmlns:p14="http://schemas.microsoft.com/office/powerpoint/2010/main" val="159220455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обучение ребенка правилам ухода за полостью рта. При этом необходимо добиваться у него формирования сознательных, устойчивых навыков по удалению зубного налета;</a:t>
            </a:r>
          </a:p>
          <a:p>
            <a:r>
              <a:rPr lang="ru-RU" dirty="0"/>
              <a:t>— обучение ребенка контролю за качеством чистки зубов в домашних условиях с использованием раствора </a:t>
            </a:r>
            <a:r>
              <a:rPr lang="ru-RU" dirty="0" err="1"/>
              <a:t>Люголя</a:t>
            </a:r>
            <a:r>
              <a:rPr lang="ru-RU" dirty="0"/>
              <a:t>, таблеток </a:t>
            </a:r>
            <a:r>
              <a:rPr lang="ru-RU" dirty="0" err="1"/>
              <a:t>тартразина</a:t>
            </a:r>
            <a:r>
              <a:rPr lang="ru-RU" dirty="0"/>
              <a:t>;</a:t>
            </a:r>
          </a:p>
          <a:p>
            <a:r>
              <a:rPr lang="ru-RU" dirty="0"/>
              <a:t>— обязательное назначение </a:t>
            </a:r>
            <a:r>
              <a:rPr lang="ru-RU" dirty="0" err="1"/>
              <a:t>противобляшковых</a:t>
            </a:r>
            <a:r>
              <a:rPr lang="ru-RU" dirty="0"/>
              <a:t> </a:t>
            </a:r>
            <a:r>
              <a:rPr lang="ru-RU" dirty="0" smtClean="0"/>
              <a:t>ополаскивателей</a:t>
            </a:r>
            <a:r>
              <a:rPr lang="ru-RU" dirty="0"/>
              <a:t> </a:t>
            </a:r>
            <a:r>
              <a:rPr lang="ru-RU" dirty="0" smtClean="0"/>
              <a:t>: </a:t>
            </a:r>
            <a:r>
              <a:rPr lang="ru-RU" dirty="0"/>
              <a:t>0,05% р-р </a:t>
            </a:r>
            <a:r>
              <a:rPr lang="ru-RU" dirty="0" err="1"/>
              <a:t>хлоргексидина</a:t>
            </a:r>
            <a:r>
              <a:rPr lang="ru-RU" dirty="0"/>
              <a:t>, препараты на его основе — </a:t>
            </a:r>
            <a:r>
              <a:rPr lang="ru-RU" dirty="0" err="1"/>
              <a:t>корсадил</a:t>
            </a:r>
            <a:r>
              <a:rPr lang="ru-RU" dirty="0"/>
              <a:t>, </a:t>
            </a:r>
            <a:r>
              <a:rPr lang="ru-RU" dirty="0" err="1"/>
              <a:t>перидекс</a:t>
            </a:r>
            <a:r>
              <a:rPr lang="ru-RU" dirty="0"/>
              <a:t>, </a:t>
            </a:r>
            <a:r>
              <a:rPr lang="ru-RU" dirty="0" err="1"/>
              <a:t>лизоплак</a:t>
            </a:r>
            <a:r>
              <a:rPr lang="ru-RU" dirty="0"/>
              <a:t>, а также </a:t>
            </a:r>
            <a:r>
              <a:rPr lang="ru-RU" dirty="0" err="1"/>
              <a:t>листерин</a:t>
            </a:r>
            <a:r>
              <a:rPr lang="ru-RU" dirty="0"/>
              <a:t>, который содержит феноловые эфирные масла, </a:t>
            </a:r>
            <a:r>
              <a:rPr lang="ru-RU" dirty="0" err="1"/>
              <a:t>метилсалицилат</a:t>
            </a:r>
            <a:r>
              <a:rPr lang="ru-RU" dirty="0"/>
              <a:t>, тимол, ментол, экстракт ромашки. </a:t>
            </a:r>
            <a:endParaRPr lang="ru-RU" dirty="0" smtClean="0"/>
          </a:p>
          <a:p>
            <a:r>
              <a:rPr lang="ru-RU" dirty="0" smtClean="0"/>
              <a:t>Все </a:t>
            </a:r>
            <a:r>
              <a:rPr lang="ru-RU" dirty="0"/>
              <a:t>ополаскиватели используют после чистки зубов. 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731636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ликвидация </a:t>
            </a:r>
            <a:r>
              <a:rPr lang="ru-RU" dirty="0"/>
              <a:t>травматической окклюзии, которая включает устранение перегрузки зубов, </a:t>
            </a:r>
            <a:r>
              <a:rPr lang="ru-RU" dirty="0" err="1"/>
              <a:t>окклюзионной</a:t>
            </a:r>
            <a:r>
              <a:rPr lang="ru-RU" dirty="0"/>
              <a:t> травмы (когда еще не показано </a:t>
            </a:r>
            <a:r>
              <a:rPr lang="ru-RU" dirty="0" err="1"/>
              <a:t>ортодонтическое</a:t>
            </a:r>
            <a:r>
              <a:rPr lang="ru-RU" dirty="0"/>
              <a:t> лечение) путем </a:t>
            </a:r>
            <a:r>
              <a:rPr lang="ru-RU" dirty="0" err="1"/>
              <a:t>сошлифования</a:t>
            </a:r>
            <a:r>
              <a:rPr lang="ru-RU" dirty="0"/>
              <a:t> бугров зубов с последующей обработкой их фтористыми препаратами или </a:t>
            </a:r>
            <a:r>
              <a:rPr lang="ru-RU" dirty="0" err="1"/>
              <a:t>реминерализующими</a:t>
            </a:r>
            <a:r>
              <a:rPr lang="ru-RU" dirty="0"/>
              <a:t> средствами, а также сепарацию зубов при 1-й степени их скученности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оценка </a:t>
            </a:r>
            <a:r>
              <a:rPr lang="ru-RU" dirty="0" err="1" smtClean="0"/>
              <a:t>ортодонтического</a:t>
            </a:r>
            <a:r>
              <a:rPr lang="ru-RU" dirty="0" smtClean="0"/>
              <a:t> лечения и адекватности применяемых </a:t>
            </a:r>
            <a:r>
              <a:rPr lang="ru-RU" dirty="0" err="1" smtClean="0"/>
              <a:t>ортодонтических</a:t>
            </a:r>
            <a:r>
              <a:rPr lang="ru-RU" dirty="0" smtClean="0"/>
              <a:t> сил у детей, находящихся на лечении у </a:t>
            </a:r>
            <a:r>
              <a:rPr lang="ru-RU" dirty="0" err="1" smtClean="0"/>
              <a:t>ортодонта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3440541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Основу медикаментозного лечения заболеваний пародонта составляют антисептики и  местное применение антибактериальных препаратов</a:t>
            </a:r>
            <a:r>
              <a:rPr lang="ru-RU" b="1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r>
              <a:rPr lang="ru-RU" b="1" dirty="0"/>
              <a:t> </a:t>
            </a:r>
            <a:r>
              <a:rPr lang="ru-RU" dirty="0"/>
              <a:t>Наиболее широко используют антисептики из группы галоидов (например, </a:t>
            </a:r>
            <a:r>
              <a:rPr lang="ru-RU" dirty="0" err="1"/>
              <a:t>хлоргексидина</a:t>
            </a:r>
            <a:r>
              <a:rPr lang="ru-RU" dirty="0"/>
              <a:t> </a:t>
            </a:r>
            <a:r>
              <a:rPr lang="ru-RU" dirty="0" err="1"/>
              <a:t>биглюконат</a:t>
            </a:r>
            <a:r>
              <a:rPr lang="ru-RU" dirty="0"/>
              <a:t> </a:t>
            </a:r>
            <a:r>
              <a:rPr lang="ru-RU" dirty="0" smtClean="0"/>
              <a:t>0,06%)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571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b="1" dirty="0"/>
              <a:t>Местное медикаментозное лечение</a:t>
            </a:r>
            <a:r>
              <a:rPr lang="ru-RU" sz="3200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174035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dirty="0"/>
              <a:t>антисептики: 1% р-р </a:t>
            </a:r>
            <a:r>
              <a:rPr lang="ru-RU" dirty="0" err="1"/>
              <a:t>йодинола</a:t>
            </a:r>
            <a:r>
              <a:rPr lang="ru-RU" dirty="0"/>
              <a:t>, 0,1% р-р </a:t>
            </a:r>
            <a:r>
              <a:rPr lang="ru-RU" dirty="0" err="1"/>
              <a:t>хлоргексидина</a:t>
            </a:r>
            <a:r>
              <a:rPr lang="ru-RU" dirty="0"/>
              <a:t> </a:t>
            </a:r>
            <a:r>
              <a:rPr lang="ru-RU" dirty="0" err="1"/>
              <a:t>биглюконат</a:t>
            </a:r>
            <a:r>
              <a:rPr lang="ru-RU" dirty="0"/>
              <a:t>, 0,5% р-р </a:t>
            </a:r>
            <a:r>
              <a:rPr lang="ru-RU" dirty="0" err="1"/>
              <a:t>этония</a:t>
            </a:r>
            <a:r>
              <a:rPr lang="ru-RU" dirty="0"/>
              <a:t>, 0,1% р-р </a:t>
            </a:r>
            <a:r>
              <a:rPr lang="ru-RU" dirty="0" err="1"/>
              <a:t>этакридина</a:t>
            </a:r>
            <a:r>
              <a:rPr lang="ru-RU" dirty="0"/>
              <a:t> </a:t>
            </a:r>
            <a:r>
              <a:rPr lang="ru-RU" dirty="0" err="1"/>
              <a:t>лактата</a:t>
            </a:r>
            <a:r>
              <a:rPr lang="ru-RU" dirty="0"/>
              <a:t>, </a:t>
            </a:r>
            <a:r>
              <a:rPr lang="ru-RU" dirty="0" err="1"/>
              <a:t>гивалекс</a:t>
            </a:r>
            <a:r>
              <a:rPr lang="ru-RU" dirty="0"/>
              <a:t>, </a:t>
            </a:r>
            <a:r>
              <a:rPr lang="ru-RU" dirty="0" err="1" smtClean="0"/>
              <a:t>элюдрил</a:t>
            </a:r>
            <a:r>
              <a:rPr lang="ru-RU" dirty="0" smtClean="0"/>
              <a:t>, 0,01% р-р </a:t>
            </a:r>
            <a:r>
              <a:rPr lang="ru-RU" dirty="0" err="1" smtClean="0"/>
              <a:t>мирамистина</a:t>
            </a:r>
            <a:r>
              <a:rPr lang="ru-RU" dirty="0" smtClean="0"/>
              <a:t>, 0,05</a:t>
            </a:r>
            <a:r>
              <a:rPr lang="ru-RU" dirty="0"/>
              <a:t>% р-р </a:t>
            </a:r>
            <a:r>
              <a:rPr lang="ru-RU" dirty="0" err="1"/>
              <a:t>декаметоксина</a:t>
            </a:r>
            <a:r>
              <a:rPr lang="ru-RU" dirty="0"/>
              <a:t>; 2% масляный раствор </a:t>
            </a:r>
            <a:r>
              <a:rPr lang="ru-RU" dirty="0" err="1"/>
              <a:t>хлорофиллипта</a:t>
            </a:r>
            <a:r>
              <a:rPr lang="ru-RU" dirty="0"/>
              <a:t> и др. в виде аппликаций, инстилляций</a:t>
            </a:r>
            <a:r>
              <a:rPr lang="ru-RU" dirty="0" smtClean="0"/>
              <a:t>;</a:t>
            </a:r>
            <a:r>
              <a:rPr lang="ru-RU" dirty="0"/>
              <a:t> «</a:t>
            </a:r>
            <a:r>
              <a:rPr lang="ru-RU" dirty="0" err="1"/>
              <a:t>Гексорал</a:t>
            </a:r>
            <a:r>
              <a:rPr lang="ru-RU" dirty="0"/>
              <a:t> и «</a:t>
            </a:r>
            <a:r>
              <a:rPr lang="ru-RU" dirty="0" err="1"/>
              <a:t>Лизобакт</a:t>
            </a:r>
            <a:r>
              <a:rPr lang="ru-RU" dirty="0"/>
              <a:t>» (детям старше 3-х лет) в виде аппликаций, инстилляций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— протеолитические ферменты (трипсин, </a:t>
            </a:r>
            <a:r>
              <a:rPr lang="ru-RU" dirty="0" err="1"/>
              <a:t>химопсин</a:t>
            </a:r>
            <a:r>
              <a:rPr lang="ru-RU" dirty="0"/>
              <a:t>) — для расщепления </a:t>
            </a:r>
            <a:r>
              <a:rPr lang="ru-RU" dirty="0" err="1"/>
              <a:t>некротизированных</a:t>
            </a:r>
            <a:r>
              <a:rPr lang="ru-RU" dirty="0"/>
              <a:t> тканей, разжижения серозного, гнойного экссудата в виде инстилляций (5 мг на 10 мл </a:t>
            </a:r>
            <a:r>
              <a:rPr lang="ru-RU" dirty="0" err="1"/>
              <a:t>физраствора</a:t>
            </a:r>
            <a:r>
              <a:rPr lang="ru-RU" dirty="0"/>
              <a:t> или анестетика);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306896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b="1" dirty="0"/>
              <a:t>Местное медикаментозное лечение</a:t>
            </a:r>
            <a:r>
              <a:rPr lang="ru-RU" sz="3200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</a:pPr>
            <a:r>
              <a:rPr lang="ru-RU" dirty="0"/>
              <a:t>— </a:t>
            </a:r>
            <a:r>
              <a:rPr lang="ru-RU" sz="4200" dirty="0"/>
              <a:t>противовоспалительные препараты: 0,1% р-р </a:t>
            </a:r>
            <a:r>
              <a:rPr lang="ru-RU" sz="4200" dirty="0" err="1"/>
              <a:t>мефемината</a:t>
            </a:r>
            <a:r>
              <a:rPr lang="ru-RU" sz="4200" dirty="0"/>
              <a:t> натрия, 5–10% </a:t>
            </a:r>
            <a:r>
              <a:rPr lang="ru-RU" sz="4200" dirty="0" err="1"/>
              <a:t>метилурациловая</a:t>
            </a:r>
            <a:r>
              <a:rPr lang="ru-RU" sz="4200" dirty="0"/>
              <a:t> мазь, 1% р-р </a:t>
            </a:r>
            <a:r>
              <a:rPr lang="ru-RU" sz="4200" dirty="0" err="1"/>
              <a:t>галаскорбина</a:t>
            </a:r>
            <a:r>
              <a:rPr lang="ru-RU" sz="4200" dirty="0"/>
              <a:t>, </a:t>
            </a:r>
            <a:r>
              <a:rPr lang="ru-RU" sz="4200" dirty="0" err="1" smtClean="0"/>
              <a:t>траумель</a:t>
            </a:r>
            <a:r>
              <a:rPr lang="ru-RU" sz="4200" dirty="0"/>
              <a:t>, </a:t>
            </a:r>
            <a:r>
              <a:rPr lang="ru-RU" sz="4200" dirty="0" err="1"/>
              <a:t>ротокан</a:t>
            </a:r>
            <a:r>
              <a:rPr lang="ru-RU" sz="4200" dirty="0"/>
              <a:t>, настойка календулы, </a:t>
            </a:r>
            <a:r>
              <a:rPr lang="ru-RU" sz="4200" dirty="0" err="1"/>
              <a:t>стоматофит</a:t>
            </a:r>
            <a:r>
              <a:rPr lang="ru-RU" sz="4200" dirty="0"/>
              <a:t>, </a:t>
            </a:r>
            <a:r>
              <a:rPr lang="ru-RU" sz="4200" dirty="0" err="1"/>
              <a:t>стоматофит</a:t>
            </a:r>
            <a:r>
              <a:rPr lang="ru-RU" sz="4200" dirty="0"/>
              <a:t>-А и др. в виде аппликаций, ротовых ванночек</a:t>
            </a:r>
            <a:r>
              <a:rPr lang="ru-RU" sz="4200" dirty="0" smtClean="0"/>
              <a:t>;</a:t>
            </a:r>
            <a:endParaRPr lang="ru-RU" sz="4200" dirty="0"/>
          </a:p>
          <a:p>
            <a:pPr>
              <a:lnSpc>
                <a:spcPct val="120000"/>
              </a:lnSpc>
            </a:pPr>
            <a:r>
              <a:rPr lang="ru-RU" sz="4200" dirty="0"/>
              <a:t>— антибактериальные средства: 0,1% р-р </a:t>
            </a:r>
            <a:r>
              <a:rPr lang="ru-RU" sz="4200" dirty="0" err="1"/>
              <a:t>гексетидина</a:t>
            </a:r>
            <a:r>
              <a:rPr lang="ru-RU" sz="4200" dirty="0"/>
              <a:t> (</a:t>
            </a:r>
            <a:r>
              <a:rPr lang="ru-RU" sz="4200" dirty="0" err="1"/>
              <a:t>гексорал</a:t>
            </a:r>
            <a:r>
              <a:rPr lang="ru-RU" sz="4200" dirty="0"/>
              <a:t>)для аппликаций, инстилляций; препараты на основе </a:t>
            </a:r>
            <a:r>
              <a:rPr lang="ru-RU" sz="4200" dirty="0" err="1"/>
              <a:t>триклозана</a:t>
            </a:r>
            <a:r>
              <a:rPr lang="ru-RU" sz="4200" dirty="0"/>
              <a:t> для полоскания полости рта</a:t>
            </a:r>
            <a:r>
              <a:rPr lang="ru-RU" sz="4200" dirty="0" smtClean="0"/>
              <a:t>;</a:t>
            </a:r>
          </a:p>
          <a:p>
            <a:pPr>
              <a:lnSpc>
                <a:spcPct val="120000"/>
              </a:lnSpc>
            </a:pPr>
            <a:r>
              <a:rPr lang="ru-RU" sz="4200" dirty="0" err="1" smtClean="0"/>
              <a:t>Холисал</a:t>
            </a:r>
            <a:r>
              <a:rPr lang="ru-RU" sz="4200" dirty="0" smtClean="0"/>
              <a:t> – гель (</a:t>
            </a:r>
            <a:r>
              <a:rPr lang="ru-RU" altLang="ru-RU" sz="4200" dirty="0" smtClean="0"/>
              <a:t>НПВС– салицилат  </a:t>
            </a:r>
            <a:r>
              <a:rPr lang="ru-RU" altLang="ru-RU" sz="4200" dirty="0"/>
              <a:t>холина </a:t>
            </a:r>
            <a:r>
              <a:rPr lang="ru-RU" altLang="ru-RU" sz="4200" dirty="0" smtClean="0"/>
              <a:t>и антисептик </a:t>
            </a:r>
            <a:r>
              <a:rPr lang="ru-RU" altLang="ru-RU" sz="4200" dirty="0"/>
              <a:t>- </a:t>
            </a:r>
            <a:r>
              <a:rPr lang="ru-RU" altLang="ru-RU" sz="4200" dirty="0" err="1"/>
              <a:t>цеталкония</a:t>
            </a:r>
            <a:r>
              <a:rPr lang="ru-RU" altLang="ru-RU" sz="4200" dirty="0"/>
              <a:t> хлорид действует в кислой и щелочной среде на грамположительные и грамотрицательные бактерии, некоторые грибы и </a:t>
            </a:r>
            <a:r>
              <a:rPr lang="ru-RU" altLang="ru-RU" sz="4200" dirty="0" smtClean="0"/>
              <a:t>вирусы).</a:t>
            </a:r>
            <a:r>
              <a:rPr lang="ru-RU" sz="4200" dirty="0"/>
              <a:t> </a:t>
            </a:r>
            <a:r>
              <a:rPr lang="ru-RU" sz="4200" dirty="0" smtClean="0"/>
              <a:t> Используется у  </a:t>
            </a:r>
            <a:r>
              <a:rPr lang="ru-RU" sz="4200" b="1" dirty="0"/>
              <a:t>детей с одного года </a:t>
            </a:r>
            <a:r>
              <a:rPr lang="ru-RU" sz="4200" dirty="0" smtClean="0"/>
              <a:t>на </a:t>
            </a:r>
            <a:r>
              <a:rPr lang="ru-RU" sz="4200" dirty="0"/>
              <a:t>фоне базисной </a:t>
            </a:r>
            <a:r>
              <a:rPr lang="ru-RU" sz="4200" dirty="0" smtClean="0"/>
              <a:t>терапии </a:t>
            </a:r>
            <a:endParaRPr lang="ru-RU" altLang="ru-RU" sz="4200" dirty="0" smtClean="0"/>
          </a:p>
          <a:p>
            <a:pPr>
              <a:lnSpc>
                <a:spcPct val="120000"/>
              </a:lnSpc>
            </a:pPr>
            <a:r>
              <a:rPr lang="ru-RU" sz="4200" dirty="0" err="1"/>
              <a:t>метрогил</a:t>
            </a:r>
            <a:r>
              <a:rPr lang="ru-RU" sz="4200" dirty="0"/>
              <a:t> в виде мази или </a:t>
            </a:r>
            <a:r>
              <a:rPr lang="ru-RU" sz="4200" dirty="0" smtClean="0"/>
              <a:t>геля(</a:t>
            </a:r>
            <a:r>
              <a:rPr lang="ru-RU" altLang="ru-RU" sz="4200" b="1" dirty="0" err="1" smtClean="0"/>
              <a:t>Метрогил</a:t>
            </a:r>
            <a:r>
              <a:rPr lang="ru-RU" altLang="ru-RU" sz="4200" b="1" dirty="0" smtClean="0"/>
              <a:t> </a:t>
            </a:r>
            <a:r>
              <a:rPr lang="ru-RU" altLang="ru-RU" sz="4200" b="1" dirty="0" err="1"/>
              <a:t>Дента</a:t>
            </a:r>
            <a:r>
              <a:rPr lang="ru-RU" altLang="ru-RU" sz="4200" b="1" dirty="0"/>
              <a:t> </a:t>
            </a:r>
            <a:r>
              <a:rPr lang="ru-RU" altLang="ru-RU" sz="4200" b="1" dirty="0" smtClean="0"/>
              <a:t>гель, </a:t>
            </a:r>
            <a:r>
              <a:rPr lang="ru-RU" altLang="ru-RU" sz="4200" b="1" dirty="0" err="1" smtClean="0"/>
              <a:t>Дентамет</a:t>
            </a:r>
            <a:r>
              <a:rPr lang="ru-RU" altLang="ru-RU" sz="4200" b="1" dirty="0" smtClean="0"/>
              <a:t>)</a:t>
            </a:r>
            <a:r>
              <a:rPr lang="ru-RU" altLang="ru-RU" sz="4200" dirty="0" smtClean="0"/>
              <a:t> </a:t>
            </a:r>
            <a:r>
              <a:rPr lang="ru-RU" altLang="ru-RU" sz="4200" dirty="0"/>
              <a:t>– антисептик-</a:t>
            </a:r>
            <a:r>
              <a:rPr lang="ru-RU" altLang="ru-RU" sz="4200" dirty="0" err="1"/>
              <a:t>хлоргексидин</a:t>
            </a:r>
            <a:r>
              <a:rPr lang="ru-RU" altLang="ru-RU" sz="4200" dirty="0"/>
              <a:t>, бактерицидный компонент – </a:t>
            </a:r>
            <a:r>
              <a:rPr lang="ru-RU" altLang="ru-RU" sz="4200" dirty="0" err="1" smtClean="0"/>
              <a:t>метронидазол</a:t>
            </a:r>
            <a:r>
              <a:rPr lang="ru-RU" altLang="ru-RU" sz="4200" dirty="0" smtClean="0"/>
              <a:t>. </a:t>
            </a:r>
            <a:endParaRPr lang="ru-RU" sz="4200" dirty="0"/>
          </a:p>
          <a:p>
            <a:pPr>
              <a:lnSpc>
                <a:spcPct val="120000"/>
              </a:lnSpc>
            </a:pPr>
            <a:endParaRPr lang="ru-RU" altLang="ru-RU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218037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антибиотики </a:t>
            </a:r>
            <a:r>
              <a:rPr lang="ru-RU" dirty="0" err="1"/>
              <a:t>остеотропные</a:t>
            </a:r>
            <a:r>
              <a:rPr lang="ru-RU" dirty="0"/>
              <a:t>: тетрациклинового ряда — тетрациклин, </a:t>
            </a:r>
            <a:r>
              <a:rPr lang="ru-RU" dirty="0" err="1"/>
              <a:t>олететрин</a:t>
            </a:r>
            <a:r>
              <a:rPr lang="ru-RU" dirty="0"/>
              <a:t>, </a:t>
            </a:r>
            <a:r>
              <a:rPr lang="ru-RU" dirty="0" err="1"/>
              <a:t>ауремицин</a:t>
            </a:r>
            <a:r>
              <a:rPr lang="ru-RU" dirty="0"/>
              <a:t> в виде паст, мазей для аппликаций, инстилляций; левомицетин в виде паст, мазей; паста И.В. Чижевского (</a:t>
            </a:r>
            <a:r>
              <a:rPr lang="ru-RU" dirty="0" err="1"/>
              <a:t>метилурацил</a:t>
            </a:r>
            <a:r>
              <a:rPr lang="ru-RU" dirty="0"/>
              <a:t> 2,0 г, левомицетин 0,4 г, тетрациклин 0,2 г, белая глина 7,5 г;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1541497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препараты для регенерации тканей пародонта — масло шиповника,  масло облепихи, </a:t>
            </a:r>
            <a:r>
              <a:rPr lang="ru-RU" dirty="0" err="1"/>
              <a:t>солкосерил</a:t>
            </a:r>
            <a:r>
              <a:rPr lang="ru-RU" dirty="0"/>
              <a:t>, </a:t>
            </a:r>
            <a:r>
              <a:rPr lang="ru-RU" dirty="0" err="1"/>
              <a:t>актовегин</a:t>
            </a:r>
            <a:r>
              <a:rPr lang="ru-RU" dirty="0"/>
              <a:t>, </a:t>
            </a:r>
            <a:r>
              <a:rPr lang="ru-RU" dirty="0" err="1"/>
              <a:t>метилурацил</a:t>
            </a:r>
            <a:r>
              <a:rPr lang="ru-RU" dirty="0"/>
              <a:t>, в сочетании с препаратом смеси </a:t>
            </a:r>
            <a:r>
              <a:rPr lang="ru-RU" dirty="0" err="1"/>
              <a:t>лизатов</a:t>
            </a:r>
            <a:r>
              <a:rPr lang="ru-RU" dirty="0"/>
              <a:t> бактерий (</a:t>
            </a:r>
            <a:r>
              <a:rPr lang="ru-RU" dirty="0" err="1"/>
              <a:t>Имудон</a:t>
            </a:r>
            <a:r>
              <a:rPr lang="ru-RU" dirty="0"/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2084851531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Следует отметить, что лекарственные вещества, вводимые в </a:t>
            </a:r>
            <a:r>
              <a:rPr lang="ru-RU" dirty="0" err="1"/>
              <a:t>пародонтальные</a:t>
            </a:r>
            <a:r>
              <a:rPr lang="ru-RU" dirty="0"/>
              <a:t> карманы в виде паст, взвесей, инстилляций или ирригаций, в условиях полости рта быстро вымываются из зоны действия, что снижает лечебный эффект. </a:t>
            </a:r>
            <a:endParaRPr lang="ru-RU" dirty="0" smtClean="0"/>
          </a:p>
          <a:p>
            <a:pPr fontAlgn="base"/>
            <a:r>
              <a:rPr lang="ru-RU" dirty="0" smtClean="0"/>
              <a:t>Поэтому </a:t>
            </a:r>
            <a:r>
              <a:rPr lang="ru-RU" dirty="0"/>
              <a:t>в последнее время для устранения бактерий над- и </a:t>
            </a:r>
            <a:r>
              <a:rPr lang="ru-RU" dirty="0" err="1"/>
              <a:t>поддесневого</a:t>
            </a:r>
            <a:r>
              <a:rPr lang="ru-RU" dirty="0"/>
              <a:t> зубного налета получает широкое распространение введение в </a:t>
            </a:r>
            <a:r>
              <a:rPr lang="ru-RU" dirty="0" err="1"/>
              <a:t>пародонтальные</a:t>
            </a:r>
            <a:r>
              <a:rPr lang="ru-RU" dirty="0"/>
              <a:t> карманы лекарственных препаратов, </a:t>
            </a:r>
            <a:r>
              <a:rPr lang="ru-RU" dirty="0" err="1"/>
              <a:t>иммобилизированных</a:t>
            </a:r>
            <a:r>
              <a:rPr lang="ru-RU" dirty="0"/>
              <a:t> на определенной основе — полоски, нити из различных полимеров, </a:t>
            </a:r>
            <a:r>
              <a:rPr lang="ru-RU" dirty="0" err="1"/>
              <a:t>микрогранулы</a:t>
            </a:r>
            <a:r>
              <a:rPr lang="ru-RU" dirty="0"/>
              <a:t>, нестойкие полимерные матрицы из желатина, липидов и др. Они самостоятельно рассасываются и не требуют удаления.</a:t>
            </a:r>
          </a:p>
        </p:txBody>
      </p:sp>
    </p:spTree>
    <p:extLst>
      <p:ext uri="{BB962C8B-B14F-4D97-AF65-F5344CB8AC3E}">
        <p14:creationId xmlns:p14="http://schemas.microsoft.com/office/powerpoint/2010/main" val="1610537502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Основные виды лекарственных растений, применяемых в стоматологии</a:t>
            </a: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214421"/>
          <a:ext cx="8429685" cy="5214975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428893"/>
                <a:gridCol w="3357586"/>
                <a:gridCol w="2643206"/>
              </a:tblGrid>
              <a:tr h="383345">
                <a:tc>
                  <a:txBody>
                    <a:bodyPr/>
                    <a:lstStyle/>
                    <a:p>
                      <a:r>
                        <a:rPr lang="ru-RU" dirty="0" smtClean="0"/>
                        <a:t>Лекарственные</a:t>
                      </a:r>
                      <a:r>
                        <a:rPr lang="ru-RU" baseline="0" dirty="0" smtClean="0"/>
                        <a:t> растения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Механизм действия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Показания</a:t>
                      </a:r>
                      <a:endParaRPr lang="ru-RU" dirty="0"/>
                    </a:p>
                  </a:txBody>
                  <a:tcPr/>
                </a:tc>
              </a:tr>
              <a:tr h="645805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/>
                        <a:t>Аир</a:t>
                      </a:r>
                      <a:r>
                        <a:rPr lang="ru-RU" sz="2000" baseline="0" dirty="0" smtClean="0"/>
                        <a:t> обыкновенный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/>
                        <a:t>Противовоспалительное, болеутоляющее,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антисептическое.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Гингивит, </a:t>
                      </a:r>
                      <a:r>
                        <a:rPr lang="ru-RU" dirty="0" err="1" smtClean="0"/>
                        <a:t>пародонтит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Анис обыкновенный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/>
                        <a:t>Болеутоляющее,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антисептическое.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Заболевания пародонта.</a:t>
                      </a:r>
                      <a:endParaRPr lang="ru-RU" dirty="0"/>
                    </a:p>
                  </a:txBody>
                  <a:tcPr/>
                </a:tc>
              </a:tr>
              <a:tr h="731102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Берёза </a:t>
                      </a:r>
                      <a:r>
                        <a:rPr lang="ru-RU" dirty="0" err="1" smtClean="0"/>
                        <a:t>повислая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/>
                        <a:t>Противовоспалительное, </a:t>
                      </a:r>
                      <a:r>
                        <a:rPr lang="ru-RU" sz="1600" dirty="0" err="1" smtClean="0"/>
                        <a:t>эпителизирующее</a:t>
                      </a:r>
                      <a:r>
                        <a:rPr lang="ru-RU" sz="1600" dirty="0" smtClean="0"/>
                        <a:t>, </a:t>
                      </a:r>
                      <a:r>
                        <a:rPr lang="ru-RU" sz="1600" dirty="0" err="1" smtClean="0"/>
                        <a:t>противоотёчное</a:t>
                      </a:r>
                      <a:r>
                        <a:rPr lang="ru-RU" sz="160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Гингивит, </a:t>
                      </a:r>
                      <a:r>
                        <a:rPr lang="ru-RU" dirty="0" err="1" smtClean="0"/>
                        <a:t>пародонтит</a:t>
                      </a:r>
                      <a:r>
                        <a:rPr lang="ru-RU" dirty="0" smtClean="0"/>
                        <a:t>.</a:t>
                      </a:r>
                    </a:p>
                    <a:p>
                      <a:pPr algn="just"/>
                      <a:endParaRPr lang="ru-RU" dirty="0"/>
                    </a:p>
                  </a:txBody>
                  <a:tcPr/>
                </a:tc>
              </a:tr>
              <a:tr h="958362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Зверобой</a:t>
                      </a:r>
                      <a:r>
                        <a:rPr lang="ru-RU" baseline="0" dirty="0" smtClean="0"/>
                        <a:t> продырявленный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/>
                        <a:t>Противовоспалительное,вяжущее,кровоостанавливающее,эпителизирующее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Гингивит, периодонтит, </a:t>
                      </a:r>
                      <a:r>
                        <a:rPr lang="ru-RU" dirty="0" err="1" smtClean="0"/>
                        <a:t>пародонтит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958362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Календула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/>
                        <a:t>Бактерицидное, противовоспалительное, </a:t>
                      </a:r>
                      <a:r>
                        <a:rPr lang="ru-RU" sz="1600" dirty="0" err="1" smtClean="0"/>
                        <a:t>эпителизирующее</a:t>
                      </a:r>
                      <a:r>
                        <a:rPr lang="ru-RU" sz="160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Гингивит, </a:t>
                      </a:r>
                      <a:r>
                        <a:rPr lang="ru-RU" dirty="0" err="1" smtClean="0"/>
                        <a:t>пародонтит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852636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Кровохлёбка лекарственная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/>
                        <a:t>Противовоспалительное, болеутоляющее,</a:t>
                      </a:r>
                    </a:p>
                    <a:p>
                      <a:pPr algn="just"/>
                      <a:r>
                        <a:rPr lang="ru-RU" sz="1600" dirty="0" smtClean="0"/>
                        <a:t>вяжущее,  бактерицидное.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Гингивит, </a:t>
                      </a:r>
                      <a:r>
                        <a:rPr lang="ru-RU" dirty="0" err="1" smtClean="0"/>
                        <a:t>пародонтит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198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14554"/>
            <a:ext cx="8229600" cy="928694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3" y="1500174"/>
          <a:ext cx="8643997" cy="4572032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977366"/>
                <a:gridCol w="2977366"/>
                <a:gridCol w="2689265"/>
              </a:tblGrid>
              <a:tr h="425305">
                <a:tc>
                  <a:txBody>
                    <a:bodyPr/>
                    <a:lstStyle/>
                    <a:p>
                      <a:r>
                        <a:rPr lang="ru-RU" dirty="0" smtClean="0"/>
                        <a:t>Лекарственные  растения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Механизм действия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Показания</a:t>
                      </a:r>
                      <a:endParaRPr lang="ru-RU" dirty="0"/>
                    </a:p>
                  </a:txBody>
                  <a:tcPr/>
                </a:tc>
              </a:tr>
              <a:tr h="1063263">
                <a:tc>
                  <a:txBody>
                    <a:bodyPr/>
                    <a:lstStyle/>
                    <a:p>
                      <a:r>
                        <a:rPr lang="ru-RU" dirty="0" smtClean="0"/>
                        <a:t>Ромашка аптечная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Дезинфицирующее, противовоспалительное,</a:t>
                      </a:r>
                      <a:r>
                        <a:rPr lang="ru-RU" baseline="0" dirty="0" smtClean="0"/>
                        <a:t> болеутоляющее.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Гингивит, </a:t>
                      </a:r>
                      <a:r>
                        <a:rPr lang="ru-RU" dirty="0" err="1" smtClean="0"/>
                        <a:t>пародонтит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1701222">
                <a:tc>
                  <a:txBody>
                    <a:bodyPr/>
                    <a:lstStyle/>
                    <a:p>
                      <a:r>
                        <a:rPr lang="ru-RU" dirty="0" smtClean="0"/>
                        <a:t>Эвкалипт шариковый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Анестезирующее, сосудосуживающее, противовоспалительное, регенерирующее, антисептическое.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Пародонетит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1382242">
                <a:tc>
                  <a:txBody>
                    <a:bodyPr/>
                    <a:lstStyle/>
                    <a:p>
                      <a:r>
                        <a:rPr lang="ru-RU" dirty="0" smtClean="0"/>
                        <a:t>Шалфей лекарственный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Антибактерицидное</a:t>
                      </a:r>
                      <a:r>
                        <a:rPr lang="ru-RU" dirty="0" smtClean="0"/>
                        <a:t>, вяжущее, противовоспалительное, дезинфицирующее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Пародонтит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36360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76" y="274638"/>
            <a:ext cx="3971924" cy="53689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4500562" cy="6000792"/>
          </a:xfrm>
        </p:spPr>
        <p:txBody>
          <a:bodyPr>
            <a:noAutofit/>
          </a:bodyPr>
          <a:lstStyle/>
          <a:p>
            <a:r>
              <a:rPr lang="ru-RU" sz="2800" dirty="0" smtClean="0"/>
              <a:t>Наиболее широко </a:t>
            </a:r>
            <a:r>
              <a:rPr lang="ru-RU" sz="2800" dirty="0" err="1" smtClean="0"/>
              <a:t>фитопрепараты</a:t>
            </a:r>
            <a:r>
              <a:rPr lang="ru-RU" sz="2800" dirty="0" smtClean="0"/>
              <a:t> применяются для профилактики и лечения заболеваний пародонта и слизистой оболочки полости рта. </a:t>
            </a:r>
            <a:endParaRPr lang="ru-RU" sz="2800" dirty="0"/>
          </a:p>
        </p:txBody>
      </p:sp>
      <p:pic>
        <p:nvPicPr>
          <p:cNvPr id="5" name="Рисунок 4" descr="extract_aroma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214290"/>
            <a:ext cx="4214842" cy="628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89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2643206" cy="444024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3968" y="214290"/>
            <a:ext cx="4374228" cy="5786479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Для полоскания рта могут быть использованы многие препараты, но наиболее эффективны полоскания настойками эвкалипта, шалфея, чистотела, настоями и отварами аира, календулы, душицы, эвкалипта, мяты перечной, тысячелистника.</a:t>
            </a:r>
            <a:endParaRPr lang="ru-RU" dirty="0"/>
          </a:p>
        </p:txBody>
      </p:sp>
      <p:pic>
        <p:nvPicPr>
          <p:cNvPr id="4" name="Рисунок 3" descr="ромашка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7" y="-99392"/>
            <a:ext cx="2928958" cy="3790774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37070"/>
            <a:ext cx="2641848" cy="342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107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2257412" cy="28575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6182" y="785794"/>
            <a:ext cx="4900618" cy="5340369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ru-RU" dirty="0" smtClean="0"/>
              <a:t>Средства растительного происхождения можно применять для аппликаций, инстилляций , ротовых ванночек. С этой целью могут быть применены сборы лекарственных  растений.                                                  </a:t>
            </a:r>
            <a:endParaRPr lang="ru-RU" dirty="0"/>
          </a:p>
        </p:txBody>
      </p:sp>
      <p:pic>
        <p:nvPicPr>
          <p:cNvPr id="4" name="Рисунок 3" descr="ромаш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714356"/>
            <a:ext cx="3357586" cy="442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79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2114536" cy="178595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9058" y="357166"/>
            <a:ext cx="4757742" cy="5768997"/>
          </a:xfrm>
        </p:spPr>
        <p:txBody>
          <a:bodyPr/>
          <a:lstStyle/>
          <a:p>
            <a:r>
              <a:rPr lang="ru-RU" b="1" dirty="0" smtClean="0"/>
              <a:t>Сбор № 1.</a:t>
            </a:r>
            <a:r>
              <a:rPr lang="ru-RU" dirty="0" smtClean="0"/>
              <a:t> Кора дуба-25,0г , трава тимьяна-25,0г , листья ореха грецкого-25,0 г. Одну столовую ложку сбора настоять в стакане холодной воды, прокипятить в течении 10 минут, охладить, процедить.</a:t>
            </a:r>
            <a:endParaRPr lang="ru-RU" b="1" dirty="0"/>
          </a:p>
        </p:txBody>
      </p:sp>
      <p:pic>
        <p:nvPicPr>
          <p:cNvPr id="4" name="Рисунок 3" descr="дуб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642918"/>
            <a:ext cx="3333750" cy="2457450"/>
          </a:xfrm>
          <a:prstGeom prst="rect">
            <a:avLst/>
          </a:prstGeom>
        </p:spPr>
      </p:pic>
      <p:pic>
        <p:nvPicPr>
          <p:cNvPr id="5" name="Рисунок 4" descr="чашк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3286124"/>
            <a:ext cx="3500462" cy="328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9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785794"/>
            <a:ext cx="1357322" cy="407196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00430" y="214290"/>
            <a:ext cx="5214974" cy="59118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/>
              <a:t>Сбор №2. </a:t>
            </a:r>
            <a:r>
              <a:rPr lang="ru-RU" sz="2800" dirty="0" smtClean="0"/>
              <a:t>Корень аира, листья эвкалипта, трава зверобоя –по 5,0 г , цветки ромашки-10,0 г. Одну столовую ложку сбора заварить  в стакане воды, настоять, процедить. Полоскать полость рта теплым раствором.</a:t>
            </a:r>
            <a:endParaRPr lang="ru-RU" sz="2800" b="1" dirty="0"/>
          </a:p>
        </p:txBody>
      </p:sp>
      <p:pic>
        <p:nvPicPr>
          <p:cNvPr id="4" name="Рисунок 3" descr="аи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2809875" cy="5700713"/>
          </a:xfrm>
          <a:prstGeom prst="rect">
            <a:avLst/>
          </a:prstGeom>
        </p:spPr>
      </p:pic>
      <p:pic>
        <p:nvPicPr>
          <p:cNvPr id="5" name="Рисунок 4" descr="аир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4357694"/>
            <a:ext cx="2800350" cy="221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0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642918"/>
            <a:ext cx="1500198" cy="35004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00496" y="214290"/>
            <a:ext cx="4543428" cy="6215106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Сбор № 3.</a:t>
            </a:r>
            <a:r>
              <a:rPr lang="ru-RU" dirty="0" smtClean="0"/>
              <a:t>Корень лапчатки и корень змеевика - по 40,0 г. Одну столовую ложку сбора настаивать 6 ч в стакане холодной воды, прокипятить 10 мин, охладить, процедить . Рекомендуется полоскать при обострении воспаления слизистой оболочки, кровоточивости дёсен.</a:t>
            </a:r>
            <a:endParaRPr lang="ru-RU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961"/>
            <a:ext cx="3834974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35766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032"/>
            <a:ext cx="3324022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252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5992"/>
            <a:ext cx="2114536" cy="242889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214291"/>
            <a:ext cx="4114800" cy="5715040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Сбор № 4.</a:t>
            </a:r>
            <a:r>
              <a:rPr lang="ru-RU" dirty="0" smtClean="0"/>
              <a:t>Листья скумпии – 150,0 г , кора дуба, цветки ромашки – по 100,0 г, цветки лаванды – 50,0г. Две столовые ложки сбора залить 500 мл воды, прокипятить 20 мин, процедить. Полоскать при кровоточивости дёсен.</a:t>
            </a:r>
            <a:endParaRPr lang="ru-RU" b="1" dirty="0"/>
          </a:p>
        </p:txBody>
      </p:sp>
      <p:pic>
        <p:nvPicPr>
          <p:cNvPr id="5" name="Рисунок 4" descr="romashka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642918"/>
            <a:ext cx="3286148" cy="542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52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3328982" cy="192882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2" y="285728"/>
            <a:ext cx="4543428" cy="5840435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Сбор № 5.</a:t>
            </a:r>
            <a:r>
              <a:rPr lang="ru-RU" dirty="0" smtClean="0"/>
              <a:t>Мох исландский, корень лапчатки, цветы ромашки –по 10,0 г , корень змеевика, листья подорожника – по 15,0 г. Одну столовую ложку сбора залить стаканом воды, прокипятить , остудить до комнатной температуры . Полоскать полость рта при обострении воспаления, кровоточивости дёсен.</a:t>
            </a:r>
            <a:endParaRPr lang="ru-RU" b="1" dirty="0"/>
          </a:p>
        </p:txBody>
      </p:sp>
      <p:pic>
        <p:nvPicPr>
          <p:cNvPr id="4" name="Рисунок 3" descr="травы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3571900" cy="585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71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Многие з</a:t>
            </a:r>
            <a:r>
              <a:rPr lang="ru-RU" dirty="0" smtClean="0"/>
              <a:t>убные эликсиры </a:t>
            </a:r>
            <a:r>
              <a:rPr lang="ru-RU" dirty="0"/>
              <a:t>предназначены для ухода за полостью рта и профилактической </a:t>
            </a:r>
            <a:r>
              <a:rPr lang="ru-RU" dirty="0" smtClean="0"/>
              <a:t>целью </a:t>
            </a:r>
            <a:r>
              <a:rPr lang="ru-RU" dirty="0"/>
              <a:t>содержат экстракты лекарственных растений, оказывающие лечебное действие- противовоспалительное и антисептическое.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2318139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/>
              <a:t>По назначению выделяют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/>
              <a:t>   </a:t>
            </a:r>
            <a:r>
              <a:rPr lang="ru-RU" dirty="0"/>
              <a:t>1. Для ежедневной гигиены полости рта и профилактики заболеваний пародонта (на основе шалфея, ромашки)               </a:t>
            </a:r>
          </a:p>
          <a:p>
            <a:pPr marL="0" indent="0">
              <a:buNone/>
            </a:pPr>
            <a:r>
              <a:rPr lang="ru-RU" dirty="0"/>
              <a:t>2.Используемые при кровоточивости дёсен: а)антисептические вещества- из шалфея лекарственного , пихты сибирской, чайного дерева, эвкалипта, мяты перечной, лаванды.               б)вяжущие компоненты- экстракты коры дуба, кровохлебки, </a:t>
            </a:r>
            <a:r>
              <a:rPr lang="ru-RU" dirty="0" err="1"/>
              <a:t>маклеи</a:t>
            </a:r>
            <a:r>
              <a:rPr lang="ru-RU" dirty="0"/>
              <a:t> сердцевидной.                        в)компоненты, способствующие восстановлению целостности слизистой- сок алоэ, настой мальвы.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1571385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Бальзамы- средства для ухода за полостью рта, в состав которых входят добавки лекарственных </a:t>
            </a:r>
            <a:r>
              <a:rPr lang="ru-RU" dirty="0" smtClean="0"/>
              <a:t>растений: экстракты </a:t>
            </a:r>
            <a:r>
              <a:rPr lang="ru-RU" dirty="0"/>
              <a:t>шалфея, хрена, конского каштана, эфирное масло розы, масло чайного дерева.</a:t>
            </a:r>
          </a:p>
        </p:txBody>
      </p:sp>
    </p:spTree>
    <p:extLst>
      <p:ext uri="{BB962C8B-B14F-4D97-AF65-F5344CB8AC3E}">
        <p14:creationId xmlns:p14="http://schemas.microsoft.com/office/powerpoint/2010/main" val="102214164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При наличии аномалий отдельных зубов, зубных рядов и прикуса проводится </a:t>
            </a:r>
            <a:r>
              <a:rPr lang="ru-RU" dirty="0" err="1"/>
              <a:t>ортодонтическое</a:t>
            </a:r>
            <a:r>
              <a:rPr lang="ru-RU" dirty="0"/>
              <a:t> лечение.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хроническом течении заболеваний пародонта это лечение необходимо сочетать с противовоспалительной терапией. Противопоказано </a:t>
            </a:r>
            <a:r>
              <a:rPr lang="ru-RU" dirty="0" err="1"/>
              <a:t>ортодонтическое</a:t>
            </a:r>
            <a:r>
              <a:rPr lang="ru-RU" dirty="0"/>
              <a:t> лечение лишь при наличии острого воспаления (острый катаральный, острый язвенно-некротический гингивит</a:t>
            </a:r>
            <a:r>
              <a:rPr lang="ru-RU" dirty="0" smtClean="0"/>
              <a:t>).</a:t>
            </a:r>
          </a:p>
          <a:p>
            <a:r>
              <a:rPr lang="ru-RU" dirty="0" smtClean="0"/>
              <a:t> </a:t>
            </a:r>
            <a:r>
              <a:rPr lang="ru-RU" dirty="0" err="1"/>
              <a:t>Ортодонтическое</a:t>
            </a:r>
            <a:r>
              <a:rPr lang="ru-RU" dirty="0"/>
              <a:t> лечение должно предусматривать устранение у ребенка вредных привычек и </a:t>
            </a:r>
            <a:r>
              <a:rPr lang="ru-RU" dirty="0" err="1"/>
              <a:t>парафункций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У </a:t>
            </a:r>
            <a:r>
              <a:rPr lang="ru-RU" dirty="0"/>
              <a:t>ребенка, закончившего </a:t>
            </a:r>
            <a:r>
              <a:rPr lang="ru-RU" dirty="0" err="1"/>
              <a:t>ортодонтическое</a:t>
            </a:r>
            <a:r>
              <a:rPr lang="ru-RU" dirty="0"/>
              <a:t> лечение, должны правильно протекать функции дыхания, глотания, жевания, речевой артикуляции. </a:t>
            </a:r>
          </a:p>
        </p:txBody>
      </p:sp>
    </p:spTree>
    <p:extLst>
      <p:ext uri="{BB962C8B-B14F-4D97-AF65-F5344CB8AC3E}">
        <p14:creationId xmlns:p14="http://schemas.microsoft.com/office/powerpoint/2010/main" val="627170084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200" b="1" dirty="0"/>
              <a:t>Хирургические методы лечения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кюретаж</a:t>
            </a:r>
            <a:r>
              <a:rPr lang="ru-RU" dirty="0"/>
              <a:t> при глубине </a:t>
            </a:r>
            <a:r>
              <a:rPr lang="ru-RU" dirty="0" err="1"/>
              <a:t>пародонтальных</a:t>
            </a:r>
            <a:r>
              <a:rPr lang="ru-RU" dirty="0"/>
              <a:t> карманов от 3 до 5 мм, коррекция прикрепления мягких тканей (пластика уздечек языка, губ, углубление преддверия полости рта). </a:t>
            </a:r>
            <a:endParaRPr lang="ru-RU" dirty="0" smtClean="0"/>
          </a:p>
          <a:p>
            <a:r>
              <a:rPr lang="ru-RU" dirty="0" err="1" smtClean="0"/>
              <a:t>Гингивотомия</a:t>
            </a:r>
            <a:r>
              <a:rPr lang="ru-RU" dirty="0"/>
              <a:t>, </a:t>
            </a:r>
            <a:r>
              <a:rPr lang="ru-RU" dirty="0" err="1"/>
              <a:t>гингивэктомия</a:t>
            </a:r>
            <a:r>
              <a:rPr lang="ru-RU" dirty="0"/>
              <a:t> и сложные лоскутные операции у детей и подростков применяются редко.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9659696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/>
              <a:t>Физиотерапевтические методы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детском возрасте применяют ограниченно, в основном </a:t>
            </a:r>
            <a:r>
              <a:rPr lang="ru-RU" dirty="0" err="1"/>
              <a:t>пальцевый</a:t>
            </a:r>
            <a:r>
              <a:rPr lang="ru-RU" dirty="0"/>
              <a:t>, </a:t>
            </a:r>
            <a:r>
              <a:rPr lang="ru-RU" dirty="0" err="1"/>
              <a:t>гидро</a:t>
            </a:r>
            <a:r>
              <a:rPr lang="ru-RU" dirty="0"/>
              <a:t>-, вакуум-массаж, электрофорез 1% р-</a:t>
            </a:r>
            <a:r>
              <a:rPr lang="ru-RU" dirty="0" err="1"/>
              <a:t>ра</a:t>
            </a:r>
            <a:r>
              <a:rPr lang="ru-RU" dirty="0"/>
              <a:t> </a:t>
            </a:r>
            <a:r>
              <a:rPr lang="ru-RU" dirty="0" err="1" smtClean="0"/>
              <a:t>галаскорбина</a:t>
            </a:r>
            <a:r>
              <a:rPr lang="ru-RU" dirty="0"/>
              <a:t>, 5% р-</a:t>
            </a:r>
            <a:r>
              <a:rPr lang="ru-RU" dirty="0" err="1"/>
              <a:t>ра</a:t>
            </a:r>
            <a:r>
              <a:rPr lang="ru-RU" dirty="0"/>
              <a:t> аскорбиновой кислоты, 5–10% р-</a:t>
            </a:r>
            <a:r>
              <a:rPr lang="ru-RU" dirty="0" err="1"/>
              <a:t>ра</a:t>
            </a:r>
            <a:r>
              <a:rPr lang="ru-RU" dirty="0"/>
              <a:t> глюконата кальция.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3816005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/>
              <a:t>Общее лечение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— лечение фоновых заболеваний совместно с педиатром, эндокринологом, гематологом, детским гинекологом, иммунологом и другими специалистами;</a:t>
            </a:r>
          </a:p>
          <a:p>
            <a:r>
              <a:rPr lang="ru-RU" dirty="0"/>
              <a:t>— общеукрепляющую терапию с назначением витаминов группы С, Р, В, </a:t>
            </a:r>
            <a:r>
              <a:rPr lang="ru-RU" dirty="0" err="1"/>
              <a:t>аскорутина</a:t>
            </a:r>
            <a:r>
              <a:rPr lang="ru-RU" dirty="0"/>
              <a:t>, рациональное и сбалансированное питание. Пища не должна подвергаться значительной кулинарной обработке. Она должна быть грубой, жесткой, с ограничением углеводов;</a:t>
            </a:r>
          </a:p>
          <a:p>
            <a:r>
              <a:rPr lang="ru-RU" dirty="0"/>
              <a:t>— назначение препаратов кальция, фосфора (</a:t>
            </a:r>
            <a:r>
              <a:rPr lang="ru-RU" dirty="0" err="1"/>
              <a:t>лактат</a:t>
            </a:r>
            <a:r>
              <a:rPr lang="ru-RU" dirty="0"/>
              <a:t> кальция, глюконат кальция в возрастной дозировке 3 раза в день в течение </a:t>
            </a:r>
            <a:r>
              <a:rPr lang="ru-RU" dirty="0" smtClean="0"/>
              <a:t>месяца</a:t>
            </a:r>
            <a:r>
              <a:rPr lang="ru-RU" dirty="0"/>
              <a:t>);</a:t>
            </a:r>
          </a:p>
          <a:p>
            <a:pPr lvl="0"/>
            <a:r>
              <a:rPr lang="ru-RU" dirty="0"/>
              <a:t>— </a:t>
            </a:r>
            <a:r>
              <a:rPr lang="ru-RU" dirty="0" err="1"/>
              <a:t>гипосенсибилизирующие</a:t>
            </a:r>
            <a:r>
              <a:rPr lang="ru-RU" dirty="0"/>
              <a:t> и антигистаминные препараты в возрастной дозировке в течение 7–10 дней</a:t>
            </a:r>
            <a:r>
              <a:rPr lang="ru-RU" dirty="0" smtClean="0"/>
              <a:t>;</a:t>
            </a:r>
            <a:r>
              <a:rPr lang="ru-RU" dirty="0"/>
              <a:t> (</a:t>
            </a:r>
            <a:r>
              <a:rPr lang="ru-RU" dirty="0" err="1"/>
              <a:t>хлоропирамин</a:t>
            </a:r>
            <a:r>
              <a:rPr lang="ru-RU" dirty="0"/>
              <a:t> «Супрастин», </a:t>
            </a:r>
            <a:r>
              <a:rPr lang="ru-RU" dirty="0" err="1"/>
              <a:t>диметинден</a:t>
            </a:r>
            <a:r>
              <a:rPr lang="ru-RU" dirty="0"/>
              <a:t> «</a:t>
            </a:r>
            <a:r>
              <a:rPr lang="ru-RU" dirty="0" err="1"/>
              <a:t>Фенистил</a:t>
            </a:r>
            <a:r>
              <a:rPr lang="ru-RU" dirty="0"/>
              <a:t>» с 1-го месяца жизни);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4623533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Общее лечение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при агрессивных быстропрогрессирующих формах пародонтита показано системное назначение </a:t>
            </a:r>
            <a:r>
              <a:rPr lang="ru-RU" dirty="0" smtClean="0"/>
              <a:t>антибиотиков. </a:t>
            </a:r>
            <a:r>
              <a:rPr lang="ru-RU" dirty="0"/>
              <a:t>амоксициллина внутрь в дозе 25-30 мг/кг в сутки, кратность приема 3 раза в день 7 дней, </a:t>
            </a:r>
            <a:r>
              <a:rPr lang="ru-RU" dirty="0" err="1"/>
              <a:t>доксициклина</a:t>
            </a:r>
            <a:r>
              <a:rPr lang="ru-RU" dirty="0"/>
              <a:t> (детям старше 8 лет) по 2-4 мг/кг 2 раза в день 2 недели, </a:t>
            </a:r>
            <a:r>
              <a:rPr lang="ru-RU" dirty="0" err="1"/>
              <a:t>линкомицина</a:t>
            </a:r>
            <a:r>
              <a:rPr lang="ru-RU" dirty="0"/>
              <a:t> по  35-50 мг/кг 3 раза в день, </a:t>
            </a:r>
            <a:r>
              <a:rPr lang="ru-RU" dirty="0" err="1"/>
              <a:t>клиндамицина</a:t>
            </a:r>
            <a:r>
              <a:rPr lang="ru-RU" dirty="0"/>
              <a:t> по 10-30 мг/кг 4 раза в день, </a:t>
            </a:r>
            <a:r>
              <a:rPr lang="ru-RU" dirty="0" err="1"/>
              <a:t>метронидазола</a:t>
            </a:r>
            <a:r>
              <a:rPr lang="ru-RU" dirty="0"/>
              <a:t> – по 30 мг/кг 4 раза в день 7 </a:t>
            </a:r>
            <a:r>
              <a:rPr lang="ru-RU" dirty="0" smtClean="0"/>
              <a:t>дней</a:t>
            </a:r>
          </a:p>
          <a:p>
            <a:r>
              <a:rPr lang="ru-RU" dirty="0" smtClean="0"/>
              <a:t>При длительном </a:t>
            </a:r>
            <a:r>
              <a:rPr lang="ru-RU" dirty="0"/>
              <a:t>приеме антибиотиков необходимо обеспечить профилактику дисбактериоза кишечника и предупредить родителей о возможном изменении у ребенка цвета эмали зубов. </a:t>
            </a:r>
            <a:endParaRPr lang="ru-RU" dirty="0" smtClean="0"/>
          </a:p>
          <a:p>
            <a:r>
              <a:rPr lang="ru-RU" dirty="0" smtClean="0"/>
              <a:t>Возможно </a:t>
            </a:r>
            <a:r>
              <a:rPr lang="ru-RU" dirty="0"/>
              <a:t>назначение </a:t>
            </a:r>
            <a:r>
              <a:rPr lang="ru-RU" dirty="0" smtClean="0"/>
              <a:t>антибиотиков </a:t>
            </a:r>
            <a:r>
              <a:rPr lang="ru-RU" dirty="0"/>
              <a:t>в сочетании с </a:t>
            </a:r>
            <a:r>
              <a:rPr lang="ru-RU" dirty="0" err="1"/>
              <a:t>метронидазолом</a:t>
            </a:r>
            <a:r>
              <a:rPr lang="ru-RU" dirty="0"/>
              <a:t> по 0,25 г 3 раза в день в течение 10 дней;</a:t>
            </a:r>
          </a:p>
          <a:p>
            <a:r>
              <a:rPr lang="ru-RU" dirty="0" smtClean="0"/>
              <a:t>назначение </a:t>
            </a:r>
            <a:r>
              <a:rPr lang="ru-RU" dirty="0"/>
              <a:t>в тяжелых случаях иммуномодуляторов — </a:t>
            </a:r>
            <a:r>
              <a:rPr lang="ru-RU" dirty="0" err="1"/>
              <a:t>декариса</a:t>
            </a:r>
            <a:r>
              <a:rPr lang="ru-RU" dirty="0"/>
              <a:t>, </a:t>
            </a:r>
            <a:r>
              <a:rPr lang="ru-RU" dirty="0" err="1"/>
              <a:t>иммудона</a:t>
            </a:r>
            <a:r>
              <a:rPr lang="ru-RU" dirty="0"/>
              <a:t>, элеутерококка и др.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6714541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Важным компонентом в лечении воспалительных заболеваний пародонта является воздействие на местный иммунитет. </a:t>
            </a:r>
            <a:endParaRPr lang="ru-RU" dirty="0" smtClean="0"/>
          </a:p>
          <a:p>
            <a:r>
              <a:rPr lang="ru-RU" dirty="0" smtClean="0"/>
              <a:t>Среди </a:t>
            </a:r>
            <a:r>
              <a:rPr lang="ru-RU" dirty="0" err="1"/>
              <a:t>иммунорегуляторов</a:t>
            </a:r>
            <a:r>
              <a:rPr lang="ru-RU" dirty="0"/>
              <a:t> наиболее изучены препараты «</a:t>
            </a:r>
            <a:r>
              <a:rPr lang="ru-RU" dirty="0" err="1"/>
              <a:t>Имудон</a:t>
            </a:r>
            <a:r>
              <a:rPr lang="ru-RU" dirty="0"/>
              <a:t>», «</a:t>
            </a:r>
            <a:r>
              <a:rPr lang="ru-RU" dirty="0" err="1"/>
              <a:t>Лизобакт</a:t>
            </a:r>
            <a:r>
              <a:rPr lang="ru-RU" dirty="0"/>
              <a:t>», IRS-19.</a:t>
            </a:r>
          </a:p>
        </p:txBody>
      </p:sp>
    </p:spTree>
    <p:extLst>
      <p:ext uri="{BB962C8B-B14F-4D97-AF65-F5344CB8AC3E}">
        <p14:creationId xmlns:p14="http://schemas.microsoft.com/office/powerpoint/2010/main" val="246903048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«</a:t>
            </a:r>
            <a:r>
              <a:rPr lang="ru-RU" dirty="0" err="1"/>
              <a:t>Имудон</a:t>
            </a:r>
            <a:r>
              <a:rPr lang="ru-RU" dirty="0"/>
              <a:t>» является иммуномодулятором со свойствами вакцины местного </a:t>
            </a:r>
            <a:r>
              <a:rPr lang="ru-RU" dirty="0" smtClean="0"/>
              <a:t>действия.  </a:t>
            </a:r>
          </a:p>
          <a:p>
            <a:r>
              <a:rPr lang="ru-RU" dirty="0" smtClean="0"/>
              <a:t>На </a:t>
            </a:r>
            <a:r>
              <a:rPr lang="ru-RU" dirty="0"/>
              <a:t>фоне приема препарата уменьшается потребность в антибактериальных препаратах, ускоряется процесс выздоровления </a:t>
            </a:r>
            <a:r>
              <a:rPr lang="ru-RU" dirty="0" smtClean="0"/>
              <a:t>.Таблетки </a:t>
            </a:r>
            <a:r>
              <a:rPr lang="ru-RU" dirty="0"/>
              <a:t>следует полностью рассасывать в полости рта. При острых воспалительных заболеваниях полости рта препарат принимают по 8 таблеток в сутки; продолжительность курса лечения составляет 10 дней.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хронических воспалительных заболеваниях полости рта </a:t>
            </a:r>
            <a:r>
              <a:rPr lang="ru-RU" dirty="0" err="1"/>
              <a:t>Имудон</a:t>
            </a:r>
            <a:r>
              <a:rPr lang="ru-RU" dirty="0"/>
              <a:t> назначают по 6 таблеток в сутки в течение 20 дней. Рекомендуется проводить курсовую терапию 2–3 раза в год.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3850970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ru-RU" sz="3200" dirty="0"/>
              <a:t>Лечение хронического катарального гингивита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начинают </a:t>
            </a:r>
            <a:r>
              <a:rPr lang="ru-RU" dirty="0"/>
              <a:t>с санации полости рта и обучения ребенка чистке зубов под контролем индекса гигиены и РМА. Удаляют мягкие и твердые зубные отложения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дают </a:t>
            </a:r>
            <a:r>
              <a:rPr lang="ru-RU" dirty="0"/>
              <a:t>рекомендации по подбору зубной щетки, средств гигиенического ухода за полостью рта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Если </a:t>
            </a:r>
            <a:r>
              <a:rPr lang="ru-RU" dirty="0"/>
              <a:t>воспаление десны сохраняется, то дополнительно проводят противовоспалительную терапию с использованием нестероидных противовоспалительных препаратов и средств растительного происхождения, физиотерапию.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369528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Лечение хронического гипертрофического гингивита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ru-RU" dirty="0"/>
              <a:t>зависит от этиологии, патогенеза, клинического течения и степени гиперплазии соединительной ткани десны.</a:t>
            </a:r>
          </a:p>
          <a:p>
            <a:r>
              <a:rPr lang="ru-RU" dirty="0"/>
              <a:t>устранить местные неблагоприятные факторы (аномалии прикуса, нерациональные </a:t>
            </a:r>
            <a:r>
              <a:rPr lang="ru-RU" dirty="0" err="1"/>
              <a:t>ортодонтические</a:t>
            </a:r>
            <a:r>
              <a:rPr lang="ru-RU" dirty="0"/>
              <a:t> препараты, неправильно наложенные пломбы, зубные отложения).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4156397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удаляют </a:t>
            </a:r>
            <a:r>
              <a:rPr lang="ru-RU" dirty="0"/>
              <a:t>мягкие и твердые зубные отложения, </a:t>
            </a:r>
            <a:endParaRPr lang="ru-RU" dirty="0" smtClean="0"/>
          </a:p>
          <a:p>
            <a:r>
              <a:rPr lang="ru-RU" dirty="0" smtClean="0"/>
              <a:t>обучают </a:t>
            </a:r>
            <a:r>
              <a:rPr lang="ru-RU" dirty="0"/>
              <a:t>ребенка гигиеническому уходу за полостью рта с использованием гигиенических средств противовоспалительного действия. </a:t>
            </a:r>
          </a:p>
          <a:p>
            <a:r>
              <a:rPr lang="ru-RU" dirty="0"/>
              <a:t>Назначают </a:t>
            </a:r>
            <a:r>
              <a:rPr lang="ru-RU" dirty="0" err="1"/>
              <a:t>местно</a:t>
            </a:r>
            <a:r>
              <a:rPr lang="ru-RU" dirty="0"/>
              <a:t> нестероидные противовоспалительные препараты, природные антибактериальные препараты, вяжущие средства растительного происхождения.</a:t>
            </a:r>
          </a:p>
          <a:p>
            <a:r>
              <a:rPr lang="ru-RU" dirty="0"/>
              <a:t>При выраженной кровоточивости применяют отвары из листьев крапивы, травы тысячелистника.</a:t>
            </a:r>
          </a:p>
          <a:p>
            <a:r>
              <a:rPr lang="ru-RU" dirty="0"/>
              <a:t>Из природных антибактериальных препаратов чаще всего используют следующие: </a:t>
            </a:r>
            <a:r>
              <a:rPr lang="ru-RU" dirty="0" err="1"/>
              <a:t>новоиманин</a:t>
            </a:r>
            <a:r>
              <a:rPr lang="ru-RU" dirty="0"/>
              <a:t>, натрия </a:t>
            </a:r>
            <a:r>
              <a:rPr lang="ru-RU" dirty="0" err="1"/>
              <a:t>уснинат</a:t>
            </a:r>
            <a:r>
              <a:rPr lang="ru-RU" dirty="0"/>
              <a:t>, цветки календулы, настойка софоры японской, </a:t>
            </a:r>
            <a:r>
              <a:rPr lang="ru-RU" dirty="0" err="1"/>
              <a:t>сальвин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3680813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вяжущие средства растительного происхождения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танин, кора дуба, цветки арники, корневище лапчатки, трава зверобоя, корневище и корень кровохлебки, плоды черемухи, лист крапивы, трава водяного </a:t>
            </a:r>
            <a:r>
              <a:rPr lang="ru-RU" dirty="0" smtClean="0"/>
              <a:t>перца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5885069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Для </a:t>
            </a:r>
            <a:r>
              <a:rPr lang="ru-RU" dirty="0" err="1" smtClean="0"/>
              <a:t>склерозирования</a:t>
            </a:r>
            <a:r>
              <a:rPr lang="ru-RU" dirty="0" smtClean="0"/>
              <a:t> </a:t>
            </a:r>
            <a:r>
              <a:rPr lang="ru-RU" dirty="0" err="1" smtClean="0"/>
              <a:t>гиперплазированной</a:t>
            </a:r>
            <a:r>
              <a:rPr lang="ru-RU" dirty="0" smtClean="0"/>
              <a:t> </a:t>
            </a:r>
            <a:r>
              <a:rPr lang="ru-RU" dirty="0"/>
              <a:t>соединительной ткани десны применяют </a:t>
            </a:r>
            <a:r>
              <a:rPr lang="ru-RU" dirty="0" err="1"/>
              <a:t>мараславин</a:t>
            </a:r>
            <a:r>
              <a:rPr lang="ru-RU" dirty="0" smtClean="0"/>
              <a:t>.</a:t>
            </a:r>
          </a:p>
          <a:p>
            <a:r>
              <a:rPr lang="ru-RU" dirty="0"/>
              <a:t>В комплексе лечебных мероприятий </a:t>
            </a:r>
            <a:r>
              <a:rPr lang="ru-RU" dirty="0" smtClean="0"/>
              <a:t>значительное </a:t>
            </a:r>
            <a:r>
              <a:rPr lang="ru-RU" dirty="0"/>
              <a:t>место занимают физические методы лечения: при выраженном снижении стойкости капилляров, </a:t>
            </a:r>
            <a:r>
              <a:rPr lang="ru-RU" dirty="0" smtClean="0"/>
              <a:t>назначают </a:t>
            </a:r>
            <a:r>
              <a:rPr lang="ru-RU" dirty="0"/>
              <a:t>вакуум-массаж, на курс лечения 6-10 процедур через день. </a:t>
            </a:r>
            <a:endParaRPr lang="ru-RU" dirty="0" smtClean="0"/>
          </a:p>
          <a:p>
            <a:r>
              <a:rPr lang="ru-RU" dirty="0" smtClean="0"/>
              <a:t>После </a:t>
            </a:r>
            <a:r>
              <a:rPr lang="ru-RU" dirty="0"/>
              <a:t>ликвидации воспалительного процесса (экссудативной фазы) назначают ток </a:t>
            </a:r>
            <a:r>
              <a:rPr lang="ru-RU" dirty="0" err="1"/>
              <a:t>д'арнсонваля</a:t>
            </a:r>
            <a:r>
              <a:rPr lang="ru-RU" dirty="0"/>
              <a:t> (15-20 сеансов).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564476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 гипертрофическом гингивите III степени и при отсутствии эффекта от консервативной терапии прибегают к деструктивным методам лечения (</a:t>
            </a:r>
            <a:r>
              <a:rPr lang="ru-RU" dirty="0" err="1"/>
              <a:t>криодеструкция</a:t>
            </a:r>
            <a:r>
              <a:rPr lang="ru-RU" dirty="0"/>
              <a:t>, диатермокоагуляция).</a:t>
            </a:r>
          </a:p>
        </p:txBody>
      </p:sp>
    </p:spTree>
    <p:extLst>
      <p:ext uri="{BB962C8B-B14F-4D97-AF65-F5344CB8AC3E}">
        <p14:creationId xmlns:p14="http://schemas.microsoft.com/office/powerpoint/2010/main" val="3782744230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2800" b="1"/>
              <a:t>Возрастные ограничения при лечении гипертрофического гингивита (ГГ) </a:t>
            </a:r>
            <a:br>
              <a:rPr lang="ru-RU" altLang="ru-RU" sz="2800" b="1"/>
            </a:br>
            <a:r>
              <a:rPr lang="ru-RU" altLang="ru-RU" sz="2000" b="1"/>
              <a:t>(Курякина Н.В., 2001)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/>
          </a:bodyPr>
          <a:lstStyle/>
          <a:p>
            <a:pPr algn="ctr">
              <a:buFontTx/>
              <a:buNone/>
            </a:pPr>
            <a:r>
              <a:rPr lang="en-US" altLang="ru-RU" sz="2400" b="1" dirty="0">
                <a:solidFill>
                  <a:srgbClr val="D22806"/>
                </a:solidFill>
              </a:rPr>
              <a:t>NB</a:t>
            </a:r>
            <a:r>
              <a:rPr lang="ru-RU" altLang="ru-RU" sz="2400" b="1" dirty="0">
                <a:solidFill>
                  <a:srgbClr val="D22806"/>
                </a:solidFill>
              </a:rPr>
              <a:t>! Относительные противопоказания к местному лечению ГГ у детей и подростков</a:t>
            </a:r>
          </a:p>
          <a:p>
            <a:r>
              <a:rPr lang="ru-RU" altLang="ru-RU" sz="2400" dirty="0">
                <a:solidFill>
                  <a:schemeClr val="tx2"/>
                </a:solidFill>
              </a:rPr>
              <a:t>Хирургическое лечение ГГ у детей и подростков в период  относительной морфологической и функциональной незрелости гормональной половой сферы противопоказано</a:t>
            </a:r>
            <a:r>
              <a:rPr lang="ru-RU" altLang="ru-RU" sz="2400" dirty="0"/>
              <a:t> (Виноградова Т.В.), так как не может быть эффективно в связи с ухудшением течения ГГ (частые рецидивы  ГГ, дальнейшее развитие гиперплазии десны, деструкция </a:t>
            </a:r>
            <a:r>
              <a:rPr lang="ru-RU" altLang="ru-RU" sz="2400" dirty="0" err="1"/>
              <a:t>пародонтальной</a:t>
            </a:r>
            <a:r>
              <a:rPr lang="ru-RU" altLang="ru-RU" sz="2400" dirty="0"/>
              <a:t> связки, возникновение более глубоких поражений пародонта</a:t>
            </a:r>
          </a:p>
          <a:p>
            <a:r>
              <a:rPr lang="ru-RU" altLang="ru-RU" sz="2400" dirty="0"/>
              <a:t>Относительные противопоказания к применению </a:t>
            </a:r>
            <a:r>
              <a:rPr lang="ru-RU" altLang="ru-RU" sz="2400" u="sng" dirty="0">
                <a:solidFill>
                  <a:schemeClr val="tx2"/>
                </a:solidFill>
              </a:rPr>
              <a:t>прижигающих веществ</a:t>
            </a:r>
            <a:r>
              <a:rPr lang="ru-RU" altLang="ru-RU" sz="2400" u="sng" dirty="0"/>
              <a:t> (резорцин, </a:t>
            </a:r>
            <a:r>
              <a:rPr lang="ru-RU" altLang="ru-RU" sz="2400" u="sng" dirty="0" err="1"/>
              <a:t>ваготил</a:t>
            </a:r>
            <a:r>
              <a:rPr lang="ru-RU" altLang="ru-RU" sz="2400" u="sng" dirty="0"/>
              <a:t>, </a:t>
            </a:r>
            <a:r>
              <a:rPr lang="ru-RU" altLang="ru-RU" sz="2400" u="sng" dirty="0" err="1"/>
              <a:t>бефунгин</a:t>
            </a:r>
            <a:r>
              <a:rPr lang="ru-RU" altLang="ru-RU" sz="2400" u="sng" dirty="0"/>
              <a:t>)</a:t>
            </a:r>
          </a:p>
          <a:p>
            <a:r>
              <a:rPr lang="ru-RU" altLang="ru-RU" sz="2400" u="sng" dirty="0" err="1">
                <a:solidFill>
                  <a:schemeClr val="tx2"/>
                </a:solidFill>
              </a:rPr>
              <a:t>Кюретаж</a:t>
            </a:r>
            <a:r>
              <a:rPr lang="ru-RU" altLang="ru-RU" sz="2400" u="sng" dirty="0">
                <a:solidFill>
                  <a:schemeClr val="tx2"/>
                </a:solidFill>
              </a:rPr>
              <a:t> и </a:t>
            </a:r>
            <a:r>
              <a:rPr lang="ru-RU" altLang="ru-RU" sz="2400" u="sng" dirty="0" err="1">
                <a:solidFill>
                  <a:schemeClr val="tx2"/>
                </a:solidFill>
              </a:rPr>
              <a:t>гингивотомия</a:t>
            </a:r>
            <a:r>
              <a:rPr lang="ru-RU" altLang="ru-RU" sz="2400" dirty="0"/>
              <a:t> не проводятся до 16 лет</a:t>
            </a:r>
          </a:p>
          <a:p>
            <a:r>
              <a:rPr lang="ru-RU" altLang="ru-RU" sz="2400" u="sng" dirty="0">
                <a:solidFill>
                  <a:schemeClr val="tx2"/>
                </a:solidFill>
              </a:rPr>
              <a:t>Иммуностимуляторы</a:t>
            </a:r>
            <a:r>
              <a:rPr lang="ru-RU" altLang="ru-RU" sz="2400" dirty="0"/>
              <a:t> до 18 лет не рекомендованы</a:t>
            </a:r>
          </a:p>
          <a:p>
            <a:endParaRPr lang="ru-RU" altLang="ru-RU" sz="2000" dirty="0"/>
          </a:p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2381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ru-RU" sz="3200" dirty="0" smtClean="0"/>
              <a:t>Лечение хронического язвенного </a:t>
            </a:r>
            <a:r>
              <a:rPr lang="ru-RU" sz="3200" dirty="0"/>
              <a:t>и </a:t>
            </a:r>
            <a:r>
              <a:rPr lang="ru-RU" sz="3200" dirty="0" smtClean="0"/>
              <a:t>язвенно-некротического гингивита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антигистаминные препараты, препараты витаминов С и Р, диету, богатую легкоусвояемыми белками и витаминами, обильное питье.</a:t>
            </a:r>
          </a:p>
          <a:p>
            <a:r>
              <a:rPr lang="ru-RU" dirty="0"/>
              <a:t>Местное </a:t>
            </a:r>
            <a:r>
              <a:rPr lang="ru-RU" dirty="0" smtClean="0"/>
              <a:t>лечение: применение </a:t>
            </a:r>
            <a:r>
              <a:rPr lang="ru-RU" dirty="0"/>
              <a:t>антибактериальных средств с учетом чувствительности микроорганизмов и препаратов противовоспалительного действия.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стадии регенерации применяют препараты, стимулирующие </a:t>
            </a:r>
            <a:r>
              <a:rPr lang="ru-RU" dirty="0" err="1"/>
              <a:t>репаративные</a:t>
            </a:r>
            <a:r>
              <a:rPr lang="ru-RU" dirty="0"/>
              <a:t> процессы.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3929966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После </a:t>
            </a:r>
            <a:r>
              <a:rPr lang="ru-RU" dirty="0" smtClean="0"/>
              <a:t>обезболивания и ирригации </a:t>
            </a:r>
            <a:r>
              <a:rPr lang="ru-RU" dirty="0"/>
              <a:t>полости рта и снятия налета накладывают аппликации протеолитических ферментов, которые оказывают </a:t>
            </a:r>
            <a:r>
              <a:rPr lang="ru-RU" dirty="0" err="1" smtClean="0"/>
              <a:t>некролитическое</a:t>
            </a:r>
            <a:r>
              <a:rPr lang="ru-RU" dirty="0" smtClean="0"/>
              <a:t> </a:t>
            </a:r>
            <a:r>
              <a:rPr lang="ru-RU" dirty="0"/>
              <a:t>и </a:t>
            </a:r>
            <a:r>
              <a:rPr lang="ru-RU" dirty="0" err="1"/>
              <a:t>муколитическое</a:t>
            </a:r>
            <a:r>
              <a:rPr lang="ru-RU" dirty="0"/>
              <a:t> </a:t>
            </a:r>
            <a:r>
              <a:rPr lang="ru-RU" dirty="0" smtClean="0"/>
              <a:t>действие (</a:t>
            </a:r>
            <a:r>
              <a:rPr lang="ru-RU" dirty="0" err="1" smtClean="0"/>
              <a:t>иммозимаза</a:t>
            </a:r>
            <a:r>
              <a:rPr lang="ru-RU" dirty="0" smtClean="0"/>
              <a:t>, </a:t>
            </a:r>
            <a:r>
              <a:rPr lang="ru-RU" dirty="0" err="1" smtClean="0"/>
              <a:t>стоматозим</a:t>
            </a:r>
            <a:r>
              <a:rPr lang="ru-RU" dirty="0" smtClean="0"/>
              <a:t>). После </a:t>
            </a:r>
            <a:r>
              <a:rPr lang="ru-RU" dirty="0"/>
              <a:t>обработки пораженных участков растворами протеолитических ферментов механически удаляют остатки </a:t>
            </a:r>
            <a:r>
              <a:rPr lang="ru-RU" dirty="0" err="1"/>
              <a:t>некротизированных</a:t>
            </a:r>
            <a:r>
              <a:rPr lang="ru-RU" dirty="0"/>
              <a:t> тканей.</a:t>
            </a:r>
          </a:p>
        </p:txBody>
      </p:sp>
    </p:spTree>
    <p:extLst>
      <p:ext uri="{BB962C8B-B14F-4D97-AF65-F5344CB8AC3E}">
        <p14:creationId xmlns:p14="http://schemas.microsoft.com/office/powerpoint/2010/main" val="2571284032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Для обработки пораженных участков в виде аппликаций или аэрозолей широко применяют антибактериальные препараты широкого спектра действия: производные </a:t>
            </a:r>
            <a:r>
              <a:rPr lang="ru-RU" dirty="0" err="1"/>
              <a:t>нитрофурана</a:t>
            </a:r>
            <a:r>
              <a:rPr lang="ru-RU" dirty="0"/>
              <a:t> и некоторые другие антибактериальные препараты природного происхождения, </a:t>
            </a:r>
            <a:r>
              <a:rPr lang="ru-RU" dirty="0" err="1"/>
              <a:t>противопротозойные</a:t>
            </a:r>
            <a:r>
              <a:rPr lang="ru-RU" dirty="0"/>
              <a:t> препараты.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1122381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После очищения язвенной поверхности от некротических масс и налета фибрина </a:t>
            </a:r>
            <a:r>
              <a:rPr lang="ru-RU" dirty="0" smtClean="0"/>
              <a:t>применяют нестероидные противовоспалительные препараты, средства, обладающие </a:t>
            </a:r>
            <a:r>
              <a:rPr lang="ru-RU" dirty="0" err="1"/>
              <a:t>кератопластическим</a:t>
            </a:r>
            <a:r>
              <a:rPr lang="ru-RU" dirty="0"/>
              <a:t> действием: </a:t>
            </a:r>
            <a:r>
              <a:rPr lang="ru-RU" dirty="0" err="1"/>
              <a:t>мефенамината</a:t>
            </a:r>
            <a:r>
              <a:rPr lang="ru-RU" dirty="0"/>
              <a:t> натриевая соль, </a:t>
            </a:r>
            <a:r>
              <a:rPr lang="ru-RU" dirty="0" err="1"/>
              <a:t>ретинол</a:t>
            </a:r>
            <a:r>
              <a:rPr lang="ru-RU" dirty="0"/>
              <a:t>, токоферола ацетат, </a:t>
            </a:r>
            <a:r>
              <a:rPr lang="ru-RU" dirty="0" err="1"/>
              <a:t>аевит</a:t>
            </a:r>
            <a:r>
              <a:rPr lang="ru-RU" dirty="0"/>
              <a:t>, масло облепиховое, масло шиповника, </a:t>
            </a:r>
            <a:r>
              <a:rPr lang="ru-RU" dirty="0" err="1"/>
              <a:t>каротолин</a:t>
            </a:r>
            <a:r>
              <a:rPr lang="ru-RU" dirty="0"/>
              <a:t>, аэрозоль «</a:t>
            </a:r>
            <a:r>
              <a:rPr lang="ru-RU" dirty="0" err="1"/>
              <a:t>Ливиан</a:t>
            </a:r>
            <a:r>
              <a:rPr lang="ru-RU" dirty="0"/>
              <a:t>», «</a:t>
            </a:r>
            <a:r>
              <a:rPr lang="ru-RU" dirty="0" err="1"/>
              <a:t>Олазоль</a:t>
            </a:r>
            <a:r>
              <a:rPr lang="ru-RU" dirty="0"/>
              <a:t>», линимент «</a:t>
            </a:r>
            <a:r>
              <a:rPr lang="ru-RU" dirty="0" err="1"/>
              <a:t>Спедиан</a:t>
            </a:r>
            <a:r>
              <a:rPr lang="ru-RU" dirty="0" smtClean="0"/>
              <a:t>», </a:t>
            </a:r>
            <a:r>
              <a:rPr lang="ru-RU" dirty="0" err="1" smtClean="0"/>
              <a:t>солкосерил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5116704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Хронический </a:t>
            </a:r>
            <a:r>
              <a:rPr lang="en-US" sz="3200" dirty="0"/>
              <a:t>V</a:t>
            </a:r>
            <a:r>
              <a:rPr lang="ru-RU" sz="3200" dirty="0"/>
              <a:t>-образный </a:t>
            </a:r>
            <a:r>
              <a:rPr lang="ru-RU" sz="3200" dirty="0" smtClean="0"/>
              <a:t>атрофический </a:t>
            </a:r>
            <a:r>
              <a:rPr lang="ru-RU" sz="3200" dirty="0"/>
              <a:t>гингивит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1-й курс - гидротерапия, </a:t>
            </a:r>
            <a:r>
              <a:rPr lang="ru-RU" dirty="0" smtClean="0"/>
              <a:t>оксигенотерапия </a:t>
            </a:r>
            <a:r>
              <a:rPr lang="ru-RU" dirty="0"/>
              <a:t>(кислородный коктейль). Курс 20 сеансов.</a:t>
            </a:r>
          </a:p>
          <a:p>
            <a:r>
              <a:rPr lang="ru-RU" dirty="0"/>
              <a:t>2-й курс - гидротерапия, оксигенотерапия (кислородный коктейль), электрофорез с </a:t>
            </a:r>
            <a:r>
              <a:rPr lang="ru-RU" dirty="0" err="1"/>
              <a:t>пелоидодистиллятом</a:t>
            </a:r>
            <a:r>
              <a:rPr lang="ru-RU" dirty="0"/>
              <a:t> или с аскорбиновой кислотой с катода, по 20 мин через день или ежедневно 20 сеансов.</a:t>
            </a:r>
          </a:p>
          <a:p>
            <a:r>
              <a:rPr lang="ru-RU" dirty="0"/>
              <a:t>При атрофическом гингивите и при наличии деструктивных изменений в альвеолярном отростке челюстей рекомендуется также электрофорез лекарственных средств, содержащих кальций, фтор, витамин </a:t>
            </a:r>
            <a:r>
              <a:rPr lang="en-US" dirty="0"/>
              <a:t>B</a:t>
            </a:r>
            <a:r>
              <a:rPr lang="ru-RU" baseline="-25000" dirty="0"/>
              <a:t>1</a:t>
            </a:r>
            <a:r>
              <a:rPr lang="ru-RU" dirty="0"/>
              <a:t> и электрофорез аскорбиновой </a:t>
            </a:r>
            <a:r>
              <a:rPr lang="ru-RU" dirty="0" smtClean="0"/>
              <a:t>кислоты.</a:t>
            </a:r>
            <a:endParaRPr lang="ru-RU" dirty="0"/>
          </a:p>
          <a:p>
            <a:r>
              <a:rPr lang="ru-RU" dirty="0"/>
              <a:t>После реконструктивной операции в полости рта </a:t>
            </a:r>
            <a:r>
              <a:rPr lang="ru-RU" dirty="0" smtClean="0"/>
              <a:t>физиотерапевтические </a:t>
            </a:r>
            <a:r>
              <a:rPr lang="ru-RU" dirty="0"/>
              <a:t>процедуры: гидротерапия, УФО-интегральной до </a:t>
            </a:r>
            <a:r>
              <a:rPr lang="ru-RU" dirty="0" err="1"/>
              <a:t>эпителизации</a:t>
            </a:r>
            <a:r>
              <a:rPr lang="ru-RU" dirty="0"/>
              <a:t> (с одной биодозы +0,5 до двух биодоз); электрофорез йодида калия 5%, на курс лечения 10-15 сеансов, а также аппликации парафина на преддверие полости рта.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77362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Лечение пародонтита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План лечения пародонтита составляется после обследования ребенка совместно с педиатром, педиатром-эндокринологом или другим специалистом (в зависимости от наличия сопутствующего заболевания), а также </a:t>
            </a:r>
            <a:r>
              <a:rPr lang="ru-RU" dirty="0" err="1"/>
              <a:t>ортодонтом</a:t>
            </a:r>
            <a:r>
              <a:rPr lang="ru-RU" dirty="0"/>
              <a:t>, хирургом-стоматологом, так как лечение должно быть комплексным и максимально индивидуализированным. </a:t>
            </a:r>
            <a:endParaRPr lang="ru-RU" dirty="0" smtClean="0"/>
          </a:p>
          <a:p>
            <a:r>
              <a:rPr lang="ru-RU" dirty="0" smtClean="0"/>
              <a:t>Лечение </a:t>
            </a:r>
            <a:r>
              <a:rPr lang="ru-RU" dirty="0"/>
              <a:t>у </a:t>
            </a:r>
            <a:r>
              <a:rPr lang="ru-RU" dirty="0" err="1"/>
              <a:t>пародонтолога</a:t>
            </a:r>
            <a:r>
              <a:rPr lang="ru-RU" dirty="0"/>
              <a:t> начинается с нормализации нарушенной функции, обучения методам гигиенического ухода за полостью рта, ознакомления родителей с принципами рационального питания, режима труда и отдыха, необходимостью занятий физической культурой.</a:t>
            </a:r>
          </a:p>
        </p:txBody>
      </p:sp>
    </p:spTree>
    <p:extLst>
      <p:ext uri="{BB962C8B-B14F-4D97-AF65-F5344CB8AC3E}">
        <p14:creationId xmlns:p14="http://schemas.microsoft.com/office/powerpoint/2010/main" val="3168701708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Местная терапия предусматривает тщательное удаление зубных отложений и симптоматическое лечение хронического катарального гингивита. </a:t>
            </a:r>
            <a:endParaRPr lang="ru-RU" dirty="0" smtClean="0"/>
          </a:p>
          <a:p>
            <a:r>
              <a:rPr lang="ru-RU" dirty="0" smtClean="0"/>
              <a:t>Эффективность </a:t>
            </a:r>
            <a:r>
              <a:rPr lang="ru-RU" dirty="0"/>
              <a:t>противовоспалительной терапии необходимо контролировать пробой Шиллера-Писарева и определением индекса РМА. </a:t>
            </a:r>
            <a:endParaRPr lang="ru-RU" dirty="0" smtClean="0"/>
          </a:p>
          <a:p>
            <a:r>
              <a:rPr lang="ru-RU" dirty="0" smtClean="0"/>
              <a:t>Отрицательная </a:t>
            </a:r>
            <a:r>
              <a:rPr lang="ru-RU" dirty="0"/>
              <a:t>проба </a:t>
            </a:r>
            <a:r>
              <a:rPr lang="ru-RU" dirty="0" smtClean="0"/>
              <a:t>Шиллера-Писарева </a:t>
            </a:r>
            <a:r>
              <a:rPr lang="ru-RU" dirty="0"/>
              <a:t>и индекс РМА, равный 0, свидетельствует ликвидации воспалительного процесса к десне.</a:t>
            </a:r>
          </a:p>
        </p:txBody>
      </p:sp>
    </p:spTree>
    <p:extLst>
      <p:ext uri="{BB962C8B-B14F-4D97-AF65-F5344CB8AC3E}">
        <p14:creationId xmlns:p14="http://schemas.microsoft.com/office/powerpoint/2010/main" val="1480473106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С целью противовоспалительной терапии </a:t>
            </a:r>
            <a:r>
              <a:rPr lang="ru-RU" dirty="0" smtClean="0"/>
              <a:t>используются:</a:t>
            </a:r>
          </a:p>
          <a:p>
            <a:r>
              <a:rPr lang="ru-RU" dirty="0" smtClean="0"/>
              <a:t> нестероидные </a:t>
            </a:r>
            <a:r>
              <a:rPr lang="ru-RU" dirty="0"/>
              <a:t>противовоспалительные препараты (0,1% раствор </a:t>
            </a:r>
            <a:r>
              <a:rPr lang="ru-RU" dirty="0" err="1"/>
              <a:t>мефенамина</a:t>
            </a:r>
            <a:r>
              <a:rPr lang="ru-RU" dirty="0"/>
              <a:t> натриевой соли); </a:t>
            </a:r>
            <a:endParaRPr lang="ru-RU" dirty="0" smtClean="0"/>
          </a:p>
          <a:p>
            <a:r>
              <a:rPr lang="ru-RU" dirty="0" smtClean="0"/>
              <a:t>природные </a:t>
            </a:r>
            <a:r>
              <a:rPr lang="ru-RU" dirty="0"/>
              <a:t>антибактериальные препараты (</a:t>
            </a:r>
            <a:r>
              <a:rPr lang="ru-RU" dirty="0" err="1"/>
              <a:t>новоиманин</a:t>
            </a:r>
            <a:r>
              <a:rPr lang="ru-RU" dirty="0"/>
              <a:t>, </a:t>
            </a:r>
            <a:r>
              <a:rPr lang="ru-RU" dirty="0" err="1"/>
              <a:t>уснинат</a:t>
            </a:r>
            <a:r>
              <a:rPr lang="ru-RU" dirty="0"/>
              <a:t> натрия, настой цветков календулы, настойки календулы, софоры японской); </a:t>
            </a:r>
            <a:endParaRPr lang="ru-RU" dirty="0" smtClean="0"/>
          </a:p>
          <a:p>
            <a:r>
              <a:rPr lang="ru-RU" dirty="0" smtClean="0"/>
              <a:t>вяжущие </a:t>
            </a:r>
            <a:r>
              <a:rPr lang="ru-RU" dirty="0"/>
              <a:t>средства растительного происхождения (настой из цветков ромашки, листьев шалфея, </a:t>
            </a:r>
            <a:r>
              <a:rPr lang="ru-RU" dirty="0" err="1"/>
              <a:t>ромазулан</a:t>
            </a:r>
            <a:r>
              <a:rPr lang="ru-RU" dirty="0"/>
              <a:t>, </a:t>
            </a:r>
            <a:r>
              <a:rPr lang="ru-RU" dirty="0" err="1"/>
              <a:t>сальвин</a:t>
            </a:r>
            <a:r>
              <a:rPr lang="ru-RU" dirty="0"/>
              <a:t>); препараты витаминов С и Р (</a:t>
            </a:r>
            <a:r>
              <a:rPr lang="ru-RU" dirty="0" err="1"/>
              <a:t>галаскорбин</a:t>
            </a:r>
            <a:r>
              <a:rPr lang="ru-RU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321746993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 обнаружении цитологическим методом исследования содержимого </a:t>
            </a:r>
            <a:r>
              <a:rPr lang="ru-RU" dirty="0" err="1"/>
              <a:t>десневой</a:t>
            </a:r>
            <a:r>
              <a:rPr lang="ru-RU" dirty="0"/>
              <a:t> борозды простейших (ротовой трихомонады) или грибов рода </a:t>
            </a:r>
            <a:r>
              <a:rPr lang="en-US" dirty="0"/>
              <a:t>Candida</a:t>
            </a:r>
            <a:r>
              <a:rPr lang="ru-RU" dirty="0"/>
              <a:t> целесообразно назначить препараты </a:t>
            </a:r>
            <a:r>
              <a:rPr lang="ru-RU" dirty="0" err="1" smtClean="0"/>
              <a:t>метронидазола</a:t>
            </a:r>
            <a:r>
              <a:rPr lang="ru-RU" dirty="0" smtClean="0"/>
              <a:t> (</a:t>
            </a:r>
            <a:r>
              <a:rPr lang="ru-RU" dirty="0" err="1"/>
              <a:t>М</a:t>
            </a:r>
            <a:r>
              <a:rPr lang="ru-RU" dirty="0" err="1" smtClean="0"/>
              <a:t>етрогил</a:t>
            </a:r>
            <a:r>
              <a:rPr lang="ru-RU" dirty="0" smtClean="0"/>
              <a:t> – </a:t>
            </a:r>
            <a:r>
              <a:rPr lang="ru-RU" dirty="0" err="1" smtClean="0"/>
              <a:t>дента</a:t>
            </a:r>
            <a:r>
              <a:rPr lang="ru-RU" dirty="0" smtClean="0"/>
              <a:t>) </a:t>
            </a:r>
            <a:r>
              <a:rPr lang="ru-RU" dirty="0"/>
              <a:t>или антимикотические средства.</a:t>
            </a:r>
          </a:p>
        </p:txBody>
      </p:sp>
    </p:spTree>
    <p:extLst>
      <p:ext uri="{BB962C8B-B14F-4D97-AF65-F5344CB8AC3E}">
        <p14:creationId xmlns:p14="http://schemas.microsoft.com/office/powerpoint/2010/main" val="264528743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/>
              <a:t>физические методы лечения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 - массаж</a:t>
            </a:r>
            <a:r>
              <a:rPr lang="ru-RU" dirty="0"/>
              <a:t>, гидротерапия, ультрафиолетовой облучение, токи </a:t>
            </a:r>
            <a:r>
              <a:rPr lang="ru-RU" dirty="0" err="1"/>
              <a:t>д’арсонваля</a:t>
            </a:r>
            <a:r>
              <a:rPr lang="ru-RU" dirty="0"/>
              <a:t>).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Электрофорез </a:t>
            </a:r>
            <a:r>
              <a:rPr lang="ru-RU" dirty="0"/>
              <a:t>смеси 5% раствора аскорбиновой кислоты с 1% раствором никотиновой кислоты, 2,5% раствора кальция глицерофосфата, 5% раствор хлорида кальция, 1-2% растворов фторида натрия по общепринятой методике.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При </a:t>
            </a:r>
            <a:r>
              <a:rPr lang="ru-RU" dirty="0"/>
              <a:t>изменениях пародонта («</a:t>
            </a:r>
            <a:r>
              <a:rPr lang="ru-RU" dirty="0" err="1"/>
              <a:t>пародонтальный</a:t>
            </a:r>
            <a:r>
              <a:rPr lang="ru-RU" dirty="0"/>
              <a:t> синдром») вследствие некоторых общих заболеваний (доброкачественная </a:t>
            </a:r>
            <a:r>
              <a:rPr lang="ru-RU" dirty="0" err="1"/>
              <a:t>нейтропения</a:t>
            </a:r>
            <a:r>
              <a:rPr lang="ru-RU" dirty="0"/>
              <a:t>, фосфат-диабет, х-</a:t>
            </a:r>
            <a:r>
              <a:rPr lang="ru-RU" dirty="0" err="1"/>
              <a:t>гистиоцитоз</a:t>
            </a:r>
            <a:r>
              <a:rPr lang="ru-RU" dirty="0"/>
              <a:t>, сахарный диабет и </a:t>
            </a:r>
            <a:r>
              <a:rPr lang="ru-RU" dirty="0" err="1"/>
              <a:t>гипоиммуноглобулинемия</a:t>
            </a:r>
            <a:r>
              <a:rPr lang="ru-RU" dirty="0"/>
              <a:t>) стоматолог проводит симптоматическую терапию.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657226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4000"/>
              <a:t>Лечение пародонтита легкой степени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800"/>
              <a:t>Мероприятия, проводимые при лечении ХКГ (1-4 посещение с интервалами в 1-2 дня)         +</a:t>
            </a:r>
          </a:p>
          <a:p>
            <a:pPr>
              <a:lnSpc>
                <a:spcPct val="90000"/>
              </a:lnSpc>
            </a:pPr>
            <a:r>
              <a:rPr lang="ru-RU" altLang="ru-RU" sz="2800"/>
              <a:t> ортопедические методы лечения (есть перегрузка зубов)    +</a:t>
            </a:r>
          </a:p>
          <a:p>
            <a:pPr>
              <a:lnSpc>
                <a:spcPct val="90000"/>
              </a:lnSpc>
            </a:pPr>
            <a:endParaRPr lang="ru-RU" altLang="ru-RU" sz="2800"/>
          </a:p>
          <a:p>
            <a:pPr>
              <a:lnSpc>
                <a:spcPct val="90000"/>
              </a:lnSpc>
            </a:pPr>
            <a:r>
              <a:rPr lang="ru-RU" altLang="ru-RU" sz="2800"/>
              <a:t>После купирования воспаления – кюретаж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altLang="ru-RU" sz="2800"/>
          </a:p>
          <a:p>
            <a:pPr>
              <a:lnSpc>
                <a:spcPct val="90000"/>
              </a:lnSpc>
            </a:pPr>
            <a:r>
              <a:rPr lang="ru-RU" altLang="ru-RU" sz="2800"/>
              <a:t>После перехода в стадию ремиссии контрольный осмотр через 4-6 месяцев</a:t>
            </a:r>
          </a:p>
          <a:p>
            <a:pPr>
              <a:lnSpc>
                <a:spcPct val="90000"/>
              </a:lnSpc>
            </a:pPr>
            <a:endParaRPr lang="ru-RU" altLang="ru-RU" sz="2800"/>
          </a:p>
          <a:p>
            <a:pPr>
              <a:lnSpc>
                <a:spcPct val="90000"/>
              </a:lnSpc>
            </a:pP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2569147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58800"/>
          </a:xfrm>
        </p:spPr>
        <p:txBody>
          <a:bodyPr>
            <a:normAutofit fontScale="90000"/>
          </a:bodyPr>
          <a:lstStyle/>
          <a:p>
            <a:r>
              <a:rPr lang="ru-RU" altLang="ru-RU" sz="3600"/>
              <a:t>Лечение пародонтита средней степени</a:t>
            </a:r>
            <a:r>
              <a:rPr lang="ru-RU" altLang="ru-RU" sz="4000"/>
              <a:t>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8964613" cy="5399087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dirty="0"/>
              <a:t>Курс лечения – 6-10 посещений в течение 20-30 дней: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i="1" dirty="0"/>
              <a:t>                        </a:t>
            </a:r>
            <a:r>
              <a:rPr lang="ru-RU" altLang="ru-RU" sz="2400" i="1" u="sng" dirty="0"/>
              <a:t>1-4 посещения (интервалы в 2-3 дня):</a:t>
            </a:r>
          </a:p>
          <a:p>
            <a:pPr>
              <a:lnSpc>
                <a:spcPct val="80000"/>
              </a:lnSpc>
            </a:pPr>
            <a:r>
              <a:rPr lang="ru-RU" altLang="ru-RU" sz="2400" u="sng" dirty="0"/>
              <a:t>А) обучение гигиене</a:t>
            </a:r>
            <a:r>
              <a:rPr lang="ru-RU" altLang="ru-RU" sz="2400" dirty="0"/>
              <a:t>, контроль, удаление доступных </a:t>
            </a:r>
            <a:r>
              <a:rPr lang="ru-RU" altLang="ru-RU" sz="2400" dirty="0" err="1"/>
              <a:t>назубных</a:t>
            </a:r>
            <a:r>
              <a:rPr lang="ru-RU" altLang="ru-RU" sz="2400" dirty="0"/>
              <a:t> отложений, антисептическая обработка зубов в кабинете и дома (АС зубные пасты, ванночки, полоскания и ротовые ванночки антисептиками, травами (ромашка, шалфей, календула) по 20 мин. 2-3 раза в день после еды; удаление разрушенных зубов, зубов с подвижностью </a:t>
            </a:r>
            <a:r>
              <a:rPr lang="en-US" altLang="ru-RU" sz="2400" dirty="0"/>
              <a:t>III</a:t>
            </a:r>
            <a:r>
              <a:rPr lang="ru-RU" altLang="ru-RU" sz="2400" dirty="0"/>
              <a:t>-й степени, замена пломб, протезов, избирательное </a:t>
            </a:r>
            <a:r>
              <a:rPr lang="ru-RU" altLang="ru-RU" sz="2400" dirty="0" err="1"/>
              <a:t>пришлифовывание</a:t>
            </a:r>
            <a:r>
              <a:rPr lang="ru-RU" altLang="ru-RU" sz="2400" dirty="0"/>
              <a:t> зубов; </a:t>
            </a:r>
          </a:p>
          <a:p>
            <a:pPr>
              <a:lnSpc>
                <a:spcPct val="80000"/>
              </a:lnSpc>
            </a:pPr>
            <a:r>
              <a:rPr lang="ru-RU" altLang="ru-RU" sz="2400" u="sng" dirty="0"/>
              <a:t>Б) в </a:t>
            </a:r>
            <a:r>
              <a:rPr lang="ru-RU" altLang="ru-RU" sz="2400" u="sng" dirty="0" err="1"/>
              <a:t>пародонтальные</a:t>
            </a:r>
            <a:r>
              <a:rPr lang="ru-RU" altLang="ru-RU" sz="2400" u="sng" dirty="0"/>
              <a:t> карманы</a:t>
            </a:r>
            <a:r>
              <a:rPr lang="ru-RU" altLang="ru-RU" sz="2400" dirty="0"/>
              <a:t> –  промыть тупой иглой и ввести пасту из </a:t>
            </a:r>
            <a:r>
              <a:rPr lang="ru-RU" altLang="ru-RU" sz="2400" dirty="0" err="1"/>
              <a:t>метронидазола</a:t>
            </a:r>
            <a:r>
              <a:rPr lang="ru-RU" altLang="ru-RU" sz="2400" dirty="0"/>
              <a:t> и НПВП (</a:t>
            </a:r>
            <a:r>
              <a:rPr lang="ru-RU" altLang="ru-RU" sz="2400" dirty="0" err="1" smtClean="0"/>
              <a:t>холисал</a:t>
            </a:r>
            <a:r>
              <a:rPr lang="ru-RU" altLang="ru-RU" sz="2400" dirty="0" smtClean="0"/>
              <a:t> </a:t>
            </a:r>
            <a:r>
              <a:rPr lang="ru-RU" altLang="ru-RU" sz="2400" dirty="0"/>
              <a:t>и др.);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dirty="0"/>
              <a:t>- При выраженном гноетечении из карманов аппликации ферментов (трипсин, </a:t>
            </a:r>
            <a:r>
              <a:rPr lang="ru-RU" altLang="ru-RU" sz="2400" dirty="0" err="1"/>
              <a:t>стоматозим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имозимаза</a:t>
            </a:r>
            <a:r>
              <a:rPr lang="ru-RU" altLang="ru-RU" sz="2400" dirty="0"/>
              <a:t>) и сорбентов (</a:t>
            </a:r>
            <a:r>
              <a:rPr lang="ru-RU" altLang="ru-RU" sz="2400" dirty="0" err="1"/>
              <a:t>гелевина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дигиспон</a:t>
            </a:r>
            <a:r>
              <a:rPr lang="ru-RU" altLang="ru-RU" sz="2400" dirty="0"/>
              <a:t>)</a:t>
            </a:r>
          </a:p>
          <a:p>
            <a:pPr>
              <a:lnSpc>
                <a:spcPct val="80000"/>
              </a:lnSpc>
            </a:pPr>
            <a:endParaRPr lang="ru-RU" altLang="ru-RU" sz="2400" dirty="0"/>
          </a:p>
        </p:txBody>
      </p:sp>
    </p:spTree>
    <p:extLst>
      <p:ext uri="{BB962C8B-B14F-4D97-AF65-F5344CB8AC3E}">
        <p14:creationId xmlns:p14="http://schemas.microsoft.com/office/powerpoint/2010/main" val="439414209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611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u="sng"/>
              <a:t> В) Внутрь метронидазол  после еды по схеме: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/>
              <a:t>- В первый день – по 0,5 г 2 раза ( интервал в 12 часов)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/>
              <a:t>- Во второй день – по 0,25 г  3 раза (через 8 часов)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/>
              <a:t> - В последующие 4 дня – по 0,25 г 2 раза (через 12 часов)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/>
              <a:t>Г) Лечение сочетать с физио- (как при ХКГ) на курс 3-7 процедур.</a:t>
            </a:r>
          </a:p>
          <a:p>
            <a:pPr>
              <a:lnSpc>
                <a:spcPct val="80000"/>
              </a:lnSpc>
            </a:pPr>
            <a:r>
              <a:rPr lang="ru-RU" altLang="ru-RU" sz="2400" u="sng"/>
              <a:t>После купирования воспаления (5-30 посещения)</a:t>
            </a:r>
            <a:r>
              <a:rPr lang="ru-RU" altLang="ru-RU" sz="2400"/>
              <a:t> ликвидация пародонтальных карманов (открытый кюретаж) на фоне  антибактериальной терапии, контроль качества проведенных ранее операций, нормализация микроциркуляции, нервной трофики и гомеостаза тканей пародонта (физиолечение  - курс 5-10 процедур – электрофорез с катода РР – кислоты, экстракта алоэ, гепарина, дарсонвализация десен, ИГНЛ, ЭП УВЧ в олиготермической дозе; инъекции витаминов – курс -10-12 инъекций).</a:t>
            </a:r>
          </a:p>
        </p:txBody>
      </p:sp>
    </p:spTree>
    <p:extLst>
      <p:ext uri="{BB962C8B-B14F-4D97-AF65-F5344CB8AC3E}">
        <p14:creationId xmlns:p14="http://schemas.microsoft.com/office/powerpoint/2010/main" val="1040016166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2071687"/>
          </a:xfrm>
        </p:spPr>
        <p:txBody>
          <a:bodyPr/>
          <a:lstStyle/>
          <a:p>
            <a:r>
              <a:rPr lang="ru-RU" altLang="ru-RU" sz="2400" u="sng"/>
              <a:t>Диспансерное наблюдение</a:t>
            </a:r>
            <a:r>
              <a:rPr lang="ru-RU" altLang="ru-RU" sz="2400"/>
              <a:t>  - через 2-3 месяца, затем через 5-6 месяцев : мероприятия по поддержанию хорошего ГСПР и защитных сил пародонта</a:t>
            </a:r>
            <a:br>
              <a:rPr lang="ru-RU" altLang="ru-RU" sz="2400"/>
            </a:br>
            <a:endParaRPr lang="ru-RU" altLang="ru-RU" sz="240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ru-RU" altLang="ru-RU" b="1"/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b="1"/>
              <a:t>Лечение пародонтита тяжелой степени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400"/>
              <a:t>Проводится аналогично лечению пародонтита средней степени с некоторыми отличиями: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400"/>
              <a:t>- Курс лечения – 8-12 посещений (20-40 дней)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400"/>
              <a:t>- При упорном гноетечении из пародонтальных карманов после  эндогенного приема метронидазола   и при наличии общесоматической патологии  назначают антибиотики (линкомицин по 0,5 г 4 раза в день с интервалом в 6 часов за 1-2 часа до еды в капсулах в течение 5-7-10 дней);</a:t>
            </a:r>
          </a:p>
        </p:txBody>
      </p:sp>
    </p:spTree>
    <p:extLst>
      <p:ext uri="{BB962C8B-B14F-4D97-AF65-F5344CB8AC3E}">
        <p14:creationId xmlns:p14="http://schemas.microsoft.com/office/powerpoint/2010/main" val="358886198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800"/>
              <a:t>Параллельно с медикаментозной терапией проводят физиолечение (курс – 5-7 процедур): КУФ,ИГНЛ, анодгальванизацию, гидротерапию</a:t>
            </a:r>
          </a:p>
          <a:p>
            <a:pPr>
              <a:lnSpc>
                <a:spcPct val="80000"/>
              </a:lnSpc>
            </a:pPr>
            <a:endParaRPr lang="ru-RU" altLang="ru-RU" sz="2800"/>
          </a:p>
          <a:p>
            <a:pPr>
              <a:lnSpc>
                <a:spcPct val="80000"/>
              </a:lnSpc>
            </a:pPr>
            <a:r>
              <a:rPr lang="ru-RU" altLang="ru-RU" sz="2800"/>
              <a:t>-  после купирования воспаления выполняют лоскутные операции(одномоментно в области 6-8 зубов) с коррекцией края десны и применением средств, стимулирующих остеогенез; цель – устранение пародонтальных карманов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800"/>
          </a:p>
          <a:p>
            <a:pPr>
              <a:lnSpc>
                <a:spcPct val="80000"/>
              </a:lnSpc>
            </a:pPr>
            <a:r>
              <a:rPr lang="ru-RU" altLang="ru-RU" sz="2800"/>
              <a:t>Лечение редко бывает успешным, к длительной ремиссии не приводит</a:t>
            </a:r>
          </a:p>
          <a:p>
            <a:pPr>
              <a:lnSpc>
                <a:spcPct val="80000"/>
              </a:lnSpc>
            </a:pPr>
            <a:endParaRPr lang="ru-RU" altLang="ru-RU" sz="2800"/>
          </a:p>
        </p:txBody>
      </p:sp>
    </p:spTree>
    <p:extLst>
      <p:ext uri="{BB962C8B-B14F-4D97-AF65-F5344CB8AC3E}">
        <p14:creationId xmlns:p14="http://schemas.microsoft.com/office/powerpoint/2010/main" val="714787123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3600" b="1"/>
              <a:t>Прогноз хронического генерализованного пародонтита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 u="sng"/>
              <a:t>Ухудшают прогноз: 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Невыполнение пациентом рекомендаций врача (особенно по гигиене полости рта)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Наличие тяжелой сопутствующей патологии, резко снижающей защитные силы пародонта  и организма в целом</a:t>
            </a:r>
          </a:p>
          <a:p>
            <a:pPr>
              <a:lnSpc>
                <a:spcPct val="80000"/>
              </a:lnSpc>
            </a:pPr>
            <a:endParaRPr lang="ru-RU" altLang="ru-RU" sz="2000"/>
          </a:p>
          <a:p>
            <a:pPr>
              <a:lnSpc>
                <a:spcPct val="80000"/>
              </a:lnSpc>
            </a:pPr>
            <a:r>
              <a:rPr lang="ru-RU" altLang="ru-RU" sz="2000"/>
              <a:t>При решении вопроса о сохранении  или удалении  зуба </a:t>
            </a:r>
            <a:r>
              <a:rPr lang="ru-RU" altLang="ru-RU" sz="2000" u="sng"/>
              <a:t>неблагоприятными в пропрогностическом отношении</a:t>
            </a:r>
            <a:r>
              <a:rPr lang="ru-RU" altLang="ru-RU" sz="2000"/>
              <a:t> для этого зуба  считают: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- потерю 50% костной ткани, неравномерную вертикальную резорбцию кости, наличие костного кармана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- глубину пародонтального кармана более 8 мм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- локализацию очага поражения в области бифуркации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- подвижность зуба </a:t>
            </a:r>
            <a:r>
              <a:rPr lang="en-US" altLang="ru-RU" sz="2000"/>
              <a:t>III </a:t>
            </a:r>
            <a:r>
              <a:rPr lang="ru-RU" altLang="ru-RU" sz="2000"/>
              <a:t> степени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- окклюзионную травму</a:t>
            </a:r>
          </a:p>
        </p:txBody>
      </p:sp>
    </p:spTree>
    <p:extLst>
      <p:ext uri="{BB962C8B-B14F-4D97-AF65-F5344CB8AC3E}">
        <p14:creationId xmlns:p14="http://schemas.microsoft.com/office/powerpoint/2010/main" val="3416608263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Диспансерное наблюдение и 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Выделяют следующие диспансерные группы</a:t>
            </a:r>
          </a:p>
          <a:p>
            <a:r>
              <a:rPr lang="ru-RU" dirty="0" smtClean="0"/>
              <a:t>Д</a:t>
            </a:r>
            <a:r>
              <a:rPr lang="en-US" dirty="0" smtClean="0"/>
              <a:t>I</a:t>
            </a:r>
            <a:r>
              <a:rPr lang="ru-RU" dirty="0" smtClean="0"/>
              <a:t> – здоровые, не нуждающиеся в лечении</a:t>
            </a:r>
          </a:p>
          <a:p>
            <a:r>
              <a:rPr lang="ru-RU" dirty="0" smtClean="0"/>
              <a:t>Д</a:t>
            </a:r>
            <a:r>
              <a:rPr lang="en-US" dirty="0" smtClean="0"/>
              <a:t>II</a:t>
            </a:r>
            <a:r>
              <a:rPr lang="ru-RU" dirty="0" smtClean="0"/>
              <a:t> – практически здоровые дети, у которых наблюдается стабилизация процесса, а также дети, не имеющие клинических признаков заболеваний пародонта, но с выявленными факторами риска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3735871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 </a:t>
            </a:r>
            <a:r>
              <a:rPr lang="en-US" dirty="0" smtClean="0"/>
              <a:t>III</a:t>
            </a:r>
            <a:r>
              <a:rPr lang="ru-RU" dirty="0" smtClean="0"/>
              <a:t> – дети, нуждающиеся в лечении. В этой группе выделяют 2 подгруппы: с активным течением заболевания и в фазе ремиссии.</a:t>
            </a:r>
          </a:p>
        </p:txBody>
      </p:sp>
    </p:spTree>
    <p:extLst>
      <p:ext uri="{BB962C8B-B14F-4D97-AF65-F5344CB8AC3E}">
        <p14:creationId xmlns:p14="http://schemas.microsoft.com/office/powerpoint/2010/main" val="72400810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Сроки повторных наблюдений детей с заболеваниями пародонта: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</a:t>
            </a:r>
            <a:r>
              <a:rPr lang="ru-RU" dirty="0"/>
              <a:t>) дети без выраженных симптомов патологии, но с повышенным риском заболевания после устранения факторов риска – 1 раз в </a:t>
            </a:r>
            <a:r>
              <a:rPr lang="ru-RU" dirty="0" smtClean="0"/>
              <a:t>год</a:t>
            </a:r>
          </a:p>
          <a:p>
            <a:r>
              <a:rPr lang="ru-RU" dirty="0" smtClean="0"/>
              <a:t>Б) с хроническими гингивитами всех форм и стадий, а также оперированных по поводу различных видов заболеваний пародонта – 2 раза в год;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6376003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В) осмотр детей с локализованной и </a:t>
            </a:r>
            <a:r>
              <a:rPr lang="ru-RU" dirty="0" err="1" smtClean="0"/>
              <a:t>генерализованной</a:t>
            </a:r>
            <a:r>
              <a:rPr lang="ru-RU" dirty="0" smtClean="0"/>
              <a:t> формой пародонтита  - 3 раза в год</a:t>
            </a:r>
          </a:p>
          <a:p>
            <a:r>
              <a:rPr lang="ru-RU" dirty="0" smtClean="0"/>
              <a:t>Г) наблюдение детей с идиопатическими заболеваниями пародонта – 3-4 раза в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0336054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Основной критерий снятия с диспансерного учета детей с заболеваниями пародонта – полное выздоровление ребенка в результате устранения причинных и предрасполагающих факторов либо стойкая, продолжающаяся много </a:t>
            </a:r>
            <a:r>
              <a:rPr lang="ru-RU" smtClean="0"/>
              <a:t>лет ремиссия.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355988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Спасибо за внимание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9662660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9172</Words>
  <Application>Microsoft Office PowerPoint</Application>
  <PresentationFormat>Экран (4:3)</PresentationFormat>
  <Paragraphs>644</Paragraphs>
  <Slides>170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170</vt:i4>
      </vt:variant>
    </vt:vector>
  </HeadingPairs>
  <TitlesOfParts>
    <vt:vector size="171" baseType="lpstr">
      <vt:lpstr>Тема Office</vt:lpstr>
      <vt:lpstr>ЗАБОЛЕВАНИЯ ПАРОДОНТА У ДЕТЕЙ </vt:lpstr>
      <vt:lpstr>Презентация PowerPoint</vt:lpstr>
      <vt:lpstr>Презентация PowerPoint</vt:lpstr>
      <vt:lpstr>Презентация PowerPoint</vt:lpstr>
      <vt:lpstr>Строение десны (по А. Листгартен): </vt:lpstr>
      <vt:lpstr>Особенности строения пародонта у детей по D. Zappler (1968):</vt:lpstr>
      <vt:lpstr>Презентация PowerPoint</vt:lpstr>
      <vt:lpstr>Презентация PowerPoint</vt:lpstr>
      <vt:lpstr>В период временного прикуса</vt:lpstr>
      <vt:lpstr>Презентация PowerPoint</vt:lpstr>
      <vt:lpstr>В период сменного прикуса</vt:lpstr>
      <vt:lpstr>Презентация PowerPoint</vt:lpstr>
      <vt:lpstr>В период постоянного прикуса</vt:lpstr>
      <vt:lpstr>Презентация PowerPoint</vt:lpstr>
      <vt:lpstr>Классификация заболеваний краевого пародонта у детей </vt:lpstr>
      <vt:lpstr>Классификация заболеваний краевого пародонта у детей </vt:lpstr>
      <vt:lpstr>Презентация PowerPoint</vt:lpstr>
      <vt:lpstr>Презентация PowerPoint</vt:lpstr>
      <vt:lpstr>Классификация активных форм пародонтита (Page R.C., Schroeder H.E., 1982)</vt:lpstr>
      <vt:lpstr>Презентация PowerPoint</vt:lpstr>
      <vt:lpstr>Презентация PowerPoint</vt:lpstr>
      <vt:lpstr>Презентация PowerPoint</vt:lpstr>
      <vt:lpstr>МКБ-10 Гингивит и болезни пародонта (K05)</vt:lpstr>
      <vt:lpstr>K05.1 хронический гингивит</vt:lpstr>
      <vt:lpstr>K05.2 Острый пародонтит</vt:lpstr>
      <vt:lpstr>K05.3 хронический пародонтит</vt:lpstr>
      <vt:lpstr>K05.4 пародонтоз K05.5 Другие болезни пародонта </vt:lpstr>
      <vt:lpstr>Этиология заболеваний пародонта</vt:lpstr>
      <vt:lpstr>Презентация PowerPoint</vt:lpstr>
      <vt:lpstr>Презентация PowerPoint</vt:lpstr>
      <vt:lpstr>Этиология заболеваний пародонта</vt:lpstr>
      <vt:lpstr>Презентация PowerPoint</vt:lpstr>
      <vt:lpstr>Методы диагностики заболеваний пародонта у детей </vt:lpstr>
      <vt:lpstr>Определение основных показателей пародонтального статуса</vt:lpstr>
      <vt:lpstr>Определение гигиенического состояния полости рта</vt:lpstr>
      <vt:lpstr>Определение числового значения пробы Шиллера-Писарева (йодного числа Свракова) </vt:lpstr>
      <vt:lpstr>Определение папиллярно-маргинально-альвеолярного индекса (РМА) </vt:lpstr>
      <vt:lpstr>Оценивают состояние десны у каждого зуба. Индекс вычисляют по следующей формуле: </vt:lpstr>
      <vt:lpstr>  Индекс кровоточивости При зондовой пробе по Мюллеману </vt:lpstr>
      <vt:lpstr>Презентация PowerPoint</vt:lpstr>
      <vt:lpstr>Пародонтальный индекс Рассел (PI Russel, 1956) </vt:lpstr>
      <vt:lpstr>Расчет ПИ проводят по формуле: </vt:lpstr>
      <vt:lpstr>Проба Парма, или бензидиновая проба </vt:lpstr>
      <vt:lpstr>Формалиновая проба </vt:lpstr>
      <vt:lpstr>Определение стойкости капилляров десны по Кулаженко </vt:lpstr>
      <vt:lpstr>Реопародонтография </vt:lpstr>
      <vt:lpstr>Презентация PowerPoint</vt:lpstr>
      <vt:lpstr>Презентация PowerPoint</vt:lpstr>
      <vt:lpstr>Презентация PowerPoint</vt:lpstr>
      <vt:lpstr>Презентация PowerPoint</vt:lpstr>
      <vt:lpstr>Полярография </vt:lpstr>
      <vt:lpstr>     В качестве диагностического критерия нарушений процессов кислородного метаболизма при полярографических исследованиях тканей пародонта рекомендуется использовать гипоксическую пробу — вдыхание газовой смеси, содержащей 10% кислорода и 90% азота</vt:lpstr>
      <vt:lpstr>    Фотоплетизмография </vt:lpstr>
      <vt:lpstr>РЕНТГЕНОЛОГИЧЕСКИЕ МЕТОДЫ ИССЛЕДОВАНИЯ </vt:lpstr>
      <vt:lpstr>Ортопантомография</vt:lpstr>
      <vt:lpstr>Презентация PowerPoint</vt:lpstr>
      <vt:lpstr>ЛАБОРАТОРНЫЕ МЕТОДЫ ИССЛЕДОВАНИЯ </vt:lpstr>
      <vt:lpstr>Микробиологические методы </vt:lpstr>
      <vt:lpstr>Цитологический метод </vt:lpstr>
      <vt:lpstr>Биохимические методы </vt:lpstr>
      <vt:lpstr>Проба Роттера  </vt:lpstr>
      <vt:lpstr>Проба Кавецкого </vt:lpstr>
      <vt:lpstr>Проба Ясиновского </vt:lpstr>
      <vt:lpstr>Презентация PowerPoint</vt:lpstr>
      <vt:lpstr>Самой частой формой заболевания краевого пародонта у детей и подростков является гингивит. </vt:lpstr>
      <vt:lpstr>Презентация PowerPoint</vt:lpstr>
      <vt:lpstr>Хронический катаральный гингивит</vt:lpstr>
      <vt:lpstr>Презентация PowerPoint</vt:lpstr>
      <vt:lpstr>Презентация PowerPoint</vt:lpstr>
      <vt:lpstr>Презентация PowerPoint</vt:lpstr>
      <vt:lpstr>Гипертрофический гингивит</vt:lpstr>
      <vt:lpstr>Презентация PowerPoint</vt:lpstr>
      <vt:lpstr>Презентация PowerPoint</vt:lpstr>
      <vt:lpstr>Презентация PowerPoint</vt:lpstr>
      <vt:lpstr>Презентация PowerPoint</vt:lpstr>
      <vt:lpstr>Хронический десквамативный гингивит.</vt:lpstr>
      <vt:lpstr>Презентация PowerPoint</vt:lpstr>
      <vt:lpstr>Хронический язвенно-некротический гингивит</vt:lpstr>
      <vt:lpstr> </vt:lpstr>
      <vt:lpstr>Маргинальный периодонтит (пародонтит) </vt:lpstr>
      <vt:lpstr>Презентация PowerPoint</vt:lpstr>
      <vt:lpstr>Презентация PowerPoint</vt:lpstr>
      <vt:lpstr>Презентация PowerPoint</vt:lpstr>
      <vt:lpstr>Для пародонтита характерны следующие признаки: </vt:lpstr>
      <vt:lpstr>Презентация PowerPoint</vt:lpstr>
      <vt:lpstr>Легкая форма пародонтита</vt:lpstr>
      <vt:lpstr>Презентация PowerPoint</vt:lpstr>
      <vt:lpstr>среднетяжелая форма пародонтита</vt:lpstr>
      <vt:lpstr>Презентация PowerPoint</vt:lpstr>
      <vt:lpstr>Презентация PowerPoint</vt:lpstr>
      <vt:lpstr>Пародонтит тяжелой формы</vt:lpstr>
      <vt:lpstr>Агрессивные формы пародонтита (быстропрогрессирующий агрессивный пародонтит)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Панорамная рентгенограмма челюстей подростка, страдающего агрессивной формой генерализованного пародонтита </vt:lpstr>
      <vt:lpstr>Пародонтоз</vt:lpstr>
      <vt:lpstr>Презентация PowerPoint</vt:lpstr>
      <vt:lpstr>Презентация PowerPoint</vt:lpstr>
      <vt:lpstr>пародонтомы</vt:lpstr>
      <vt:lpstr>Эпулис</vt:lpstr>
      <vt:lpstr>Генерализованный фиброматоз десен</vt:lpstr>
      <vt:lpstr>Лечение заболеваний пародонта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Местное лечение</vt:lpstr>
      <vt:lpstr>Презентация PowerPoint</vt:lpstr>
      <vt:lpstr>Презентация PowerPoint</vt:lpstr>
      <vt:lpstr>Презентация PowerPoint</vt:lpstr>
      <vt:lpstr>Местное медикаментозное лечение </vt:lpstr>
      <vt:lpstr>Местное медикаментозное лечение </vt:lpstr>
      <vt:lpstr>Презентация PowerPoint</vt:lpstr>
      <vt:lpstr>Презентация PowerPoint</vt:lpstr>
      <vt:lpstr>Презентация PowerPoint</vt:lpstr>
      <vt:lpstr>Основные виды лекарственных растений, применяемых в стоматологии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 назначению выделяют</vt:lpstr>
      <vt:lpstr>Презентация PowerPoint</vt:lpstr>
      <vt:lpstr>Презентация PowerPoint</vt:lpstr>
      <vt:lpstr>Хирургические методы лечения</vt:lpstr>
      <vt:lpstr>Физиотерапевтические методы </vt:lpstr>
      <vt:lpstr>Общее лечение </vt:lpstr>
      <vt:lpstr>Общее лечение </vt:lpstr>
      <vt:lpstr>Презентация PowerPoint</vt:lpstr>
      <vt:lpstr>Презентация PowerPoint</vt:lpstr>
      <vt:lpstr>Лечение хронического катарального гингивита</vt:lpstr>
      <vt:lpstr>Лечение хронического гипертрофического гингивита</vt:lpstr>
      <vt:lpstr>Презентация PowerPoint</vt:lpstr>
      <vt:lpstr>вяжущие средства растительного происхождения</vt:lpstr>
      <vt:lpstr>Презентация PowerPoint</vt:lpstr>
      <vt:lpstr>Презентация PowerPoint</vt:lpstr>
      <vt:lpstr>Возрастные ограничения при лечении гипертрофического гингивита (ГГ)  (Курякина Н.В., 2001)</vt:lpstr>
      <vt:lpstr>Лечение хронического язвенного и язвенно-некротического гингивита </vt:lpstr>
      <vt:lpstr>Презентация PowerPoint</vt:lpstr>
      <vt:lpstr>Презентация PowerPoint</vt:lpstr>
      <vt:lpstr>Презентация PowerPoint</vt:lpstr>
      <vt:lpstr>Хронический V-образный атрофический гингивит </vt:lpstr>
      <vt:lpstr>Лечение пародонтита</vt:lpstr>
      <vt:lpstr>Презентация PowerPoint</vt:lpstr>
      <vt:lpstr>Презентация PowerPoint</vt:lpstr>
      <vt:lpstr>Презентация PowerPoint</vt:lpstr>
      <vt:lpstr>физические методы лечения</vt:lpstr>
      <vt:lpstr>Лечение пародонтита легкой степени</vt:lpstr>
      <vt:lpstr>Лечение пародонтита средней степени </vt:lpstr>
      <vt:lpstr>Презентация PowerPoint</vt:lpstr>
      <vt:lpstr>Диспансерное наблюдение  - через 2-3 месяца, затем через 5-6 месяцев : мероприятия по поддержанию хорошего ГСПР и защитных сил пародонта </vt:lpstr>
      <vt:lpstr>Презентация PowerPoint</vt:lpstr>
      <vt:lpstr>Прогноз хронического генерализованного пародонтита</vt:lpstr>
      <vt:lpstr>Диспансерное наблюдение и лечение</vt:lpstr>
      <vt:lpstr>Презентация PowerPoint</vt:lpstr>
      <vt:lpstr>Сроки повторных наблюдений детей с заболеваниями пародонта: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ЗАБОЛЕВАНИЯ ПАРОДОНТА У ДЕТЕЙ </dc:title>
  <dc:creator>Пользователь</dc:creator>
  <cp:lastModifiedBy>Пользователь</cp:lastModifiedBy>
  <cp:revision>104</cp:revision>
  <dcterms:created xsi:type="dcterms:W3CDTF">2013-03-18T13:14:55Z</dcterms:created>
  <dcterms:modified xsi:type="dcterms:W3CDTF">2020-09-28T03:03:34Z</dcterms:modified>
</cp:coreProperties>
</file>