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72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62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68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35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62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381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00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945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332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61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841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7984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542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3199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2895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7889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627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BE7D17-AC71-467C-854F-CB9317ED501C}" type="datetimeFigureOut">
              <a:rPr lang="ru-RU" smtClean="0"/>
              <a:t>22.05.2020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4A82BF-3566-44FC-929E-9E551AFE5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759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ek.ru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02087" y="3023765"/>
            <a:ext cx="6815669" cy="151553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Санитарное просвещение для работников вредных производств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6880" y="4539298"/>
            <a:ext cx="9144000" cy="1655762"/>
          </a:xfrm>
        </p:spPr>
        <p:txBody>
          <a:bodyPr/>
          <a:lstStyle/>
          <a:p>
            <a:r>
              <a:rPr lang="ru-RU" dirty="0" smtClean="0"/>
              <a:t>Лектор </a:t>
            </a:r>
          </a:p>
          <a:p>
            <a:r>
              <a:rPr lang="ru-RU" dirty="0" smtClean="0"/>
              <a:t>К.м.н., доцент Железная Ю.К.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4104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вопроса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u="sng" dirty="0" smtClean="0"/>
              <a:t>Санитарное </a:t>
            </a:r>
            <a:r>
              <a:rPr lang="ru-RU" u="sng" dirty="0"/>
              <a:t>просвещение</a:t>
            </a:r>
            <a:r>
              <a:rPr lang="ru-RU" dirty="0"/>
              <a:t> — обязательное мероприятие деятельности каждого лечебно-профилактического учреждения, профессиональная обязанность каждого медицинского работника.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настоящее время во всех лечебно-профилактических учреждениях предусмотрена работа по санитарно-гигиеническому воспитанию населения. </a:t>
            </a:r>
            <a:endParaRPr lang="ru-RU" dirty="0" smtClean="0"/>
          </a:p>
          <a:p>
            <a:r>
              <a:rPr lang="ru-RU" dirty="0" smtClean="0"/>
              <a:t>Ведь </a:t>
            </a:r>
            <a:r>
              <a:rPr lang="ru-RU" dirty="0"/>
              <a:t>именно поведение человека, так называемый личностный фактор, играет главную роль в профилактике заболеваний и предупреждении осложнений.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040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 вопроса: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Практика показывает, что эффективность санитарной, противоэпидемической и лечебно-профилактической работы в значительной мере зависит от того, как относятся к медико-санитарным мероприятиям, к соответствующему режиму лечения сами трудящиеся, какое участие они принимают в профилактике заболеваний. </a:t>
            </a:r>
            <a:endParaRPr lang="ru-RU" dirty="0" smtClean="0"/>
          </a:p>
          <a:p>
            <a:r>
              <a:rPr lang="ru-RU" dirty="0" smtClean="0"/>
              <a:t>Поэтому </a:t>
            </a:r>
            <a:r>
              <a:rPr lang="ru-RU" dirty="0"/>
              <a:t>роль санитарного просвещения на предприятиях очень велика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Оно помогает воспитывать у рабочих и служащих разнообразные гигиенические навыки и привычки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0486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 вопроса: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Одни </a:t>
            </a:r>
            <a:r>
              <a:rPr lang="ru-RU" dirty="0"/>
              <a:t>из них, например, соблюдение личной гигиены, мытье рук перед едой, пользование отдельным полотенцем, посудой, предохраняют человека от попадания в его организм возбудителей инфекционных болезней; другие, например утренняя гигиеническая гимнастика, закаливание, проветривание помещения, режим, способствуют укреплению организма человека; третьи, такие, как соблюдение норм производственной санитарии, правил охраны труда, правильное пользование спецодеждой, гигиеническое ее содержание, умелое пользование защитными приспособлениями, производственная гимнастика, режим труда и отдыха на производстве, соблюдение питьевого режима, предохраняют рабочего от возможного влияния на его организм вредно действующих в процессе труда факторов.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80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99976" cy="801512"/>
          </a:xfrm>
        </p:spPr>
        <p:txBody>
          <a:bodyPr/>
          <a:lstStyle/>
          <a:p>
            <a:r>
              <a:rPr lang="ru-RU" b="1" dirty="0" smtClean="0"/>
              <a:t>Актуальность вопроса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20711"/>
            <a:ext cx="10515600" cy="4156252"/>
          </a:xfrm>
        </p:spPr>
        <p:txBody>
          <a:bodyPr/>
          <a:lstStyle/>
          <a:p>
            <a:r>
              <a:rPr lang="ru-RU" dirty="0"/>
              <a:t>В лечебной и профилактической работе исключительно важно, чтобы больные обращались к врачу как можно раньше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Это повышает эффективность лечения, предупреждает осложнения, сужает распространение заразных болезней. </a:t>
            </a:r>
            <a:endParaRPr lang="ru-RU" dirty="0" smtClean="0"/>
          </a:p>
          <a:p>
            <a:r>
              <a:rPr lang="ru-RU" dirty="0" smtClean="0"/>
              <a:t>Поэтому </a:t>
            </a:r>
            <a:r>
              <a:rPr lang="ru-RU" dirty="0"/>
              <a:t>надо всемерно побуждать рабочих и служащих обращаться к врачу не только тогда, когда у них появляются симптомы того или иного заболевания, но и для систематической проверки состояния своего здоровья.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4266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185333" y="1095022"/>
            <a:ext cx="10137423" cy="5000978"/>
          </a:xfrm>
        </p:spPr>
        <p:txBody>
          <a:bodyPr>
            <a:normAutofit/>
          </a:bodyPr>
          <a:lstStyle/>
          <a:p>
            <a:r>
              <a:rPr lang="ru-RU" dirty="0"/>
              <a:t>Больному следует сознательно относиться к своему заболеванию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 борьбе с рядом заболеваний личная профилактика играет решающую роль.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больной с язвой желудка не выполняет требований врача о режиме и качестве питания, вылечить это заболевание невозможно.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гипертоник остается равнодушным к требованиям врача о строгом режиме труда и отдыха, нельзя ни победить болезнь, ни приостановить ее развитие.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больной с пороками сердечных клапанов пренебрегает советами врача не перегружать сердце, не курить, соблюдать режим сна и отдыха, нельзя рассчитывать на то, что болезнь сердца будет преодолена.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285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27290" y="1072444"/>
            <a:ext cx="10148710" cy="4678717"/>
          </a:xfrm>
        </p:spPr>
        <p:txBody>
          <a:bodyPr>
            <a:normAutofit/>
          </a:bodyPr>
          <a:lstStyle/>
          <a:p>
            <a:r>
              <a:rPr lang="ru-RU" dirty="0"/>
              <a:t>Многие задачи охраны здоровья трудящихся могут быть решены более успешно и эффективно, если наниматели установят строгий контроль за тем, как больные соблюдают назначенный режим лечения и личной профилактики. </a:t>
            </a:r>
            <a:endParaRPr lang="ru-RU" dirty="0" smtClean="0"/>
          </a:p>
          <a:p>
            <a:r>
              <a:rPr lang="ru-RU" dirty="0" smtClean="0"/>
              <a:t>А </a:t>
            </a:r>
            <a:r>
              <a:rPr lang="ru-RU" dirty="0"/>
              <a:t>для этого необходимо, чтобы каждый рабочий и служащий усвоил необходимый минимум знаний по вопросам профилактики отдельных наиболее распространенных заболеваний, режима их лечения.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пропаганде медицинских и санитарно-гигиенических знаний среди рабочих и служащих большую помощь органам здравоохранения может оказать профсоюзный актив.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769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59555" y="756356"/>
            <a:ext cx="10487377" cy="5238043"/>
          </a:xfrm>
        </p:spPr>
        <p:txBody>
          <a:bodyPr>
            <a:normAutofit/>
          </a:bodyPr>
          <a:lstStyle/>
          <a:p>
            <a:r>
              <a:rPr lang="ru-RU" dirty="0"/>
              <a:t>Средства санитарно-просветительной работы очень разнообразны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Это лекции, которые надо прочитать слушателям, если они не имеют ни знаний, ни опыта в той области, о которой им следует рассказать.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беседы — форма коллективного обсуждения вопроса.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вечера вопросов и ответов, которые могут быть и тематическими, и общими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Консультации также могут быть тематическими по всем вопросам медицины, индивидуальными или групповыми. </a:t>
            </a:r>
            <a:endParaRPr lang="ru-RU" dirty="0" smtClean="0"/>
          </a:p>
          <a:p>
            <a:r>
              <a:rPr lang="ru-RU" dirty="0" smtClean="0"/>
              <a:t>Профилактический </a:t>
            </a:r>
            <a:r>
              <a:rPr lang="ru-RU" dirty="0"/>
              <a:t>групповой прием больных, когда группу больных в 6 — 8 человек приглашают к врачу, чтобы после осмотра провести с ними беседу об их режиме, питании.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094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56356" y="1298222"/>
            <a:ext cx="10419644" cy="4718755"/>
          </a:xfrm>
        </p:spPr>
        <p:txBody>
          <a:bodyPr>
            <a:normAutofit/>
          </a:bodyPr>
          <a:lstStyle/>
          <a:p>
            <a:r>
              <a:rPr lang="ru-RU" dirty="0"/>
              <a:t>Отчет врача перед рабочими своего участка с анализом заболеваемости и ее причин. </a:t>
            </a:r>
            <a:endParaRPr lang="ru-RU" dirty="0" smtClean="0"/>
          </a:p>
          <a:p>
            <a:r>
              <a:rPr lang="ru-RU" dirty="0" smtClean="0"/>
              <a:t>Вводный </a:t>
            </a:r>
            <a:r>
              <a:rPr lang="ru-RU" dirty="0"/>
              <a:t>санитарный инструктаж — обязательное занятие для молодых рабочих, поступающих на производство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Курсы санитарно-технической учебы, организуемые для рабочих пищевой промышленности, работников общественного питания, продовольственных магазинов и складов, работников коммунальных учреждений и отдельных профессиональных групп рабочих на различных предприятиях, имеющих дело с вредными веществами, сталкивающихся с вредными факторами в процессе труда.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991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411110" y="1772356"/>
            <a:ext cx="9527823" cy="4102982"/>
          </a:xfrm>
        </p:spPr>
        <p:txBody>
          <a:bodyPr/>
          <a:lstStyle/>
          <a:p>
            <a:r>
              <a:rPr lang="ru-RU" dirty="0" smtClean="0"/>
              <a:t>Могут </a:t>
            </a:r>
            <a:r>
              <a:rPr lang="ru-RU" dirty="0"/>
              <a:t>быть также рекомендованы санитарно-просветительные бюллетени, доски вопросов и ответов, читательские конференции, громкие чтения, демонстрация фильмов, организация санитарных уголков, выступления по радио, распространение брошюр, листовок, лозунгов, плакатов на медицинские темы.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988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59555" y="857956"/>
            <a:ext cx="10329333" cy="5294487"/>
          </a:xfrm>
        </p:spPr>
        <p:txBody>
          <a:bodyPr>
            <a:normAutofit/>
          </a:bodyPr>
          <a:lstStyle/>
          <a:p>
            <a:r>
              <a:rPr lang="ru-RU" dirty="0"/>
              <a:t>Поднимая вопрос о гигиене труда, следует пояснить слушателям, какие метеорологические условия действуют на организм при работе на открытом воздухе, как влияют на него высокая температура и лучистая энергия, высокая температура и повышенная влажность, сквозняки. </a:t>
            </a:r>
            <a:endParaRPr lang="ru-RU" dirty="0" smtClean="0"/>
          </a:p>
          <a:p>
            <a:r>
              <a:rPr lang="ru-RU" dirty="0" smtClean="0"/>
              <a:t>Важно </a:t>
            </a:r>
            <a:r>
              <a:rPr lang="ru-RU" dirty="0"/>
              <a:t>рассказать и о том, как уберечься от перегревания и охлаждения, какая пыль имеется в цехе, где она образуется, как влияет на организм, какие устройства эффективны в борьбе с нею. </a:t>
            </a:r>
            <a:endParaRPr lang="ru-RU" dirty="0" smtClean="0"/>
          </a:p>
          <a:p>
            <a:r>
              <a:rPr lang="ru-RU" dirty="0" smtClean="0"/>
              <a:t>Рабочим </a:t>
            </a:r>
            <a:r>
              <a:rPr lang="ru-RU" dirty="0"/>
              <a:t>необходимо знать, какие вредные химические вещества имеются в цехе, как действуют шум и вибрация на организм, какая вентиляция применяется для борьбы с, газом, какую роль играет спецодежда. </a:t>
            </a:r>
            <a:endParaRPr lang="ru-RU" dirty="0" smtClean="0"/>
          </a:p>
          <a:p>
            <a:r>
              <a:rPr lang="ru-RU" dirty="0" smtClean="0"/>
              <a:t>Нужно </a:t>
            </a:r>
            <a:r>
              <a:rPr lang="ru-RU" dirty="0"/>
              <a:t>рассказать какие препараты и </a:t>
            </a:r>
            <a:r>
              <a:rPr lang="ru-RU" b="1" dirty="0">
                <a:hlinkClick r:id="rId2"/>
              </a:rPr>
              <a:t>медицинские инструменты</a:t>
            </a:r>
            <a:r>
              <a:rPr lang="ru-RU" dirty="0"/>
              <a:t> должна содержать аптечка на предприятии и пр.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7558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70843" y="1253067"/>
            <a:ext cx="10239023" cy="4622271"/>
          </a:xfrm>
        </p:spPr>
        <p:txBody>
          <a:bodyPr/>
          <a:lstStyle/>
          <a:p>
            <a:r>
              <a:rPr lang="ru-RU" dirty="0"/>
              <a:t>Рабочие горячих цехов обязательно должны иметь представление о теплообмене: какие причины вызывают перегревание и его первые признаки, переохлаждение, что такое солнечный и тепловой удары. </a:t>
            </a:r>
            <a:endParaRPr lang="ru-RU" dirty="0" smtClean="0"/>
          </a:p>
          <a:p>
            <a:r>
              <a:rPr lang="ru-RU" dirty="0" smtClean="0"/>
              <a:t>Полезно </a:t>
            </a:r>
            <a:r>
              <a:rPr lang="ru-RU" dirty="0"/>
              <a:t>знать, как изменяется нервная деятельность, работает сердце, происходит дыхание при работе, какую роль играют перерывы для предупреждения утомления, где и как их нужно проводить.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8141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38578" y="1128889"/>
            <a:ext cx="10103555" cy="4865511"/>
          </a:xfrm>
        </p:spPr>
        <p:txBody>
          <a:bodyPr>
            <a:normAutofit/>
          </a:bodyPr>
          <a:lstStyle/>
          <a:p>
            <a:r>
              <a:rPr lang="ru-RU" dirty="0"/>
              <a:t>Определенный минимум знаний должен иметь каждый рабочий и служащий также в области профилактики заболеваний. </a:t>
            </a:r>
            <a:endParaRPr lang="ru-RU" dirty="0" smtClean="0"/>
          </a:p>
          <a:p>
            <a:r>
              <a:rPr lang="ru-RU" dirty="0" smtClean="0"/>
              <a:t>Можно </a:t>
            </a:r>
            <a:r>
              <a:rPr lang="ru-RU" dirty="0"/>
              <a:t>было бы рекомендовать следующую тематику вопросов для занятий: как закаливать свой организм; что такое болезнь, как уберечься от простуды, от чего возникают грипп, ангина, острые желудочно-кишечные заболевания, невралгия и невриты, кожно-гнойничковые болезни; что такое инфекционные болезни, чем они вызываются, как уберечься от них; кому и для чего необходимо проходить периодические медицинские осмотры, что такое диспансеризация, как нужно правильно отдыхать после физической работы.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1374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04710" y="1523999"/>
            <a:ext cx="10171289" cy="4436533"/>
          </a:xfrm>
        </p:spPr>
        <p:txBody>
          <a:bodyPr/>
          <a:lstStyle/>
          <a:p>
            <a:r>
              <a:rPr lang="ru-RU" dirty="0"/>
              <a:t>В области профилактики производственного травматизма рекомендовать следующие вопросы: чем обрабатывать, микротравму, как оказывать самому себе помощь, как остановить кровотечение, пользоваться индивидуальным пакетом, как наложить шину, жгут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Следует также рассказать о роли </a:t>
            </a:r>
            <a:r>
              <a:rPr lang="ru-RU" dirty="0" err="1"/>
              <a:t>санпостов</a:t>
            </a:r>
            <a:r>
              <a:rPr lang="ru-RU" dirty="0"/>
              <a:t> в проведении санитарно-оздоровительных и санитарно-профилактических мероприятий, о задачах постов по оказанию первой медицинской помощи.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9478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35379" y="1320800"/>
            <a:ext cx="10532532" cy="4752622"/>
          </a:xfrm>
        </p:spPr>
        <p:txBody>
          <a:bodyPr>
            <a:normAutofit/>
          </a:bodyPr>
          <a:lstStyle/>
          <a:p>
            <a:r>
              <a:rPr lang="ru-RU" dirty="0"/>
              <a:t>Обучением охватываются все лица, принимаемые на работу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Повторно </a:t>
            </a:r>
            <a:r>
              <a:rPr lang="ru-RU" dirty="0"/>
              <a:t>кадры обучаются каждые 2 года. </a:t>
            </a:r>
            <a:endParaRPr lang="ru-RU" dirty="0" smtClean="0"/>
          </a:p>
          <a:p>
            <a:r>
              <a:rPr lang="ru-RU" dirty="0" smtClean="0"/>
              <a:t>Программы </a:t>
            </a:r>
            <a:r>
              <a:rPr lang="ru-RU" dirty="0"/>
              <a:t>обучения зависят от специфики работы, но общими для всех программ являются гигиенические требования, направленные на охрану окружающей среды и общественного здоровья (охрана атмосферного воздуха, водоемов, благоустройство территории, удаление пищевых и промышленных отходов и нечистот, профилактика грибковых и других заболеваний и т. д.) и на охрану здоровья самих работников (использование средств защиты, соблюдение правил хранения и применения химических средств, соблюдение правил личной и профессиональной гигиены и т. д.).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679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36977" y="846667"/>
            <a:ext cx="10227733" cy="5249333"/>
          </a:xfrm>
        </p:spPr>
        <p:txBody>
          <a:bodyPr>
            <a:normAutofit/>
          </a:bodyPr>
          <a:lstStyle/>
          <a:p>
            <a:r>
              <a:rPr lang="ru-RU" dirty="0" smtClean="0"/>
              <a:t>Санитарное </a:t>
            </a:r>
            <a:r>
              <a:rPr lang="ru-RU" dirty="0"/>
              <a:t>просвещение формирует не только знания и взгляды человека в отношении здоровья, но и его образ жизни. </a:t>
            </a:r>
            <a:endParaRPr lang="ru-RU" dirty="0" smtClean="0"/>
          </a:p>
          <a:p>
            <a:r>
              <a:rPr lang="ru-RU" dirty="0" smtClean="0"/>
              <a:t>Формирование </a:t>
            </a:r>
            <a:r>
              <a:rPr lang="ru-RU" dirty="0"/>
              <a:t>здорового образа жизни является обязанностью и специалистов по социальной работе.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этом они могут использовать те же методы и средства санитарного просвещения, что и медицинские работники. </a:t>
            </a:r>
            <a:endParaRPr lang="ru-RU" dirty="0" smtClean="0"/>
          </a:p>
          <a:p>
            <a:r>
              <a:rPr lang="ru-RU" dirty="0" smtClean="0"/>
              <a:t>Необходим </a:t>
            </a:r>
            <a:r>
              <a:rPr lang="ru-RU" dirty="0"/>
              <a:t>тесный контакт медицинских работников и специалистов по социальной работе, сотрудников санитарно-просветительных учреждений, объединение их совместных усилий в деле формирования высокой санитарной культуры населения и сознательного гигиенического поведения граждан.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0094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Правильно организованные </a:t>
            </a:r>
            <a:r>
              <a:rPr lang="ru-RU" dirty="0" err="1"/>
              <a:t>санпросветработа</a:t>
            </a:r>
            <a:r>
              <a:rPr lang="ru-RU" dirty="0"/>
              <a:t>, санитарно-гигиеническое обучение помогают донести до рабочих и служащих необходимые знания, научить их крайне бережно относиться к состоянию своего здоровья, охранять от болезней, закаливать свой организм. </a:t>
            </a:r>
            <a:endParaRPr lang="ru-RU" dirty="0" smtClean="0"/>
          </a:p>
          <a:p>
            <a:r>
              <a:rPr lang="ru-RU" dirty="0" smtClean="0"/>
              <a:t>А </a:t>
            </a:r>
            <a:r>
              <a:rPr lang="ru-RU" dirty="0"/>
              <a:t>это и есть одна из существеннейших мер профилактики заболеваний.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20020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</TotalTime>
  <Words>1072</Words>
  <Application>Microsoft Office PowerPoint</Application>
  <PresentationFormat>Широкоэкранный</PresentationFormat>
  <Paragraphs>55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Garamond</vt:lpstr>
      <vt:lpstr>Натуральные материалы</vt:lpstr>
      <vt:lpstr>Санитарное просвещение для работников вредных производств</vt:lpstr>
      <vt:lpstr>Актуальность вопроса</vt:lpstr>
      <vt:lpstr>Актуальность вопроса:</vt:lpstr>
      <vt:lpstr>Актуальность вопроса:</vt:lpstr>
      <vt:lpstr>Актуальность вопроса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Санитарное просвещение для работников вредных производств</dc:title>
  <dc:creator>Yulia</dc:creator>
  <cp:lastModifiedBy>Yulia</cp:lastModifiedBy>
  <cp:revision>4</cp:revision>
  <dcterms:created xsi:type="dcterms:W3CDTF">2020-02-04T11:05:26Z</dcterms:created>
  <dcterms:modified xsi:type="dcterms:W3CDTF">2020-05-22T05:05:17Z</dcterms:modified>
</cp:coreProperties>
</file>