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0">
  <p:sldMasterIdLst>
    <p:sldMasterId id="2147483685" r:id="rId1"/>
  </p:sldMasterIdLst>
  <p:notesMasterIdLst>
    <p:notesMasterId r:id="rId35"/>
  </p:notesMasterIdLst>
  <p:sldIdLst>
    <p:sldId id="256" r:id="rId2"/>
    <p:sldId id="289" r:id="rId3"/>
    <p:sldId id="257" r:id="rId4"/>
    <p:sldId id="263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8" r:id="rId14"/>
    <p:sldId id="270" r:id="rId15"/>
    <p:sldId id="279" r:id="rId16"/>
    <p:sldId id="280" r:id="rId17"/>
    <p:sldId id="281" r:id="rId18"/>
    <p:sldId id="278" r:id="rId19"/>
    <p:sldId id="282" r:id="rId20"/>
    <p:sldId id="283" r:id="rId21"/>
    <p:sldId id="285" r:id="rId22"/>
    <p:sldId id="286" r:id="rId23"/>
    <p:sldId id="290" r:id="rId24"/>
    <p:sldId id="287" r:id="rId25"/>
    <p:sldId id="288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9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0E069-35DB-44F7-B0A4-4AEC9295EC02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F454F9-2CC7-405C-BD79-90FAEE36A7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32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1" name="Скругленный прямоугольник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2" name="Скругленный прямоугольник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Прямоугольник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5415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3164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5123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009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97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975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3846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64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932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581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35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</a:defRPr>
            </a:lvl1pPr>
          </a:lstStyle>
          <a:p>
            <a:fld id="{055EB511-C503-4BD9-8D0A-4219EE35C73B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</a:defRPr>
            </a:lvl1pPr>
          </a:lstStyle>
          <a:p>
            <a:fld id="{D7198985-4296-4BEF-B06F-6E8C5E0F81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sz="3200" b="1" dirty="0">
                <a:latin typeface="Times New Roman"/>
                <a:ea typeface="Times New Roman"/>
              </a:rPr>
              <a:t>Нехимические </a:t>
            </a:r>
            <a:r>
              <a:rPr lang="ru-RU" sz="3200" b="1" dirty="0" err="1">
                <a:latin typeface="Times New Roman"/>
                <a:ea typeface="Times New Roman"/>
              </a:rPr>
              <a:t>аддикции</a:t>
            </a:r>
            <a:r>
              <a:rPr lang="ru-RU" sz="3200" b="1" dirty="0" smtClean="0">
                <a:latin typeface="Times New Roman"/>
                <a:ea typeface="Times New Roman"/>
              </a:rPr>
              <a:t>. Виды нехимических </a:t>
            </a:r>
            <a:r>
              <a:rPr lang="ru-RU" sz="3200" b="1" dirty="0" err="1" smtClean="0">
                <a:latin typeface="Times New Roman"/>
                <a:ea typeface="Times New Roman"/>
              </a:rPr>
              <a:t>аддикций</a:t>
            </a:r>
            <a:r>
              <a:rPr lang="ru-RU" sz="3200" b="1" dirty="0" smtClean="0">
                <a:latin typeface="Times New Roman"/>
                <a:ea typeface="Times New Roman"/>
              </a:rPr>
              <a:t>.  Пищевые </a:t>
            </a:r>
            <a:r>
              <a:rPr lang="ru-RU" sz="3200" b="1" dirty="0" err="1" smtClean="0">
                <a:latin typeface="Times New Roman"/>
                <a:ea typeface="Times New Roman"/>
              </a:rPr>
              <a:t>аддикции</a:t>
            </a:r>
            <a:r>
              <a:rPr lang="ru-RU" sz="3200" b="1" dirty="0" smtClean="0">
                <a:latin typeface="Times New Roman"/>
                <a:ea typeface="Times New Roman"/>
              </a:rPr>
              <a:t>.  Методы </a:t>
            </a:r>
            <a:r>
              <a:rPr lang="ru-RU" sz="3200" b="1" dirty="0">
                <a:latin typeface="Times New Roman"/>
                <a:ea typeface="Times New Roman"/>
              </a:rPr>
              <a:t>психологической </a:t>
            </a:r>
            <a:r>
              <a:rPr lang="ru-RU" sz="3200" b="1" dirty="0" smtClean="0">
                <a:latin typeface="Times New Roman"/>
                <a:ea typeface="Times New Roman"/>
              </a:rPr>
              <a:t>коррекции.</a:t>
            </a:r>
            <a:endParaRPr lang="ru-RU" sz="32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3380"/>
            <a:ext cx="4471990" cy="1509158"/>
          </a:xfrm>
        </p:spPr>
        <p:txBody>
          <a:bodyPr/>
          <a:lstStyle/>
          <a:p>
            <a:r>
              <a:rPr lang="ru-RU" b="1" dirty="0" smtClean="0"/>
              <a:t>Кафедра педагогики и психологии НГМУ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165672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Цели: после изучения студенты будут знать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+mj-lt"/>
              <a:buAutoNum type="arabicPeriod"/>
            </a:pPr>
            <a:r>
              <a:rPr lang="ru-RU" dirty="0" smtClean="0">
                <a:latin typeface="Times New Roman"/>
                <a:ea typeface="Times New Roman"/>
              </a:rPr>
              <a:t>Виды нехимических(процессных</a:t>
            </a:r>
            <a:r>
              <a:rPr lang="ru-RU" dirty="0">
                <a:latin typeface="Times New Roman"/>
                <a:ea typeface="Times New Roman"/>
              </a:rPr>
              <a:t>) </a:t>
            </a:r>
            <a:r>
              <a:rPr lang="ru-RU" dirty="0" err="1">
                <a:latin typeface="Times New Roman"/>
                <a:ea typeface="Times New Roman"/>
              </a:rPr>
              <a:t>аддикций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 smtClean="0">
              <a:latin typeface="Times New Roman"/>
              <a:ea typeface="Times New Roman"/>
            </a:endParaRPr>
          </a:p>
          <a:p>
            <a:pPr marL="109537" lvl="0" indent="0">
              <a:buNone/>
            </a:pPr>
            <a:r>
              <a:rPr lang="ru-RU" dirty="0" smtClean="0">
                <a:latin typeface="Times New Roman"/>
                <a:ea typeface="Times New Roman"/>
              </a:rPr>
              <a:t>( </a:t>
            </a:r>
            <a:r>
              <a:rPr lang="ru-RU" dirty="0" err="1" smtClean="0">
                <a:latin typeface="Times New Roman"/>
                <a:ea typeface="Times New Roman"/>
              </a:rPr>
              <a:t>Ц.П.Короленко</a:t>
            </a:r>
            <a:r>
              <a:rPr lang="ru-RU" dirty="0" smtClean="0">
                <a:latin typeface="Times New Roman"/>
                <a:ea typeface="Times New Roman"/>
              </a:rPr>
              <a:t>) </a:t>
            </a:r>
          </a:p>
          <a:p>
            <a:pPr lvl="0">
              <a:buFont typeface="+mj-lt"/>
              <a:buAutoNum type="arabicPeriod"/>
            </a:pPr>
            <a:r>
              <a:rPr lang="ru-RU" dirty="0" smtClean="0">
                <a:latin typeface="Times New Roman"/>
                <a:ea typeface="Times New Roman"/>
              </a:rPr>
              <a:t>Психологические </a:t>
            </a:r>
            <a:r>
              <a:rPr lang="ru-RU" dirty="0">
                <a:latin typeface="Times New Roman"/>
                <a:ea typeface="Times New Roman"/>
              </a:rPr>
              <a:t>критерии </a:t>
            </a:r>
            <a:r>
              <a:rPr lang="ru-RU" dirty="0" err="1">
                <a:latin typeface="Times New Roman"/>
                <a:ea typeface="Times New Roman"/>
              </a:rPr>
              <a:t>аддиктивного</a:t>
            </a:r>
            <a:r>
              <a:rPr lang="ru-RU" dirty="0">
                <a:latin typeface="Times New Roman"/>
                <a:ea typeface="Times New Roman"/>
              </a:rPr>
              <a:t> поведения </a:t>
            </a:r>
          </a:p>
          <a:p>
            <a:pPr lvl="0" algn="just">
              <a:buFont typeface="+mj-lt"/>
              <a:buAutoNum type="arabicPeriod"/>
            </a:pPr>
            <a:r>
              <a:rPr lang="ru-RU" dirty="0">
                <a:latin typeface="Times New Roman"/>
                <a:ea typeface="Times New Roman"/>
              </a:rPr>
              <a:t>Основные нарушения пищевого поведения: нервная анорексия и нервная булимия. </a:t>
            </a:r>
          </a:p>
          <a:p>
            <a:pPr lvl="0" algn="just">
              <a:buFont typeface="+mj-lt"/>
              <a:buAutoNum type="arabicPeriod"/>
            </a:pPr>
            <a:r>
              <a:rPr lang="ru-RU" dirty="0" smtClean="0">
                <a:latin typeface="Times New Roman"/>
                <a:ea typeface="Times New Roman"/>
              </a:rPr>
              <a:t>Методы психотерапевтической работы </a:t>
            </a:r>
            <a:r>
              <a:rPr lang="ru-RU" dirty="0">
                <a:latin typeface="Times New Roman"/>
                <a:ea typeface="Times New Roman"/>
              </a:rPr>
              <a:t>с нехимическими зависимостями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721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err="1">
                <a:latin typeface="Times New Roman"/>
                <a:ea typeface="Times New Roman"/>
              </a:rPr>
              <a:t>Аддикция</a:t>
            </a:r>
            <a:r>
              <a:rPr lang="ru-RU" dirty="0">
                <a:latin typeface="Times New Roman"/>
                <a:ea typeface="Times New Roman"/>
              </a:rPr>
              <a:t>- </a:t>
            </a:r>
            <a:r>
              <a:rPr lang="ru-RU" dirty="0" err="1">
                <a:latin typeface="Times New Roman"/>
                <a:ea typeface="Times New Roman"/>
              </a:rPr>
              <a:t>компульсивно</a:t>
            </a:r>
            <a:r>
              <a:rPr lang="ru-RU" dirty="0">
                <a:latin typeface="Times New Roman"/>
                <a:ea typeface="Times New Roman"/>
              </a:rPr>
              <a:t> побуждаемая активность, характеризующуюся интенсивностью и неослабевающим упорством, относительной потерей автономии Эго (включая способность реагировать на факторы реальности и функции заботы о себе).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Любое </a:t>
            </a:r>
            <a:r>
              <a:rPr lang="ru-RU" dirty="0">
                <a:latin typeface="Times New Roman"/>
                <a:ea typeface="Times New Roman"/>
              </a:rPr>
              <a:t>сверхценное увлечение, при котором объект увлечения или деятельность становится определяющим вектором поведения человека, оттесняющим или блокирующим другие деятельности. У человека образуется какой-то один «излюбленный» способ </a:t>
            </a:r>
            <a:r>
              <a:rPr lang="ru-RU" dirty="0" err="1">
                <a:latin typeface="Times New Roman"/>
                <a:ea typeface="Times New Roman"/>
              </a:rPr>
              <a:t>компульсивного</a:t>
            </a:r>
            <a:r>
              <a:rPr lang="ru-RU" dirty="0">
                <a:latin typeface="Times New Roman"/>
                <a:ea typeface="Times New Roman"/>
              </a:rPr>
              <a:t> поведения, образуется нехимическая зависимость.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48666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Особенности нехимических зависимостей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Нехимическая зависимость в меньшей степени повреждает тело и мозг, чем алкоголь или наркотики, но тоже может привести к изменению биохимической регуляции работы мозга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По этой причине оно и называется еще - изменяющее настроение поведение, т.е. такое поведение может изменить настроение и чувства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0844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288290" algn="just">
              <a:spcBef>
                <a:spcPts val="100"/>
              </a:spcBef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"</a:t>
            </a:r>
            <a:r>
              <a:rPr lang="ru-RU" dirty="0" err="1">
                <a:latin typeface="Times New Roman"/>
                <a:ea typeface="Times New Roman"/>
              </a:rPr>
              <a:t>Аддиктивное</a:t>
            </a:r>
            <a:r>
              <a:rPr lang="ru-RU" dirty="0">
                <a:latin typeface="Times New Roman"/>
                <a:ea typeface="Times New Roman"/>
              </a:rPr>
              <a:t> поведение - одна из форм </a:t>
            </a:r>
            <a:r>
              <a:rPr lang="ru-RU" b="1" dirty="0">
                <a:latin typeface="Times New Roman"/>
                <a:ea typeface="Times New Roman"/>
              </a:rPr>
              <a:t>деструктивного</a:t>
            </a:r>
            <a:r>
              <a:rPr lang="ru-RU" dirty="0">
                <a:latin typeface="Times New Roman"/>
                <a:ea typeface="Times New Roman"/>
              </a:rPr>
              <a:t> поведения, которая выражается в стремлении к уходу от реальности путем изменения своего психического состояния посредством приема некоторых веществ или постоянной фиксации внимания на определенных предметах или активностях (видах деятельности), что сопровождается развитием интенсивных эмоций</a:t>
            </a:r>
            <a:r>
              <a:rPr lang="ru-RU" dirty="0" smtClean="0">
                <a:latin typeface="Times New Roman"/>
                <a:ea typeface="Times New Roman"/>
              </a:rPr>
              <a:t>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24514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88290" algn="just">
              <a:spcBef>
                <a:spcPts val="100"/>
              </a:spcBef>
              <a:spcAft>
                <a:spcPts val="0"/>
              </a:spcAft>
            </a:pPr>
            <a:r>
              <a:rPr lang="en-US" b="1" dirty="0" smtClean="0">
                <a:latin typeface="Times New Roman"/>
                <a:ea typeface="Times New Roman"/>
              </a:rPr>
              <a:t/>
            </a:r>
            <a:br>
              <a:rPr lang="en-US" b="1" dirty="0" smtClean="0">
                <a:latin typeface="Times New Roman"/>
                <a:ea typeface="Times New Roman"/>
              </a:rPr>
            </a:br>
            <a:r>
              <a:rPr lang="ru-RU" sz="3600" b="1" dirty="0" smtClean="0">
                <a:latin typeface="Times New Roman"/>
                <a:ea typeface="Times New Roman"/>
              </a:rPr>
              <a:t>Формы </a:t>
            </a:r>
            <a:r>
              <a:rPr lang="ru-RU" sz="3600" b="1" dirty="0" err="1">
                <a:latin typeface="Times New Roman"/>
                <a:ea typeface="Times New Roman"/>
              </a:rPr>
              <a:t>аддиктивного</a:t>
            </a:r>
            <a:r>
              <a:rPr lang="ru-RU" sz="3600" b="1" dirty="0">
                <a:latin typeface="Times New Roman"/>
                <a:ea typeface="Times New Roman"/>
              </a:rPr>
              <a:t> поведения у подростков</a:t>
            </a:r>
            <a:r>
              <a:rPr lang="ru-RU" sz="3600" dirty="0">
                <a:latin typeface="Times New Roman"/>
                <a:ea typeface="Times New Roman"/>
              </a:rPr>
              <a:t/>
            </a:r>
            <a:br>
              <a:rPr lang="ru-RU" sz="3600" dirty="0">
                <a:latin typeface="Times New Roman"/>
                <a:ea typeface="Times New Roman"/>
              </a:rPr>
            </a:br>
            <a:r>
              <a:rPr lang="ru-RU" dirty="0">
                <a:latin typeface="Times New Roman"/>
                <a:ea typeface="Times New Roman"/>
              </a:rPr>
              <a:t> </a:t>
            </a:r>
            <a:br>
              <a:rPr lang="ru-RU" dirty="0"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sz="800" dirty="0" smtClean="0">
                <a:latin typeface="Times New Roman"/>
                <a:ea typeface="Times New Roman"/>
              </a:rPr>
              <a:t>1 </a:t>
            </a:r>
            <a:r>
              <a:rPr lang="ru-RU" dirty="0" smtClean="0">
                <a:latin typeface="Times New Roman"/>
                <a:ea typeface="Times New Roman"/>
              </a:rPr>
              <a:t>употребление </a:t>
            </a:r>
            <a:r>
              <a:rPr lang="ru-RU" dirty="0">
                <a:latin typeface="Times New Roman"/>
                <a:ea typeface="Times New Roman"/>
              </a:rPr>
              <a:t>алкоголя, никотина;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2)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употребление веществ, изменяющих психи­ческое состояние, включая наркотики, лекарства, различные яды;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3)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участие в азартных играх, включая компьютерные;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4)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сексуальное </a:t>
            </a:r>
            <a:r>
              <a:rPr lang="ru-RU" dirty="0" err="1">
                <a:latin typeface="Times New Roman"/>
                <a:ea typeface="Times New Roman"/>
              </a:rPr>
              <a:t>аддиктивное</a:t>
            </a:r>
            <a:r>
              <a:rPr lang="ru-RU" dirty="0">
                <a:latin typeface="Times New Roman"/>
                <a:ea typeface="Times New Roman"/>
              </a:rPr>
              <a:t> поведение;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5)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переедание или го­лодание;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6)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«</a:t>
            </a:r>
            <a:r>
              <a:rPr lang="ru-RU" dirty="0" err="1">
                <a:latin typeface="Times New Roman"/>
                <a:ea typeface="Times New Roman"/>
              </a:rPr>
              <a:t>работоголизм</a:t>
            </a:r>
            <a:r>
              <a:rPr lang="ru-RU" dirty="0">
                <a:latin typeface="Times New Roman"/>
                <a:ea typeface="Times New Roman"/>
              </a:rPr>
              <a:t>»;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7)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теле­визор, длительные прослушивания музыки, главным образом основанной на низкочастотных ритмах;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8)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политика, религия, сектантство, большой спорт;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9)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мани­пулирование со своей психикой;</a:t>
            </a:r>
          </a:p>
          <a:p>
            <a:pPr marL="0" lvl="0" indent="0" algn="just">
              <a:spcBef>
                <a:spcPts val="100"/>
              </a:spcBef>
              <a:buNone/>
              <a:tabLst>
                <a:tab pos="431800" algn="l"/>
              </a:tabLst>
            </a:pPr>
            <a:r>
              <a:rPr lang="ru-RU" dirty="0">
                <a:latin typeface="Times New Roman"/>
                <a:ea typeface="Times New Roman"/>
              </a:rPr>
              <a:t>10)</a:t>
            </a:r>
            <a:r>
              <a:rPr lang="ru-RU" sz="800" dirty="0">
                <a:latin typeface="Times New Roman"/>
                <a:ea typeface="Times New Roman"/>
              </a:rPr>
              <a:t>  </a:t>
            </a:r>
            <a:r>
              <a:rPr lang="ru-RU" dirty="0" smtClean="0">
                <a:latin typeface="Times New Roman"/>
                <a:ea typeface="Times New Roman"/>
              </a:rPr>
              <a:t>нездоровое </a:t>
            </a:r>
            <a:r>
              <a:rPr lang="ru-RU" dirty="0">
                <a:latin typeface="Times New Roman"/>
                <a:ea typeface="Times New Roman"/>
              </a:rPr>
              <a:t>увлечение литературой в стиле «</a:t>
            </a:r>
            <a:r>
              <a:rPr lang="ru-RU" dirty="0" err="1">
                <a:latin typeface="Times New Roman"/>
                <a:ea typeface="Times New Roman"/>
              </a:rPr>
              <a:t>фентэзи</a:t>
            </a:r>
            <a:r>
              <a:rPr lang="ru-RU" dirty="0">
                <a:latin typeface="Times New Roman"/>
                <a:ea typeface="Times New Roman"/>
              </a:rPr>
              <a:t>» и «дамские романы» и т.п.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9700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/>
                <a:ea typeface="Times New Roman"/>
              </a:rPr>
              <a:t>Аддиктивное</a:t>
            </a:r>
            <a:r>
              <a:rPr lang="ru-RU" dirty="0">
                <a:latin typeface="Times New Roman"/>
                <a:ea typeface="Times New Roman"/>
              </a:rPr>
              <a:t> поведение определяется (</a:t>
            </a:r>
            <a:r>
              <a:rPr lang="ru-RU" i="1" dirty="0">
                <a:latin typeface="Times New Roman"/>
                <a:ea typeface="Times New Roman"/>
              </a:rPr>
              <a:t>Короленко Ц.П., Сигал М., 1990</a:t>
            </a:r>
            <a:r>
              <a:rPr lang="ru-RU" dirty="0">
                <a:latin typeface="Times New Roman"/>
                <a:ea typeface="Times New Roman"/>
              </a:rPr>
              <a:t>) как </a:t>
            </a:r>
            <a:r>
              <a:rPr lang="ru-RU" b="1" dirty="0">
                <a:latin typeface="Times New Roman"/>
                <a:ea typeface="Times New Roman"/>
              </a:rPr>
              <a:t>уход от реальности</a:t>
            </a:r>
            <a:r>
              <a:rPr lang="ru-RU" dirty="0">
                <a:latin typeface="Times New Roman"/>
                <a:ea typeface="Times New Roman"/>
              </a:rPr>
              <a:t> посредством изменения психического состояния, что может быть достигнуто как путем приема веществ (химическая </a:t>
            </a:r>
            <a:r>
              <a:rPr lang="ru-RU" dirty="0" err="1">
                <a:latin typeface="Times New Roman"/>
                <a:ea typeface="Times New Roman"/>
              </a:rPr>
              <a:t>аддикция</a:t>
            </a:r>
            <a:r>
              <a:rPr lang="ru-RU" dirty="0">
                <a:latin typeface="Times New Roman"/>
                <a:ea typeface="Times New Roman"/>
              </a:rPr>
              <a:t>), так и использованием различных активностей (нехимические </a:t>
            </a:r>
            <a:r>
              <a:rPr lang="ru-RU" dirty="0" err="1">
                <a:latin typeface="Times New Roman"/>
                <a:ea typeface="Times New Roman"/>
              </a:rPr>
              <a:t>аддикции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5473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/>
                <a:ea typeface="Times New Roman"/>
              </a:rPr>
              <a:t>Аддиктивный</a:t>
            </a:r>
            <a:r>
              <a:rPr lang="ru-RU" dirty="0">
                <a:latin typeface="Times New Roman"/>
                <a:ea typeface="Times New Roman"/>
              </a:rPr>
              <a:t> подход к разрешению проблемных ситуаций зарождается в глубине психики, он характеризуется установлением эмоциональных отношений, эмо­циональных связей не с другими людьми, а с неодушевленным предметом или активностью. Человек нуждается в эмоциональ­ном тепле, интимности, получаемой от других и отдаваемых им.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13622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indent="288290" algn="just">
              <a:spcBef>
                <a:spcPts val="100"/>
              </a:spcBef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При формировании </a:t>
            </a:r>
            <a:r>
              <a:rPr lang="ru-RU" dirty="0" err="1">
                <a:latin typeface="Times New Roman"/>
                <a:ea typeface="Times New Roman"/>
              </a:rPr>
              <a:t>аддиктивного</a:t>
            </a:r>
            <a:r>
              <a:rPr lang="ru-RU" dirty="0">
                <a:latin typeface="Times New Roman"/>
                <a:ea typeface="Times New Roman"/>
              </a:rPr>
              <a:t> подхода происходит замена межличностных эмоциональных отношений проекцией эмоций на предметные суррогаты. </a:t>
            </a:r>
            <a:endParaRPr lang="en-US" dirty="0" smtClean="0">
              <a:latin typeface="Times New Roman"/>
              <a:ea typeface="Times New Roman"/>
            </a:endParaRPr>
          </a:p>
          <a:p>
            <a:pPr indent="288290" algn="just">
              <a:spcBef>
                <a:spcPts val="100"/>
              </a:spcBef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Лица </a:t>
            </a:r>
            <a:r>
              <a:rPr lang="ru-RU" dirty="0">
                <a:latin typeface="Times New Roman"/>
                <a:ea typeface="Times New Roman"/>
              </a:rPr>
              <a:t>с </a:t>
            </a:r>
            <a:r>
              <a:rPr lang="ru-RU" dirty="0" err="1">
                <a:latin typeface="Times New Roman"/>
                <a:ea typeface="Times New Roman"/>
              </a:rPr>
              <a:t>аддиктивным</a:t>
            </a:r>
            <a:r>
              <a:rPr lang="ru-RU" dirty="0">
                <a:latin typeface="Times New Roman"/>
                <a:ea typeface="Times New Roman"/>
              </a:rPr>
              <a:t> поведением стараются реализовать свое стремление к интимности искусст­венным образом. </a:t>
            </a:r>
            <a:endParaRPr lang="en-US" dirty="0" smtClean="0">
              <a:latin typeface="Times New Roman"/>
              <a:ea typeface="Times New Roman"/>
            </a:endParaRPr>
          </a:p>
          <a:p>
            <a:pPr indent="288290" algn="just">
              <a:spcBef>
                <a:spcPts val="100"/>
              </a:spcBef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Эмоциональные </a:t>
            </a:r>
            <a:r>
              <a:rPr lang="ru-RU" dirty="0">
                <a:latin typeface="Times New Roman"/>
                <a:ea typeface="Times New Roman"/>
              </a:rPr>
              <a:t>отношения с людьми теряют свою значимость, становятся поверхностными, </a:t>
            </a:r>
            <a:r>
              <a:rPr lang="ru-RU" dirty="0" smtClean="0">
                <a:latin typeface="Times New Roman"/>
                <a:ea typeface="Times New Roman"/>
              </a:rPr>
              <a:t>способ </a:t>
            </a:r>
            <a:r>
              <a:rPr lang="ru-RU" dirty="0" err="1">
                <a:latin typeface="Times New Roman"/>
                <a:ea typeface="Times New Roman"/>
              </a:rPr>
              <a:t>аддиктивной</a:t>
            </a:r>
            <a:r>
              <a:rPr lang="ru-RU" dirty="0">
                <a:latin typeface="Times New Roman"/>
                <a:ea typeface="Times New Roman"/>
              </a:rPr>
              <a:t> реализации из средства постепенно превращается в цель.</a:t>
            </a:r>
          </a:p>
          <a:p>
            <a:pPr algn="r"/>
            <a:r>
              <a:rPr lang="ru-RU" sz="2100" i="1" dirty="0">
                <a:latin typeface="Times New Roman" pitchFamily="18" charset="0"/>
                <a:cs typeface="Times New Roman" pitchFamily="18" charset="0"/>
              </a:rPr>
              <a:t>Леонова Л. Г., </a:t>
            </a:r>
            <a:r>
              <a:rPr lang="ru-RU" sz="2100" i="1" dirty="0" err="1">
                <a:latin typeface="Times New Roman" pitchFamily="18" charset="0"/>
                <a:cs typeface="Times New Roman" pitchFamily="18" charset="0"/>
              </a:rPr>
              <a:t>Бочкарёва</a:t>
            </a:r>
            <a:r>
              <a:rPr lang="ru-RU" sz="2100" i="1" dirty="0">
                <a:latin typeface="Times New Roman" pitchFamily="18" charset="0"/>
                <a:cs typeface="Times New Roman" pitchFamily="18" charset="0"/>
              </a:rPr>
              <a:t> Н. Л</a:t>
            </a:r>
          </a:p>
        </p:txBody>
      </p:sp>
    </p:spTree>
    <p:extLst>
      <p:ext uri="{BB962C8B-B14F-4D97-AF65-F5344CB8AC3E}">
        <p14:creationId xmlns:p14="http://schemas.microsoft.com/office/powerpoint/2010/main" xmlns="" val="677244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dirty="0">
                <a:latin typeface="Times New Roman"/>
                <a:ea typeface="Times New Roman"/>
              </a:rPr>
              <a:t>Основные виды нехимической </a:t>
            </a:r>
            <a:r>
              <a:rPr lang="ru-RU" sz="3200" b="1" dirty="0" smtClean="0">
                <a:latin typeface="Times New Roman"/>
                <a:ea typeface="Times New Roman"/>
              </a:rPr>
              <a:t>зависимости по </a:t>
            </a:r>
            <a:r>
              <a:rPr lang="ru-RU" sz="3200" b="1" dirty="0" err="1" smtClean="0">
                <a:latin typeface="Times New Roman"/>
                <a:ea typeface="Times New Roman"/>
              </a:rPr>
              <a:t>Ц.П.Короленко</a:t>
            </a:r>
            <a:r>
              <a:rPr lang="ru-RU" sz="3200" b="1" dirty="0" smtClean="0">
                <a:latin typeface="Times New Roman"/>
                <a:ea typeface="Times New Roman"/>
              </a:rPr>
              <a:t> </a:t>
            </a:r>
            <a:r>
              <a:rPr lang="ru-RU" sz="3200" dirty="0" smtClean="0">
                <a:latin typeface="Times New Roman"/>
                <a:ea typeface="Times New Roman"/>
              </a:rPr>
              <a:t>: </a:t>
            </a:r>
            <a:r>
              <a:rPr lang="ru-RU" sz="3200" dirty="0">
                <a:latin typeface="Times New Roman"/>
                <a:ea typeface="Times New Roman"/>
              </a:rPr>
              <a:t/>
            </a:r>
            <a:br>
              <a:rPr lang="ru-RU" sz="3200" dirty="0">
                <a:latin typeface="Times New Roman"/>
                <a:ea typeface="Times New Roman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аддикция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к еде (переедание и голодание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),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азартные игры (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гэмблинг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),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аддикцию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отношений, сексуальную, любовную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аддикцию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; 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аддикция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избегания, 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«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социально приемлемые»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аддикции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(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работоголизм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, спортивные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аддикции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или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аддикции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упражнений,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аддикции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отношений,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траты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денег, религиозная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аддикция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или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фанатизм,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ургентную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аддикцию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(проявляется в привычке находиться в состоянии постоянной нехватки времени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).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6155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  <a:cs typeface="+mn-cs"/>
              </a:rPr>
              <a:t>Технологические </a:t>
            </a:r>
            <a:r>
              <a:rPr lang="ru-RU" sz="2800" dirty="0" err="1" smtClean="0">
                <a:solidFill>
                  <a:srgbClr val="000000"/>
                </a:solidFill>
                <a:latin typeface="Times New Roman"/>
                <a:ea typeface="Times New Roman"/>
                <a:cs typeface="+mn-cs"/>
              </a:rPr>
              <a:t>аддикции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22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интернет-</a:t>
            </a:r>
            <a:r>
              <a:rPr lang="ru-RU" sz="22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аддикций</a:t>
            </a:r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  <a:ea typeface="Times New Roman"/>
              </a:rPr>
              <a:t>аддикции</a:t>
            </a:r>
            <a:r>
              <a:rPr lang="ru-RU" sz="2200" dirty="0">
                <a:solidFill>
                  <a:srgbClr val="000000"/>
                </a:solidFill>
                <a:latin typeface="Times New Roman"/>
                <a:ea typeface="Times New Roman"/>
              </a:rPr>
              <a:t> к мобильным телефонам, </a:t>
            </a:r>
            <a:endParaRPr lang="ru-RU" sz="22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развлекательным </a:t>
            </a:r>
            <a:r>
              <a:rPr lang="ru-RU" sz="2200" dirty="0">
                <a:solidFill>
                  <a:srgbClr val="000000"/>
                </a:solidFill>
                <a:latin typeface="Times New Roman"/>
                <a:ea typeface="Times New Roman"/>
              </a:rPr>
              <a:t>автоматам, </a:t>
            </a:r>
            <a:endParaRPr lang="ru-RU" sz="22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телевидению </a:t>
            </a:r>
            <a:r>
              <a:rPr lang="ru-RU" sz="2200" dirty="0">
                <a:solidFill>
                  <a:srgbClr val="000000"/>
                </a:solidFill>
                <a:latin typeface="Times New Roman"/>
                <a:ea typeface="Times New Roman"/>
              </a:rPr>
              <a:t>и т.д. [26</a:t>
            </a:r>
            <a:r>
              <a:rPr lang="ru-RU" sz="2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].</a:t>
            </a:r>
          </a:p>
        </p:txBody>
      </p:sp>
    </p:spTree>
    <p:extLst>
      <p:ext uri="{BB962C8B-B14F-4D97-AF65-F5344CB8AC3E}">
        <p14:creationId xmlns:p14="http://schemas.microsoft.com/office/powerpoint/2010/main" xmlns="" val="4118661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Психологические критерии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аддиктивного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 поведения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:</a:t>
            </a:r>
            <a:endParaRPr lang="ru-RU" dirty="0">
              <a:latin typeface="Times New Roman"/>
              <a:ea typeface="Times New Roman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ослабление мотивов, препятствующих или конкурирующих с объектом зависимости;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преобладание таких механизмов психологической защиты, как отрицание, проекция, генерализация, рационализация;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учащение межличностных и семейных конфликтов;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нарушения адаптации.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14137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Пищевое поведение - </a:t>
            </a:r>
            <a:r>
              <a:rPr lang="ru-RU" dirty="0">
                <a:latin typeface="Times New Roman"/>
                <a:ea typeface="Times New Roman"/>
              </a:rPr>
              <a:t> ценностное отношение к пище и ее приему, стереотип питания в обыденных условиях и в ситуации стресса, ориентация на образ собственного тела и деятельность по его формированию.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9536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0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Основные нарушения </a:t>
            </a:r>
            <a:r>
              <a:rPr lang="ru-RU" sz="30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пищевого поведения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/>
                <a:ea typeface="Times New Roman"/>
              </a:rPr>
              <a:t>нервная анорексия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/>
                <a:ea typeface="Times New Roman"/>
              </a:rPr>
              <a:t> нервная </a:t>
            </a:r>
            <a:r>
              <a:rPr lang="ru-RU" sz="3600" b="1" dirty="0">
                <a:latin typeface="Times New Roman"/>
                <a:ea typeface="Times New Roman"/>
              </a:rPr>
              <a:t>булимия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Общие признаки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 озабоченность </a:t>
            </a:r>
            <a:r>
              <a:rPr lang="ru-RU" dirty="0">
                <a:latin typeface="Times New Roman"/>
                <a:ea typeface="Times New Roman"/>
              </a:rPr>
              <a:t>контролированием веса собственного тела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искажение </a:t>
            </a:r>
            <a:r>
              <a:rPr lang="ru-RU" dirty="0">
                <a:latin typeface="Times New Roman"/>
                <a:ea typeface="Times New Roman"/>
              </a:rPr>
              <a:t>образа своего тела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изменение </a:t>
            </a:r>
            <a:r>
              <a:rPr lang="ru-RU" dirty="0">
                <a:latin typeface="Times New Roman"/>
                <a:ea typeface="Times New Roman"/>
              </a:rPr>
              <a:t>ценности питания в иерархии ценностей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05000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Нервная </a:t>
            </a: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анорексия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Р</a:t>
            </a:r>
            <a:r>
              <a:rPr lang="ru-RU" dirty="0" smtClean="0">
                <a:latin typeface="Times New Roman"/>
                <a:ea typeface="Times New Roman"/>
              </a:rPr>
              <a:t>асстройство</a:t>
            </a:r>
            <a:r>
              <a:rPr lang="ru-RU" dirty="0">
                <a:latin typeface="Times New Roman"/>
                <a:ea typeface="Times New Roman"/>
              </a:rPr>
              <a:t>, характеризующееся преднамеренным снижение веса, вызываемым и поддерживаемым самим индивидом.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Отказ </a:t>
            </a:r>
            <a:r>
              <a:rPr lang="ru-RU" dirty="0">
                <a:latin typeface="Times New Roman"/>
                <a:ea typeface="Times New Roman"/>
              </a:rPr>
              <a:t>от пищи </a:t>
            </a:r>
            <a:r>
              <a:rPr lang="ru-RU" dirty="0" smtClean="0">
                <a:latin typeface="Times New Roman"/>
                <a:ea typeface="Times New Roman"/>
              </a:rPr>
              <a:t>связан с </a:t>
            </a:r>
            <a:r>
              <a:rPr lang="ru-RU" dirty="0">
                <a:latin typeface="Times New Roman"/>
                <a:ea typeface="Times New Roman"/>
              </a:rPr>
              <a:t>недовольством своей внешностью, избыточной, по мнению самого человека, полнотой.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Субъективная значимость </a:t>
            </a:r>
            <a:r>
              <a:rPr lang="ru-RU" dirty="0">
                <a:latin typeface="Times New Roman"/>
                <a:ea typeface="Times New Roman"/>
              </a:rPr>
              <a:t>параметра адекватности или неадекватности восприятия собственного тела («схемы тела»), ориентации на собственное мнение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и </a:t>
            </a:r>
            <a:r>
              <a:rPr lang="ru-RU" dirty="0">
                <a:latin typeface="Times New Roman"/>
                <a:ea typeface="Times New Roman"/>
              </a:rPr>
              <a:t>реагирование на мнение </a:t>
            </a:r>
            <a:r>
              <a:rPr lang="ru-RU" dirty="0" err="1">
                <a:latin typeface="Times New Roman"/>
                <a:ea typeface="Times New Roman"/>
              </a:rPr>
              <a:t>референтной</a:t>
            </a:r>
            <a:r>
              <a:rPr lang="ru-RU" dirty="0">
                <a:latin typeface="Times New Roman"/>
                <a:ea typeface="Times New Roman"/>
              </a:rPr>
              <a:t> группы.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99577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Четыре </a:t>
            </a:r>
            <a:r>
              <a:rPr lang="ru-RU" sz="36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стадии нервной анорексии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ea typeface="Times New Roman"/>
              </a:rPr>
              <a:t>1</a:t>
            </a:r>
            <a:r>
              <a:rPr lang="ru-RU" dirty="0">
                <a:latin typeface="Times New Roman"/>
                <a:ea typeface="Times New Roman"/>
              </a:rPr>
              <a:t>) инициальная;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2</a:t>
            </a:r>
            <a:r>
              <a:rPr lang="ru-RU" dirty="0">
                <a:latin typeface="Times New Roman"/>
                <a:ea typeface="Times New Roman"/>
              </a:rPr>
              <a:t>) активной коррекции</a:t>
            </a:r>
            <a:r>
              <a:rPr lang="ru-RU" dirty="0" smtClean="0">
                <a:latin typeface="Times New Roman"/>
                <a:ea typeface="Times New Roman"/>
              </a:rPr>
              <a:t>,</a:t>
            </a:r>
          </a:p>
          <a:p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3) кахексии и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4</a:t>
            </a:r>
            <a:r>
              <a:rPr lang="ru-RU" dirty="0">
                <a:latin typeface="Times New Roman"/>
                <a:ea typeface="Times New Roman"/>
              </a:rPr>
              <a:t>) </a:t>
            </a:r>
            <a:r>
              <a:rPr lang="ru-RU" dirty="0" smtClean="0">
                <a:latin typeface="Times New Roman"/>
                <a:ea typeface="Times New Roman"/>
              </a:rPr>
              <a:t>редукции синдрома</a:t>
            </a:r>
            <a:endParaRPr lang="ru-RU" dirty="0">
              <a:latin typeface="Times New Roman"/>
              <a:ea typeface="Times New Roman"/>
            </a:endParaRPr>
          </a:p>
          <a:p>
            <a:pPr algn="r"/>
            <a:r>
              <a:rPr lang="ru-RU" sz="2800" i="1" dirty="0">
                <a:latin typeface="Times New Roman"/>
                <a:ea typeface="Times New Roman"/>
              </a:rPr>
              <a:t>(</a:t>
            </a:r>
            <a:r>
              <a:rPr lang="ru-RU" sz="2800" i="1" dirty="0" err="1" smtClean="0">
                <a:latin typeface="Times New Roman"/>
                <a:ea typeface="Times New Roman"/>
              </a:rPr>
              <a:t>М.В.Коркина</a:t>
            </a:r>
            <a:r>
              <a:rPr lang="ru-RU" sz="2800" i="1" dirty="0" smtClean="0">
                <a:latin typeface="Times New Roman"/>
                <a:ea typeface="Times New Roman"/>
              </a:rPr>
              <a:t>) 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xmlns="" val="3272735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</a:pPr>
            <a:r>
              <a:rPr lang="ru-RU" sz="27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Диагностическими </a:t>
            </a:r>
            <a:r>
              <a:rPr lang="ru-RU" sz="30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критериями нервной анорексии являются: </a:t>
            </a:r>
            <a:r>
              <a:rPr lang="ru-RU" sz="33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33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а</a:t>
            </a:r>
            <a:r>
              <a:rPr lang="ru-RU" dirty="0">
                <a:latin typeface="Times New Roman"/>
                <a:ea typeface="Times New Roman"/>
              </a:rPr>
              <a:t>) снижение на 15% и сохранение на сниженном уровне массы тела или достижения индекса массы тела </a:t>
            </a:r>
            <a:r>
              <a:rPr lang="ru-RU" dirty="0" err="1">
                <a:latin typeface="Times New Roman"/>
                <a:ea typeface="Times New Roman"/>
              </a:rPr>
              <a:t>Кветелета</a:t>
            </a:r>
            <a:r>
              <a:rPr lang="ru-RU" dirty="0">
                <a:latin typeface="Times New Roman"/>
                <a:ea typeface="Times New Roman"/>
              </a:rPr>
              <a:t> 17,5 баллов (индекс определяется соотношением веса тела в килограммах к квадрату роста в метрах). </a:t>
            </a:r>
            <a:endParaRPr lang="ru-RU" sz="3600" dirty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б) искажение образа своего тела в виде страха перед ожирением. </a:t>
            </a:r>
            <a:endParaRPr lang="ru-RU" sz="3600" dirty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в) намеренность избегания пищи, способной вызвать увеличение массы тела. 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2937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Нервная булимия</a:t>
            </a:r>
            <a:r>
              <a:rPr lang="ru-RU" dirty="0">
                <a:latin typeface="Times New Roman"/>
                <a:ea typeface="Times New Roman"/>
              </a:rPr>
              <a:t> характеризуется повторяющимися приступами переедания, невозможностью даже короткое время обходиться без пищи и чрезмерной озабоченностью контролированием веса тела, что приводит человека к принятию крайних мер для смягчения «последствий» влияния съеденной пищи.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858861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/>
                <a:ea typeface="Times New Roman"/>
              </a:rPr>
              <a:t>Нервная булимия</a:t>
            </a:r>
            <a:r>
              <a:rPr lang="ru-RU" dirty="0">
                <a:latin typeface="Times New Roman"/>
                <a:ea typeface="Times New Roman"/>
              </a:rPr>
              <a:t> характеризуется повторяющимися приступами переедания, невозможностью даже короткое время обходиться без пищи и чрезмерной озабоченностью контролированием веса тела, что приводит человека к принятию крайних мер для смягчения «полнящего» влияния съеденной пищи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2098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</a:b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Диагностические критерии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нервной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булимии</a:t>
            </a:r>
            <a:r>
              <a:rPr lang="ru-RU" sz="27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: </a:t>
            </a:r>
            <a:r>
              <a:rPr lang="ru-RU" sz="31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31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а</a:t>
            </a:r>
            <a:r>
              <a:rPr lang="ru-RU" dirty="0">
                <a:latin typeface="Times New Roman"/>
                <a:ea typeface="Times New Roman"/>
              </a:rPr>
              <a:t>) постоянная озабоченность едой и непреодолимая тяга к пищи даже в условиях ощущения сытости. </a:t>
            </a:r>
            <a:endParaRPr lang="ru-RU" sz="3600" dirty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б)  попытки противодействовать эффекту ожирения от съедаемой пищи с помощью </a:t>
            </a:r>
            <a:r>
              <a:rPr lang="ru-RU" dirty="0" smtClean="0">
                <a:latin typeface="Times New Roman"/>
                <a:ea typeface="Times New Roman"/>
              </a:rPr>
              <a:t>различных методов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в</a:t>
            </a:r>
            <a:r>
              <a:rPr lang="ru-RU" dirty="0">
                <a:latin typeface="Times New Roman"/>
                <a:ea typeface="Times New Roman"/>
              </a:rPr>
              <a:t>) навязчивый страх ожирения. 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89866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Вид булимии - стремление</a:t>
            </a:r>
            <a:r>
              <a:rPr lang="ru-RU" sz="3600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 </a:t>
            </a:r>
            <a:r>
              <a:rPr lang="ru-RU" sz="36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поедать несъедобные предметы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В</a:t>
            </a:r>
            <a:r>
              <a:rPr lang="ru-RU" dirty="0" smtClean="0">
                <a:latin typeface="Times New Roman"/>
                <a:ea typeface="Times New Roman"/>
              </a:rPr>
              <a:t>стречается при </a:t>
            </a:r>
            <a:r>
              <a:rPr lang="ru-RU" dirty="0">
                <a:latin typeface="Times New Roman"/>
                <a:ea typeface="Times New Roman"/>
              </a:rPr>
              <a:t>психических заболеваниях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г</a:t>
            </a:r>
            <a:r>
              <a:rPr lang="ru-RU" dirty="0" smtClean="0">
                <a:latin typeface="Times New Roman"/>
                <a:ea typeface="Times New Roman"/>
              </a:rPr>
              <a:t>рубой </a:t>
            </a:r>
            <a:r>
              <a:rPr lang="ru-RU" dirty="0">
                <a:latin typeface="Times New Roman"/>
                <a:ea typeface="Times New Roman"/>
              </a:rPr>
              <a:t>патологии характера,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либо появление </a:t>
            </a:r>
            <a:r>
              <a:rPr lang="ru-RU" dirty="0">
                <a:latin typeface="Times New Roman"/>
                <a:ea typeface="Times New Roman"/>
              </a:rPr>
              <a:t>в рамках </a:t>
            </a:r>
            <a:r>
              <a:rPr lang="ru-RU" dirty="0" err="1">
                <a:latin typeface="Times New Roman"/>
                <a:ea typeface="Times New Roman"/>
              </a:rPr>
              <a:t>делинквентного</a:t>
            </a:r>
            <a:r>
              <a:rPr lang="ru-RU" dirty="0">
                <a:latin typeface="Times New Roman"/>
                <a:ea typeface="Times New Roman"/>
              </a:rPr>
              <a:t> поведения с целью симуляции </a:t>
            </a:r>
            <a:r>
              <a:rPr lang="ru-RU" dirty="0" smtClean="0">
                <a:latin typeface="Times New Roman"/>
                <a:ea typeface="Times New Roman"/>
              </a:rPr>
              <a:t>соматической </a:t>
            </a:r>
            <a:r>
              <a:rPr lang="ru-RU" dirty="0">
                <a:latin typeface="Times New Roman"/>
                <a:ea typeface="Times New Roman"/>
              </a:rPr>
              <a:t>болезни и достижения какой-либо цели.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При </a:t>
            </a:r>
            <a:r>
              <a:rPr lang="ru-RU" dirty="0">
                <a:latin typeface="Times New Roman"/>
                <a:ea typeface="Times New Roman"/>
              </a:rPr>
              <a:t>психопатологическом типе </a:t>
            </a:r>
            <a:r>
              <a:rPr lang="ru-RU" dirty="0" err="1">
                <a:latin typeface="Times New Roman"/>
                <a:ea typeface="Times New Roman"/>
              </a:rPr>
              <a:t>девиантного</a:t>
            </a:r>
            <a:r>
              <a:rPr lang="ru-RU" dirty="0">
                <a:latin typeface="Times New Roman"/>
                <a:ea typeface="Times New Roman"/>
              </a:rPr>
              <a:t> поведения отмечается, например, поедание испражнений (</a:t>
            </a:r>
            <a:r>
              <a:rPr lang="ru-RU" dirty="0" err="1">
                <a:latin typeface="Times New Roman"/>
                <a:ea typeface="Times New Roman"/>
              </a:rPr>
              <a:t>копрофагия</a:t>
            </a:r>
            <a:r>
              <a:rPr lang="ru-RU" dirty="0">
                <a:latin typeface="Times New Roman"/>
                <a:ea typeface="Times New Roman"/>
              </a:rPr>
              <a:t>), ногтей (</a:t>
            </a:r>
            <a:r>
              <a:rPr lang="ru-RU" dirty="0" err="1">
                <a:latin typeface="Times New Roman"/>
                <a:ea typeface="Times New Roman"/>
              </a:rPr>
              <a:t>онихофагия</a:t>
            </a:r>
            <a:r>
              <a:rPr lang="ru-RU" dirty="0">
                <a:latin typeface="Times New Roman"/>
                <a:ea typeface="Times New Roman"/>
              </a:rPr>
              <a:t>), при </a:t>
            </a:r>
            <a:r>
              <a:rPr lang="ru-RU" dirty="0" err="1">
                <a:latin typeface="Times New Roman"/>
                <a:ea typeface="Times New Roman"/>
              </a:rPr>
              <a:t>делинквентном</a:t>
            </a:r>
            <a:r>
              <a:rPr lang="ru-RU" dirty="0">
                <a:latin typeface="Times New Roman"/>
                <a:ea typeface="Times New Roman"/>
              </a:rPr>
              <a:t> — заглатывание металлических предметов (монет, булавок, гвоздей). </a:t>
            </a:r>
            <a:endParaRPr lang="ru-RU" sz="36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20397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Сексуальные </a:t>
            </a:r>
            <a:r>
              <a:rPr lang="ru-RU" sz="3600" b="1" dirty="0" err="1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аддикции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Н</a:t>
            </a:r>
            <a:r>
              <a:rPr lang="ru-RU" dirty="0" smtClean="0">
                <a:latin typeface="Times New Roman"/>
                <a:ea typeface="Times New Roman"/>
              </a:rPr>
              <a:t>еспособность </a:t>
            </a:r>
            <a:r>
              <a:rPr lang="ru-RU" dirty="0">
                <a:latin typeface="Times New Roman"/>
                <a:ea typeface="Times New Roman"/>
              </a:rPr>
              <a:t>контролировать сексуальные чувства, управлять ими, зависимость от сексуальных отношений.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Промискуитет - множественные</a:t>
            </a:r>
            <a:r>
              <a:rPr lang="ru-RU" dirty="0">
                <a:latin typeface="Times New Roman"/>
                <a:ea typeface="Times New Roman"/>
              </a:rPr>
              <a:t>, часто, неразборчивые сексуальные </a:t>
            </a:r>
            <a:r>
              <a:rPr lang="ru-RU" dirty="0" smtClean="0">
                <a:latin typeface="Times New Roman"/>
                <a:ea typeface="Times New Roman"/>
              </a:rPr>
              <a:t>связи как способ избежать </a:t>
            </a:r>
            <a:r>
              <a:rPr lang="ru-RU" dirty="0">
                <a:latin typeface="Times New Roman"/>
                <a:ea typeface="Times New Roman"/>
              </a:rPr>
              <a:t>внутреннего конфликта, повысить самооценку и т.д. </a:t>
            </a:r>
            <a:endParaRPr lang="ru-RU" dirty="0" smtClean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1382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600" dirty="0">
                <a:solidFill>
                  <a:prstClr val="black"/>
                </a:solidFill>
                <a:latin typeface="Times New Roman"/>
                <a:ea typeface="Times New Roman"/>
              </a:rPr>
              <a:t>Прогрессирование сексуальной зависимости сопровождается появлением абстинентного синдрома, увеличением толерантности, которые побуждают к более опасному поведению для достижения нужной степени удовлетворения. Обычно такое поведение приводит к увеличению конфронтации с</a:t>
            </a:r>
            <a:endParaRPr lang="ru-RU" sz="26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6020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Понятие </a:t>
            </a: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сексуальной нормы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latin typeface="Times New Roman"/>
                <a:ea typeface="Times New Roman"/>
              </a:rPr>
              <a:t>Понятие </a:t>
            </a:r>
            <a:r>
              <a:rPr lang="ru-RU" b="1" dirty="0">
                <a:latin typeface="Times New Roman"/>
                <a:ea typeface="Times New Roman"/>
              </a:rPr>
              <a:t>нормы </a:t>
            </a:r>
            <a:r>
              <a:rPr lang="ru-RU" dirty="0" smtClean="0">
                <a:latin typeface="Times New Roman"/>
                <a:ea typeface="Times New Roman"/>
              </a:rPr>
              <a:t>включает </a:t>
            </a:r>
            <a:r>
              <a:rPr lang="ru-RU" dirty="0">
                <a:latin typeface="Times New Roman"/>
                <a:ea typeface="Times New Roman"/>
              </a:rPr>
              <a:t>поведение, соответствующее возрастным и </a:t>
            </a:r>
            <a:r>
              <a:rPr lang="ru-RU" dirty="0" err="1">
                <a:latin typeface="Times New Roman"/>
                <a:ea typeface="Times New Roman"/>
              </a:rPr>
              <a:t>полоролевым</a:t>
            </a:r>
            <a:r>
              <a:rPr lang="ru-RU" dirty="0">
                <a:latin typeface="Times New Roman"/>
                <a:ea typeface="Times New Roman"/>
              </a:rPr>
              <a:t> онтогенетическим закономерностям данной популяции, осуществляемое в результате свободного выбора и не ограничивающее в свободном выборе партнера </a:t>
            </a:r>
            <a:r>
              <a:rPr lang="ru-RU" sz="2800" i="1" dirty="0">
                <a:latin typeface="Times New Roman"/>
                <a:ea typeface="Times New Roman"/>
              </a:rPr>
              <a:t>(</a:t>
            </a:r>
            <a:r>
              <a:rPr lang="ru-RU" sz="2800" i="1" dirty="0" smtClean="0">
                <a:latin typeface="Times New Roman"/>
                <a:ea typeface="Times New Roman"/>
              </a:rPr>
              <a:t>А. А. Ткаченко</a:t>
            </a:r>
            <a:r>
              <a:rPr lang="ru-RU" sz="2800" i="1" dirty="0">
                <a:latin typeface="Times New Roman"/>
                <a:ea typeface="Times New Roman"/>
              </a:rPr>
              <a:t>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4568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Виды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ексуальных </a:t>
            </a:r>
            <a:r>
              <a:rPr lang="ru-RU" sz="3600" b="1" dirty="0" err="1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аддикций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b="1" dirty="0" err="1" smtClean="0">
                <a:latin typeface="Times New Roman"/>
                <a:ea typeface="Times New Roman"/>
              </a:rPr>
              <a:t>Геронтофилия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- сексуальное влечение к партнеру старческого возраста, при этом старческое тело играет роль своеобразного фетиша (</a:t>
            </a:r>
            <a:r>
              <a:rPr lang="ru-RU" dirty="0" err="1">
                <a:latin typeface="Times New Roman"/>
                <a:ea typeface="Times New Roman"/>
              </a:rPr>
              <a:t>K.Imielinski</a:t>
            </a:r>
            <a:r>
              <a:rPr lang="ru-RU" sz="3600" dirty="0">
                <a:latin typeface="Times New Roman"/>
                <a:ea typeface="Times New Roman"/>
              </a:rPr>
              <a:t>).</a:t>
            </a:r>
            <a:endParaRPr lang="ru-RU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</a:rPr>
              <a:t>Зоофилия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- сексуальная девиация рамках, сексуальное влечение к совершению сексуальных действий с животным. При этом животное рассматривается человеком с зоофильной ориентацией как заместительный сексуальный объект.</a:t>
            </a:r>
            <a:endParaRPr lang="ru-RU" sz="3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Педофилия  </a:t>
            </a:r>
            <a:r>
              <a:rPr lang="ru-RU" dirty="0">
                <a:latin typeface="Times New Roman"/>
                <a:ea typeface="Times New Roman"/>
              </a:rPr>
              <a:t>-  направленность сексуального и эротического влечения взрослого человека на ребенка. Человек с </a:t>
            </a:r>
            <a:r>
              <a:rPr lang="ru-RU" dirty="0" err="1">
                <a:latin typeface="Times New Roman"/>
                <a:ea typeface="Times New Roman"/>
              </a:rPr>
              <a:t>педофильной</a:t>
            </a:r>
            <a:r>
              <a:rPr lang="ru-RU" dirty="0">
                <a:latin typeface="Times New Roman"/>
                <a:ea typeface="Times New Roman"/>
              </a:rPr>
              <a:t> направленностью не находит полного сексуального удовлетворения в контактах со сверстниками и способен испытывать оргазм лишь при взаимодействии с детьми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3600" b="1" dirty="0">
                <a:latin typeface="Times New Roman"/>
                <a:ea typeface="Times New Roman"/>
              </a:rPr>
              <a:t>Нарциссизм (</a:t>
            </a:r>
            <a:r>
              <a:rPr lang="ru-RU" sz="3600" b="1" dirty="0" err="1">
                <a:latin typeface="Times New Roman"/>
                <a:ea typeface="Times New Roman"/>
              </a:rPr>
              <a:t>аутоэротизм</a:t>
            </a:r>
            <a:r>
              <a:rPr lang="ru-RU" sz="3600" b="1" dirty="0">
                <a:latin typeface="Times New Roman"/>
                <a:ea typeface="Times New Roman"/>
              </a:rPr>
              <a:t>) </a:t>
            </a:r>
            <a:r>
              <a:rPr lang="ru-RU" sz="3600" dirty="0">
                <a:latin typeface="Times New Roman"/>
                <a:ea typeface="Times New Roman"/>
              </a:rPr>
              <a:t>-  направленность сексуального влечения на себя, </a:t>
            </a:r>
          </a:p>
          <a:p>
            <a:pPr algn="just">
              <a:spcAft>
                <a:spcPts val="0"/>
              </a:spcAft>
            </a:pPr>
            <a:r>
              <a:rPr lang="ru-RU" sz="3600" dirty="0">
                <a:latin typeface="Times New Roman"/>
                <a:ea typeface="Times New Roman"/>
              </a:rPr>
              <a:t>проявляется самолюбованием, завышенной самооценкой, повышенным интересом к собственной внешности, половым органам, сексапильности</a:t>
            </a:r>
          </a:p>
          <a:p>
            <a:pPr algn="just">
              <a:spcAft>
                <a:spcPts val="0"/>
              </a:spcAft>
            </a:pPr>
            <a:endParaRPr lang="ru-RU" sz="3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429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err="1">
                <a:latin typeface="Times New Roman"/>
                <a:ea typeface="Times New Roman"/>
              </a:rPr>
              <a:t>Гэмблинг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smtClean="0">
                <a:latin typeface="Times New Roman"/>
                <a:ea typeface="Times New Roman"/>
              </a:rPr>
              <a:t>- зависимость </a:t>
            </a:r>
            <a:r>
              <a:rPr lang="ru-RU" b="1" dirty="0">
                <a:latin typeface="Times New Roman"/>
                <a:ea typeface="Times New Roman"/>
              </a:rPr>
              <a:t>от азартных игр</a:t>
            </a:r>
            <a:r>
              <a:rPr lang="ru-RU" b="1" dirty="0" smtClean="0">
                <a:latin typeface="Times New Roman"/>
                <a:ea typeface="Times New Roman"/>
              </a:rPr>
              <a:t>. </a:t>
            </a:r>
            <a:r>
              <a:rPr lang="ru-RU" dirty="0" smtClean="0">
                <a:latin typeface="Times New Roman"/>
                <a:ea typeface="Times New Roman"/>
              </a:rPr>
              <a:t>Постоянно </a:t>
            </a:r>
            <a:r>
              <a:rPr lang="ru-RU" dirty="0">
                <a:latin typeface="Times New Roman"/>
                <a:ea typeface="Times New Roman"/>
              </a:rPr>
              <a:t>повторяющееся участие в азартной игре, часто углубляющееся, несмотря на негативные социальные </a:t>
            </a:r>
            <a:r>
              <a:rPr lang="ru-RU" dirty="0" smtClean="0">
                <a:latin typeface="Times New Roman"/>
                <a:ea typeface="Times New Roman"/>
              </a:rPr>
              <a:t>последствия (</a:t>
            </a:r>
            <a:r>
              <a:rPr lang="ru-RU" sz="2600" i="1" dirty="0" smtClean="0">
                <a:latin typeface="Times New Roman"/>
                <a:ea typeface="Times New Roman"/>
              </a:rPr>
              <a:t>обнищание</a:t>
            </a:r>
            <a:r>
              <a:rPr lang="ru-RU" sz="2600" i="1" dirty="0">
                <a:latin typeface="Times New Roman"/>
                <a:ea typeface="Times New Roman"/>
              </a:rPr>
              <a:t>, нарушение внутрисемейных взаимоотношений и разрушение личной жизни</a:t>
            </a:r>
            <a:r>
              <a:rPr lang="ru-RU" sz="2600" dirty="0">
                <a:latin typeface="Times New Roman"/>
                <a:ea typeface="Times New Roman"/>
              </a:rPr>
              <a:t>. </a:t>
            </a:r>
            <a:r>
              <a:rPr lang="ru-RU" sz="2600" dirty="0" smtClean="0">
                <a:latin typeface="Times New Roman"/>
                <a:ea typeface="Times New Roman"/>
              </a:rPr>
              <a:t>) </a:t>
            </a:r>
          </a:p>
          <a:p>
            <a:endParaRPr lang="ru-RU" dirty="0">
              <a:latin typeface="Times New Roman"/>
              <a:ea typeface="Times New Roman"/>
            </a:endParaRPr>
          </a:p>
          <a:p>
            <a:r>
              <a:rPr lang="ru-RU" dirty="0" smtClean="0">
                <a:latin typeface="Times New Roman"/>
                <a:ea typeface="Times New Roman"/>
              </a:rPr>
              <a:t>В </a:t>
            </a:r>
            <a:r>
              <a:rPr lang="ru-RU" dirty="0">
                <a:latin typeface="Times New Roman"/>
                <a:ea typeface="Times New Roman"/>
              </a:rPr>
              <a:t>начальной стадии расстройства обычен относительно крупный выигрыш, формирующий последующую зависимость.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320086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</a:rPr>
              <a:t>Работоголизм</a:t>
            </a:r>
            <a:r>
              <a:rPr lang="ru-RU" dirty="0">
                <a:latin typeface="Times New Roman"/>
                <a:ea typeface="Times New Roman"/>
              </a:rPr>
              <a:t>– (</a:t>
            </a:r>
            <a:r>
              <a:rPr lang="ru-RU" dirty="0" err="1">
                <a:latin typeface="Times New Roman"/>
                <a:ea typeface="Times New Roman"/>
              </a:rPr>
              <a:t>трудоголизм</a:t>
            </a:r>
            <a:r>
              <a:rPr lang="ru-RU" dirty="0">
                <a:latin typeface="Times New Roman"/>
                <a:ea typeface="Times New Roman"/>
              </a:rPr>
              <a:t>)), постоянная потребность в занятости. </a:t>
            </a:r>
            <a:r>
              <a:rPr lang="ru-RU" dirty="0" err="1">
                <a:latin typeface="Times New Roman"/>
                <a:ea typeface="Times New Roman"/>
              </a:rPr>
              <a:t>Трудоголик</a:t>
            </a:r>
            <a:r>
              <a:rPr lang="ru-RU" dirty="0">
                <a:latin typeface="Times New Roman"/>
                <a:ea typeface="Times New Roman"/>
              </a:rPr>
              <a:t> не стремится к работе в связи с экономической необходимостью, работа не является и одной из составных частей его жизни – она заменяет собой привязанность, любовь, развлечения, другие виды активности.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47175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</a:rPr>
              <a:t>Аддикция</a:t>
            </a:r>
            <a:r>
              <a:rPr lang="ru-RU" b="1" dirty="0">
                <a:latin typeface="Times New Roman"/>
                <a:ea typeface="Times New Roman"/>
              </a:rPr>
              <a:t> отношений - эмоциональная зависимость</a:t>
            </a:r>
            <a:r>
              <a:rPr lang="ru-RU" dirty="0">
                <a:latin typeface="Times New Roman"/>
                <a:ea typeface="Times New Roman"/>
              </a:rPr>
              <a:t> - (любовная и зависимость отношений) , когда непропорционально много времени и внимания уделяется человеку, на которого направлена </a:t>
            </a:r>
            <a:r>
              <a:rPr lang="ru-RU" dirty="0" err="1">
                <a:latin typeface="Times New Roman"/>
                <a:ea typeface="Times New Roman"/>
              </a:rPr>
              <a:t>аддикция</a:t>
            </a:r>
            <a:r>
              <a:rPr lang="ru-RU" dirty="0">
                <a:latin typeface="Times New Roman"/>
                <a:ea typeface="Times New Roman"/>
              </a:rPr>
              <a:t>. Мысли о «любимом» доминируют в сознании, становясь сверхценной идеей.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2473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/>
                <a:ea typeface="Times New Roman"/>
              </a:rPr>
              <a:t>Зависимость от работы</a:t>
            </a:r>
            <a:r>
              <a:rPr lang="ru-RU" dirty="0">
                <a:latin typeface="Times New Roman"/>
                <a:ea typeface="Times New Roman"/>
              </a:rPr>
              <a:t>–</a:t>
            </a:r>
            <a:r>
              <a:rPr lang="ru-RU" dirty="0" err="1">
                <a:latin typeface="Times New Roman"/>
                <a:ea typeface="Times New Roman"/>
              </a:rPr>
              <a:t>трудоголизм</a:t>
            </a:r>
            <a:r>
              <a:rPr lang="ru-RU" dirty="0">
                <a:latin typeface="Times New Roman"/>
                <a:ea typeface="Times New Roman"/>
              </a:rPr>
              <a:t>, постоянная потребность в занятости. </a:t>
            </a:r>
            <a:r>
              <a:rPr lang="ru-RU" dirty="0" err="1">
                <a:latin typeface="Times New Roman"/>
                <a:ea typeface="Times New Roman"/>
              </a:rPr>
              <a:t>Трудоголик</a:t>
            </a:r>
            <a:r>
              <a:rPr lang="ru-RU" dirty="0">
                <a:latin typeface="Times New Roman"/>
                <a:ea typeface="Times New Roman"/>
              </a:rPr>
              <a:t> не стремится к работе в связи с экономической необходимостью, работа не является и одной из составных частей его жизни – она заменяет собой привязанность, любовь, развлечения, другие виды активности.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87160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/>
                <a:ea typeface="Times New Roman"/>
              </a:rPr>
              <a:t>Зависимость от интенсивных ощущений</a:t>
            </a:r>
            <a:r>
              <a:rPr lang="ru-RU" dirty="0">
                <a:latin typeface="Times New Roman"/>
                <a:ea typeface="Times New Roman"/>
              </a:rPr>
              <a:t>-</a:t>
            </a:r>
            <a:r>
              <a:rPr lang="ru-RU" dirty="0" err="1">
                <a:latin typeface="Times New Roman"/>
                <a:ea typeface="Times New Roman"/>
              </a:rPr>
              <a:t>адреналиномания</a:t>
            </a:r>
            <a:r>
              <a:rPr lang="ru-RU" dirty="0">
                <a:latin typeface="Times New Roman"/>
                <a:ea typeface="Times New Roman"/>
              </a:rPr>
              <a:t> ("поиск приключений"). Влечение к повторению ситуаций, опасных для жизни, с целью получения от этого удовольствия. Люди, склонные к такому виду зависимости, испытывают недостаток ярких эмоций. Обыденная повседневная жизнь их не удовлетворяет.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431365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>
                <a:latin typeface="Times New Roman"/>
                <a:ea typeface="Times New Roman"/>
              </a:rPr>
              <a:t>Шопоголизм</a:t>
            </a:r>
            <a:r>
              <a:rPr lang="ru-RU" b="1" dirty="0">
                <a:latin typeface="Times New Roman"/>
                <a:ea typeface="Times New Roman"/>
              </a:rPr>
              <a:t> – вид зависимого поведения, </a:t>
            </a:r>
            <a:r>
              <a:rPr lang="ru-RU" dirty="0">
                <a:latin typeface="Times New Roman"/>
                <a:ea typeface="Times New Roman"/>
              </a:rPr>
              <a:t>направленный</a:t>
            </a:r>
            <a:r>
              <a:rPr lang="ru-RU" b="1" dirty="0">
                <a:latin typeface="Times New Roman"/>
                <a:ea typeface="Times New Roman"/>
              </a:rPr>
              <a:t>, </a:t>
            </a:r>
            <a:r>
              <a:rPr lang="ru-RU" dirty="0">
                <a:latin typeface="Times New Roman"/>
                <a:ea typeface="Times New Roman"/>
              </a:rPr>
              <a:t>на приобретение непродуманных вещей для сиюминутного улучшения своего психологического, эмоционального состояния.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502812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</a:pPr>
            <a:r>
              <a:rPr lang="ru-RU" sz="36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Работа с нехимическими зависимостями</a:t>
            </a:r>
            <a:r>
              <a:rPr lang="ru-RU" sz="36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36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28600"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latin typeface="Times New Roman"/>
                <a:ea typeface="Times New Roman"/>
              </a:rPr>
              <a:t>Основной </a:t>
            </a:r>
            <a:r>
              <a:rPr lang="ru-RU" b="1" dirty="0">
                <a:latin typeface="Times New Roman"/>
                <a:ea typeface="Times New Roman"/>
              </a:rPr>
              <a:t>принцип работы такой же, как и с химическими  </a:t>
            </a:r>
            <a:r>
              <a:rPr lang="ru-RU" b="1" dirty="0" err="1">
                <a:latin typeface="Times New Roman"/>
                <a:ea typeface="Times New Roman"/>
              </a:rPr>
              <a:t>аддикциями</a:t>
            </a:r>
            <a:r>
              <a:rPr lang="ru-RU" dirty="0">
                <a:latin typeface="Times New Roman"/>
                <a:ea typeface="Times New Roman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1. Признание зависимости, ее последствий; обучение способам воздержания от </a:t>
            </a:r>
            <a:r>
              <a:rPr lang="ru-RU" dirty="0" err="1">
                <a:latin typeface="Times New Roman"/>
                <a:ea typeface="Times New Roman"/>
              </a:rPr>
              <a:t>компульсивного</a:t>
            </a:r>
            <a:r>
              <a:rPr lang="ru-RU" dirty="0">
                <a:latin typeface="Times New Roman"/>
                <a:ea typeface="Times New Roman"/>
              </a:rPr>
              <a:t> поведения и поиск системы поддержки (принятие ответственности за выздоровление).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2. Обучение другим не </a:t>
            </a:r>
            <a:r>
              <a:rPr lang="ru-RU" dirty="0" err="1">
                <a:latin typeface="Times New Roman"/>
                <a:ea typeface="Times New Roman"/>
              </a:rPr>
              <a:t>компульсивным</a:t>
            </a:r>
            <a:r>
              <a:rPr lang="ru-RU" dirty="0">
                <a:latin typeface="Times New Roman"/>
                <a:ea typeface="Times New Roman"/>
              </a:rPr>
              <a:t> способам обращаться с напряжением и навыкам обращения с эмоциями (остановка </a:t>
            </a:r>
            <a:r>
              <a:rPr lang="ru-RU" dirty="0" err="1">
                <a:latin typeface="Times New Roman"/>
                <a:ea typeface="Times New Roman"/>
              </a:rPr>
              <a:t>компульсии</a:t>
            </a:r>
            <a:r>
              <a:rPr lang="ru-RU" dirty="0">
                <a:latin typeface="Times New Roman"/>
                <a:ea typeface="Times New Roman"/>
              </a:rPr>
              <a:t>).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3. Решение внутренних конфликтов, приводящих к напряжению (эмоциональная стабилизация).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4. Решение проблем детства (социальная стабилизация).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5. Осознание своих целей в жизни, гармонизация личности (личностная идентификация).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dirty="0">
                <a:latin typeface="Times New Roman"/>
                <a:ea typeface="Times New Roman"/>
              </a:rPr>
              <a:t>6. Приобретение осмысленности жизни (нравственная стабилизация). При нехимической зависимости отдельно от основной работы нужно делать только 1-й этап, а все остальные в рамках работы над основной зависимостью.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9609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65125" lvl="0" indent="-255588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ОСНОВНАЯ ЛИТЕРАТУРА: </a:t>
            </a:r>
            <a:b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400" dirty="0" smtClean="0">
                <a:latin typeface="Times New Roman"/>
                <a:ea typeface="Times New Roman"/>
              </a:rPr>
              <a:t>1</a:t>
            </a:r>
            <a:r>
              <a:rPr lang="ru-RU" sz="1400" dirty="0">
                <a:latin typeface="Times New Roman"/>
                <a:ea typeface="Times New Roman"/>
              </a:rPr>
              <a:t>.	Психодинамические механизмы </a:t>
            </a:r>
            <a:r>
              <a:rPr lang="ru-RU" sz="1400" dirty="0" err="1">
                <a:latin typeface="Times New Roman"/>
                <a:ea typeface="Times New Roman"/>
              </a:rPr>
              <a:t>аддикций</a:t>
            </a:r>
            <a:r>
              <a:rPr lang="ru-RU" sz="1400" dirty="0">
                <a:latin typeface="Times New Roman"/>
                <a:ea typeface="Times New Roman"/>
              </a:rPr>
              <a:t> в современной культуре [Электронный ресурс] / Ц. П. Короленко, Н. В. Дмитриева, Т. А. </a:t>
            </a:r>
            <a:r>
              <a:rPr lang="ru-RU" sz="1400" dirty="0" err="1">
                <a:latin typeface="Times New Roman"/>
                <a:ea typeface="Times New Roman"/>
              </a:rPr>
              <a:t>Шпикс</a:t>
            </a:r>
            <a:r>
              <a:rPr lang="ru-RU" sz="1400" dirty="0">
                <a:latin typeface="Times New Roman"/>
                <a:ea typeface="Times New Roman"/>
              </a:rPr>
              <a:t>. </a:t>
            </a:r>
            <a:r>
              <a:rPr lang="ru-RU" sz="1400" dirty="0" err="1">
                <a:latin typeface="Times New Roman"/>
                <a:ea typeface="Times New Roman"/>
              </a:rPr>
              <a:t>LAPLAMBERTAcademicPublishingGmbH&amp;Co</a:t>
            </a:r>
            <a:r>
              <a:rPr lang="ru-RU" sz="1400" dirty="0">
                <a:latin typeface="Times New Roman"/>
                <a:ea typeface="Times New Roman"/>
              </a:rPr>
              <a:t>. KG, 2011. – 188 с.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Times New Roman"/>
                <a:ea typeface="Times New Roman"/>
              </a:rPr>
              <a:t>2.	Профилактика наркомании и алкоголизма : учебное пособие для </a:t>
            </a:r>
            <a:r>
              <a:rPr lang="ru-RU" sz="1400" dirty="0" err="1">
                <a:latin typeface="Times New Roman"/>
                <a:ea typeface="Times New Roman"/>
              </a:rPr>
              <a:t>студ.вузов</a:t>
            </a:r>
            <a:r>
              <a:rPr lang="ru-RU" sz="1400" dirty="0">
                <a:latin typeface="Times New Roman"/>
                <a:ea typeface="Times New Roman"/>
              </a:rPr>
              <a:t> / Н. А. Сирота, В. М. </a:t>
            </a:r>
            <a:r>
              <a:rPr lang="ru-RU" sz="1400" dirty="0" err="1">
                <a:latin typeface="Times New Roman"/>
                <a:ea typeface="Times New Roman"/>
              </a:rPr>
              <a:t>Ялтонский</a:t>
            </a:r>
            <a:r>
              <a:rPr lang="ru-RU" sz="1400" dirty="0">
                <a:latin typeface="Times New Roman"/>
                <a:ea typeface="Times New Roman"/>
              </a:rPr>
              <a:t>. – М. : Академия, 2008. – 175 с.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Times New Roman"/>
                <a:ea typeface="Times New Roman"/>
              </a:rPr>
              <a:t>Дополнительная литература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Times New Roman"/>
                <a:ea typeface="Times New Roman"/>
              </a:rPr>
              <a:t>1.	</a:t>
            </a:r>
            <a:r>
              <a:rPr lang="ru-RU" sz="1400" dirty="0" err="1">
                <a:latin typeface="Times New Roman"/>
                <a:ea typeface="Times New Roman"/>
              </a:rPr>
              <a:t>Коробкина</a:t>
            </a:r>
            <a:r>
              <a:rPr lang="ru-RU" sz="1400" dirty="0">
                <a:latin typeface="Times New Roman"/>
                <a:ea typeface="Times New Roman"/>
              </a:rPr>
              <a:t> З. В.  Профилактика наркотической зависимости у детей и молодежи : учебное </a:t>
            </a:r>
            <a:r>
              <a:rPr lang="ru-RU" sz="1400" dirty="0" err="1">
                <a:latin typeface="Times New Roman"/>
                <a:ea typeface="Times New Roman"/>
              </a:rPr>
              <a:t>по-собие</a:t>
            </a:r>
            <a:r>
              <a:rPr lang="ru-RU" sz="1400" dirty="0">
                <a:latin typeface="Times New Roman"/>
                <a:ea typeface="Times New Roman"/>
              </a:rPr>
              <a:t> для </a:t>
            </a:r>
            <a:r>
              <a:rPr lang="ru-RU" sz="1400" dirty="0" err="1">
                <a:latin typeface="Times New Roman"/>
                <a:ea typeface="Times New Roman"/>
              </a:rPr>
              <a:t>студ.вузов</a:t>
            </a:r>
            <a:r>
              <a:rPr lang="ru-RU" sz="1400" dirty="0">
                <a:latin typeface="Times New Roman"/>
                <a:ea typeface="Times New Roman"/>
              </a:rPr>
              <a:t>/ З. В. </a:t>
            </a:r>
            <a:r>
              <a:rPr lang="ru-RU" sz="1400" dirty="0" err="1">
                <a:latin typeface="Times New Roman"/>
                <a:ea typeface="Times New Roman"/>
              </a:rPr>
              <a:t>Коробкина</a:t>
            </a:r>
            <a:r>
              <a:rPr lang="ru-RU" sz="1400" dirty="0">
                <a:latin typeface="Times New Roman"/>
                <a:ea typeface="Times New Roman"/>
              </a:rPr>
              <a:t>, В. А. Попов.  – 3-е изд., стереотип. – М.: Академия, 2008. – 192 с.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Times New Roman"/>
                <a:ea typeface="Times New Roman"/>
              </a:rPr>
              <a:t>2.	Наркология [Электронный ресурс] : национальное руководство / Под ред. Н. Н. Иванца, И. П. Анохиной, М. А. </a:t>
            </a:r>
            <a:r>
              <a:rPr lang="ru-RU" sz="1400" dirty="0" err="1">
                <a:latin typeface="Times New Roman"/>
                <a:ea typeface="Times New Roman"/>
              </a:rPr>
              <a:t>Винниковой</a:t>
            </a:r>
            <a:r>
              <a:rPr lang="ru-RU" sz="1400" dirty="0">
                <a:latin typeface="Times New Roman"/>
                <a:ea typeface="Times New Roman"/>
              </a:rPr>
              <a:t>. – М. : ГЭОТАР-Медиа, 2008. – (Серия "</a:t>
            </a:r>
            <a:r>
              <a:rPr lang="ru-RU" sz="1400" dirty="0" err="1">
                <a:latin typeface="Times New Roman"/>
                <a:ea typeface="Times New Roman"/>
              </a:rPr>
              <a:t>Национальныеруко-водства</a:t>
            </a:r>
            <a:r>
              <a:rPr lang="ru-RU" sz="1400" dirty="0">
                <a:latin typeface="Times New Roman"/>
                <a:ea typeface="Times New Roman"/>
              </a:rPr>
              <a:t>"). – http://</a:t>
            </a:r>
            <a:r>
              <a:rPr lang="ru-RU" sz="1400" dirty="0" smtClean="0">
                <a:latin typeface="Times New Roman"/>
                <a:ea typeface="Times New Roman"/>
              </a:rPr>
              <a:t>www.rosmedlib.ru/book/ISBN9785970408872.html</a:t>
            </a:r>
            <a:endParaRPr lang="ru-RU" sz="1400" dirty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Times New Roman"/>
                <a:ea typeface="Times New Roman"/>
              </a:rPr>
              <a:t>4.	Профилактика зависимостей: опыт создания системы первичной профилактики [Комплект] / В. В. Лозовой, О. В. </a:t>
            </a:r>
            <a:r>
              <a:rPr lang="ru-RU" sz="1400" dirty="0" err="1">
                <a:latin typeface="Times New Roman"/>
                <a:ea typeface="Times New Roman"/>
              </a:rPr>
              <a:t>Кремлева</a:t>
            </a:r>
            <a:r>
              <a:rPr lang="ru-RU" sz="1400" dirty="0">
                <a:latin typeface="Times New Roman"/>
                <a:ea typeface="Times New Roman"/>
              </a:rPr>
              <a:t>, Т. В. Лозовая. – М. : [б. и.], 2011. – 448 с. 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6440869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9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Тема9</Template>
  <TotalTime>1405</TotalTime>
  <Words>1529</Words>
  <Application>Microsoft Office PowerPoint</Application>
  <PresentationFormat>Экран (4:3)</PresentationFormat>
  <Paragraphs>119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Тема9</vt:lpstr>
      <vt:lpstr>Нехимические аддикции. Виды нехимических аддикций.  Пищевые аддикции.  Методы психологической коррекции.</vt:lpstr>
      <vt:lpstr>Цели: после изучения студенты будут знать </vt:lpstr>
      <vt:lpstr>Слайд 3</vt:lpstr>
      <vt:lpstr>Особенности нехимических зависимостей </vt:lpstr>
      <vt:lpstr>Слайд 5</vt:lpstr>
      <vt:lpstr> Формы аддиктивного поведения у подростков   </vt:lpstr>
      <vt:lpstr>Слайд 7</vt:lpstr>
      <vt:lpstr>Слайд 8</vt:lpstr>
      <vt:lpstr>Слайд 9</vt:lpstr>
      <vt:lpstr>Основные виды нехимической зависимости по Ц.П.Короленко :  </vt:lpstr>
      <vt:lpstr>Технологические аддикции</vt:lpstr>
      <vt:lpstr>Психологические критерии аддиктивного поведения</vt:lpstr>
      <vt:lpstr>Слайд 13</vt:lpstr>
      <vt:lpstr>Основные нарушения пищевого поведения</vt:lpstr>
      <vt:lpstr>Нервная анорексия</vt:lpstr>
      <vt:lpstr>Четыре стадии нервной анорексии</vt:lpstr>
      <vt:lpstr>Диагностическими критериями нервной анорексии являются:  </vt:lpstr>
      <vt:lpstr>Слайд 18</vt:lpstr>
      <vt:lpstr>Слайд 19</vt:lpstr>
      <vt:lpstr> Диагностические критерии нервной булимии:  </vt:lpstr>
      <vt:lpstr>Вид булимии - стремление поедать несъедобные предметы.</vt:lpstr>
      <vt:lpstr>Сексуальные аддикции</vt:lpstr>
      <vt:lpstr>Слайд 23</vt:lpstr>
      <vt:lpstr>Понятие сексуальной нормы</vt:lpstr>
      <vt:lpstr>Виды сексуальных аддикций</vt:lpstr>
      <vt:lpstr>Слайд 26</vt:lpstr>
      <vt:lpstr>Слайд 27</vt:lpstr>
      <vt:lpstr>Слайд 28</vt:lpstr>
      <vt:lpstr>Слайд 29</vt:lpstr>
      <vt:lpstr>Слайд 30</vt:lpstr>
      <vt:lpstr>Слайд 31</vt:lpstr>
      <vt:lpstr>Работа с нехимическими зависимостями </vt:lpstr>
      <vt:lpstr>ОСНОВНАЯ ЛИТЕРАТУРА: 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психологии</dc:title>
  <dc:creator>User</dc:creator>
  <cp:lastModifiedBy>Зенковская</cp:lastModifiedBy>
  <cp:revision>67</cp:revision>
  <dcterms:created xsi:type="dcterms:W3CDTF">2017-09-30T15:52:17Z</dcterms:created>
  <dcterms:modified xsi:type="dcterms:W3CDTF">2019-01-22T06:08:26Z</dcterms:modified>
</cp:coreProperties>
</file>