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6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&#1057;&#1080;&#1075;&#1072;&#1088;&#1080;&#1083;&#1083;&#1072;" TargetMode="External"/><Relationship Id="rId3" Type="http://schemas.openxmlformats.org/officeDocument/2006/relationships/hyperlink" Target="https://ru.wikipedia.org/wiki/&#1044;&#1099;&#1084;" TargetMode="External"/><Relationship Id="rId7" Type="http://schemas.openxmlformats.org/officeDocument/2006/relationships/hyperlink" Target="https://ru.wikipedia.org/wiki/&#1057;&#1080;&#1075;&#1072;&#1088;&#1072;" TargetMode="External"/><Relationship Id="rId2" Type="http://schemas.openxmlformats.org/officeDocument/2006/relationships/hyperlink" Target="https://ru.wikipedia.org/wiki/&#1050;&#1091;&#1088;&#1077;&#1085;&#1080;&#1077;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&#1057;&#1080;&#1075;&#1072;&#1088;&#1077;&#1090;&#1072;" TargetMode="External"/><Relationship Id="rId5" Type="http://schemas.openxmlformats.org/officeDocument/2006/relationships/hyperlink" Target="https://ru.wikipedia.org/wiki/&#1058;&#1072;&#1073;&#1072;&#1082;" TargetMode="External"/><Relationship Id="rId10" Type="http://schemas.openxmlformats.org/officeDocument/2006/relationships/hyperlink" Target="https://ru.wikipedia.org/wiki/&#1050;&#1072;&#1083;&#1100;&#1103;&#1085;" TargetMode="External"/><Relationship Id="rId4" Type="http://schemas.openxmlformats.org/officeDocument/2006/relationships/hyperlink" Target="https://ru.wikipedia.org/wiki/&#1058;&#1072;&#1073;&#1072;&#1082;_(&#1089;&#1099;&#1088;&#1100;&#1105;)" TargetMode="External"/><Relationship Id="rId9" Type="http://schemas.openxmlformats.org/officeDocument/2006/relationships/hyperlink" Target="https://ru.wikipedia.org/wiki/&#1050;&#1091;&#1088;&#1080;&#1090;&#1077;&#1083;&#1100;&#1085;&#1072;&#1103;_&#1090;&#1088;&#1091;&#1073;&#1082;&#1072;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Зависимость от никотина. Психосоциальные и биологические последствия. Профилактика , психологическая коррекция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5143512"/>
            <a:ext cx="6400800" cy="495288"/>
          </a:xfrm>
        </p:spPr>
        <p:txBody>
          <a:bodyPr>
            <a:normAutofit fontScale="92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i="1" dirty="0" smtClean="0"/>
              <a:t>Зависимость от никотина. 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Психосоциальные и биологические последствия.</a:t>
            </a:r>
            <a:endParaRPr lang="ru-RU" dirty="0" smtClean="0"/>
          </a:p>
          <a:p>
            <a:pPr>
              <a:buNone/>
            </a:pPr>
            <a:r>
              <a:rPr lang="ru-RU" i="1" dirty="0" smtClean="0"/>
              <a:t> Основные подходы в профилактике и коррекции.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err="1" smtClean="0"/>
              <a:t>Табакокуре́ние</a:t>
            </a:r>
            <a:r>
              <a:rPr lang="ru-RU" dirty="0" smtClean="0"/>
              <a:t>(или просто </a:t>
            </a:r>
            <a:r>
              <a:rPr lang="ru-RU" dirty="0" err="1" smtClean="0">
                <a:hlinkClick r:id="rId2"/>
              </a:rPr>
              <a:t>куре́ние</a:t>
            </a:r>
            <a:r>
              <a:rPr lang="ru-RU" dirty="0" smtClean="0"/>
              <a:t>)вдыхание </a:t>
            </a:r>
            <a:r>
              <a:rPr lang="ru-RU" dirty="0" smtClean="0">
                <a:hlinkClick r:id="rId3"/>
              </a:rPr>
              <a:t>дыма</a:t>
            </a:r>
            <a:r>
              <a:rPr lang="ru-RU" dirty="0" smtClean="0"/>
              <a:t> тлеющего </a:t>
            </a:r>
            <a:r>
              <a:rPr lang="ru-RU" dirty="0" smtClean="0">
                <a:hlinkClick r:id="rId4"/>
              </a:rPr>
              <a:t>табака</a:t>
            </a:r>
            <a:r>
              <a:rPr lang="ru-RU" dirty="0" smtClean="0"/>
              <a:t>(ферментированных </a:t>
            </a:r>
            <a:r>
              <a:rPr lang="ru-RU" dirty="0" smtClean="0"/>
              <a:t>и высушенных или обработанных листьев некоторых видов </a:t>
            </a:r>
            <a:r>
              <a:rPr lang="ru-RU" dirty="0" smtClean="0">
                <a:hlinkClick r:id="rId5"/>
              </a:rPr>
              <a:t>табака</a:t>
            </a:r>
            <a:r>
              <a:rPr lang="ru-RU" dirty="0" smtClean="0"/>
              <a:t>), наиболее часто в виде </a:t>
            </a:r>
            <a:r>
              <a:rPr lang="ru-RU" dirty="0" smtClean="0"/>
              <a:t>курения </a:t>
            </a:r>
            <a:r>
              <a:rPr lang="ru-RU" dirty="0" smtClean="0">
                <a:hlinkClick r:id="rId6"/>
              </a:rPr>
              <a:t>сигарет</a:t>
            </a:r>
            <a:r>
              <a:rPr lang="ru-RU" dirty="0" smtClean="0"/>
              <a:t>, </a:t>
            </a:r>
            <a:r>
              <a:rPr lang="ru-RU" dirty="0" smtClean="0">
                <a:hlinkClick r:id="rId7"/>
              </a:rPr>
              <a:t>сигар</a:t>
            </a:r>
            <a:r>
              <a:rPr lang="ru-RU" dirty="0" smtClean="0"/>
              <a:t>, </a:t>
            </a:r>
            <a:r>
              <a:rPr lang="ru-RU" dirty="0" err="1" smtClean="0">
                <a:hlinkClick r:id="rId8"/>
              </a:rPr>
              <a:t>сигарилл</a:t>
            </a:r>
            <a:r>
              <a:rPr lang="ru-RU" dirty="0" smtClean="0"/>
              <a:t>, </a:t>
            </a:r>
            <a:r>
              <a:rPr lang="ru-RU" dirty="0" smtClean="0">
                <a:hlinkClick r:id="rId9"/>
              </a:rPr>
              <a:t>курительных </a:t>
            </a:r>
            <a:r>
              <a:rPr lang="ru-RU" dirty="0" smtClean="0">
                <a:hlinkClick r:id="rId9"/>
              </a:rPr>
              <a:t>трубок </a:t>
            </a:r>
            <a:r>
              <a:rPr lang="ru-RU" dirty="0" smtClean="0"/>
              <a:t>или </a:t>
            </a:r>
            <a:r>
              <a:rPr lang="ru-RU" dirty="0" smtClean="0">
                <a:hlinkClick r:id="rId10"/>
              </a:rPr>
              <a:t>кальяна</a:t>
            </a:r>
            <a:r>
              <a:rPr lang="ru-RU" dirty="0" smtClean="0"/>
              <a:t>. В некоторых социумах курение табака </a:t>
            </a:r>
            <a:r>
              <a:rPr lang="ru-RU" dirty="0" smtClean="0"/>
              <a:t>является ритуалом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Злоупотребление </a:t>
            </a:r>
            <a:r>
              <a:rPr lang="ru-RU" dirty="0" smtClean="0"/>
              <a:t>— использование определенных </a:t>
            </a:r>
            <a:r>
              <a:rPr lang="ru-RU" dirty="0" err="1" smtClean="0"/>
              <a:t>психоактивных</a:t>
            </a:r>
            <a:r>
              <a:rPr lang="ru-RU" dirty="0" smtClean="0"/>
              <a:t> веществ, приносящее вред.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/>
              <a:t>Зависимость </a:t>
            </a:r>
            <a:r>
              <a:rPr lang="ru-RU" dirty="0" smtClean="0"/>
              <a:t>— этот термин используется в трех значениях:</a:t>
            </a:r>
          </a:p>
          <a:p>
            <a:pPr>
              <a:buNone/>
            </a:pPr>
            <a:r>
              <a:rPr lang="ru-RU" dirty="0" smtClean="0"/>
              <a:t> Физическая зависимость — физиологическое состояние адаптации к специфическому </a:t>
            </a:r>
            <a:r>
              <a:rPr lang="ru-RU" dirty="0" err="1" smtClean="0"/>
              <a:t>психоактивному</a:t>
            </a:r>
            <a:r>
              <a:rPr lang="ru-RU" dirty="0" smtClean="0"/>
              <a:t> веществу, характеризующееся появлением абстинентного синдрома во время воздержания, который может сменяться полностью или частично при возобновлении потребления вещества.</a:t>
            </a:r>
          </a:p>
          <a:p>
            <a:pPr>
              <a:buNone/>
            </a:pPr>
            <a:r>
              <a:rPr lang="ru-RU" dirty="0" smtClean="0"/>
              <a:t> Психологическая зависимость — субъективное ощущение потребности в специфическом </a:t>
            </a:r>
            <a:r>
              <a:rPr lang="ru-RU" dirty="0" err="1" smtClean="0"/>
              <a:t>психоактивном</a:t>
            </a:r>
            <a:r>
              <a:rPr lang="ru-RU" dirty="0" smtClean="0"/>
              <a:t> веществе, либо из-за его позитивных эффектов, либо для </a:t>
            </a:r>
            <a:r>
              <a:rPr lang="ru-RU" dirty="0" err="1" smtClean="0"/>
              <a:t>избежания</a:t>
            </a:r>
            <a:r>
              <a:rPr lang="ru-RU" dirty="0" smtClean="0"/>
              <a:t> негативных эффектов, связываемых с его отсутствием.</a:t>
            </a:r>
          </a:p>
          <a:p>
            <a:pPr>
              <a:buNone/>
            </a:pPr>
            <a:r>
              <a:rPr lang="ru-RU" dirty="0" smtClean="0"/>
              <a:t> Одна из категорий заболевания, связанного с употреблением веществ.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Реабилитация </a:t>
            </a:r>
            <a:r>
              <a:rPr lang="ru-RU" dirty="0" smtClean="0"/>
              <a:t>— восстановление оптимального состояния здоровья с помощью медицинских, психологических и социальных мер, включая</a:t>
            </a:r>
          </a:p>
          <a:p>
            <a:pPr>
              <a:buNone/>
            </a:pPr>
            <a:r>
              <a:rPr lang="ru-RU" dirty="0" smtClean="0"/>
              <a:t>поддержку группы для алкоголика /наркомана, члена семьи или значимого другого.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Лечение </a:t>
            </a:r>
            <a:r>
              <a:rPr lang="ru-RU" dirty="0" smtClean="0"/>
              <a:t>— применение запланированных процедур для идентификации и изменения паттернов поведения, которые </a:t>
            </a:r>
            <a:r>
              <a:rPr lang="ru-RU" dirty="0" err="1" smtClean="0"/>
              <a:t>малоадаптивны</a:t>
            </a:r>
            <a:r>
              <a:rPr lang="ru-RU" dirty="0" smtClean="0"/>
              <a:t>, деструктивны и вредят здоровью; или для восстановления необходимого уровня физического, психологического и социального функционирования.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Трезвость </a:t>
            </a:r>
            <a:r>
              <a:rPr lang="ru-RU" dirty="0" smtClean="0"/>
              <a:t>— состояние полного воздержания от </a:t>
            </a:r>
            <a:r>
              <a:rPr lang="ru-RU" dirty="0" err="1" smtClean="0"/>
              <a:t>психоактивных</a:t>
            </a:r>
            <a:r>
              <a:rPr lang="ru-RU" dirty="0" smtClean="0"/>
              <a:t> веществ индивидом с зависимостью, в сочетании с удовлетворяющим его качеством жизни.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b="1" dirty="0" smtClean="0"/>
              <a:t>Профилактика </a:t>
            </a:r>
            <a:r>
              <a:rPr lang="ru-RU" dirty="0" smtClean="0"/>
              <a:t>— социальные, экономические, законные (правительственные), медицинские и/или психологические меры, направленные на минимизацию использования веществ, потенциально вызывающих зависимость, на снижение риска зависимости у предрасположенных к тому индивидов или на уменьшение прочих неблагоприятных последствий употребления </a:t>
            </a:r>
            <a:r>
              <a:rPr lang="ru-RU" dirty="0" err="1" smtClean="0"/>
              <a:t>психоактивных</a:t>
            </a:r>
            <a:r>
              <a:rPr lang="ru-RU" dirty="0" smtClean="0"/>
              <a:t> веществ. Первичная профилактика состоит из попыток уменьшить случаи </a:t>
            </a:r>
            <a:r>
              <a:rPr lang="ru-RU" dirty="0" err="1" smtClean="0"/>
              <a:t>аддиктивных</a:t>
            </a:r>
            <a:r>
              <a:rPr lang="ru-RU" dirty="0" smtClean="0"/>
              <a:t> заболеваний и связанных с ними проблем у населения. Вторичная профилактика направлена на раннее выявление, диагностику и лечение подвергнувшихся воздействию индивидов. Профилактика третьего уровня пытается снизить случаи осложнений </a:t>
            </a:r>
            <a:r>
              <a:rPr lang="ru-RU" dirty="0" err="1" smtClean="0"/>
              <a:t>аддиктивных</a:t>
            </a:r>
            <a:r>
              <a:rPr lang="ru-RU" dirty="0" smtClean="0"/>
              <a:t> заболеваний.</a:t>
            </a:r>
          </a:p>
          <a:p>
            <a:pPr>
              <a:buNone/>
            </a:pPr>
            <a:r>
              <a:rPr lang="ru-RU" b="1" dirty="0" smtClean="0"/>
              <a:t>Выздоровление</a:t>
            </a:r>
            <a:r>
              <a:rPr lang="ru-RU" dirty="0" smtClean="0"/>
              <a:t> — процесс преодоления как физической, так и психологической зависимости от </a:t>
            </a:r>
            <a:r>
              <a:rPr lang="ru-RU" dirty="0" err="1" smtClean="0"/>
              <a:t>психоактивного</a:t>
            </a:r>
            <a:r>
              <a:rPr lang="ru-RU" dirty="0" smtClean="0"/>
              <a:t> вещества, с внутренним обязательством сохранять трезвость.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литературы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600200"/>
            <a:ext cx="8572560" cy="4525963"/>
          </a:xfrm>
        </p:spPr>
        <p:txBody>
          <a:bodyPr>
            <a:normAutofit fontScale="92500"/>
          </a:bodyPr>
          <a:lstStyle/>
          <a:p>
            <a:pPr lvl="0">
              <a:buNone/>
            </a:pPr>
            <a:r>
              <a:rPr lang="ru-RU" dirty="0" err="1" smtClean="0"/>
              <a:t>Психодинамические</a:t>
            </a:r>
            <a:r>
              <a:rPr lang="ru-RU" dirty="0" smtClean="0"/>
              <a:t> механизмы </a:t>
            </a:r>
            <a:r>
              <a:rPr lang="ru-RU" dirty="0" err="1" smtClean="0"/>
              <a:t>аддикций</a:t>
            </a:r>
            <a:r>
              <a:rPr lang="ru-RU" dirty="0" smtClean="0"/>
              <a:t> в современной культуре [Электронный ресурс] / Ц. П. Короленко, Н. В. Дмитриева, Т. А. </a:t>
            </a:r>
            <a:r>
              <a:rPr lang="ru-RU" dirty="0" err="1" smtClean="0"/>
              <a:t>Шпикс</a:t>
            </a:r>
            <a:r>
              <a:rPr lang="ru-RU" dirty="0" smtClean="0"/>
              <a:t>. – </a:t>
            </a:r>
            <a:r>
              <a:rPr lang="ru-RU" dirty="0" err="1" smtClean="0"/>
              <a:t>LAPLAMBERTAcademicPublishingGmbH</a:t>
            </a:r>
            <a:r>
              <a:rPr lang="ru-RU" dirty="0" smtClean="0"/>
              <a:t> &amp; </a:t>
            </a:r>
            <a:r>
              <a:rPr lang="ru-RU" dirty="0" err="1" smtClean="0"/>
              <a:t>Co</a:t>
            </a:r>
            <a:r>
              <a:rPr lang="ru-RU" dirty="0" smtClean="0"/>
              <a:t>. KG, 2011. – 188 с.</a:t>
            </a:r>
          </a:p>
          <a:p>
            <a:pPr lvl="0">
              <a:buNone/>
            </a:pPr>
            <a:r>
              <a:rPr lang="ru-RU" dirty="0" smtClean="0"/>
              <a:t>Профилактика наркомании и алкоголизма : учебное пособие для студ.вузов / Н. А. Сирота, В. М. </a:t>
            </a:r>
            <a:r>
              <a:rPr lang="ru-RU" dirty="0" err="1" smtClean="0"/>
              <a:t>Ялтонский</a:t>
            </a:r>
            <a:r>
              <a:rPr lang="ru-RU" dirty="0" smtClean="0"/>
              <a:t>. – М. : Академия, 2008. – 175 с.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378</Words>
  <PresentationFormat>Экран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Зависимость от никотина. Психосоциальные и биологические последствия. Профилактика , психологическая коррекция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Список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Зенковская</cp:lastModifiedBy>
  <cp:revision>3</cp:revision>
  <dcterms:modified xsi:type="dcterms:W3CDTF">2019-01-22T06:02:46Z</dcterms:modified>
</cp:coreProperties>
</file>