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sldIdLst>
    <p:sldId id="256" r:id="rId2"/>
    <p:sldId id="257" r:id="rId3"/>
    <p:sldId id="265" r:id="rId4"/>
    <p:sldId id="259" r:id="rId5"/>
    <p:sldId id="260" r:id="rId6"/>
    <p:sldId id="268" r:id="rId7"/>
    <p:sldId id="263" r:id="rId8"/>
    <p:sldId id="267" r:id="rId9"/>
    <p:sldId id="270" r:id="rId10"/>
    <p:sldId id="271" r:id="rId11"/>
    <p:sldId id="272" r:id="rId12"/>
    <p:sldId id="273" r:id="rId13"/>
    <p:sldId id="261" r:id="rId14"/>
    <p:sldId id="269" r:id="rId15"/>
    <p:sldId id="266" r:id="rId16"/>
    <p:sldId id="274" r:id="rId17"/>
    <p:sldId id="26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62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C218F-5F1A-44E7-83B1-23385F769C08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B6E3C9C-4AEF-4802-848C-660448379B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C218F-5F1A-44E7-83B1-23385F769C08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E3C9C-4AEF-4802-848C-660448379B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C218F-5F1A-44E7-83B1-23385F769C08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E3C9C-4AEF-4802-848C-660448379B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C218F-5F1A-44E7-83B1-23385F769C08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E3C9C-4AEF-4802-848C-660448379B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C218F-5F1A-44E7-83B1-23385F769C08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E3C9C-4AEF-4802-848C-660448379B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C218F-5F1A-44E7-83B1-23385F769C08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E3C9C-4AEF-4802-848C-660448379B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C218F-5F1A-44E7-83B1-23385F769C08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E3C9C-4AEF-4802-848C-660448379B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C218F-5F1A-44E7-83B1-23385F769C08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E3C9C-4AEF-4802-848C-660448379B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C218F-5F1A-44E7-83B1-23385F769C08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E3C9C-4AEF-4802-848C-660448379B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C218F-5F1A-44E7-83B1-23385F769C08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E3C9C-4AEF-4802-848C-660448379B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C218F-5F1A-44E7-83B1-23385F769C08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E3C9C-4AEF-4802-848C-660448379B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C8C218F-5F1A-44E7-83B1-23385F769C08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B6E3C9C-4AEF-4802-848C-660448379B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Кафедра педагогики и психологии НГМУ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4705" y="3214686"/>
            <a:ext cx="6753378" cy="1357322"/>
          </a:xfrm>
        </p:spPr>
        <p:txBody>
          <a:bodyPr/>
          <a:lstStyle/>
          <a:p>
            <a:r>
              <a:rPr lang="ru-RU" sz="2800" b="1" dirty="0" err="1" smtClean="0"/>
              <a:t>Шопоголизм</a:t>
            </a:r>
            <a:r>
              <a:rPr lang="ru-RU" sz="2800" b="1" dirty="0" smtClean="0"/>
              <a:t> как вид нехимической </a:t>
            </a:r>
            <a:r>
              <a:rPr lang="ru-RU" sz="2800" b="1" dirty="0" err="1" smtClean="0"/>
              <a:t>аддикции</a:t>
            </a:r>
            <a:r>
              <a:rPr lang="ru-RU" sz="2800" b="1" dirty="0" smtClean="0"/>
              <a:t>  </a:t>
            </a:r>
            <a:r>
              <a:rPr lang="ru-RU" sz="2800" b="1" dirty="0" smtClean="0"/>
              <a:t>личности</a:t>
            </a:r>
            <a:endParaRPr lang="ru-RU" sz="2800" b="1" dirty="0"/>
          </a:p>
        </p:txBody>
      </p:sp>
      <p:pic>
        <p:nvPicPr>
          <p:cNvPr id="5" name="Рисунок 4" descr="Ð¨Ð¾Ð¿Ð¾Ð³Ð¾Ð»Ð¸Ð·Ð¼: ÑÐ¾Ð¿Ð¸Ð½Ð³ ÐºÐ°Ðº Ð·Ð°Ð²Ð¸ÑÐ¸Ð¼Ð¾ÑÑÑ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4194" y="404664"/>
            <a:ext cx="4500946" cy="23099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85377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Понятия «</a:t>
            </a:r>
            <a:r>
              <a:rPr lang="ru-RU" dirty="0"/>
              <a:t>шоппинг» и «</a:t>
            </a:r>
            <a:r>
              <a:rPr lang="ru-RU" dirty="0" err="1"/>
              <a:t>шопоголизм</a:t>
            </a:r>
            <a:r>
              <a:rPr lang="ru-RU" dirty="0"/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Шопинг </a:t>
            </a:r>
            <a:r>
              <a:rPr lang="ru-RU" dirty="0"/>
              <a:t>- форма времяпрепровождения в виде посещения магазинов, обычно в торговых центрах и комплексах, и покупки товаров: одежды, обуви, аксессуаров, головных уборов, подарков, косметики и др.</a:t>
            </a:r>
          </a:p>
          <a:p>
            <a:r>
              <a:rPr lang="ru-RU" b="1" dirty="0" err="1"/>
              <a:t>Шопоголизм</a:t>
            </a:r>
            <a:r>
              <a:rPr lang="ru-RU" b="1" dirty="0"/>
              <a:t> (</a:t>
            </a:r>
            <a:r>
              <a:rPr lang="ru-RU" b="1" dirty="0" err="1"/>
              <a:t>ониомания</a:t>
            </a:r>
            <a:r>
              <a:rPr lang="ru-RU" b="1" dirty="0"/>
              <a:t>)</a:t>
            </a:r>
            <a:r>
              <a:rPr lang="ru-RU" dirty="0"/>
              <a:t> - навязчивое и непреодолимое желание человека совершать покупки, не сопоставляя последствия с необходимостью.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276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Виды </a:t>
            </a:r>
            <a:r>
              <a:rPr lang="ru-RU" dirty="0" smtClean="0"/>
              <a:t>шопинга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2800" dirty="0" smtClean="0"/>
              <a:t>детский </a:t>
            </a:r>
            <a:r>
              <a:rPr lang="ru-RU" sz="2800" dirty="0"/>
              <a:t>шопинг</a:t>
            </a:r>
          </a:p>
          <a:p>
            <a:pPr lvl="0"/>
            <a:r>
              <a:rPr lang="ru-RU" sz="2800" dirty="0"/>
              <a:t>женский ш</a:t>
            </a:r>
            <a:r>
              <a:rPr lang="ru-RU" sz="2800" dirty="0" smtClean="0"/>
              <a:t>опинг</a:t>
            </a:r>
            <a:endParaRPr lang="ru-RU" sz="2800" dirty="0"/>
          </a:p>
          <a:p>
            <a:pPr lvl="0"/>
            <a:r>
              <a:rPr lang="ru-RU" sz="2800" dirty="0"/>
              <a:t>мужской шопинг</a:t>
            </a:r>
          </a:p>
          <a:p>
            <a:pPr lvl="0"/>
            <a:r>
              <a:rPr lang="ru-RU" sz="2800" dirty="0"/>
              <a:t>интернет шопинг</a:t>
            </a:r>
          </a:p>
          <a:p>
            <a:pPr lvl="0"/>
            <a:r>
              <a:rPr lang="ru-RU" sz="2800" dirty="0"/>
              <a:t>книжный шопинг</a:t>
            </a:r>
          </a:p>
          <a:p>
            <a:pPr lvl="0"/>
            <a:r>
              <a:rPr lang="ru-RU" sz="2800" dirty="0"/>
              <a:t>мобильный </a:t>
            </a:r>
            <a:r>
              <a:rPr lang="ru-RU" sz="2800" dirty="0" smtClean="0"/>
              <a:t>шопинг и др.</a:t>
            </a:r>
            <a:endParaRPr lang="ru-RU" sz="2800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9494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Роль рекламы в возникновении </a:t>
            </a:r>
            <a:r>
              <a:rPr lang="ru-RU" b="1" dirty="0" err="1" smtClean="0"/>
              <a:t>шопоголизма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r>
              <a:rPr lang="ru-RU" dirty="0"/>
              <a:t>Возникновению пристрастия к шопингу способствует хорошо поставленная реклама товара – то, как его преподносят в магазинах. В современном мире рыночных отношений магазины переполнены товарами примерно одинакового качества, представленными разными фирмами, между которыми существует жесточайшая конкуренция. </a:t>
            </a:r>
            <a:endParaRPr lang="ru-RU" dirty="0" smtClean="0"/>
          </a:p>
          <a:p>
            <a:pPr marL="114300" indent="0">
              <a:buNone/>
            </a:pPr>
            <a:r>
              <a:rPr lang="ru-RU" dirty="0" smtClean="0"/>
              <a:t>В </a:t>
            </a:r>
            <a:r>
              <a:rPr lang="ru-RU" dirty="0"/>
              <a:t>таких условиях магазины уже давно используют различные ловушки, завлекающие покупателей и убеждающие их приобрести конкретный товар. Для этих целей используется знание </a:t>
            </a:r>
            <a:r>
              <a:rPr lang="ru-RU" dirty="0" smtClean="0"/>
              <a:t>психологии человека</a:t>
            </a:r>
            <a:r>
              <a:rPr lang="ru-RU" dirty="0"/>
              <a:t>. Людей программируют на совершение тех или иных поступков, в частности на покупку определенного, но не всегда нужного товара.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5700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Психологически внушаемые группы людей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r>
              <a:rPr lang="ru-RU" dirty="0"/>
              <a:t>С точки зрения </a:t>
            </a:r>
            <a:r>
              <a:rPr lang="ru-RU" dirty="0" smtClean="0"/>
              <a:t>психологии внушению </a:t>
            </a:r>
            <a:r>
              <a:rPr lang="ru-RU" dirty="0"/>
              <a:t>сильнее всех поддаются следующие группы людей:</a:t>
            </a:r>
          </a:p>
          <a:p>
            <a:r>
              <a:rPr lang="ru-RU" dirty="0" smtClean="0"/>
              <a:t>больные</a:t>
            </a:r>
            <a:r>
              <a:rPr lang="ru-RU" dirty="0"/>
              <a:t>;</a:t>
            </a:r>
          </a:p>
          <a:p>
            <a:r>
              <a:rPr lang="ru-RU" dirty="0" smtClean="0"/>
              <a:t>дети</a:t>
            </a:r>
            <a:r>
              <a:rPr lang="ru-RU" dirty="0"/>
              <a:t>;</a:t>
            </a:r>
          </a:p>
          <a:p>
            <a:r>
              <a:rPr lang="ru-RU" dirty="0" smtClean="0"/>
              <a:t>люди </a:t>
            </a:r>
            <a:r>
              <a:rPr lang="ru-RU" dirty="0"/>
              <a:t>в период стрессов, распада стереотипов;</a:t>
            </a:r>
          </a:p>
          <a:p>
            <a:r>
              <a:rPr lang="ru-RU" dirty="0" smtClean="0"/>
              <a:t>люди</a:t>
            </a:r>
            <a:r>
              <a:rPr lang="ru-RU" dirty="0"/>
              <a:t>, утомленные чем-либо;</a:t>
            </a:r>
          </a:p>
          <a:p>
            <a:r>
              <a:rPr lang="ru-RU" dirty="0" smtClean="0"/>
              <a:t>женщины </a:t>
            </a:r>
            <a:r>
              <a:rPr lang="ru-RU" dirty="0"/>
              <a:t>(более внушаемы, более чем мужчины).</a:t>
            </a:r>
          </a:p>
          <a:p>
            <a:pPr marL="114300" indent="0">
              <a:buNone/>
            </a:pPr>
            <a:r>
              <a:rPr lang="ru-RU" dirty="0"/>
              <a:t>Именно на эти группы людей чаще всего ориентируется реклама. Так, например, дети очень сильно влияют на выбор родителей при покупке, выпрашивая у них различные детские товары. Запугивание людей (возможными болезнями, стрессами и т. п.) также вынуждает их делать незапланированные покупки.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7533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Типы </a:t>
            </a:r>
            <a:r>
              <a:rPr lang="ru-RU" b="1" dirty="0"/>
              <a:t>поведения покупателей во время шопинга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/>
              <a:t>По отношению к шопингу:</a:t>
            </a:r>
          </a:p>
          <a:p>
            <a:r>
              <a:rPr lang="ru-RU" dirty="0" smtClean="0"/>
              <a:t>как </a:t>
            </a:r>
            <a:r>
              <a:rPr lang="ru-RU" dirty="0"/>
              <a:t>к </a:t>
            </a:r>
            <a:r>
              <a:rPr lang="ru-RU" dirty="0" smtClean="0"/>
              <a:t>досугу</a:t>
            </a:r>
            <a:endParaRPr lang="ru-RU" dirty="0"/>
          </a:p>
          <a:p>
            <a:r>
              <a:rPr lang="ru-RU" dirty="0" smtClean="0"/>
              <a:t>как </a:t>
            </a:r>
            <a:r>
              <a:rPr lang="ru-RU" dirty="0"/>
              <a:t>к </a:t>
            </a:r>
            <a:r>
              <a:rPr lang="ru-RU" dirty="0" smtClean="0"/>
              <a:t>обязанности</a:t>
            </a:r>
            <a:endParaRPr lang="ru-RU" dirty="0"/>
          </a:p>
          <a:p>
            <a:pPr marL="114300" indent="0">
              <a:buNone/>
            </a:pPr>
            <a:r>
              <a:rPr lang="ru-RU" dirty="0"/>
              <a:t>По характеру осуществления покупок:</a:t>
            </a:r>
          </a:p>
          <a:p>
            <a:r>
              <a:rPr lang="ru-RU" dirty="0" smtClean="0"/>
              <a:t>разведывательный</a:t>
            </a:r>
            <a:endParaRPr lang="ru-RU" dirty="0"/>
          </a:p>
          <a:p>
            <a:r>
              <a:rPr lang="ru-RU" dirty="0" smtClean="0"/>
              <a:t>функциональный</a:t>
            </a:r>
            <a:endParaRPr lang="ru-RU" dirty="0"/>
          </a:p>
          <a:p>
            <a:pPr marL="114300" indent="0">
              <a:buNone/>
            </a:pPr>
            <a:r>
              <a:rPr lang="ru-RU" dirty="0"/>
              <a:t>По индивидуалистическому характеру посещения магазинов:</a:t>
            </a:r>
          </a:p>
          <a:p>
            <a:r>
              <a:rPr lang="ru-RU" dirty="0" smtClean="0"/>
              <a:t>в одиночку</a:t>
            </a:r>
            <a:endParaRPr lang="ru-RU" dirty="0"/>
          </a:p>
          <a:p>
            <a:r>
              <a:rPr lang="ru-RU" dirty="0" smtClean="0"/>
              <a:t>коллективный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91439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Причины возникновения </a:t>
            </a:r>
            <a:r>
              <a:rPr lang="ru-RU" dirty="0" err="1"/>
              <a:t>шопомании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 smtClean="0"/>
              <a:t>психологические </a:t>
            </a:r>
            <a:r>
              <a:rPr lang="ru-RU" dirty="0"/>
              <a:t>проблемы</a:t>
            </a:r>
          </a:p>
          <a:p>
            <a:pPr lvl="0"/>
            <a:r>
              <a:rPr lang="ru-RU" dirty="0"/>
              <a:t>трудности общения и взаимоотношений</a:t>
            </a:r>
          </a:p>
          <a:p>
            <a:pPr lvl="0"/>
            <a:r>
              <a:rPr lang="ru-RU" dirty="0"/>
              <a:t>глубокий внутренний конфликт</a:t>
            </a:r>
          </a:p>
          <a:p>
            <a:pPr lvl="0"/>
            <a:r>
              <a:rPr lang="ru-RU" dirty="0"/>
              <a:t>н</a:t>
            </a:r>
            <a:r>
              <a:rPr lang="ru-RU" dirty="0" smtClean="0"/>
              <a:t>изкая самооценка</a:t>
            </a:r>
            <a:endParaRPr lang="ru-RU" dirty="0"/>
          </a:p>
          <a:p>
            <a:pPr lvl="0"/>
            <a:r>
              <a:rPr lang="ru-RU" dirty="0"/>
              <a:t>чувство вины или старые обиды</a:t>
            </a:r>
          </a:p>
          <a:p>
            <a:pPr lvl="0"/>
            <a:r>
              <a:rPr lang="ru-RU" dirty="0"/>
              <a:t>скучная жизнь</a:t>
            </a:r>
          </a:p>
          <a:p>
            <a:pPr lvl="0"/>
            <a:r>
              <a:rPr lang="ru-RU" dirty="0"/>
              <a:t>психологические травмы детства</a:t>
            </a:r>
          </a:p>
          <a:p>
            <a:pPr lvl="0"/>
            <a:r>
              <a:rPr lang="ru-RU" dirty="0"/>
              <a:t>недостаток человеческого внимания</a:t>
            </a:r>
          </a:p>
          <a:p>
            <a:pPr lvl="0"/>
            <a:r>
              <a:rPr lang="ru-RU" dirty="0"/>
              <a:t>д</a:t>
            </a:r>
            <a:r>
              <a:rPr lang="ru-RU" dirty="0" smtClean="0"/>
              <a:t>епрессия и др.</a:t>
            </a:r>
            <a:endParaRPr lang="ru-RU" dirty="0"/>
          </a:p>
          <a:p>
            <a:pPr marL="11430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3464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стадии </a:t>
            </a:r>
            <a:r>
              <a:rPr lang="ru-RU" dirty="0" err="1"/>
              <a:t>ониомании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ctr">
              <a:buNone/>
            </a:pPr>
            <a:r>
              <a:rPr lang="ru-RU" b="1" dirty="0"/>
              <a:t>I стадия</a:t>
            </a:r>
          </a:p>
          <a:p>
            <a:pPr marL="114300" indent="0">
              <a:buNone/>
            </a:pPr>
            <a:r>
              <a:rPr lang="ru-RU" dirty="0"/>
              <a:t>Человек начал ощущать удовольствие от покупок. Поэтому, когда появляются лишние деньги и свободное время, он отправляется на прогулку по магазинам присмотреть себе что-нибудь не потому, что возникла необходимость, а ради развлечения. Человек начинает с помощью шопинга восполнять не физические потребности, а скорее душевные. При этом к самому шопингу он относится не очень серьезно, как и к любому развлечению.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7352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стадии </a:t>
            </a:r>
            <a:r>
              <a:rPr lang="ru-RU" dirty="0" err="1"/>
              <a:t>ониомании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14300" indent="0" algn="ctr">
              <a:buNone/>
            </a:pPr>
            <a:r>
              <a:rPr lang="ru-RU" b="1" dirty="0"/>
              <a:t>II стадия</a:t>
            </a:r>
          </a:p>
          <a:p>
            <a:pPr marL="114300" indent="0">
              <a:buNone/>
            </a:pPr>
            <a:r>
              <a:rPr lang="ru-RU" dirty="0"/>
              <a:t>Основным признаком является возникновение желания сменить свой стиль.</a:t>
            </a:r>
          </a:p>
          <a:p>
            <a:pPr marL="114300" indent="0">
              <a:buNone/>
            </a:pPr>
            <a:r>
              <a:rPr lang="ru-RU" dirty="0" smtClean="0"/>
              <a:t>Новые </a:t>
            </a:r>
            <a:r>
              <a:rPr lang="ru-RU" dirty="0"/>
              <a:t>наряды и аксессуары приносят эстетическое удовольствие своей красотой, необычностью, какими-то новыми нотками. Смена собственного имиджа приносит новые приятные впечатления и будоражащие душу чувства. Это заставляет чувствовать себя новым человеком. Ему кажется, что с обновлением гардероба обновилась и вся жизнь, начата заново, без старых проблем и ошибок. Такие мысли доставляют массу удовольствия.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0911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стадии </a:t>
            </a:r>
            <a:r>
              <a:rPr lang="ru-RU" dirty="0" err="1"/>
              <a:t>ониомании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ctr">
              <a:buNone/>
            </a:pPr>
            <a:r>
              <a:rPr lang="ru-RU" b="1" dirty="0"/>
              <a:t>III стадия</a:t>
            </a:r>
          </a:p>
          <a:p>
            <a:pPr marL="114300" indent="0">
              <a:buNone/>
            </a:pPr>
            <a:r>
              <a:rPr lang="ru-RU" dirty="0"/>
              <a:t>На этом этапе развития </a:t>
            </a:r>
            <a:r>
              <a:rPr lang="ru-RU" dirty="0" err="1"/>
              <a:t>шопомании</a:t>
            </a:r>
            <a:r>
              <a:rPr lang="ru-RU" dirty="0"/>
              <a:t> человек, рассматривая разложенные по полкам и развешенные </a:t>
            </a:r>
            <a:r>
              <a:rPr lang="ru-RU" dirty="0" smtClean="0"/>
              <a:t>на вешалках </a:t>
            </a:r>
            <a:r>
              <a:rPr lang="ru-RU" dirty="0"/>
              <a:t>товары, вдруг видит нечто интересное и тут же вспоминает, что в его гардеробе есть одна вещь, которая будет идеально сочетаться с новинкой. При этом совершенно не учитывается тот факт, что дома есть и несколько вещей прекрасно сочетающихся с той вещью из гардероба, которую человек захотел вдруг дополнить.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0605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стадии </a:t>
            </a:r>
            <a:r>
              <a:rPr lang="ru-RU" dirty="0" err="1"/>
              <a:t>ониомании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ctr">
              <a:buNone/>
            </a:pPr>
            <a:r>
              <a:rPr lang="ru-RU" b="1" dirty="0"/>
              <a:t>IV стадия</a:t>
            </a:r>
          </a:p>
          <a:p>
            <a:pPr marL="114300" indent="0">
              <a:buNone/>
            </a:pPr>
            <a:r>
              <a:rPr lang="ru-RU" dirty="0"/>
              <a:t>Заболевание продолжает прогрессировать. Это можно определить по тому, что человек остается все менее доволен своим выбором и существующим гардеробом. Пусть платяной шкаф ломится от одежды, но все это не то! Как говорится, одежды полно, а одеть нечего. Это и есть основной девиз </a:t>
            </a:r>
            <a:r>
              <a:rPr lang="ru-RU" dirty="0" err="1"/>
              <a:t>шопоманов</a:t>
            </a:r>
            <a:r>
              <a:rPr lang="ru-RU" dirty="0"/>
              <a:t>, перешедших на четвертую стадию.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3155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стадии </a:t>
            </a:r>
            <a:r>
              <a:rPr lang="ru-RU" dirty="0" err="1"/>
              <a:t>ониомании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14300" indent="0" algn="ctr">
              <a:buNone/>
            </a:pPr>
            <a:r>
              <a:rPr lang="ru-RU" b="1" dirty="0"/>
              <a:t>V стадия</a:t>
            </a:r>
          </a:p>
          <a:p>
            <a:pPr marL="114300" indent="0">
              <a:buNone/>
            </a:pPr>
            <a:r>
              <a:rPr lang="ru-RU" dirty="0"/>
              <a:t>Однажды человеку приходит в голову озарение, зачем ему столько вещей? Шкаф и чулан с трудом закрываются. Но на этой стадии </a:t>
            </a:r>
            <a:r>
              <a:rPr lang="ru-RU" dirty="0" err="1"/>
              <a:t>шопоглизма</a:t>
            </a:r>
            <a:r>
              <a:rPr lang="ru-RU" dirty="0"/>
              <a:t> подобные вопросы уже кажутся глупыми. Половину вещей, купленных на начальных этапах своего увлечения шопингом, он аккуратно складывает в большие сумки и чемоданы, после чего засовывает под кровать, стол, за диван или кресло и т. д. Отдавать все это кому-то просто так жалко. Пусть пылится в закутках, лишь бы на глаза не попадалось.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095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психосоматические </a:t>
            </a:r>
            <a:r>
              <a:rPr lang="ru-RU" dirty="0" smtClean="0"/>
              <a:t>Последствия </a:t>
            </a:r>
            <a:r>
              <a:rPr lang="ru-RU" dirty="0" err="1" smtClean="0"/>
              <a:t>шопоголизма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/>
              <a:t>Чрезмерное увлечение шопингом может привести к развитию следующих заболеваний:</a:t>
            </a:r>
          </a:p>
          <a:p>
            <a:pPr lvl="0"/>
            <a:r>
              <a:rPr lang="ru-RU" dirty="0"/>
              <a:t>психосоматические (аритмии, вегето-сосудистые дистонии, гипертоническая болезнь, дискинезии желчевыводящих протоков, гастриты, язвенная болезнь, хронические колиты и др.)</a:t>
            </a:r>
          </a:p>
          <a:p>
            <a:pPr lvl="0"/>
            <a:r>
              <a:rPr lang="ru-RU" dirty="0"/>
              <a:t>психические (депрессии, неврозы страха, стойкие нарушения сна, агрессии, </a:t>
            </a:r>
            <a:r>
              <a:rPr lang="ru-RU" dirty="0" err="1"/>
              <a:t>аутоагрессии</a:t>
            </a:r>
            <a:r>
              <a:rPr lang="ru-RU" dirty="0"/>
              <a:t> и др</a:t>
            </a:r>
            <a:r>
              <a:rPr lang="ru-RU" dirty="0" smtClean="0"/>
              <a:t>.)</a:t>
            </a:r>
            <a:endParaRPr lang="ru-RU" dirty="0"/>
          </a:p>
          <a:p>
            <a:pPr lvl="0"/>
            <a:r>
              <a:rPr lang="ru-RU" dirty="0"/>
              <a:t>подавление иммунитета, частые простудные </a:t>
            </a:r>
            <a:r>
              <a:rPr lang="ru-RU" dirty="0" smtClean="0"/>
              <a:t>заболевания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2817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Социальные последствия </a:t>
            </a:r>
            <a:r>
              <a:rPr lang="ru-RU" dirty="0" err="1" smtClean="0"/>
              <a:t>шопоголизма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14300" indent="0">
              <a:buNone/>
            </a:pPr>
            <a:r>
              <a:rPr lang="ru-RU" dirty="0"/>
              <a:t>Нездоровое увлечение шопингом часто приводит к трагическим последствиям. У людей возникают проблемы как в личной жизни, так и на работе, в семье и т. п. </a:t>
            </a:r>
            <a:r>
              <a:rPr lang="ru-RU" dirty="0" smtClean="0"/>
              <a:t>Несмотря </a:t>
            </a:r>
            <a:r>
              <a:rPr lang="ru-RU" dirty="0"/>
              <a:t>на это человек продолжает идти на поводу у своей страсти, не желая от нее отказываться. </a:t>
            </a:r>
            <a:endParaRPr lang="ru-RU" dirty="0" smtClean="0"/>
          </a:p>
          <a:p>
            <a:pPr marL="114300" indent="0">
              <a:buNone/>
            </a:pPr>
            <a:r>
              <a:rPr lang="ru-RU" dirty="0" smtClean="0"/>
              <a:t>Начиная </a:t>
            </a:r>
            <a:r>
              <a:rPr lang="ru-RU" dirty="0"/>
              <a:t>втягиваться в такое новое захватывающее увлечение, как шопинг, человек не осознает, к каким последствиям оно может привести. Он не может оценить возможного материального и социального ущерба, который может прийти незаметно и фактически уничтожить человека как личность.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25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способы </a:t>
            </a:r>
            <a:r>
              <a:rPr lang="ru-RU" dirty="0"/>
              <a:t>лечения </a:t>
            </a:r>
            <a:r>
              <a:rPr lang="ru-RU" dirty="0" err="1"/>
              <a:t>ониомании</a:t>
            </a: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14300" indent="0">
              <a:buNone/>
            </a:pPr>
            <a:r>
              <a:rPr lang="ru-RU" dirty="0"/>
              <a:t>Психиатрами уже давно предпринимаются попытки лечить </a:t>
            </a:r>
            <a:r>
              <a:rPr lang="ru-RU" dirty="0" err="1"/>
              <a:t>ониоманию</a:t>
            </a:r>
            <a:r>
              <a:rPr lang="ru-RU" dirty="0"/>
              <a:t> как психическое заболевание. Для этого применяются психотропные препараты. </a:t>
            </a:r>
            <a:r>
              <a:rPr lang="ru-RU" dirty="0" smtClean="0"/>
              <a:t>Однако медикаментозное </a:t>
            </a:r>
            <a:r>
              <a:rPr lang="ru-RU" dirty="0"/>
              <a:t>лечение таит в себе опасность обретения новой зависимости – от таблеток. Поэтому многие специалисты рекомендуют сначала испробовать все способы </a:t>
            </a:r>
            <a:r>
              <a:rPr lang="ru-RU" dirty="0" smtClean="0"/>
              <a:t>немедикаментозного,</a:t>
            </a:r>
            <a:r>
              <a:rPr lang="ru-RU" dirty="0"/>
              <a:t> </a:t>
            </a:r>
            <a:r>
              <a:rPr lang="ru-RU" dirty="0" smtClean="0"/>
              <a:t>психологического </a:t>
            </a:r>
            <a:r>
              <a:rPr lang="ru-RU" dirty="0" smtClean="0">
                <a:solidFill>
                  <a:schemeClr val="tx1"/>
                </a:solidFill>
              </a:rPr>
              <a:t>л</a:t>
            </a:r>
            <a:r>
              <a:rPr lang="ru-RU" dirty="0" smtClean="0"/>
              <a:t>ечения, например:</a:t>
            </a:r>
            <a:endParaRPr lang="ru-RU" dirty="0"/>
          </a:p>
          <a:p>
            <a:pPr lvl="0"/>
            <a:r>
              <a:rPr lang="ru-RU" dirty="0" smtClean="0"/>
              <a:t>психотерапию</a:t>
            </a:r>
            <a:endParaRPr lang="ru-RU" dirty="0"/>
          </a:p>
          <a:p>
            <a:pPr lvl="0"/>
            <a:r>
              <a:rPr lang="ru-RU" dirty="0"/>
              <a:t>психологические группы поддержки</a:t>
            </a:r>
          </a:p>
          <a:p>
            <a:pPr lvl="0"/>
            <a:r>
              <a:rPr lang="ru-RU" dirty="0"/>
              <a:t>обращение к </a:t>
            </a:r>
            <a:r>
              <a:rPr lang="ru-RU" dirty="0" err="1" smtClean="0"/>
              <a:t>шоп</a:t>
            </a:r>
            <a:r>
              <a:rPr lang="ru-RU" dirty="0" smtClean="0"/>
              <a:t>-ассистентам и др.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9286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литература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14300" lvl="0" indent="0">
              <a:buNone/>
            </a:pPr>
            <a:r>
              <a:rPr lang="ru-RU" dirty="0" smtClean="0"/>
              <a:t>1. Психодинамические </a:t>
            </a:r>
            <a:r>
              <a:rPr lang="ru-RU" dirty="0"/>
              <a:t>механизмы </a:t>
            </a:r>
            <a:r>
              <a:rPr lang="ru-RU" dirty="0" err="1"/>
              <a:t>аддикций</a:t>
            </a:r>
            <a:r>
              <a:rPr lang="ru-RU" dirty="0"/>
              <a:t> в современной культуре [Электронный ресурс] / Ц. П. Короленко, Н. В. Дмитриева, Т. А. </a:t>
            </a:r>
            <a:r>
              <a:rPr lang="ru-RU" dirty="0" err="1"/>
              <a:t>Шпикс</a:t>
            </a:r>
            <a:r>
              <a:rPr lang="ru-RU" dirty="0"/>
              <a:t>. – </a:t>
            </a:r>
            <a:r>
              <a:rPr lang="ru-RU" dirty="0" err="1"/>
              <a:t>LAPLAMBERTAcademicPublishingGmbH</a:t>
            </a:r>
            <a:r>
              <a:rPr lang="ru-RU" dirty="0"/>
              <a:t> &amp; </a:t>
            </a:r>
            <a:r>
              <a:rPr lang="ru-RU" dirty="0" err="1"/>
              <a:t>Co</a:t>
            </a:r>
            <a:r>
              <a:rPr lang="ru-RU" dirty="0"/>
              <a:t>. KG, 2011. – 188 с.</a:t>
            </a:r>
          </a:p>
          <a:p>
            <a:pPr marL="114300" lvl="0" indent="0">
              <a:buNone/>
            </a:pPr>
            <a:r>
              <a:rPr lang="ru-RU" dirty="0" smtClean="0"/>
              <a:t>2. Профилактика </a:t>
            </a:r>
            <a:r>
              <a:rPr lang="ru-RU" dirty="0"/>
              <a:t>зависимостей: опыт создания системы первичной профилактики [Комплект] / В. В. Лозовой, О. В. </a:t>
            </a:r>
            <a:r>
              <a:rPr lang="ru-RU" dirty="0" err="1"/>
              <a:t>Кремлева</a:t>
            </a:r>
            <a:r>
              <a:rPr lang="ru-RU" dirty="0"/>
              <a:t>, Т. В. Лозовая. – М. : [б. и.], 2011. – 448 с. </a:t>
            </a:r>
          </a:p>
          <a:p>
            <a:pPr marL="114300" lvl="0" indent="0">
              <a:buNone/>
            </a:pPr>
            <a:r>
              <a:rPr lang="ru-RU" dirty="0" smtClean="0"/>
              <a:t>3. Психическое </a:t>
            </a:r>
            <a:r>
              <a:rPr lang="ru-RU" dirty="0"/>
              <a:t>здоровье XXI века [Электронный ресурс] / Ц. П. Короленко, Н. В. Дмитриева, Т. А. </a:t>
            </a:r>
            <a:r>
              <a:rPr lang="ru-RU" dirty="0" err="1"/>
              <a:t>Шпикс</a:t>
            </a:r>
            <a:r>
              <a:rPr lang="ru-RU" dirty="0"/>
              <a:t>. – </a:t>
            </a:r>
            <a:r>
              <a:rPr lang="ru-RU" dirty="0" err="1"/>
              <a:t>LAPLAMBERTAcademicPublishingGmbH</a:t>
            </a:r>
            <a:r>
              <a:rPr lang="ru-RU" dirty="0"/>
              <a:t> &amp; </a:t>
            </a:r>
            <a:r>
              <a:rPr lang="ru-RU" dirty="0" err="1"/>
              <a:t>Co</a:t>
            </a:r>
            <a:r>
              <a:rPr lang="ru-RU" dirty="0"/>
              <a:t>. KG, 2011. – 352 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5812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ru-RU" sz="4800" dirty="0" smtClean="0"/>
              <a:t>Спасибо за внимание!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xmlns="" val="197506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803</Words>
  <Application>Microsoft Office PowerPoint</Application>
  <PresentationFormat>Экран (4:3)</PresentationFormat>
  <Paragraphs>77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Аптека</vt:lpstr>
      <vt:lpstr>Шопоголизм как вид нехимической аддикции  личности</vt:lpstr>
      <vt:lpstr>Понятия «шоппинг» и «шопоголизм»</vt:lpstr>
      <vt:lpstr>Виды шопинга </vt:lpstr>
      <vt:lpstr>Роль рекламы в возникновении шопоголизма</vt:lpstr>
      <vt:lpstr>Психологически внушаемые группы людей</vt:lpstr>
      <vt:lpstr> Типы поведения покупателей во время шопинга </vt:lpstr>
      <vt:lpstr>Причины возникновения шопомании</vt:lpstr>
      <vt:lpstr>стадии ониомании</vt:lpstr>
      <vt:lpstr>стадии ониомании</vt:lpstr>
      <vt:lpstr>стадии ониомании</vt:lpstr>
      <vt:lpstr>стадии ониомании</vt:lpstr>
      <vt:lpstr>стадии ониомании</vt:lpstr>
      <vt:lpstr>психосоматические Последствия шопоголизма</vt:lpstr>
      <vt:lpstr>Социальные последствия шопоголизма</vt:lpstr>
      <vt:lpstr>способы лечения ониомании </vt:lpstr>
      <vt:lpstr>литература 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Зенковская</cp:lastModifiedBy>
  <cp:revision>7</cp:revision>
  <dcterms:created xsi:type="dcterms:W3CDTF">2019-01-20T16:49:20Z</dcterms:created>
  <dcterms:modified xsi:type="dcterms:W3CDTF">2019-01-22T06:18:52Z</dcterms:modified>
</cp:coreProperties>
</file>