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8"/>
  </p:handoutMasterIdLst>
  <p:sldIdLst>
    <p:sldId id="256" r:id="rId2"/>
    <p:sldId id="258" r:id="rId3"/>
    <p:sldId id="259" r:id="rId4"/>
    <p:sldId id="260" r:id="rId5"/>
    <p:sldId id="261" r:id="rId6"/>
    <p:sldId id="262" r:id="rId7"/>
    <p:sldId id="263" r:id="rId8"/>
    <p:sldId id="264" r:id="rId9"/>
    <p:sldId id="265" r:id="rId10"/>
    <p:sldId id="266" r:id="rId11"/>
    <p:sldId id="271" r:id="rId12"/>
    <p:sldId id="269" r:id="rId13"/>
    <p:sldId id="270" r:id="rId14"/>
    <p:sldId id="267" r:id="rId15"/>
    <p:sldId id="268" r:id="rId16"/>
    <p:sldId id="272" r:id="rId17"/>
  </p:sldIdLst>
  <p:sldSz cx="12192000" cy="6858000"/>
  <p:notesSz cx="6858000" cy="99266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9805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98056"/>
          </a:xfrm>
          <a:prstGeom prst="rect">
            <a:avLst/>
          </a:prstGeom>
        </p:spPr>
        <p:txBody>
          <a:bodyPr vert="horz" lIns="91440" tIns="45720" rIns="91440" bIns="45720" rtlCol="0"/>
          <a:lstStyle>
            <a:lvl1pPr algn="r">
              <a:defRPr sz="1200"/>
            </a:lvl1pPr>
          </a:lstStyle>
          <a:p>
            <a:fld id="{59768201-BADC-4312-9016-4A16B826C0AA}" type="datetimeFigureOut">
              <a:rPr lang="ru-RU" smtClean="0"/>
              <a:t>26.12.2018</a:t>
            </a:fld>
            <a:endParaRPr lang="ru-RU"/>
          </a:p>
        </p:txBody>
      </p:sp>
      <p:sp>
        <p:nvSpPr>
          <p:cNvPr id="4" name="Нижний колонтитул 3"/>
          <p:cNvSpPr>
            <a:spLocks noGrp="1"/>
          </p:cNvSpPr>
          <p:nvPr>
            <p:ph type="ftr" sz="quarter" idx="2"/>
          </p:nvPr>
        </p:nvSpPr>
        <p:spPr>
          <a:xfrm>
            <a:off x="0" y="9428584"/>
            <a:ext cx="2971800" cy="498055"/>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9428584"/>
            <a:ext cx="2971800" cy="498055"/>
          </a:xfrm>
          <a:prstGeom prst="rect">
            <a:avLst/>
          </a:prstGeom>
        </p:spPr>
        <p:txBody>
          <a:bodyPr vert="horz" lIns="91440" tIns="45720" rIns="91440" bIns="45720" rtlCol="0" anchor="b"/>
          <a:lstStyle>
            <a:lvl1pPr algn="r">
              <a:defRPr sz="1200"/>
            </a:lvl1pPr>
          </a:lstStyle>
          <a:p>
            <a:fld id="{1DC411D7-83B4-4EB9-98C7-D5D3AD681AFA}" type="slidenum">
              <a:rPr lang="ru-RU" smtClean="0"/>
              <a:t>‹#›</a:t>
            </a:fld>
            <a:endParaRPr lang="ru-RU"/>
          </a:p>
        </p:txBody>
      </p:sp>
    </p:spTree>
    <p:extLst>
      <p:ext uri="{BB962C8B-B14F-4D97-AF65-F5344CB8AC3E}">
        <p14:creationId xmlns:p14="http://schemas.microsoft.com/office/powerpoint/2010/main" val="189916693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EF5BC79-1500-4F3B-90B5-F9FF75534B45}" type="datetimeFigureOut">
              <a:rPr lang="ru-RU" smtClean="0"/>
              <a:t>26.12.2018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3621640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EF5BC79-1500-4F3B-90B5-F9FF75534B45}" type="datetimeFigureOut">
              <a:rPr lang="ru-RU" smtClean="0"/>
              <a:t>26.12.2018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4192211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EF5BC79-1500-4F3B-90B5-F9FF75534B45}" type="datetimeFigureOut">
              <a:rPr lang="ru-RU" smtClean="0"/>
              <a:t>26.12.2018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29100790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EF5BC79-1500-4F3B-90B5-F9FF75534B45}" type="datetimeFigureOut">
              <a:rPr lang="ru-RU" smtClean="0"/>
              <a:t>26.12.2018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1067947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EF5BC79-1500-4F3B-90B5-F9FF75534B45}" type="datetimeFigureOut">
              <a:rPr lang="ru-RU" smtClean="0"/>
              <a:t>26.12.2018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1627322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EF5BC79-1500-4F3B-90B5-F9FF75534B45}" type="datetimeFigureOut">
              <a:rPr lang="ru-RU" smtClean="0"/>
              <a:t>26.12.2018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1067375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EF5BC79-1500-4F3B-90B5-F9FF75534B45}" type="datetimeFigureOut">
              <a:rPr lang="ru-RU" smtClean="0"/>
              <a:t>26.12.2018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20636740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EF5BC79-1500-4F3B-90B5-F9FF75534B45}" type="datetimeFigureOut">
              <a:rPr lang="ru-RU" smtClean="0"/>
              <a:t>26.12.2018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2016307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EF5BC79-1500-4F3B-90B5-F9FF75534B45}" type="datetimeFigureOut">
              <a:rPr lang="ru-RU" smtClean="0"/>
              <a:t>26.12.2018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4287204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EF5BC79-1500-4F3B-90B5-F9FF75534B45}" type="datetimeFigureOut">
              <a:rPr lang="ru-RU" smtClean="0"/>
              <a:t>26.12.2018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1441310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EF5BC79-1500-4F3B-90B5-F9FF75534B45}" type="datetimeFigureOut">
              <a:rPr lang="ru-RU" smtClean="0"/>
              <a:t>26.12.2018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3146F1-7D2D-4030-8529-F6F08D9245F4}" type="slidenum">
              <a:rPr lang="ru-RU" smtClean="0"/>
              <a:t>‹#›</a:t>
            </a:fld>
            <a:endParaRPr lang="ru-RU"/>
          </a:p>
        </p:txBody>
      </p:sp>
    </p:spTree>
    <p:extLst>
      <p:ext uri="{BB962C8B-B14F-4D97-AF65-F5344CB8AC3E}">
        <p14:creationId xmlns:p14="http://schemas.microsoft.com/office/powerpoint/2010/main" val="3834165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F5BC79-1500-4F3B-90B5-F9FF75534B45}" type="datetimeFigureOut">
              <a:rPr lang="ru-RU" smtClean="0"/>
              <a:t>26.12.2018</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3146F1-7D2D-4030-8529-F6F08D9245F4}" type="slidenum">
              <a:rPr lang="ru-RU" smtClean="0"/>
              <a:t>‹#›</a:t>
            </a:fld>
            <a:endParaRPr lang="ru-RU"/>
          </a:p>
        </p:txBody>
      </p:sp>
    </p:spTree>
    <p:extLst>
      <p:ext uri="{BB962C8B-B14F-4D97-AF65-F5344CB8AC3E}">
        <p14:creationId xmlns:p14="http://schemas.microsoft.com/office/powerpoint/2010/main" val="779849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Заголовок 1"/>
          <p:cNvSpPr>
            <a:spLocks noGrp="1"/>
          </p:cNvSpPr>
          <p:nvPr>
            <p:ph type="ctrTitle"/>
          </p:nvPr>
        </p:nvSpPr>
        <p:spPr>
          <a:xfrm>
            <a:off x="527221" y="1130601"/>
            <a:ext cx="3797644" cy="2395111"/>
          </a:xfrm>
        </p:spPr>
        <p:txBody>
          <a:bodyPr>
            <a:normAutofit/>
          </a:bodyPr>
          <a:lstStyle/>
          <a:p>
            <a:r>
              <a:rPr lang="ru-RU" sz="4400" dirty="0" err="1" smtClean="0">
                <a:latin typeface="Segoe Print" panose="02000600000000000000" pitchFamily="2" charset="0"/>
              </a:rPr>
              <a:t>Аддикты</a:t>
            </a:r>
            <a:r>
              <a:rPr lang="ru-RU" sz="4400" dirty="0" smtClean="0">
                <a:latin typeface="Segoe Print" panose="02000600000000000000" pitchFamily="2" charset="0"/>
              </a:rPr>
              <a:t> и их окружение </a:t>
            </a:r>
            <a:endParaRPr lang="ru-RU" sz="4400" dirty="0">
              <a:latin typeface="Segoe Print" panose="02000600000000000000" pitchFamily="2"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77686" y="3733758"/>
            <a:ext cx="3888260" cy="2916195"/>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35330" y="2603157"/>
            <a:ext cx="4456670" cy="2972925"/>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68884" y="0"/>
            <a:ext cx="3911722" cy="2603157"/>
          </a:xfrm>
          <a:prstGeom prst="rect">
            <a:avLst/>
          </a:prstGeom>
        </p:spPr>
      </p:pic>
    </p:spTree>
    <p:extLst>
      <p:ext uri="{BB962C8B-B14F-4D97-AF65-F5344CB8AC3E}">
        <p14:creationId xmlns:p14="http://schemas.microsoft.com/office/powerpoint/2010/main" val="2398466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5632021"/>
          </a:xfrm>
        </p:spPr>
        <p:txBody>
          <a:bodyPr>
            <a:normAutofit/>
          </a:bodyPr>
          <a:lstStyle/>
          <a:p>
            <a:r>
              <a:rPr lang="ru-RU" sz="2200" dirty="0" err="1" smtClean="0"/>
              <a:t>Аддиктивное</a:t>
            </a:r>
            <a:r>
              <a:rPr lang="ru-RU" sz="2200" dirty="0" smtClean="0"/>
              <a:t> поведение является одной из форм отклоняющегося поведения и выражается в уходе от реальности посредством изменения психического состояния.</a:t>
            </a:r>
            <a:br>
              <a:rPr lang="ru-RU" sz="2200" dirty="0" smtClean="0"/>
            </a:br>
            <a:r>
              <a:rPr lang="ru-RU" sz="2200" dirty="0"/>
              <a:t/>
            </a:r>
            <a:br>
              <a:rPr lang="ru-RU" sz="2200" dirty="0"/>
            </a:br>
            <a:r>
              <a:rPr lang="ru-RU" sz="2200" dirty="0" smtClean="0"/>
              <a:t>Развитие </a:t>
            </a:r>
            <a:r>
              <a:rPr lang="ru-RU" sz="2200" dirty="0" err="1" smtClean="0"/>
              <a:t>аддиктивного</a:t>
            </a:r>
            <a:r>
              <a:rPr lang="ru-RU" sz="2200" dirty="0" smtClean="0"/>
              <a:t> поведения начинается с фиксации.</a:t>
            </a:r>
            <a:br>
              <a:rPr lang="ru-RU" sz="2200" dirty="0" smtClean="0"/>
            </a:br>
            <a:r>
              <a:rPr lang="ru-RU" sz="2200" dirty="0"/>
              <a:t/>
            </a:r>
            <a:br>
              <a:rPr lang="ru-RU" sz="2200" dirty="0"/>
            </a:br>
            <a:r>
              <a:rPr lang="ru-RU" sz="2200" dirty="0" smtClean="0"/>
              <a:t>Фиксация может быть связана с воздействием изменяющего психическое состояние вещества или участие в каком-то виде активности.</a:t>
            </a:r>
            <a:br>
              <a:rPr lang="ru-RU" sz="2200" dirty="0" smtClean="0"/>
            </a:br>
            <a:r>
              <a:rPr lang="ru-RU" sz="2200" dirty="0"/>
              <a:t/>
            </a:r>
            <a:br>
              <a:rPr lang="ru-RU" sz="2200" dirty="0"/>
            </a:br>
            <a:r>
              <a:rPr lang="ru-RU" sz="2200" dirty="0" smtClean="0"/>
              <a:t>Особенность фиксации заключается в том, что она влечет за собой сильное желание повторить пережитое измененное состояние еще раз.</a:t>
            </a:r>
            <a:br>
              <a:rPr lang="ru-RU" sz="2200" dirty="0" smtClean="0"/>
            </a:br>
            <a:r>
              <a:rPr lang="ru-RU" sz="2200" dirty="0"/>
              <a:t/>
            </a:r>
            <a:br>
              <a:rPr lang="ru-RU" sz="2200" dirty="0"/>
            </a:br>
            <a:r>
              <a:rPr lang="ru-RU" sz="2200" dirty="0" smtClean="0"/>
              <a:t>Во время </a:t>
            </a:r>
            <a:r>
              <a:rPr lang="ru-RU" sz="2200" dirty="0" err="1" smtClean="0"/>
              <a:t>аддиктивных</a:t>
            </a:r>
            <a:r>
              <a:rPr lang="ru-RU" sz="2200" dirty="0" smtClean="0"/>
              <a:t> реализаций </a:t>
            </a:r>
            <a:r>
              <a:rPr lang="ru-RU" sz="2200" dirty="0" err="1" smtClean="0"/>
              <a:t>аддикт</a:t>
            </a:r>
            <a:r>
              <a:rPr lang="ru-RU" sz="2200" dirty="0" smtClean="0"/>
              <a:t> переживает очень интенсивные и приятные ощущения, которые не идут ни в какое сравнение с переживаниями, характерными для обычной жизни. </a:t>
            </a:r>
            <a:br>
              <a:rPr lang="ru-RU" sz="2200" dirty="0" smtClean="0"/>
            </a:br>
            <a:endParaRPr lang="ru-RU" sz="2200" dirty="0"/>
          </a:p>
        </p:txBody>
      </p:sp>
    </p:spTree>
    <p:extLst>
      <p:ext uri="{BB962C8B-B14F-4D97-AF65-F5344CB8AC3E}">
        <p14:creationId xmlns:p14="http://schemas.microsoft.com/office/powerpoint/2010/main" val="762703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429000"/>
            <a:ext cx="10515600" cy="1935893"/>
          </a:xfrm>
        </p:spPr>
        <p:txBody>
          <a:bodyPr>
            <a:normAutofit fontScale="90000"/>
          </a:bodyPr>
          <a:lstStyle/>
          <a:p>
            <a:r>
              <a:rPr lang="ru-RU" sz="2200" dirty="0" smtClean="0"/>
              <a:t>Процессу появления и развития </a:t>
            </a:r>
            <a:r>
              <a:rPr lang="ru-RU" sz="2200" dirty="0" err="1" smtClean="0"/>
              <a:t>аддиктивного</a:t>
            </a:r>
            <a:r>
              <a:rPr lang="ru-RU" sz="2200" dirty="0" smtClean="0"/>
              <a:t> поведения могут способствовать биологические, психологические и социальные влияния (Короленко Ц.П. Дмитриева Н.В., 2000 г.)</a:t>
            </a:r>
            <a:br>
              <a:rPr lang="ru-RU" sz="2200" dirty="0" smtClean="0"/>
            </a:br>
            <a:r>
              <a:rPr lang="ru-RU" sz="2200" dirty="0"/>
              <a:t/>
            </a:r>
            <a:br>
              <a:rPr lang="ru-RU" sz="2200" dirty="0"/>
            </a:br>
            <a:r>
              <a:rPr lang="ru-RU" sz="2200" dirty="0" smtClean="0"/>
              <a:t>    Под </a:t>
            </a:r>
            <a:r>
              <a:rPr lang="ru-RU" sz="2200" u="sng" dirty="0" smtClean="0"/>
              <a:t>биологическими </a:t>
            </a:r>
            <a:r>
              <a:rPr lang="ru-RU" sz="2200" dirty="0" smtClean="0"/>
              <a:t>предпосылками подразумевается определенный, своеобразный для каждого способ реагирова­ния на различные воздействия, например, на алкоголь. Заме­чено, что лица, изначально реагирующие на алкоголь, как на вещество, резко изменяющее психическое состояние, более предрасположены к развитию алкогольной </a:t>
            </a:r>
            <a:r>
              <a:rPr lang="ru-RU" sz="2200" dirty="0" err="1" smtClean="0"/>
              <a:t>аддикции</a:t>
            </a:r>
            <a:r>
              <a:rPr lang="ru-RU" sz="2200" dirty="0" smtClean="0"/>
              <a:t>.</a:t>
            </a:r>
            <a:br>
              <a:rPr lang="ru-RU" sz="2200" dirty="0" smtClean="0"/>
            </a:br>
            <a:r>
              <a:rPr lang="ru-RU" sz="2200" dirty="0" smtClean="0"/>
              <a:t>    Под </a:t>
            </a:r>
            <a:r>
              <a:rPr lang="ru-RU" sz="2200" u="sng" dirty="0" smtClean="0"/>
              <a:t>социальными </a:t>
            </a:r>
            <a:r>
              <a:rPr lang="ru-RU" sz="2200" dirty="0" smtClean="0"/>
              <a:t>факторами, влияющими на развитие </a:t>
            </a:r>
            <a:r>
              <a:rPr lang="ru-RU" sz="2200" dirty="0" err="1" smtClean="0"/>
              <a:t>аддиктивного</a:t>
            </a:r>
            <a:r>
              <a:rPr lang="ru-RU" sz="2200" dirty="0" smtClean="0"/>
              <a:t> поведения, понимаются дезинтеграция обще­ства и нарастание изменений с невозможностью к ним сво­евременно адаптироваться. Большое значение в возникновении </a:t>
            </a:r>
            <a:r>
              <a:rPr lang="ru-RU" sz="2200" dirty="0" err="1" smtClean="0"/>
              <a:t>аддикций</a:t>
            </a:r>
            <a:r>
              <a:rPr lang="ru-RU" sz="2200" dirty="0" smtClean="0"/>
              <a:t> имеет такой фактор, как психологические травмы детского возраста и насилие над детьми, отсутствие заботы с предоставлением детей самих себе. </a:t>
            </a:r>
            <a:br>
              <a:rPr lang="ru-RU" sz="2200" dirty="0" smtClean="0"/>
            </a:br>
            <a:r>
              <a:rPr lang="ru-RU" sz="2200" dirty="0" smtClean="0"/>
              <a:t>    К </a:t>
            </a:r>
            <a:r>
              <a:rPr lang="ru-RU" sz="2200" u="sng" dirty="0" smtClean="0"/>
              <a:t>психологическим</a:t>
            </a:r>
            <a:r>
              <a:rPr lang="ru-RU" sz="2200" dirty="0" smtClean="0"/>
              <a:t> факторам относятся личностные осо­бенности, отражение в психике психологических травм в раз­личных периодах жизни. Провоцирующими факторами </a:t>
            </a:r>
            <a:r>
              <a:rPr lang="ru-RU" sz="2200" dirty="0" err="1" smtClean="0"/>
              <a:t>аддиктивного</a:t>
            </a:r>
            <a:r>
              <a:rPr lang="ru-RU" sz="2200" dirty="0" smtClean="0"/>
              <a:t> поведения считаются нервно-психическая не­устойчивость, поведенческие реакции группирования, реакции эмансипации, незрелость личностной идентифи­кации, слабость или недостаточность способности к внут­реннему диалогу, низкая переносимость психологических стрессов , вы­сокая потребность в изменении состояний сознания как средстве разрешения внутренних конфликтов и другие особенности личности.</a:t>
            </a:r>
            <a:r>
              <a:rPr lang="ru-RU" sz="2200" dirty="0"/>
              <a:t/>
            </a:r>
            <a:br>
              <a:rPr lang="ru-RU" sz="2200" dirty="0"/>
            </a:br>
            <a:r>
              <a:rPr lang="ru-RU" sz="2200" dirty="0" smtClean="0"/>
              <a:t/>
            </a:r>
            <a:br>
              <a:rPr lang="ru-RU" sz="2200" dirty="0" smtClean="0"/>
            </a:br>
            <a:r>
              <a:rPr lang="ru-RU" sz="2200" dirty="0"/>
              <a:t/>
            </a:r>
            <a:br>
              <a:rPr lang="ru-RU" sz="2200" dirty="0"/>
            </a:br>
            <a:r>
              <a:rPr lang="ru-RU" sz="2200" dirty="0" smtClean="0"/>
              <a:t/>
            </a:r>
            <a:br>
              <a:rPr lang="ru-RU" sz="2200" dirty="0" smtClean="0"/>
            </a:br>
            <a:r>
              <a:rPr lang="ru-RU" sz="2200" dirty="0"/>
              <a:t/>
            </a:r>
            <a:br>
              <a:rPr lang="ru-RU" sz="2200" dirty="0"/>
            </a:br>
            <a:r>
              <a:rPr lang="ru-RU" sz="2200" dirty="0" smtClean="0"/>
              <a:t/>
            </a:r>
            <a:br>
              <a:rPr lang="ru-RU" sz="2200" dirty="0" smtClean="0"/>
            </a:br>
            <a:r>
              <a:rPr lang="ru-RU" sz="2200" dirty="0"/>
              <a:t/>
            </a:r>
            <a:br>
              <a:rPr lang="ru-RU" sz="2200" dirty="0"/>
            </a:br>
            <a:endParaRPr lang="ru-RU" sz="2200" dirty="0"/>
          </a:p>
        </p:txBody>
      </p:sp>
    </p:spTree>
    <p:extLst>
      <p:ext uri="{BB962C8B-B14F-4D97-AF65-F5344CB8AC3E}">
        <p14:creationId xmlns:p14="http://schemas.microsoft.com/office/powerpoint/2010/main" val="2249273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5953297"/>
          </a:xfrm>
        </p:spPr>
        <p:txBody>
          <a:bodyPr>
            <a:noAutofit/>
          </a:bodyPr>
          <a:lstStyle/>
          <a:p>
            <a:r>
              <a:rPr lang="ru-RU" sz="2400" dirty="0" smtClean="0"/>
              <a:t>Формы </a:t>
            </a:r>
            <a:r>
              <a:rPr lang="ru-RU" sz="2400" dirty="0" err="1" smtClean="0"/>
              <a:t>аддиктивного</a:t>
            </a:r>
            <a:r>
              <a:rPr lang="ru-RU" sz="2400" dirty="0" smtClean="0"/>
              <a:t> поведения довольно разнообразны, по происхождению можно выделить следующие виды: </a:t>
            </a:r>
            <a:br>
              <a:rPr lang="ru-RU" sz="2400" dirty="0" smtClean="0"/>
            </a:br>
            <a:r>
              <a:rPr lang="ru-RU" sz="2400" dirty="0" smtClean="0"/>
              <a:t/>
            </a:r>
            <a:br>
              <a:rPr lang="ru-RU" sz="2400" dirty="0" smtClean="0"/>
            </a:br>
            <a:r>
              <a:rPr lang="ru-RU" sz="2400" b="1" u="sng" dirty="0" smtClean="0"/>
              <a:t>химические</a:t>
            </a:r>
            <a:r>
              <a:rPr lang="ru-RU" sz="2400" dirty="0" smtClean="0"/>
              <a:t> – </a:t>
            </a:r>
            <a:r>
              <a:rPr lang="ru-RU" sz="2400" dirty="0" err="1" smtClean="0"/>
              <a:t>табакокурение</a:t>
            </a:r>
            <a:r>
              <a:rPr lang="ru-RU" sz="2400" dirty="0" smtClean="0"/>
              <a:t>, наркомания, токсикомания, злоупотребление спиртным; </a:t>
            </a:r>
            <a:br>
              <a:rPr lang="ru-RU" sz="2400" dirty="0" smtClean="0"/>
            </a:br>
            <a:r>
              <a:rPr lang="ru-RU" sz="2400" dirty="0" smtClean="0"/>
              <a:t/>
            </a:r>
            <a:br>
              <a:rPr lang="ru-RU" sz="2400" dirty="0" smtClean="0"/>
            </a:br>
            <a:r>
              <a:rPr lang="ru-RU" sz="2400" b="1" u="sng" dirty="0" smtClean="0"/>
              <a:t>нехимические</a:t>
            </a:r>
            <a:r>
              <a:rPr lang="ru-RU" sz="2400" u="sng" dirty="0" smtClean="0"/>
              <a:t> </a:t>
            </a:r>
            <a:r>
              <a:rPr lang="ru-RU" sz="2400" dirty="0" smtClean="0"/>
              <a:t>– компьютерная зависимость, зависимость от интернета, видео- и азартных игр, </a:t>
            </a:r>
            <a:r>
              <a:rPr lang="ru-RU" sz="2400" dirty="0" err="1" smtClean="0"/>
              <a:t>трудоголизм</a:t>
            </a:r>
            <a:r>
              <a:rPr lang="ru-RU" sz="2400" dirty="0" smtClean="0"/>
              <a:t>, </a:t>
            </a:r>
            <a:r>
              <a:rPr lang="ru-RU" sz="2400" dirty="0" err="1" smtClean="0"/>
              <a:t>шопоголизм</a:t>
            </a:r>
            <a:r>
              <a:rPr lang="ru-RU" sz="2400" dirty="0" smtClean="0"/>
              <a:t>, сексуальная зависимость и т.п.;   </a:t>
            </a:r>
            <a:br>
              <a:rPr lang="ru-RU" sz="2400" dirty="0" smtClean="0"/>
            </a:br>
            <a:r>
              <a:rPr lang="ru-RU" sz="2400" dirty="0"/>
              <a:t/>
            </a:r>
            <a:br>
              <a:rPr lang="ru-RU" sz="2400" dirty="0"/>
            </a:br>
            <a:r>
              <a:rPr lang="ru-RU" sz="2400" b="1" u="sng" dirty="0" smtClean="0"/>
              <a:t>нарушения пищевого поведения</a:t>
            </a:r>
            <a:r>
              <a:rPr lang="ru-RU" sz="2400" u="sng" dirty="0" smtClean="0"/>
              <a:t> </a:t>
            </a:r>
            <a:r>
              <a:rPr lang="ru-RU" sz="2400" dirty="0" smtClean="0"/>
              <a:t>– </a:t>
            </a:r>
            <a:r>
              <a:rPr lang="ru-RU" sz="2400" dirty="0" err="1" smtClean="0"/>
              <a:t>аддиктивное</a:t>
            </a:r>
            <a:r>
              <a:rPr lang="ru-RU" sz="2400" dirty="0" smtClean="0"/>
              <a:t> голодание или переедание; </a:t>
            </a:r>
            <a:br>
              <a:rPr lang="ru-RU" sz="2400" dirty="0" smtClean="0"/>
            </a:br>
            <a:r>
              <a:rPr lang="ru-RU" sz="2400" dirty="0" smtClean="0"/>
              <a:t/>
            </a:r>
            <a:br>
              <a:rPr lang="ru-RU" sz="2400" dirty="0" smtClean="0"/>
            </a:br>
            <a:r>
              <a:rPr lang="ru-RU" sz="2400" b="1" u="sng" dirty="0" smtClean="0"/>
              <a:t>патологическая увлеченность каким-либо видом деятельности</a:t>
            </a:r>
            <a:r>
              <a:rPr lang="ru-RU" sz="2400" dirty="0" smtClean="0"/>
              <a:t>, приводящее к полному игнорированию или усугублению имеющихся жизненных трудностей – сектантство, религиозный фанатизм и т.п.</a:t>
            </a:r>
            <a:endParaRPr lang="ru-RU" sz="2400" dirty="0"/>
          </a:p>
        </p:txBody>
      </p:sp>
    </p:spTree>
    <p:extLst>
      <p:ext uri="{BB962C8B-B14F-4D97-AF65-F5344CB8AC3E}">
        <p14:creationId xmlns:p14="http://schemas.microsoft.com/office/powerpoint/2010/main" val="3097665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6307524"/>
          </a:xfrm>
        </p:spPr>
        <p:txBody>
          <a:bodyPr>
            <a:noAutofit/>
          </a:bodyPr>
          <a:lstStyle/>
          <a:p>
            <a:r>
              <a:rPr lang="ru-RU" sz="2400" dirty="0" err="1" smtClean="0"/>
              <a:t>Созависимый</a:t>
            </a:r>
            <a:r>
              <a:rPr lang="ru-RU" sz="2400" dirty="0" smtClean="0"/>
              <a:t> человек – это тот, кто полностью поглощен тем, чтобы управлять поведением другого человека и совершенно не заботиться об удовлетворении собственных жизненно важных потребностей. </a:t>
            </a:r>
            <a:br>
              <a:rPr lang="ru-RU" sz="2400" dirty="0" smtClean="0"/>
            </a:br>
            <a:r>
              <a:rPr lang="ru-RU" sz="2400" dirty="0" err="1" smtClean="0"/>
              <a:t>Созависимость</a:t>
            </a:r>
            <a:r>
              <a:rPr lang="ru-RU" sz="2400" dirty="0" smtClean="0"/>
              <a:t> в известном смысле – это отказ от себя.</a:t>
            </a:r>
            <a:br>
              <a:rPr lang="ru-RU" sz="2400" dirty="0" smtClean="0"/>
            </a:br>
            <a:r>
              <a:rPr lang="ru-RU" sz="2400" dirty="0" smtClean="0"/>
              <a:t/>
            </a:r>
            <a:br>
              <a:rPr lang="ru-RU" sz="2400" dirty="0" smtClean="0"/>
            </a:br>
            <a:r>
              <a:rPr lang="ru-RU" sz="2400" dirty="0" smtClean="0"/>
              <a:t>Личностные характеристики при </a:t>
            </a:r>
            <a:r>
              <a:rPr lang="ru-RU" sz="2400" dirty="0" err="1" smtClean="0"/>
              <a:t>созависимости</a:t>
            </a:r>
            <a:r>
              <a:rPr lang="ru-RU" sz="2400" dirty="0" smtClean="0"/>
              <a:t>.</a:t>
            </a:r>
            <a:br>
              <a:rPr lang="ru-RU" sz="2400" dirty="0" smtClean="0"/>
            </a:br>
            <a:r>
              <a:rPr lang="ru-RU" sz="2400" dirty="0" smtClean="0"/>
              <a:t>1. Низкая самооценка.</a:t>
            </a:r>
            <a:br>
              <a:rPr lang="ru-RU" sz="2400" dirty="0" smtClean="0"/>
            </a:br>
            <a:r>
              <a:rPr lang="ru-RU" sz="2400" dirty="0" smtClean="0"/>
              <a:t>2. </a:t>
            </a:r>
            <a:r>
              <a:rPr lang="ru-RU" sz="2400" dirty="0" err="1" smtClean="0"/>
              <a:t>Компульсивное</a:t>
            </a:r>
            <a:r>
              <a:rPr lang="ru-RU" sz="2400" dirty="0" smtClean="0"/>
              <a:t> желание контролировать жизнь других.</a:t>
            </a:r>
            <a:br>
              <a:rPr lang="ru-RU" sz="2400" dirty="0" smtClean="0"/>
            </a:br>
            <a:r>
              <a:rPr lang="ru-RU" sz="2400" dirty="0" smtClean="0"/>
              <a:t>3. Желание спасать других.</a:t>
            </a:r>
            <a:br>
              <a:rPr lang="ru-RU" sz="2400" dirty="0" smtClean="0"/>
            </a:br>
            <a:r>
              <a:rPr lang="ru-RU" sz="2400" dirty="0" smtClean="0"/>
              <a:t>4. Чувства.</a:t>
            </a:r>
            <a:br>
              <a:rPr lang="ru-RU" sz="2400" dirty="0" smtClean="0"/>
            </a:br>
            <a:r>
              <a:rPr lang="ru-RU" sz="2400" dirty="0" smtClean="0"/>
              <a:t>5. Отрицание</a:t>
            </a:r>
            <a:br>
              <a:rPr lang="ru-RU" sz="2400" dirty="0" smtClean="0"/>
            </a:br>
            <a:r>
              <a:rPr lang="ru-RU" sz="2400" dirty="0" smtClean="0"/>
              <a:t>6. Болезни, вызванные стрессом.</a:t>
            </a:r>
            <a:br>
              <a:rPr lang="ru-RU" sz="2400" dirty="0" smtClean="0"/>
            </a:br>
            <a:r>
              <a:rPr lang="ru-RU" sz="2400" dirty="0" smtClean="0"/>
              <a:t>7. Поражение духовной сферы. </a:t>
            </a:r>
            <a:endParaRPr lang="ru-RU" sz="2400" dirty="0"/>
          </a:p>
        </p:txBody>
      </p:sp>
    </p:spTree>
    <p:extLst>
      <p:ext uri="{BB962C8B-B14F-4D97-AF65-F5344CB8AC3E}">
        <p14:creationId xmlns:p14="http://schemas.microsoft.com/office/powerpoint/2010/main" val="4261445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5763826"/>
          </a:xfrm>
        </p:spPr>
        <p:txBody>
          <a:bodyPr>
            <a:noAutofit/>
          </a:bodyPr>
          <a:lstStyle/>
          <a:p>
            <a:r>
              <a:rPr lang="ru-RU" sz="2200" dirty="0" smtClean="0"/>
              <a:t>В поведении </a:t>
            </a:r>
            <a:r>
              <a:rPr lang="ru-RU" sz="2200" dirty="0" err="1" smtClean="0"/>
              <a:t>созависимых</a:t>
            </a:r>
            <a:r>
              <a:rPr lang="ru-RU" sz="2200" dirty="0" smtClean="0"/>
              <a:t> отмечали ряд парадоксов:</a:t>
            </a:r>
            <a:br>
              <a:rPr lang="ru-RU" sz="2200" dirty="0" smtClean="0"/>
            </a:br>
            <a:r>
              <a:rPr lang="ru-RU" sz="2200" dirty="0" smtClean="0"/>
              <a:t/>
            </a:r>
            <a:br>
              <a:rPr lang="ru-RU" sz="2200" dirty="0" smtClean="0"/>
            </a:br>
            <a:r>
              <a:rPr lang="ru-RU" sz="2200" dirty="0" smtClean="0"/>
              <a:t>Первый парадокс: </a:t>
            </a:r>
            <a:r>
              <a:rPr lang="ru-RU" sz="2200" dirty="0" err="1" smtClean="0"/>
              <a:t>созависимые</a:t>
            </a:r>
            <a:r>
              <a:rPr lang="ru-RU" sz="2200" dirty="0" smtClean="0"/>
              <a:t> думают, будто они могут контролировать как свое поведение, так и поведение близкого человека, страдающего зависимостью, чаще всего химической. Фактически это химически зависимые держат под контролем поведение </a:t>
            </a:r>
            <a:r>
              <a:rPr lang="ru-RU" sz="2200" dirty="0" err="1" smtClean="0"/>
              <a:t>созависимого</a:t>
            </a:r>
            <a:r>
              <a:rPr lang="ru-RU" sz="2200" dirty="0" smtClean="0"/>
              <a:t>.</a:t>
            </a:r>
            <a:br>
              <a:rPr lang="ru-RU" sz="2200" dirty="0" smtClean="0"/>
            </a:br>
            <a:r>
              <a:rPr lang="ru-RU" sz="2200" dirty="0" smtClean="0"/>
              <a:t/>
            </a:r>
            <a:br>
              <a:rPr lang="ru-RU" sz="2200" dirty="0" smtClean="0"/>
            </a:br>
            <a:r>
              <a:rPr lang="ru-RU" sz="2200" dirty="0" smtClean="0"/>
              <a:t>Второй парадокс: </a:t>
            </a:r>
            <a:r>
              <a:rPr lang="ru-RU" sz="2200" dirty="0" err="1" smtClean="0"/>
              <a:t>созависимые</a:t>
            </a:r>
            <a:r>
              <a:rPr lang="ru-RU" sz="2200" dirty="0" smtClean="0"/>
              <a:t> подчиняют свои потребности нуждам зависимых и занимают положение жертвы. Фактически </a:t>
            </a:r>
            <a:r>
              <a:rPr lang="ru-RU" sz="2200" dirty="0" err="1" smtClean="0"/>
              <a:t>созависимые</a:t>
            </a:r>
            <a:r>
              <a:rPr lang="ru-RU" sz="2200" dirty="0" smtClean="0"/>
              <a:t> занимают доминирующее положение и подчиняют себе зависимого человека, так что </a:t>
            </a:r>
            <a:r>
              <a:rPr lang="ru-RU" sz="2200" dirty="0" err="1" smtClean="0"/>
              <a:t>созависимый</a:t>
            </a:r>
            <a:r>
              <a:rPr lang="ru-RU" sz="2200" dirty="0" smtClean="0"/>
              <a:t> выступает не столько жертвой, сколько диктатором, обидчиком, преследователем.</a:t>
            </a:r>
            <a:br>
              <a:rPr lang="ru-RU" sz="2200" dirty="0" smtClean="0"/>
            </a:br>
            <a:r>
              <a:rPr lang="ru-RU" sz="2200" dirty="0" smtClean="0"/>
              <a:t/>
            </a:r>
            <a:br>
              <a:rPr lang="ru-RU" sz="2200" dirty="0" smtClean="0"/>
            </a:br>
            <a:r>
              <a:rPr lang="ru-RU" sz="2200" dirty="0" smtClean="0"/>
              <a:t>Третий парадокс: </a:t>
            </a:r>
            <a:r>
              <a:rPr lang="ru-RU" sz="2200" dirty="0" err="1" smtClean="0"/>
              <a:t>созависимые</a:t>
            </a:r>
            <a:r>
              <a:rPr lang="ru-RU" sz="2200" dirty="0" smtClean="0"/>
              <a:t> желают прервать употребление </a:t>
            </a:r>
            <a:r>
              <a:rPr lang="ru-RU" sz="2200" dirty="0" err="1" smtClean="0"/>
              <a:t>психоактивных</a:t>
            </a:r>
            <a:r>
              <a:rPr lang="ru-RU" sz="2200" dirty="0" smtClean="0"/>
              <a:t> веществ, но используют награду (например, забота о больном во время кризиса) либо наказание (негодование по поводу его поведения). Оба средства (награда/наказание) служат лишь поддержанию привычного поведения больного с зависимостью.</a:t>
            </a:r>
            <a:endParaRPr lang="ru-RU" sz="2200" dirty="0"/>
          </a:p>
        </p:txBody>
      </p:sp>
    </p:spTree>
    <p:extLst>
      <p:ext uri="{BB962C8B-B14F-4D97-AF65-F5344CB8AC3E}">
        <p14:creationId xmlns:p14="http://schemas.microsoft.com/office/powerpoint/2010/main" val="2853008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4"/>
            <a:ext cx="10515600" cy="7032453"/>
          </a:xfrm>
        </p:spPr>
        <p:txBody>
          <a:bodyPr>
            <a:normAutofit fontScale="90000"/>
          </a:bodyPr>
          <a:lstStyle/>
          <a:p>
            <a:r>
              <a:rPr lang="ru-RU" sz="2400" dirty="0" smtClean="0"/>
              <a:t>Черты, характерные для </a:t>
            </a:r>
            <a:r>
              <a:rPr lang="ru-RU" sz="2400" dirty="0" err="1" smtClean="0"/>
              <a:t>созависимости</a:t>
            </a:r>
            <a:r>
              <a:rPr lang="ru-RU" sz="2400" dirty="0" smtClean="0"/>
              <a:t>:</a:t>
            </a:r>
            <a:br>
              <a:rPr lang="ru-RU" sz="2400" dirty="0" smtClean="0"/>
            </a:br>
            <a:r>
              <a:rPr lang="ru-RU" sz="2400" dirty="0" smtClean="0"/>
              <a:t/>
            </a:r>
            <a:br>
              <a:rPr lang="ru-RU" sz="2400" dirty="0" smtClean="0"/>
            </a:br>
            <a:r>
              <a:rPr lang="ru-RU" sz="2400" dirty="0" smtClean="0"/>
              <a:t>    комплекс отсутствия честности (отрицание проблем, проекция проблем на кого-то, изменение мышления настолько выражено, что оно носит характер сверхценных образований);</a:t>
            </a:r>
            <a:br>
              <a:rPr lang="ru-RU" sz="2400" dirty="0" smtClean="0"/>
            </a:br>
            <a:r>
              <a:rPr lang="ru-RU" sz="2400" dirty="0" smtClean="0"/>
              <a:t>    неспособность распоряжаться своими эмоциями здоровым образом (неспособность выразить свои эмоции, постоянное подавление эмоций, замороженные чувства, отсутствие контакта с собственными чувствами, фиксация на какой-то одной эмоции (обида, месть и т. д.) и неумение отвлечься от неё);</a:t>
            </a:r>
            <a:br>
              <a:rPr lang="ru-RU" sz="2400" dirty="0" smtClean="0"/>
            </a:br>
            <a:r>
              <a:rPr lang="ru-RU" sz="2400" dirty="0" smtClean="0"/>
              <a:t>    навязчивое мышление (</a:t>
            </a:r>
            <a:r>
              <a:rPr lang="ru-RU" sz="2400" dirty="0" err="1" smtClean="0"/>
              <a:t>прибегание</a:t>
            </a:r>
            <a:r>
              <a:rPr lang="ru-RU" sz="2400" dirty="0" smtClean="0"/>
              <a:t> к формально-логическому мышлению, создание формулы и подчинение всего этой формуле);</a:t>
            </a:r>
            <a:br>
              <a:rPr lang="ru-RU" sz="2400" dirty="0" smtClean="0"/>
            </a:br>
            <a:r>
              <a:rPr lang="ru-RU" sz="2400" dirty="0" smtClean="0"/>
              <a:t>    дуалистическое мышление (да или нет без нюансов);</a:t>
            </a:r>
            <a:br>
              <a:rPr lang="ru-RU" sz="2400" dirty="0" smtClean="0"/>
            </a:br>
            <a:r>
              <a:rPr lang="ru-RU" sz="2400" dirty="0" smtClean="0"/>
              <a:t>    </a:t>
            </a:r>
            <a:r>
              <a:rPr lang="ru-RU" sz="2400" dirty="0" err="1" smtClean="0"/>
              <a:t>перфекционизм</a:t>
            </a:r>
            <a:r>
              <a:rPr lang="ru-RU" sz="2400" dirty="0" smtClean="0"/>
              <a:t>;</a:t>
            </a:r>
            <a:br>
              <a:rPr lang="ru-RU" sz="2400" dirty="0" smtClean="0"/>
            </a:br>
            <a:r>
              <a:rPr lang="ru-RU" sz="2400" dirty="0" smtClean="0"/>
              <a:t>    внешняя референция (направленность на других);</a:t>
            </a:r>
            <a:br>
              <a:rPr lang="ru-RU" sz="2400" dirty="0" smtClean="0"/>
            </a:br>
            <a:r>
              <a:rPr lang="ru-RU" sz="2400" dirty="0" smtClean="0"/>
              <a:t>    низкая самооценка вследствие последнего;</a:t>
            </a:r>
            <a:br>
              <a:rPr lang="ru-RU" sz="2400" dirty="0" smtClean="0"/>
            </a:br>
            <a:r>
              <a:rPr lang="ru-RU" sz="2400" dirty="0" smtClean="0"/>
              <a:t>    постоянная тревожность и страх;</a:t>
            </a:r>
            <a:br>
              <a:rPr lang="ru-RU" sz="2400" dirty="0" smtClean="0"/>
            </a:br>
            <a:r>
              <a:rPr lang="ru-RU" sz="2400" dirty="0" smtClean="0"/>
              <a:t>    ригидность;</a:t>
            </a:r>
            <a:br>
              <a:rPr lang="ru-RU" sz="2400" dirty="0" smtClean="0"/>
            </a:br>
            <a:r>
              <a:rPr lang="ru-RU" sz="2400" dirty="0" smtClean="0"/>
              <a:t>    частые депрессии и т. д.</a:t>
            </a:r>
            <a:r>
              <a:rPr lang="ru-RU" dirty="0" smtClean="0"/>
              <a:t/>
            </a:r>
            <a:br>
              <a:rPr lang="ru-RU" dirty="0" smtClean="0"/>
            </a:br>
            <a:r>
              <a:rPr lang="ru-RU" dirty="0" smtClean="0"/>
              <a:t/>
            </a:r>
            <a:br>
              <a:rPr lang="ru-RU" dirty="0" smtClean="0"/>
            </a:br>
            <a:r>
              <a:rPr lang="ru-RU" dirty="0" smtClean="0"/>
              <a:t/>
            </a:r>
            <a:br>
              <a:rPr lang="ru-RU" dirty="0" smtClean="0"/>
            </a:br>
            <a:endParaRPr lang="ru-RU" dirty="0"/>
          </a:p>
        </p:txBody>
      </p:sp>
    </p:spTree>
    <p:extLst>
      <p:ext uri="{BB962C8B-B14F-4D97-AF65-F5344CB8AC3E}">
        <p14:creationId xmlns:p14="http://schemas.microsoft.com/office/powerpoint/2010/main" val="11907506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6258097"/>
          </a:xfrm>
        </p:spPr>
        <p:txBody>
          <a:bodyPr>
            <a:noAutofit/>
          </a:bodyPr>
          <a:lstStyle/>
          <a:p>
            <a:r>
              <a:rPr lang="ru-RU" sz="2200" dirty="0" smtClean="0"/>
              <a:t>Можно выделить ряд социально-психологических факторов, провоцирующих </a:t>
            </a:r>
            <a:r>
              <a:rPr lang="ru-RU" sz="2200" dirty="0" err="1" smtClean="0"/>
              <a:t>аддиктивное</a:t>
            </a:r>
            <a:r>
              <a:rPr lang="ru-RU" sz="2200" dirty="0" smtClean="0"/>
              <a:t> поведение подростков в семье:</a:t>
            </a:r>
            <a:br>
              <a:rPr lang="ru-RU" sz="2200" dirty="0" smtClean="0"/>
            </a:br>
            <a:r>
              <a:rPr lang="ru-RU" sz="2200" dirty="0" smtClean="0"/>
              <a:t/>
            </a:r>
            <a:br>
              <a:rPr lang="ru-RU" sz="2200" dirty="0" smtClean="0"/>
            </a:br>
            <a:r>
              <a:rPr lang="ru-RU" sz="2200" dirty="0" smtClean="0"/>
              <a:t>   </a:t>
            </a:r>
            <a:r>
              <a:rPr lang="ru-RU" sz="2200" b="1" dirty="0" smtClean="0"/>
              <a:t>нарушение </a:t>
            </a:r>
            <a:r>
              <a:rPr lang="ru-RU" sz="2200" b="1" dirty="0" smtClean="0"/>
              <a:t>семейной системы </a:t>
            </a:r>
            <a:r>
              <a:rPr lang="ru-RU" sz="2200" dirty="0" smtClean="0"/>
              <a:t>(развод родителей, неполная семья, вновь созданные семьи, появление сводных братьев, сестер и т. п.)</a:t>
            </a:r>
            <a:br>
              <a:rPr lang="ru-RU" sz="2200" dirty="0" smtClean="0"/>
            </a:br>
            <a:r>
              <a:rPr lang="ru-RU" sz="2200" dirty="0" smtClean="0"/>
              <a:t/>
            </a:r>
            <a:br>
              <a:rPr lang="ru-RU" sz="2200" dirty="0" smtClean="0"/>
            </a:br>
            <a:r>
              <a:rPr lang="ru-RU" sz="2200" dirty="0" smtClean="0"/>
              <a:t>   </a:t>
            </a:r>
            <a:r>
              <a:rPr lang="ru-RU" sz="2200" b="1" dirty="0" smtClean="0"/>
              <a:t>нарушенные </a:t>
            </a:r>
            <a:r>
              <a:rPr lang="ru-RU" sz="2200" b="1" dirty="0" smtClean="0"/>
              <a:t>стили воспитания в семье </a:t>
            </a:r>
            <a:r>
              <a:rPr lang="ru-RU" sz="2200" dirty="0" smtClean="0"/>
              <a:t>(авторитарность, жестокое обращение с ребенком в семье, </a:t>
            </a:r>
            <a:r>
              <a:rPr lang="ru-RU" sz="2200" dirty="0" err="1" smtClean="0"/>
              <a:t>гиперопека</a:t>
            </a:r>
            <a:r>
              <a:rPr lang="ru-RU" sz="2200" dirty="0" smtClean="0"/>
              <a:t>, непоследовательность в воспитании, отсутствие понимания между родителями, попустительство и безнадзорность, отсутствие духовности, нравственных ценностей в семье)</a:t>
            </a:r>
            <a:br>
              <a:rPr lang="ru-RU" sz="2200" dirty="0" smtClean="0"/>
            </a:br>
            <a:r>
              <a:rPr lang="ru-RU" sz="2200" dirty="0" smtClean="0"/>
              <a:t/>
            </a:r>
            <a:br>
              <a:rPr lang="ru-RU" sz="2200" dirty="0" smtClean="0"/>
            </a:br>
            <a:r>
              <a:rPr lang="ru-RU" sz="2200" b="1" dirty="0" smtClean="0"/>
              <a:t>   </a:t>
            </a:r>
            <a:r>
              <a:rPr lang="ru-RU" sz="2200" b="1" dirty="0" smtClean="0"/>
              <a:t>чрезмерная </a:t>
            </a:r>
            <a:r>
              <a:rPr lang="ru-RU" sz="2200" b="1" dirty="0" smtClean="0"/>
              <a:t>занятость родителей</a:t>
            </a:r>
            <a:r>
              <a:rPr lang="ru-RU" sz="2200" dirty="0" smtClean="0"/>
              <a:t>, отсутствие эмоциональной близости, общности интересов и контакта с детьми, автономность проживания детей и родителей</a:t>
            </a:r>
            <a:br>
              <a:rPr lang="ru-RU" sz="2200" dirty="0" smtClean="0"/>
            </a:br>
            <a:r>
              <a:rPr lang="ru-RU" sz="2200" dirty="0" smtClean="0"/>
              <a:t/>
            </a:r>
            <a:br>
              <a:rPr lang="ru-RU" sz="2200" dirty="0" smtClean="0"/>
            </a:br>
            <a:r>
              <a:rPr lang="ru-RU" sz="2200" dirty="0" smtClean="0"/>
              <a:t>  </a:t>
            </a:r>
            <a:r>
              <a:rPr lang="ru-RU" sz="2200" b="1" dirty="0" smtClean="0"/>
              <a:t>малообеспеченная </a:t>
            </a:r>
            <a:r>
              <a:rPr lang="ru-RU" sz="2200" b="1" dirty="0" smtClean="0"/>
              <a:t>семья</a:t>
            </a:r>
            <a:r>
              <a:rPr lang="ru-RU" sz="2200" dirty="0" smtClean="0"/>
              <a:t>, проживающая в плохих социально-бытовых условиях, либо семья с высоким материальным достатком и неконтролируемым доступом подростка к материальным средствам</a:t>
            </a:r>
            <a:br>
              <a:rPr lang="ru-RU" sz="2200" dirty="0" smtClean="0"/>
            </a:br>
            <a:r>
              <a:rPr lang="ru-RU" sz="2200" dirty="0" smtClean="0"/>
              <a:t>    </a:t>
            </a:r>
            <a:endParaRPr lang="ru-RU" sz="2200" dirty="0"/>
          </a:p>
        </p:txBody>
      </p:sp>
    </p:spTree>
    <p:extLst>
      <p:ext uri="{BB962C8B-B14F-4D97-AF65-F5344CB8AC3E}">
        <p14:creationId xmlns:p14="http://schemas.microsoft.com/office/powerpoint/2010/main" val="39092143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3" name="Прямоугольник 2"/>
          <p:cNvSpPr/>
          <p:nvPr/>
        </p:nvSpPr>
        <p:spPr>
          <a:xfrm>
            <a:off x="924697" y="1578721"/>
            <a:ext cx="10429103" cy="3477875"/>
          </a:xfrm>
          <a:prstGeom prst="rect">
            <a:avLst/>
          </a:prstGeom>
        </p:spPr>
        <p:txBody>
          <a:bodyPr wrap="square">
            <a:spAutoFit/>
          </a:bodyPr>
          <a:lstStyle/>
          <a:p>
            <a:r>
              <a:rPr lang="ru-RU" sz="2200" b="1" dirty="0" err="1" smtClean="0">
                <a:latin typeface="+mj-lt"/>
              </a:rPr>
              <a:t>дисфункциональная</a:t>
            </a:r>
            <a:r>
              <a:rPr lang="ru-RU" sz="2200" b="1" dirty="0" smtClean="0">
                <a:latin typeface="+mj-lt"/>
              </a:rPr>
              <a:t> семья</a:t>
            </a:r>
            <a:r>
              <a:rPr lang="ru-RU" sz="2200" dirty="0" smtClean="0">
                <a:latin typeface="+mj-lt"/>
              </a:rPr>
              <a:t>, характеризующаяся постоянной конфликтной атмосферой (соперничество между родителями за главенствующее положение в семье, отсутствие сотрудничества и эмоциональной связи между родителями и детьми, постоянная атмосфера напряженности, неприязнь, взаимное перекладывание вины)</a:t>
            </a:r>
          </a:p>
          <a:p>
            <a:endParaRPr lang="ru-RU" sz="2200" dirty="0" smtClean="0">
              <a:latin typeface="+mj-lt"/>
            </a:endParaRPr>
          </a:p>
          <a:p>
            <a:r>
              <a:rPr lang="ru-RU" sz="2200" b="1" dirty="0" smtClean="0">
                <a:latin typeface="+mj-lt"/>
              </a:rPr>
              <a:t>аморальная </a:t>
            </a:r>
            <a:r>
              <a:rPr lang="ru-RU" sz="2200" b="1" dirty="0" smtClean="0">
                <a:latin typeface="+mj-lt"/>
              </a:rPr>
              <a:t>семья </a:t>
            </a:r>
            <a:r>
              <a:rPr lang="ru-RU" sz="2200" dirty="0" smtClean="0">
                <a:latin typeface="+mj-lt"/>
              </a:rPr>
              <a:t>(правонарушения, совершаемые родителями, злоупотребление алкоголем, наркотиками, развратное поведение родителей)</a:t>
            </a:r>
          </a:p>
          <a:p>
            <a:endParaRPr lang="ru-RU" sz="2200" dirty="0" smtClean="0">
              <a:latin typeface="+mj-lt"/>
            </a:endParaRPr>
          </a:p>
          <a:p>
            <a:r>
              <a:rPr lang="ru-RU" sz="2200" b="1" dirty="0" smtClean="0">
                <a:latin typeface="+mj-lt"/>
              </a:rPr>
              <a:t>криминогенная </a:t>
            </a:r>
            <a:r>
              <a:rPr lang="ru-RU" sz="2200" b="1" dirty="0" smtClean="0">
                <a:latin typeface="+mj-lt"/>
              </a:rPr>
              <a:t>семья </a:t>
            </a:r>
            <a:r>
              <a:rPr lang="ru-RU" sz="2200" dirty="0" smtClean="0">
                <a:latin typeface="+mj-lt"/>
              </a:rPr>
              <a:t>(преступное поведение взрослых членов семьи демонстрирует детям «нормы» антиобщественного поведения)</a:t>
            </a:r>
            <a:endParaRPr lang="ru-RU" sz="2200" dirty="0">
              <a:latin typeface="+mj-lt"/>
            </a:endParaRPr>
          </a:p>
        </p:txBody>
      </p:sp>
    </p:spTree>
    <p:extLst>
      <p:ext uri="{BB962C8B-B14F-4D97-AF65-F5344CB8AC3E}">
        <p14:creationId xmlns:p14="http://schemas.microsoft.com/office/powerpoint/2010/main" val="36675554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4289253"/>
          </a:xfrm>
        </p:spPr>
        <p:txBody>
          <a:bodyPr>
            <a:noAutofit/>
          </a:bodyPr>
          <a:lstStyle/>
          <a:p>
            <a:r>
              <a:rPr lang="ru-RU" sz="2200" dirty="0" err="1" smtClean="0"/>
              <a:t>Аддикты</a:t>
            </a:r>
            <a:r>
              <a:rPr lang="ru-RU" sz="2200" dirty="0" smtClean="0"/>
              <a:t> не доверяют социальным контактам, так как на основании своего опыта знают, что люди </a:t>
            </a:r>
            <a:r>
              <a:rPr lang="ru-RU" sz="2200" dirty="0" err="1" smtClean="0"/>
              <a:t>непрогнозируемы</a:t>
            </a:r>
            <a:r>
              <a:rPr lang="ru-RU" sz="2200" dirty="0" smtClean="0"/>
              <a:t>, от них можно ждать чего угодно, вплоть до непонимания и агрессии. </a:t>
            </a:r>
            <a:r>
              <a:rPr lang="ru-RU" sz="2200" dirty="0" smtClean="0"/>
              <a:t/>
            </a:r>
            <a:br>
              <a:rPr lang="ru-RU" sz="2200" dirty="0" smtClean="0"/>
            </a:br>
            <a:r>
              <a:rPr lang="ru-RU" sz="2200" dirty="0" smtClean="0"/>
              <a:t/>
            </a:r>
            <a:br>
              <a:rPr lang="ru-RU" sz="2200" dirty="0" smtClean="0"/>
            </a:br>
            <a:r>
              <a:rPr lang="ru-RU" sz="2200" dirty="0" smtClean="0"/>
              <a:t>С </a:t>
            </a:r>
            <a:r>
              <a:rPr lang="ru-RU" sz="2200" dirty="0" err="1" smtClean="0"/>
              <a:t>аддиктивными</a:t>
            </a:r>
            <a:r>
              <a:rPr lang="ru-RU" sz="2200" dirty="0" smtClean="0"/>
              <a:t> агентами общаться проще и «безопаснее». На каком-то уровне приходит осознание того, что существуют активности, которые можно реализовывать с гарантией получения </a:t>
            </a:r>
            <a:r>
              <a:rPr lang="ru-RU" sz="2200" dirty="0" smtClean="0"/>
              <a:t>удовольствия. </a:t>
            </a:r>
            <a:br>
              <a:rPr lang="ru-RU" sz="2200" dirty="0" smtClean="0"/>
            </a:br>
            <a:r>
              <a:rPr lang="ru-RU" sz="2200" dirty="0" smtClean="0"/>
              <a:t/>
            </a:r>
            <a:br>
              <a:rPr lang="ru-RU" sz="2200" dirty="0" smtClean="0"/>
            </a:br>
            <a:r>
              <a:rPr lang="ru-RU" sz="2200" dirty="0" smtClean="0"/>
              <a:t>В </a:t>
            </a:r>
            <a:r>
              <a:rPr lang="ru-RU" sz="2200" dirty="0" smtClean="0"/>
              <a:t>этом смысле </a:t>
            </a:r>
            <a:r>
              <a:rPr lang="ru-RU" sz="2200" dirty="0" err="1" smtClean="0"/>
              <a:t>аддикты</a:t>
            </a:r>
            <a:r>
              <a:rPr lang="ru-RU" sz="2200" dirty="0" smtClean="0"/>
              <a:t> могут не зависеть ни от родственников, ни от знакомых, друзей, а только от самих себя.</a:t>
            </a:r>
            <a:endParaRPr lang="ru-RU" sz="2200" dirty="0"/>
          </a:p>
        </p:txBody>
      </p:sp>
    </p:spTree>
    <p:extLst>
      <p:ext uri="{BB962C8B-B14F-4D97-AF65-F5344CB8AC3E}">
        <p14:creationId xmlns:p14="http://schemas.microsoft.com/office/powerpoint/2010/main" val="2339060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5615545"/>
          </a:xfrm>
        </p:spPr>
        <p:txBody>
          <a:bodyPr>
            <a:noAutofit/>
          </a:bodyPr>
          <a:lstStyle/>
          <a:p>
            <a:r>
              <a:rPr lang="ru-RU" sz="2200" dirty="0"/>
              <a:t>Проблемы профилактики </a:t>
            </a:r>
            <a:r>
              <a:rPr lang="ru-RU" sz="2200" dirty="0" err="1"/>
              <a:t>аддикций</a:t>
            </a:r>
            <a:r>
              <a:rPr lang="ru-RU" sz="2200" dirty="0"/>
              <a:t> сегодня решаются на региональном, национальном и транснациональном уровнях. При этом главенствующее место в ней отводится национальной системе образования с координирующей ролью высшей школы</a:t>
            </a:r>
            <a:r>
              <a:rPr lang="ru-RU" sz="2200" dirty="0" smtClean="0"/>
              <a:t>.</a:t>
            </a:r>
            <a:br>
              <a:rPr lang="ru-RU" sz="2200" dirty="0" smtClean="0"/>
            </a:br>
            <a:r>
              <a:rPr lang="ru-RU" sz="2200" dirty="0"/>
              <a:t/>
            </a:r>
            <a:br>
              <a:rPr lang="ru-RU" sz="2200" dirty="0"/>
            </a:br>
            <a:r>
              <a:rPr lang="ru-RU" sz="2200" dirty="0"/>
              <a:t>Специалисты и отдельные учреждения системы здравоохранения призваны осуществлять управление системами профилактики, однако решающую роль играет сфера образования и ее специалисты</a:t>
            </a:r>
            <a:r>
              <a:rPr lang="ru-RU" sz="2200" dirty="0" smtClean="0"/>
              <a:t>.</a:t>
            </a:r>
            <a:br>
              <a:rPr lang="ru-RU" sz="2200" dirty="0" smtClean="0"/>
            </a:br>
            <a:r>
              <a:rPr lang="ru-RU" sz="2200" dirty="0"/>
              <a:t/>
            </a:r>
            <a:br>
              <a:rPr lang="ru-RU" sz="2200" dirty="0"/>
            </a:br>
            <a:r>
              <a:rPr lang="ru-RU" sz="2200" dirty="0"/>
              <a:t>Большую роль в становлении профилактических систем и разработке основ профилактического вмешательства сыграла Всемирная организация здравоохранения. Исследования авторов показали, что профилактическая наука прошла большой путь от отношения к ней как к искусству до признания ее как научного знания с теориями предупреждения </a:t>
            </a:r>
            <a:r>
              <a:rPr lang="ru-RU" sz="2200" dirty="0" err="1"/>
              <a:t>аддикций</a:t>
            </a:r>
            <a:r>
              <a:rPr lang="ru-RU" sz="2200" dirty="0"/>
              <a:t>, в том числе теориями здоровья и изменения поведения. </a:t>
            </a:r>
            <a:endParaRPr lang="ru-RU" sz="2200" dirty="0"/>
          </a:p>
        </p:txBody>
      </p:sp>
    </p:spTree>
    <p:extLst>
      <p:ext uri="{BB962C8B-B14F-4D97-AF65-F5344CB8AC3E}">
        <p14:creationId xmlns:p14="http://schemas.microsoft.com/office/powerpoint/2010/main" val="11555491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5912107"/>
          </a:xfrm>
        </p:spPr>
        <p:txBody>
          <a:bodyPr>
            <a:noAutofit/>
          </a:bodyPr>
          <a:lstStyle/>
          <a:p>
            <a:r>
              <a:rPr lang="ru-RU" sz="2200" b="1" u="sng" dirty="0"/>
              <a:t>Первичная (информационная) профилактика </a:t>
            </a:r>
            <a:r>
              <a:rPr lang="ru-RU" sz="2200" dirty="0"/>
              <a:t>согласно более ранней классификации ВОЗ охватывает экологические, экономические, социальные и политические условия жизни. Мероприятия первичной профилактики направлены на оптимизацию упомянутых условий. Фактически первичная профилактика представляет собой образ жизни, обеспечивающий человеку (прежде всего детям и молодежи) условия для оптимального развития и реализации природных способностей в течение всей жизни. Усилия государства по изменению социальных и культурных условий жизни объединяются в систему радикальных мер первичной профилактики (спорт, охрана труда, сбалансированное питание и </a:t>
            </a:r>
            <a:r>
              <a:rPr lang="ru-RU" sz="2200" dirty="0" err="1"/>
              <a:t>др</a:t>
            </a:r>
            <a:r>
              <a:rPr lang="ru-RU" sz="2200" dirty="0" smtClean="0"/>
              <a:t>).</a:t>
            </a:r>
            <a:br>
              <a:rPr lang="ru-RU" sz="2200" dirty="0" smtClean="0"/>
            </a:br>
            <a:r>
              <a:rPr lang="ru-RU" sz="2200" dirty="0"/>
              <a:t/>
            </a:r>
            <a:br>
              <a:rPr lang="ru-RU" sz="2200" dirty="0"/>
            </a:br>
            <a:r>
              <a:rPr lang="ru-RU" sz="2200" b="1" u="sng" dirty="0"/>
              <a:t>Вторичная профилактика</a:t>
            </a:r>
            <a:r>
              <a:rPr lang="ru-RU" sz="2200" dirty="0"/>
              <a:t> зависимости от </a:t>
            </a:r>
            <a:r>
              <a:rPr lang="ru-RU" sz="2200" dirty="0" err="1"/>
              <a:t>психоактивных</a:t>
            </a:r>
            <a:r>
              <a:rPr lang="ru-RU" sz="2200" dirty="0"/>
              <a:t> веществ (ПАВ) касается тех, кто уже испытывает на себе влияние употребления наркотических средств, но не обнаруживает признаков болезни. Цель вторичной профилактики – максимально сократить продолжительность воздействия ПАВ на учащегося, прекратить дальнейшую наркотизацию, восстановить его личностный и социальный статус. Педагоги, школьные психологи, социальные работники вместе с родителями должны стремиться создать психотерапевтическую атмосферу непримиримости к повторному употреблению ПАВ, оптимизировать здоровые, личностные и социальные, устремления детей.</a:t>
            </a:r>
            <a:endParaRPr lang="ru-RU" sz="2200" dirty="0"/>
          </a:p>
        </p:txBody>
      </p:sp>
    </p:spTree>
    <p:extLst>
      <p:ext uri="{BB962C8B-B14F-4D97-AF65-F5344CB8AC3E}">
        <p14:creationId xmlns:p14="http://schemas.microsoft.com/office/powerpoint/2010/main" val="446851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4289253"/>
          </a:xfrm>
        </p:spPr>
        <p:txBody>
          <a:bodyPr>
            <a:noAutofit/>
          </a:bodyPr>
          <a:lstStyle/>
          <a:p>
            <a:r>
              <a:rPr lang="ru-RU" sz="2200" b="1" u="sng" dirty="0"/>
              <a:t>Третичная профилактика </a:t>
            </a:r>
            <a:r>
              <a:rPr lang="ru-RU" sz="2200" dirty="0" err="1"/>
              <a:t>аддиктивного</a:t>
            </a:r>
            <a:r>
              <a:rPr lang="ru-RU" sz="2200" dirty="0"/>
              <a:t> поведения направлена на социальную, трудовую, психологическую, медицинскую реабилитацию </a:t>
            </a:r>
            <a:r>
              <a:rPr lang="ru-RU" sz="2200" dirty="0" err="1"/>
              <a:t>аддиктов</a:t>
            </a:r>
            <a:r>
              <a:rPr lang="ru-RU" sz="2200" dirty="0"/>
              <a:t>, которые прошли лечение.</a:t>
            </a:r>
            <a:br>
              <a:rPr lang="ru-RU" sz="2200" dirty="0"/>
            </a:br>
            <a:r>
              <a:rPr lang="ru-RU" sz="2200" dirty="0"/>
              <a:t/>
            </a:r>
            <a:br>
              <a:rPr lang="ru-RU" sz="2200" dirty="0"/>
            </a:br>
            <a:r>
              <a:rPr lang="ru-RU" sz="2200" dirty="0"/>
              <a:t>В материалах Концепции отмечается: «…к третичной профилактике относятся мероприятия, направленные на предотвращение срывов и рецидивов вследствие потребления ПАВ и наркомании, то есть на переход к непосредственной реабилитации, которая, по мнению экспертов ВОЗ, представляет собой комплексное направленное использование медицинских, психологических, социальных, образовательных и трудовых мер с целью приспособления больного к деятельности на максимально возможном для него уровне. В этом процессе должны активно участвовать воспитатели, педагоги, школьные психологи… потому что он связан с реабилитацией больных, страдающих проявлением химической зависимости.</a:t>
            </a:r>
            <a:endParaRPr lang="ru-RU" sz="2200" dirty="0"/>
          </a:p>
        </p:txBody>
      </p:sp>
    </p:spTree>
    <p:extLst>
      <p:ext uri="{BB962C8B-B14F-4D97-AF65-F5344CB8AC3E}">
        <p14:creationId xmlns:p14="http://schemas.microsoft.com/office/powerpoint/2010/main" val="8091343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415281"/>
            <a:ext cx="10515600" cy="6027437"/>
          </a:xfrm>
        </p:spPr>
        <p:txBody>
          <a:bodyPr>
            <a:noAutofit/>
          </a:bodyPr>
          <a:lstStyle/>
          <a:p>
            <a:r>
              <a:rPr lang="ru-RU" sz="2200" b="1" u="sng" dirty="0" smtClean="0"/>
              <a:t>Основные этапы и направления профилактики</a:t>
            </a:r>
            <a:r>
              <a:rPr lang="ru-RU" sz="2200" dirty="0" smtClean="0"/>
              <a:t/>
            </a:r>
            <a:br>
              <a:rPr lang="ru-RU" sz="2200" dirty="0" smtClean="0"/>
            </a:br>
            <a:r>
              <a:rPr lang="ru-RU" sz="2200" dirty="0"/>
              <a:t/>
            </a:r>
            <a:br>
              <a:rPr lang="ru-RU" sz="2200" dirty="0"/>
            </a:br>
            <a:r>
              <a:rPr lang="ru-RU" sz="2200" dirty="0"/>
              <a:t>1. Диагностический этап</a:t>
            </a:r>
            <a:r>
              <a:rPr lang="ru-RU" sz="2200" dirty="0" smtClean="0"/>
              <a:t>.</a:t>
            </a:r>
            <a:br>
              <a:rPr lang="ru-RU" sz="2200" dirty="0" smtClean="0"/>
            </a:br>
            <a:r>
              <a:rPr lang="ru-RU" sz="2200" dirty="0"/>
              <a:t/>
            </a:r>
            <a:br>
              <a:rPr lang="ru-RU" sz="2200" dirty="0"/>
            </a:br>
            <a:r>
              <a:rPr lang="ru-RU" sz="2200" dirty="0"/>
              <a:t>Включает в себя диагностику личностных особенностей, которые оказывают влияние на формирование </a:t>
            </a:r>
            <a:r>
              <a:rPr lang="ru-RU" sz="2200" dirty="0" err="1"/>
              <a:t>аддиктивного</a:t>
            </a:r>
            <a:r>
              <a:rPr lang="ru-RU" sz="2200" dirty="0"/>
              <a:t> поведения:</a:t>
            </a:r>
            <a:br>
              <a:rPr lang="ru-RU" sz="2200" dirty="0"/>
            </a:br>
            <a:r>
              <a:rPr lang="ru-RU" sz="2200" dirty="0"/>
              <a:t>-повышенная тревожность,</a:t>
            </a:r>
            <a:br>
              <a:rPr lang="ru-RU" sz="2200" dirty="0"/>
            </a:br>
            <a:r>
              <a:rPr lang="ru-RU" sz="2200" dirty="0"/>
              <a:t>-низкая стрессоустойчивость,</a:t>
            </a:r>
            <a:br>
              <a:rPr lang="ru-RU" sz="2200" dirty="0"/>
            </a:br>
            <a:r>
              <a:rPr lang="ru-RU" sz="2200" dirty="0"/>
              <a:t>-неустойчивая я-концепция,</a:t>
            </a:r>
            <a:br>
              <a:rPr lang="ru-RU" sz="2200" dirty="0"/>
            </a:br>
            <a:r>
              <a:rPr lang="ru-RU" sz="2200" dirty="0"/>
              <a:t>-низкий уровень </a:t>
            </a:r>
            <a:r>
              <a:rPr lang="ru-RU" sz="2200" dirty="0" err="1"/>
              <a:t>интернальности</a:t>
            </a:r>
            <a:r>
              <a:rPr lang="ru-RU" sz="2200" dirty="0"/>
              <a:t>,</a:t>
            </a:r>
            <a:br>
              <a:rPr lang="ru-RU" sz="2200" dirty="0"/>
            </a:br>
            <a:r>
              <a:rPr lang="ru-RU" sz="2200" dirty="0"/>
              <a:t>-неспособность к </a:t>
            </a:r>
            <a:r>
              <a:rPr lang="ru-RU" sz="2200" dirty="0" err="1"/>
              <a:t>эмпатии</a:t>
            </a:r>
            <a:r>
              <a:rPr lang="ru-RU" sz="2200" dirty="0"/>
              <a:t>,</a:t>
            </a:r>
            <a:br>
              <a:rPr lang="ru-RU" sz="2200" dirty="0"/>
            </a:br>
            <a:r>
              <a:rPr lang="ru-RU" sz="2200" dirty="0"/>
              <a:t>-некоммуникабельность,</a:t>
            </a:r>
            <a:br>
              <a:rPr lang="ru-RU" sz="2200" dirty="0"/>
            </a:br>
            <a:r>
              <a:rPr lang="ru-RU" sz="2200" dirty="0"/>
              <a:t>-повышенный эгоцентризм,</a:t>
            </a:r>
            <a:br>
              <a:rPr lang="ru-RU" sz="2200" dirty="0"/>
            </a:br>
            <a:r>
              <a:rPr lang="ru-RU" sz="2200" dirty="0"/>
              <a:t>-низкое восприятие социальной поддержки,</a:t>
            </a:r>
            <a:br>
              <a:rPr lang="ru-RU" sz="2200" dirty="0"/>
            </a:br>
            <a:r>
              <a:rPr lang="ru-RU" sz="2200" dirty="0"/>
              <a:t>-стратегия избегания при преодолении стрессовых ситуаций,</a:t>
            </a:r>
            <a:br>
              <a:rPr lang="ru-RU" sz="2200" dirty="0"/>
            </a:br>
            <a:r>
              <a:rPr lang="ru-RU" sz="2200" dirty="0"/>
              <a:t>-направленность на поиск ощущений,</a:t>
            </a:r>
            <a:br>
              <a:rPr lang="ru-RU" sz="2200" dirty="0"/>
            </a:br>
            <a:r>
              <a:rPr lang="ru-RU" sz="2200" dirty="0"/>
              <a:t>-стремление к социальному одобрению,</a:t>
            </a:r>
            <a:br>
              <a:rPr lang="ru-RU" sz="2200" dirty="0"/>
            </a:br>
            <a:r>
              <a:rPr lang="ru-RU" sz="2200" dirty="0"/>
              <a:t>-высокие показатели по шкале </a:t>
            </a:r>
            <a:r>
              <a:rPr lang="ru-RU" sz="2200" dirty="0" err="1"/>
              <a:t>алекситимии</a:t>
            </a:r>
            <a:r>
              <a:rPr lang="ru-RU" sz="2200" dirty="0"/>
              <a:t>,</a:t>
            </a:r>
            <a:br>
              <a:rPr lang="ru-RU" sz="2200" dirty="0"/>
            </a:br>
            <a:r>
              <a:rPr lang="ru-RU" sz="2200" dirty="0"/>
              <a:t>-высокие показатели по шкале депрессивности</a:t>
            </a:r>
            <a:br>
              <a:rPr lang="ru-RU" sz="2200" dirty="0"/>
            </a:br>
            <a:r>
              <a:rPr lang="ru-RU" sz="2200" dirty="0"/>
              <a:t>-агрессивность и др.</a:t>
            </a:r>
            <a:br>
              <a:rPr lang="ru-RU" sz="2200" dirty="0"/>
            </a:br>
            <a:endParaRPr lang="ru-RU" sz="2200" dirty="0"/>
          </a:p>
        </p:txBody>
      </p:sp>
    </p:spTree>
    <p:extLst>
      <p:ext uri="{BB962C8B-B14F-4D97-AF65-F5344CB8AC3E}">
        <p14:creationId xmlns:p14="http://schemas.microsoft.com/office/powerpoint/2010/main" val="3412757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5895632"/>
          </a:xfrm>
        </p:spPr>
        <p:txBody>
          <a:bodyPr>
            <a:noAutofit/>
          </a:bodyPr>
          <a:lstStyle/>
          <a:p>
            <a:r>
              <a:rPr lang="ru-RU" sz="2200" b="1" u="sng" dirty="0"/>
              <a:t>2. Информационно-просветительский этап</a:t>
            </a:r>
            <a:r>
              <a:rPr lang="ru-RU" sz="2200" b="1" u="sng" dirty="0" smtClean="0"/>
              <a:t>.</a:t>
            </a:r>
            <a:br>
              <a:rPr lang="ru-RU" sz="2200" b="1" u="sng" dirty="0" smtClean="0"/>
            </a:br>
            <a:r>
              <a:rPr lang="ru-RU" sz="2200" b="1" u="sng" dirty="0"/>
              <a:t/>
            </a:r>
            <a:br>
              <a:rPr lang="ru-RU" sz="2200" b="1" u="sng" dirty="0"/>
            </a:br>
            <a:r>
              <a:rPr lang="ru-RU" sz="2200" dirty="0"/>
              <a:t>Представляет собой расширение компетенции в таких важных областях, как:</a:t>
            </a:r>
            <a:br>
              <a:rPr lang="ru-RU" sz="2200" dirty="0"/>
            </a:br>
            <a:r>
              <a:rPr lang="ru-RU" sz="2200" dirty="0"/>
              <a:t>-</a:t>
            </a:r>
            <a:r>
              <a:rPr lang="ru-RU" sz="2200" dirty="0" err="1"/>
              <a:t>психо</a:t>
            </a:r>
            <a:r>
              <a:rPr lang="ru-RU" sz="2200" dirty="0"/>
              <a:t>-сексуальное развитие,</a:t>
            </a:r>
            <a:br>
              <a:rPr lang="ru-RU" sz="2200" dirty="0"/>
            </a:br>
            <a:r>
              <a:rPr lang="ru-RU" sz="2200" dirty="0"/>
              <a:t>-культура межличностных отношений,</a:t>
            </a:r>
            <a:br>
              <a:rPr lang="ru-RU" sz="2200" dirty="0"/>
            </a:br>
            <a:r>
              <a:rPr lang="ru-RU" sz="2200" dirty="0"/>
              <a:t>-технология общения,</a:t>
            </a:r>
            <a:br>
              <a:rPr lang="ru-RU" sz="2200" dirty="0"/>
            </a:br>
            <a:r>
              <a:rPr lang="ru-RU" sz="2200" dirty="0"/>
              <a:t>-способы </a:t>
            </a:r>
            <a:r>
              <a:rPr lang="ru-RU" sz="2200" dirty="0" err="1"/>
              <a:t>преодолевания</a:t>
            </a:r>
            <a:r>
              <a:rPr lang="ru-RU" sz="2200" dirty="0"/>
              <a:t> стрессовых ситуаций,</a:t>
            </a:r>
            <a:br>
              <a:rPr lang="ru-RU" sz="2200" dirty="0"/>
            </a:br>
            <a:r>
              <a:rPr lang="ru-RU" sz="2200" dirty="0"/>
              <a:t>-</a:t>
            </a:r>
            <a:r>
              <a:rPr lang="ru-RU" sz="2200" dirty="0" err="1"/>
              <a:t>конфликтология</a:t>
            </a:r>
            <a:r>
              <a:rPr lang="ru-RU" sz="2200" dirty="0"/>
              <a:t>,</a:t>
            </a:r>
            <a:br>
              <a:rPr lang="ru-RU" sz="2200" dirty="0"/>
            </a:br>
            <a:r>
              <a:rPr lang="ru-RU" sz="2200" dirty="0"/>
              <a:t>-собственно проблемы </a:t>
            </a:r>
            <a:r>
              <a:rPr lang="ru-RU" sz="2200" dirty="0" err="1"/>
              <a:t>аддиктивного</a:t>
            </a:r>
            <a:r>
              <a:rPr lang="ru-RU" sz="2200" dirty="0"/>
              <a:t> поведения (с рассмотрением основных </a:t>
            </a:r>
            <a:r>
              <a:rPr lang="ru-RU" sz="2200" dirty="0" err="1"/>
              <a:t>аддиктивных</a:t>
            </a:r>
            <a:r>
              <a:rPr lang="ru-RU" sz="2200" dirty="0"/>
              <a:t> механизмов, видов </a:t>
            </a:r>
            <a:r>
              <a:rPr lang="ru-RU" sz="2200" dirty="0" err="1"/>
              <a:t>аддиктивной</a:t>
            </a:r>
            <a:r>
              <a:rPr lang="ru-RU" sz="2200" dirty="0"/>
              <a:t> реализации, динамики развития </a:t>
            </a:r>
            <a:r>
              <a:rPr lang="ru-RU" sz="2200" dirty="0" err="1"/>
              <a:t>аддиктивного</a:t>
            </a:r>
            <a:r>
              <a:rPr lang="ru-RU" sz="2200" dirty="0"/>
              <a:t> процесса и последствий</a:t>
            </a:r>
            <a:r>
              <a:rPr lang="ru-RU" sz="2200" dirty="0" smtClean="0"/>
              <a:t>).</a:t>
            </a:r>
            <a:br>
              <a:rPr lang="ru-RU" sz="2200" dirty="0" smtClean="0"/>
            </a:br>
            <a:r>
              <a:rPr lang="ru-RU" sz="2200" dirty="0"/>
              <a:t/>
            </a:r>
            <a:br>
              <a:rPr lang="ru-RU" sz="2200" dirty="0"/>
            </a:br>
            <a:r>
              <a:rPr lang="ru-RU" sz="2200" b="1" u="sng" dirty="0"/>
              <a:t>3. </a:t>
            </a:r>
            <a:r>
              <a:rPr lang="ru-RU" sz="2200" b="1" u="sng" dirty="0" err="1"/>
              <a:t>Развивающе</a:t>
            </a:r>
            <a:r>
              <a:rPr lang="ru-RU" sz="2200" b="1" u="sng" dirty="0"/>
              <a:t> – коррекционный этап</a:t>
            </a:r>
            <a:r>
              <a:rPr lang="ru-RU" sz="2200" b="1" u="sng" dirty="0" smtClean="0"/>
              <a:t>.</a:t>
            </a:r>
            <a:br>
              <a:rPr lang="ru-RU" sz="2200" b="1" u="sng" dirty="0" smtClean="0"/>
            </a:br>
            <a:r>
              <a:rPr lang="ru-RU" sz="2200" b="1" u="sng" dirty="0"/>
              <a:t/>
            </a:r>
            <a:br>
              <a:rPr lang="ru-RU" sz="2200" b="1" u="sng" dirty="0"/>
            </a:br>
            <a:r>
              <a:rPr lang="ru-RU" sz="2200" dirty="0" err="1"/>
              <a:t>Влючает</a:t>
            </a:r>
            <a:r>
              <a:rPr lang="ru-RU" sz="2200" dirty="0"/>
              <a:t> в себя самые разнообразные виды работы психолога.</a:t>
            </a:r>
            <a:endParaRPr lang="ru-RU" sz="2200" dirty="0"/>
          </a:p>
        </p:txBody>
      </p:sp>
    </p:spTree>
    <p:extLst>
      <p:ext uri="{BB962C8B-B14F-4D97-AF65-F5344CB8AC3E}">
        <p14:creationId xmlns:p14="http://schemas.microsoft.com/office/powerpoint/2010/main" val="9348503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4289253"/>
          </a:xfrm>
        </p:spPr>
        <p:txBody>
          <a:bodyPr>
            <a:noAutofit/>
          </a:bodyPr>
          <a:lstStyle/>
          <a:p>
            <a:pPr algn="ctr"/>
            <a:r>
              <a:rPr lang="ru-RU" sz="4200" dirty="0" smtClean="0"/>
              <a:t>Спасибо за внимание!!!</a:t>
            </a:r>
            <a:br>
              <a:rPr lang="ru-RU" sz="4200" dirty="0" smtClean="0"/>
            </a:br>
            <a:endParaRPr lang="ru-RU" sz="4200" dirty="0"/>
          </a:p>
        </p:txBody>
      </p:sp>
    </p:spTree>
    <p:extLst>
      <p:ext uri="{BB962C8B-B14F-4D97-AF65-F5344CB8AC3E}">
        <p14:creationId xmlns:p14="http://schemas.microsoft.com/office/powerpoint/2010/main" val="318530226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TotalTime>
  <Words>364</Words>
  <Application>Microsoft Office PowerPoint</Application>
  <PresentationFormat>Широкоэкранный</PresentationFormat>
  <Paragraphs>20</Paragraphs>
  <Slides>16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16</vt:i4>
      </vt:variant>
    </vt:vector>
  </HeadingPairs>
  <TitlesOfParts>
    <vt:vector size="21" baseType="lpstr">
      <vt:lpstr>Arial</vt:lpstr>
      <vt:lpstr>Calibri</vt:lpstr>
      <vt:lpstr>Calibri Light</vt:lpstr>
      <vt:lpstr>Segoe Print</vt:lpstr>
      <vt:lpstr>Тема Office</vt:lpstr>
      <vt:lpstr>Аддикты и их окружение </vt:lpstr>
      <vt:lpstr>Аддиктивное поведение является одной из форм отклоняющегося поведения и выражается в уходе от реальности посредством изменения психического состояния.  Развитие аддиктивного поведения начинается с фиксации.  Фиксация может быть связана с воздействием изменяющего психическое состояние вещества или участие в каком-то виде активности.  Особенность фиксации заключается в том, что она влечет за собой сильное желание повторить пережитое измененное состояние еще раз.  Во время аддиктивных реализаций аддикт переживает очень интенсивные и приятные ощущения, которые не идут ни в какое сравнение с переживаниями, характерными для обычной жизни.  </vt:lpstr>
      <vt:lpstr>Процессу появления и развития аддиктивного поведения могут способствовать биологические, психологические и социальные влияния (Короленко Ц.П. Дмитриева Н.В., 2000 г.)      Под биологическими предпосылками подразумевается определенный, своеобразный для каждого способ реагирова­ния на различные воздействия, например, на алкоголь. Заме­чено, что лица, изначально реагирующие на алкоголь, как на вещество, резко изменяющее психическое состояние, более предрасположены к развитию алкогольной аддикции.     Под социальными факторами, влияющими на развитие аддиктивного поведения, понимаются дезинтеграция обще­ства и нарастание изменений с невозможностью к ним сво­евременно адаптироваться. Большое значение в возникновении аддикций имеет такой фактор, как психологические травмы детского возраста и насилие над детьми, отсутствие заботы с предоставлением детей самих себе.      К психологическим факторам относятся личностные осо­бенности, отражение в психике психологических травм в раз­личных периодах жизни. Провоцирующими факторами аддиктивного поведения считаются нервно-психическая не­устойчивость, поведенческие реакции группирования, реакции эмансипации, незрелость личностной идентифи­кации, слабость или недостаточность способности к внут­реннему диалогу, низкая переносимость психологических стрессов , вы­сокая потребность в изменении состояний сознания как средстве разрешения внутренних конфликтов и другие особенности личности.       </vt:lpstr>
      <vt:lpstr>Формы аддиктивного поведения довольно разнообразны, по происхождению можно выделить следующие виды:   химические – табакокурение, наркомания, токсикомания, злоупотребление спиртным;   нехимические – компьютерная зависимость, зависимость от интернета, видео- и азартных игр, трудоголизм, шопоголизм, сексуальная зависимость и т.п.;     нарушения пищевого поведения – аддиктивное голодание или переедание;   патологическая увлеченность каким-либо видом деятельности, приводящее к полному игнорированию или усугублению имеющихся жизненных трудностей – сектантство, религиозный фанатизм и т.п.</vt:lpstr>
      <vt:lpstr>Созависимый человек – это тот, кто полностью поглощен тем, чтобы управлять поведением другого человека и совершенно не заботиться об удовлетворении собственных жизненно важных потребностей.  Созависимость в известном смысле – это отказ от себя.  Личностные характеристики при созависимости. 1. Низкая самооценка. 2. Компульсивное желание контролировать жизнь других. 3. Желание спасать других. 4. Чувства. 5. Отрицание 6. Болезни, вызванные стрессом. 7. Поражение духовной сферы. </vt:lpstr>
      <vt:lpstr>В поведении созависимых отмечали ряд парадоксов:  Первый парадокс: созависимые думают, будто они могут контролировать как свое поведение, так и поведение близкого человека, страдающего зависимостью, чаще всего химической. Фактически это химически зависимые держат под контролем поведение созависимого.  Второй парадокс: созависимые подчиняют свои потребности нуждам зависимых и занимают положение жертвы. Фактически созависимые занимают доминирующее положение и подчиняют себе зависимого человека, так что созависимый выступает не столько жертвой, сколько диктатором, обидчиком, преследователем.  Третий парадокс: созависимые желают прервать употребление психоактивных веществ, но используют награду (например, забота о больном во время кризиса) либо наказание (негодование по поводу его поведения). Оба средства (награда/наказание) служат лишь поддержанию привычного поведения больного с зависимостью.</vt:lpstr>
      <vt:lpstr>Черты, характерные для созависимости:      комплекс отсутствия честности (отрицание проблем, проекция проблем на кого-то, изменение мышления настолько выражено, что оно носит характер сверхценных образований);     неспособность распоряжаться своими эмоциями здоровым образом (неспособность выразить свои эмоции, постоянное подавление эмоций, замороженные чувства, отсутствие контакта с собственными чувствами, фиксация на какой-то одной эмоции (обида, месть и т. д.) и неумение отвлечься от неё);     навязчивое мышление (прибегание к формально-логическому мышлению, создание формулы и подчинение всего этой формуле);     дуалистическое мышление (да или нет без нюансов);     перфекционизм;     внешняя референция (направленность на других);     низкая самооценка вследствие последнего;     постоянная тревожность и страх;     ригидность;     частые депрессии и т. д.   </vt:lpstr>
      <vt:lpstr>Можно выделить ряд социально-психологических факторов, провоцирующих аддиктивное поведение подростков в семье:     нарушение семейной системы (развод родителей, неполная семья, вновь созданные семьи, появление сводных братьев, сестер и т. п.)     нарушенные стили воспитания в семье (авторитарность, жестокое обращение с ребенком в семье, гиперопека, непоследовательность в воспитании, отсутствие понимания между родителями, попустительство и безнадзорность, отсутствие духовности, нравственных ценностей в семье)     чрезмерная занятость родителей, отсутствие эмоциональной близости, общности интересов и контакта с детьми, автономность проживания детей и родителей    малообеспеченная семья, проживающая в плохих социально-бытовых условиях, либо семья с высоким материальным достатком и неконтролируемым доступом подростка к материальным средствам     </vt:lpstr>
      <vt:lpstr>Презентация PowerPoint</vt:lpstr>
      <vt:lpstr>Аддикты не доверяют социальным контактам, так как на основании своего опыта знают, что люди непрогнозируемы, от них можно ждать чего угодно, вплоть до непонимания и агрессии.   С аддиктивными агентами общаться проще и «безопаснее». На каком-то уровне приходит осознание того, что существуют активности, которые можно реализовывать с гарантией получения удовольствия.   В этом смысле аддикты могут не зависеть ни от родственников, ни от знакомых, друзей, а только от самих себя.</vt:lpstr>
      <vt:lpstr>Проблемы профилактики аддикций сегодня решаются на региональном, национальном и транснациональном уровнях. При этом главенствующее место в ней отводится национальной системе образования с координирующей ролью высшей школы.  Специалисты и отдельные учреждения системы здравоохранения призваны осуществлять управление системами профилактики, однако решающую роль играет сфера образования и ее специалисты.  Большую роль в становлении профилактических систем и разработке основ профилактического вмешательства сыграла Всемирная организация здравоохранения. Исследования авторов показали, что профилактическая наука прошла большой путь от отношения к ней как к искусству до признания ее как научного знания с теориями предупреждения аддикций, в том числе теориями здоровья и изменения поведения. </vt:lpstr>
      <vt:lpstr>Первичная (информационная) профилактика согласно более ранней классификации ВОЗ охватывает экологические, экономические, социальные и политические условия жизни. Мероприятия первичной профилактики направлены на оптимизацию упомянутых условий. Фактически первичная профилактика представляет собой образ жизни, обеспечивающий человеку (прежде всего детям и молодежи) условия для оптимального развития и реализации природных способностей в течение всей жизни. Усилия государства по изменению социальных и культурных условий жизни объединяются в систему радикальных мер первичной профилактики (спорт, охрана труда, сбалансированное питание и др).  Вторичная профилактика зависимости от психоактивных веществ (ПАВ) касается тех, кто уже испытывает на себе влияние употребления наркотических средств, но не обнаруживает признаков болезни. Цель вторичной профилактики – максимально сократить продолжительность воздействия ПАВ на учащегося, прекратить дальнейшую наркотизацию, восстановить его личностный и социальный статус. Педагоги, школьные психологи, социальные работники вместе с родителями должны стремиться создать психотерапевтическую атмосферу непримиримости к повторному употреблению ПАВ, оптимизировать здоровые, личностные и социальные, устремления детей.</vt:lpstr>
      <vt:lpstr>Третичная профилактика аддиктивного поведения направлена на социальную, трудовую, психологическую, медицинскую реабилитацию аддиктов, которые прошли лечение.  В материалах Концепции отмечается: «…к третичной профилактике относятся мероприятия, направленные на предотвращение срывов и рецидивов вследствие потребления ПАВ и наркомании, то есть на переход к непосредственной реабилитации, которая, по мнению экспертов ВОЗ, представляет собой комплексное направленное использование медицинских, психологических, социальных, образовательных и трудовых мер с целью приспособления больного к деятельности на максимально возможном для него уровне. В этом процессе должны активно участвовать воспитатели, педагоги, школьные психологи… потому что он связан с реабилитацией больных, страдающих проявлением химической зависимости.</vt:lpstr>
      <vt:lpstr>Основные этапы и направления профилактики  1. Диагностический этап.  Включает в себя диагностику личностных особенностей, которые оказывают влияние на формирование аддиктивного поведения: -повышенная тревожность, -низкая стрессоустойчивость, -неустойчивая я-концепция, -низкий уровень интернальности, -неспособность к эмпатии, -некоммуникабельность, -повышенный эгоцентризм, -низкое восприятие социальной поддержки, -стратегия избегания при преодолении стрессовых ситуаций, -направленность на поиск ощущений, -стремление к социальному одобрению, -высокие показатели по шкале алекситимии, -высокие показатели по шкале депрессивности -агрессивность и др. </vt:lpstr>
      <vt:lpstr>2. Информационно-просветительский этап.  Представляет собой расширение компетенции в таких важных областях, как: -психо-сексуальное развитие, -культура межличностных отношений, -технология общения, -способы преодолевания стрессовых ситуаций, -конфликтология, -собственно проблемы аддиктивного поведения (с рассмотрением основных аддиктивных механизмов, видов аддиктивной реализации, динамики развития аддиктивного процесса и последствий).  3. Развивающе – коррекционный этап.  Влючает в себя самые разнообразные виды работы психолога.</vt:lpstr>
      <vt:lpstr>Спасибо за внимание!!!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Аддикты и их окружение</dc:title>
  <dc:creator>Юлия Владимировна Никитенко</dc:creator>
  <cp:lastModifiedBy>Юлия Владимировна Никитенко</cp:lastModifiedBy>
  <cp:revision>16</cp:revision>
  <cp:lastPrinted>2018-12-26T02:26:27Z</cp:lastPrinted>
  <dcterms:created xsi:type="dcterms:W3CDTF">2018-12-25T08:48:00Z</dcterms:created>
  <dcterms:modified xsi:type="dcterms:W3CDTF">2018-12-26T02:26:31Z</dcterms:modified>
</cp:coreProperties>
</file>