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69" r:id="rId3"/>
    <p:sldId id="270" r:id="rId4"/>
    <p:sldId id="271" r:id="rId5"/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23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3875-B126-45A5-BCF7-262FF1804ED1}" type="datetimeFigureOut">
              <a:rPr lang="ru-RU" smtClean="0"/>
              <a:pPr/>
              <a:t>24.09.2018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A49BC-92E7-4DBD-91D2-985FA7C471C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3875-B126-45A5-BCF7-262FF1804ED1}" type="datetimeFigureOut">
              <a:rPr lang="ru-RU" smtClean="0"/>
              <a:pPr/>
              <a:t>24.09.2018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A49BC-92E7-4DBD-91D2-985FA7C471C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3875-B126-45A5-BCF7-262FF1804ED1}" type="datetimeFigureOut">
              <a:rPr lang="ru-RU" smtClean="0"/>
              <a:pPr/>
              <a:t>24.09.2018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A49BC-92E7-4DBD-91D2-985FA7C471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3875-B126-45A5-BCF7-262FF1804ED1}" type="datetimeFigureOut">
              <a:rPr lang="ru-RU" smtClean="0"/>
              <a:pPr/>
              <a:t>24.09.2018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A49BC-92E7-4DBD-91D2-985FA7C471C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3875-B126-45A5-BCF7-262FF1804ED1}" type="datetimeFigureOut">
              <a:rPr lang="ru-RU" smtClean="0"/>
              <a:pPr/>
              <a:t>24.09.2018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A49BC-92E7-4DBD-91D2-985FA7C471C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3875-B126-45A5-BCF7-262FF1804ED1}" type="datetimeFigureOut">
              <a:rPr lang="ru-RU" smtClean="0"/>
              <a:pPr/>
              <a:t>24.09.2018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A49BC-92E7-4DBD-91D2-985FA7C471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3875-B126-45A5-BCF7-262FF1804ED1}" type="datetimeFigureOut">
              <a:rPr lang="ru-RU" smtClean="0"/>
              <a:pPr/>
              <a:t>24.09.2018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A49BC-92E7-4DBD-91D2-985FA7C471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3875-B126-45A5-BCF7-262FF1804ED1}" type="datetimeFigureOut">
              <a:rPr lang="ru-RU" smtClean="0"/>
              <a:pPr/>
              <a:t>24.09.2018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A49BC-92E7-4DBD-91D2-985FA7C471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3875-B126-45A5-BCF7-262FF1804ED1}" type="datetimeFigureOut">
              <a:rPr lang="ru-RU" smtClean="0"/>
              <a:pPr/>
              <a:t>24.09.2018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A49BC-92E7-4DBD-91D2-985FA7C471C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3875-B126-45A5-BCF7-262FF1804ED1}" type="datetimeFigureOut">
              <a:rPr lang="ru-RU" smtClean="0"/>
              <a:pPr/>
              <a:t>24.09.2018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A49BC-92E7-4DBD-91D2-985FA7C471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3875-B126-45A5-BCF7-262FF1804ED1}" type="datetimeFigureOut">
              <a:rPr lang="ru-RU" smtClean="0"/>
              <a:pPr/>
              <a:t>24.09.2018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A49BC-92E7-4DBD-91D2-985FA7C471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5313875-B126-45A5-BCF7-262FF1804ED1}" type="datetimeFigureOut">
              <a:rPr lang="ru-RU" smtClean="0"/>
              <a:pPr/>
              <a:t>24.09.2018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D2A49BC-92E7-4DBD-91D2-985FA7C471C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1473795" y="3789041"/>
            <a:ext cx="5637010" cy="2145624"/>
          </a:xfrm>
        </p:spPr>
        <p:txBody>
          <a:bodyPr/>
          <a:lstStyle/>
          <a:p>
            <a:pPr algn="r"/>
            <a:r>
              <a:rPr lang="ru-RU" dirty="0" smtClean="0"/>
              <a:t>НГМУ - </a:t>
            </a:r>
            <a:r>
              <a:rPr lang="ru-RU" dirty="0" smtClean="0"/>
              <a:t>2018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817581" y="1124745"/>
            <a:ext cx="7175351" cy="1728192"/>
          </a:xfrm>
        </p:spPr>
        <p:txBody>
          <a:bodyPr/>
          <a:lstStyle/>
          <a:p>
            <a:r>
              <a:rPr lang="ru-RU" sz="6600" b="0" dirty="0" smtClean="0"/>
              <a:t>Деятельность</a:t>
            </a:r>
            <a:endParaRPr lang="ru-RU" sz="6600" b="0" dirty="0"/>
          </a:p>
        </p:txBody>
      </p:sp>
    </p:spTree>
    <p:extLst>
      <p:ext uri="{BB962C8B-B14F-4D97-AF65-F5344CB8AC3E}">
        <p14:creationId xmlns="" xmlns:p14="http://schemas.microsoft.com/office/powerpoint/2010/main" val="27072796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Деятельность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Способ </a:t>
            </a:r>
            <a:r>
              <a:rPr lang="ru-RU" sz="3600" dirty="0"/>
              <a:t>отношения человека к внешнему миру, состоящий в преобразовании и подчинении его целям </a:t>
            </a:r>
            <a:r>
              <a:rPr lang="ru-RU" sz="3600" dirty="0" smtClean="0"/>
              <a:t>человека</a:t>
            </a:r>
            <a:endParaRPr lang="ru-RU" sz="3600" dirty="0"/>
          </a:p>
          <a:p>
            <a:pPr marL="4572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5488632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204864"/>
            <a:ext cx="7200800" cy="3888432"/>
          </a:xfrm>
        </p:spPr>
        <p:txBody>
          <a:bodyPr/>
          <a:lstStyle/>
          <a:p>
            <a:pPr marL="0" indent="0" algn="l">
              <a:buNone/>
            </a:pPr>
            <a:r>
              <a:rPr lang="ru-RU" sz="2800" dirty="0"/>
              <a:t>Субъект деятельности </a:t>
            </a:r>
            <a:br>
              <a:rPr lang="ru-RU" sz="2800" dirty="0"/>
            </a:br>
            <a:r>
              <a:rPr lang="ru-RU" sz="2800" dirty="0" smtClean="0"/>
              <a:t>Объект деятельности</a:t>
            </a:r>
            <a:br>
              <a:rPr lang="ru-RU" sz="2800" dirty="0" smtClean="0"/>
            </a:br>
            <a:r>
              <a:rPr lang="ru-RU" sz="2800" dirty="0" smtClean="0"/>
              <a:t>Мотив </a:t>
            </a:r>
            <a:br>
              <a:rPr lang="ru-RU" sz="2800" dirty="0" smtClean="0"/>
            </a:br>
            <a:r>
              <a:rPr lang="ru-RU" sz="2800" dirty="0" smtClean="0"/>
              <a:t>Цель </a:t>
            </a:r>
            <a:r>
              <a:rPr lang="ru-RU" sz="2800" dirty="0"/>
              <a:t>деятельности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Действие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>Методы </a:t>
            </a:r>
            <a:r>
              <a:rPr lang="ru-RU" sz="2800" dirty="0"/>
              <a:t>и средства</a:t>
            </a:r>
            <a:br>
              <a:rPr lang="ru-RU" sz="2800" dirty="0"/>
            </a:br>
            <a:r>
              <a:rPr lang="ru-RU" sz="2800" dirty="0" smtClean="0"/>
              <a:t>Процесс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>Результат </a:t>
            </a:r>
            <a:r>
              <a:rPr lang="ru-RU" sz="2800" dirty="0"/>
              <a:t>(продукт</a:t>
            </a:r>
            <a:r>
              <a:rPr lang="ru-RU" sz="2000" dirty="0"/>
              <a:t>) 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537240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2800" b="1" u="sng" dirty="0"/>
              <a:t>Основные компоненты деятельности</a:t>
            </a:r>
          </a:p>
          <a:p>
            <a:endParaRPr lang="ru-RU" sz="2800" b="1" u="sng" dirty="0"/>
          </a:p>
        </p:txBody>
      </p:sp>
    </p:spTree>
    <p:extLst>
      <p:ext uri="{BB962C8B-B14F-4D97-AF65-F5344CB8AC3E}">
        <p14:creationId xmlns="" xmlns:p14="http://schemas.microsoft.com/office/powerpoint/2010/main" val="40692106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988840"/>
            <a:ext cx="8496943" cy="3526328"/>
          </a:xfrm>
        </p:spPr>
        <p:txBody>
          <a:bodyPr/>
          <a:lstStyle/>
          <a:p>
            <a:pPr marL="0" indent="0" algn="l">
              <a:buNone/>
            </a:pPr>
            <a:r>
              <a:rPr lang="ru-RU" sz="2800" b="0" dirty="0" smtClean="0"/>
              <a:t/>
            </a:r>
            <a:br>
              <a:rPr lang="ru-RU" sz="2800" b="0" dirty="0" smtClean="0"/>
            </a:br>
            <a:r>
              <a:rPr lang="ru-RU" sz="2800" b="0" dirty="0" smtClean="0"/>
              <a:t>1</a:t>
            </a:r>
            <a:r>
              <a:rPr lang="ru-RU" sz="2800" b="0" dirty="0"/>
              <a:t>) Целенаправленное действие </a:t>
            </a:r>
            <a:br>
              <a:rPr lang="ru-RU" sz="2800" b="0" dirty="0"/>
            </a:br>
            <a:r>
              <a:rPr lang="ru-RU" sz="2800" b="0" dirty="0"/>
              <a:t>2</a:t>
            </a:r>
            <a:r>
              <a:rPr lang="ru-RU" sz="2800" b="0" dirty="0" smtClean="0"/>
              <a:t>) </a:t>
            </a:r>
            <a:r>
              <a:rPr lang="ru-RU" sz="2800" b="0" dirty="0"/>
              <a:t>Ценностно-рациональное действие </a:t>
            </a:r>
            <a:br>
              <a:rPr lang="ru-RU" sz="2800" b="0" dirty="0"/>
            </a:br>
            <a:r>
              <a:rPr lang="ru-RU" sz="2800" b="0" dirty="0"/>
              <a:t>3) Аффективное </a:t>
            </a:r>
            <a:br>
              <a:rPr lang="ru-RU" sz="2800" b="0" dirty="0"/>
            </a:br>
            <a:r>
              <a:rPr lang="ru-RU" sz="2800" b="0" dirty="0"/>
              <a:t>4) Традиционное действие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1329328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sz="3600" b="1" u="sng" dirty="0"/>
              <a:t>Виды действий </a:t>
            </a:r>
            <a:r>
              <a:rPr lang="ru-RU" dirty="0"/>
              <a:t>(классификация немецкого социолога, философа, историка М. Вебера (1864—1920) в зависимости от мотивов действий)</a:t>
            </a:r>
          </a:p>
        </p:txBody>
      </p:sp>
    </p:spTree>
    <p:extLst>
      <p:ext uri="{BB962C8B-B14F-4D97-AF65-F5344CB8AC3E}">
        <p14:creationId xmlns="" xmlns:p14="http://schemas.microsoft.com/office/powerpoint/2010/main" val="14933203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1628800"/>
            <a:ext cx="8202488" cy="4968552"/>
          </a:xfrm>
        </p:spPr>
        <p:txBody>
          <a:bodyPr/>
          <a:lstStyle/>
          <a:p>
            <a:pPr algn="ctr"/>
            <a:r>
              <a:rPr lang="ru-RU" sz="3600" b="1" i="1" u="sng" dirty="0" smtClean="0"/>
              <a:t>Игра </a:t>
            </a:r>
          </a:p>
          <a:p>
            <a:pPr marL="457200" indent="-457200" algn="just">
              <a:buFont typeface="Arial" pitchFamily="34" charset="0"/>
              <a:buChar char="•"/>
            </a:pPr>
            <a:r>
              <a:rPr lang="ru-RU" sz="2800" dirty="0"/>
              <a:t>у</a:t>
            </a:r>
            <a:r>
              <a:rPr lang="ru-RU" sz="2800" dirty="0" smtClean="0"/>
              <a:t>словная ситуация;</a:t>
            </a:r>
          </a:p>
          <a:p>
            <a:pPr marL="457200" indent="-457200" algn="just">
              <a:buFont typeface="Arial" pitchFamily="34" charset="0"/>
              <a:buChar char="•"/>
            </a:pPr>
            <a:r>
              <a:rPr lang="ru-RU" sz="2800" dirty="0"/>
              <a:t>з</a:t>
            </a:r>
            <a:r>
              <a:rPr lang="ru-RU" sz="2800" dirty="0" smtClean="0"/>
              <a:t>амещающие предметы;</a:t>
            </a:r>
          </a:p>
          <a:p>
            <a:pPr marL="457200" indent="-457200" algn="just">
              <a:buFont typeface="Arial" pitchFamily="34" charset="0"/>
              <a:buChar char="•"/>
            </a:pPr>
            <a:r>
              <a:rPr lang="ru-RU" sz="2800" dirty="0"/>
              <a:t>н</a:t>
            </a:r>
            <a:r>
              <a:rPr lang="ru-RU" sz="2800" dirty="0" smtClean="0"/>
              <a:t>ацелена на удовлетворение интересов участников;</a:t>
            </a:r>
          </a:p>
          <a:p>
            <a:pPr marL="457200" indent="-457200" algn="just">
              <a:buFont typeface="Arial" pitchFamily="34" charset="0"/>
              <a:buChar char="•"/>
            </a:pPr>
            <a:r>
              <a:rPr lang="ru-RU" sz="2800" dirty="0"/>
              <a:t>с</a:t>
            </a:r>
            <a:r>
              <a:rPr lang="ru-RU" sz="2800" dirty="0" smtClean="0"/>
              <a:t>пособствует развитию </a:t>
            </a:r>
          </a:p>
          <a:p>
            <a:pPr algn="just"/>
            <a:r>
              <a:rPr lang="ru-RU" sz="2800" dirty="0"/>
              <a:t> </a:t>
            </a:r>
            <a:r>
              <a:rPr lang="ru-RU" sz="2800" dirty="0" smtClean="0"/>
              <a:t>     личности</a:t>
            </a:r>
            <a:endParaRPr lang="ru-RU" sz="28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936103"/>
          </a:xfrm>
        </p:spPr>
        <p:txBody>
          <a:bodyPr/>
          <a:lstStyle/>
          <a:p>
            <a:r>
              <a:rPr lang="ru-RU" dirty="0" smtClean="0"/>
              <a:t>Виды деятельности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933056"/>
            <a:ext cx="3089920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788727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260648"/>
            <a:ext cx="6512511" cy="720080"/>
          </a:xfrm>
        </p:spPr>
        <p:txBody>
          <a:bodyPr/>
          <a:lstStyle/>
          <a:p>
            <a:r>
              <a:rPr lang="ru-RU" dirty="0" smtClean="0"/>
              <a:t>Виды деятельности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2999" y="1124743"/>
            <a:ext cx="7710829" cy="5450005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b="1" i="1" u="sng" dirty="0" smtClean="0"/>
              <a:t>Общение </a:t>
            </a:r>
          </a:p>
          <a:p>
            <a:pPr marL="0" indent="0" algn="ctr">
              <a:buNone/>
            </a:pPr>
            <a:r>
              <a:rPr lang="ru-RU" sz="3200" dirty="0" smtClean="0"/>
              <a:t>Классификация</a:t>
            </a:r>
          </a:p>
          <a:p>
            <a:pPr algn="just"/>
            <a:r>
              <a:rPr lang="ru-RU" i="1" u="sng" dirty="0" smtClean="0"/>
              <a:t>По средствам общения:</a:t>
            </a:r>
          </a:p>
          <a:p>
            <a:pPr algn="just">
              <a:buFont typeface="Wingdings" pitchFamily="2" charset="2"/>
              <a:buChar char="ü"/>
            </a:pPr>
            <a:r>
              <a:rPr lang="ru-RU" dirty="0"/>
              <a:t>н</a:t>
            </a:r>
            <a:r>
              <a:rPr lang="ru-RU" dirty="0" smtClean="0"/>
              <a:t>епосредственное;</a:t>
            </a:r>
          </a:p>
          <a:p>
            <a:pPr algn="just">
              <a:buFont typeface="Wingdings" pitchFamily="2" charset="2"/>
              <a:buChar char="ü"/>
            </a:pPr>
            <a:r>
              <a:rPr lang="ru-RU" dirty="0"/>
              <a:t>о</a:t>
            </a:r>
            <a:r>
              <a:rPr lang="ru-RU" dirty="0" smtClean="0"/>
              <a:t>посредованное;</a:t>
            </a:r>
          </a:p>
          <a:p>
            <a:pPr algn="just">
              <a:buFont typeface="Wingdings" pitchFamily="2" charset="2"/>
              <a:buChar char="ü"/>
            </a:pPr>
            <a:r>
              <a:rPr lang="ru-RU" dirty="0"/>
              <a:t>п</a:t>
            </a:r>
            <a:r>
              <a:rPr lang="ru-RU" dirty="0" smtClean="0"/>
              <a:t>рямое;</a:t>
            </a:r>
          </a:p>
          <a:p>
            <a:pPr algn="just">
              <a:buFont typeface="Wingdings" pitchFamily="2" charset="2"/>
              <a:buChar char="ü"/>
            </a:pPr>
            <a:r>
              <a:rPr lang="ru-RU" dirty="0"/>
              <a:t>к</a:t>
            </a:r>
            <a:r>
              <a:rPr lang="ru-RU" dirty="0" smtClean="0"/>
              <a:t>освенное.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8452" y="1628800"/>
            <a:ext cx="1500608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8568" y="2924944"/>
            <a:ext cx="1601119" cy="1360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794745"/>
            <a:ext cx="1716782" cy="1716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653136"/>
            <a:ext cx="2560944" cy="1705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4027108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1" y="2024844"/>
            <a:ext cx="8306782" cy="4572508"/>
          </a:xfrm>
        </p:spPr>
        <p:txBody>
          <a:bodyPr>
            <a:normAutofit fontScale="85000" lnSpcReduction="20000"/>
          </a:bodyPr>
          <a:lstStyle/>
          <a:p>
            <a:pPr marL="457200" indent="-457200" algn="just">
              <a:buFont typeface="Arial" pitchFamily="34" charset="0"/>
              <a:buChar char="•"/>
            </a:pPr>
            <a:r>
              <a:rPr lang="ru-RU" sz="2800" dirty="0"/>
              <a:t>м</a:t>
            </a:r>
            <a:r>
              <a:rPr lang="ru-RU" sz="2800" dirty="0" smtClean="0"/>
              <a:t>ежду реальными субъектами;</a:t>
            </a:r>
          </a:p>
          <a:p>
            <a:pPr algn="just"/>
            <a:endParaRPr lang="ru-RU" sz="2800" dirty="0" smtClean="0"/>
          </a:p>
          <a:p>
            <a:pPr algn="just"/>
            <a:endParaRPr lang="ru-RU" sz="2800" dirty="0" smtClean="0"/>
          </a:p>
          <a:p>
            <a:pPr marL="457200" indent="-457200" algn="just">
              <a:buFont typeface="Arial" pitchFamily="34" charset="0"/>
              <a:buChar char="•"/>
            </a:pPr>
            <a:r>
              <a:rPr lang="ru-RU" sz="2800" dirty="0"/>
              <a:t>м</a:t>
            </a:r>
            <a:r>
              <a:rPr lang="ru-RU" sz="2800" dirty="0" smtClean="0"/>
              <a:t>ежду реальным </a:t>
            </a:r>
          </a:p>
          <a:p>
            <a:pPr algn="just"/>
            <a:r>
              <a:rPr lang="ru-RU" sz="2800" dirty="0"/>
              <a:t> </a:t>
            </a:r>
            <a:r>
              <a:rPr lang="ru-RU" sz="2800" dirty="0" smtClean="0"/>
              <a:t>   субъектом и иллюзорным партнером;</a:t>
            </a:r>
          </a:p>
          <a:p>
            <a:pPr algn="just"/>
            <a:endParaRPr lang="ru-RU" sz="2800" dirty="0" smtClean="0"/>
          </a:p>
          <a:p>
            <a:pPr marL="457200" indent="-457200" algn="r">
              <a:buFont typeface="Arial" pitchFamily="34" charset="0"/>
              <a:buChar char="•"/>
            </a:pPr>
            <a:r>
              <a:rPr lang="ru-RU" sz="3000" dirty="0" smtClean="0"/>
              <a:t>                 между  реальным субъектом и воображаемым партнером;</a:t>
            </a:r>
          </a:p>
          <a:p>
            <a:pPr marL="457200" indent="-457200" algn="r">
              <a:buFont typeface="Arial" pitchFamily="34" charset="0"/>
              <a:buChar char="•"/>
            </a:pPr>
            <a:endParaRPr lang="ru-RU" sz="3000" dirty="0"/>
          </a:p>
          <a:p>
            <a:pPr marL="457200" indent="-457200" algn="r">
              <a:buFont typeface="Arial" pitchFamily="34" charset="0"/>
              <a:buChar char="•"/>
            </a:pPr>
            <a:endParaRPr lang="ru-RU" sz="3000" dirty="0" smtClean="0"/>
          </a:p>
          <a:p>
            <a:pPr marL="457200" indent="-457200" algn="just">
              <a:buFont typeface="Arial" pitchFamily="34" charset="0"/>
              <a:buChar char="•"/>
            </a:pPr>
            <a:r>
              <a:rPr lang="ru-RU" sz="3000" dirty="0"/>
              <a:t>м</a:t>
            </a:r>
            <a:r>
              <a:rPr lang="ru-RU" sz="3000" dirty="0" smtClean="0"/>
              <a:t>ежду воображаемыми партнерами</a:t>
            </a:r>
            <a:endParaRPr lang="ru-RU" sz="30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1620179"/>
          </a:xfrm>
        </p:spPr>
        <p:txBody>
          <a:bodyPr/>
          <a:lstStyle/>
          <a:p>
            <a:r>
              <a:rPr lang="ru-RU" sz="2400" b="0" i="1" u="sng" dirty="0" smtClean="0"/>
              <a:t>По субъектам общения</a:t>
            </a:r>
            <a:endParaRPr lang="ru-RU" sz="2400" b="0" i="1" u="sng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544" y="1356792"/>
            <a:ext cx="1910526" cy="14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13001" y="2996952"/>
            <a:ext cx="2065745" cy="13814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3394" y="5190834"/>
            <a:ext cx="1175352" cy="1478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077072"/>
            <a:ext cx="2016224" cy="1369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29034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Функции общения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социализации;</a:t>
            </a:r>
          </a:p>
          <a:p>
            <a:r>
              <a:rPr lang="ru-RU" sz="3600" dirty="0"/>
              <a:t>п</a:t>
            </a:r>
            <a:r>
              <a:rPr lang="ru-RU" sz="3600" dirty="0" smtClean="0"/>
              <a:t>ознавательная;</a:t>
            </a:r>
          </a:p>
          <a:p>
            <a:r>
              <a:rPr lang="ru-RU" sz="3600" dirty="0"/>
              <a:t>п</a:t>
            </a:r>
            <a:r>
              <a:rPr lang="ru-RU" sz="3600" dirty="0" smtClean="0"/>
              <a:t>сихологическая;</a:t>
            </a:r>
          </a:p>
          <a:p>
            <a:r>
              <a:rPr lang="ru-RU" sz="3600" dirty="0"/>
              <a:t>о</a:t>
            </a:r>
            <a:r>
              <a:rPr lang="ru-RU" sz="3600" dirty="0" smtClean="0"/>
              <a:t>тождествления;</a:t>
            </a:r>
          </a:p>
          <a:p>
            <a:r>
              <a:rPr lang="ru-RU" sz="3600" dirty="0"/>
              <a:t>о</a:t>
            </a:r>
            <a:r>
              <a:rPr lang="ru-RU" sz="3600" dirty="0" smtClean="0"/>
              <a:t>рганизационная.</a:t>
            </a:r>
            <a:endParaRPr lang="ru-RU" sz="3600" dirty="0"/>
          </a:p>
        </p:txBody>
      </p:sp>
    </p:spTree>
    <p:extLst>
      <p:ext uri="{BB962C8B-B14F-4D97-AF65-F5344CB8AC3E}">
        <p14:creationId xmlns="" xmlns:p14="http://schemas.microsoft.com/office/powerpoint/2010/main" val="1103905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260648"/>
            <a:ext cx="6512511" cy="1080120"/>
          </a:xfrm>
        </p:spPr>
        <p:txBody>
          <a:bodyPr/>
          <a:lstStyle/>
          <a:p>
            <a:pPr algn="ctr"/>
            <a:r>
              <a:rPr lang="ru-RU" b="1" i="1" u="sng" dirty="0" smtClean="0"/>
              <a:t>Учение </a:t>
            </a:r>
            <a:endParaRPr lang="ru-RU" b="1" i="1" u="sng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1600200"/>
            <a:ext cx="8229600" cy="506916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Организованное                                    Неорганизованное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dirty="0" smtClean="0"/>
              <a:t>Самообразование 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131166"/>
            <a:ext cx="2304255" cy="1721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167502"/>
            <a:ext cx="2331552" cy="1704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4486" y="4509120"/>
            <a:ext cx="2404930" cy="1892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678378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71600" y="1484784"/>
            <a:ext cx="7128792" cy="4248472"/>
          </a:xfrm>
        </p:spPr>
        <p:txBody>
          <a:bodyPr>
            <a:normAutofit/>
          </a:bodyPr>
          <a:lstStyle/>
          <a:p>
            <a:pPr marL="457200" indent="-457200" algn="just">
              <a:buFont typeface="Arial" pitchFamily="34" charset="0"/>
              <a:buChar char="•"/>
            </a:pPr>
            <a:r>
              <a:rPr lang="ru-RU" sz="2800" dirty="0"/>
              <a:t>л</a:t>
            </a:r>
            <a:r>
              <a:rPr lang="ru-RU" sz="2800" dirty="0" smtClean="0"/>
              <a:t>юбая сознательная деятельность человека;</a:t>
            </a:r>
          </a:p>
          <a:p>
            <a:pPr marL="457200" indent="-457200" algn="just">
              <a:buFont typeface="Arial" pitchFamily="34" charset="0"/>
              <a:buChar char="•"/>
            </a:pPr>
            <a:r>
              <a:rPr lang="ru-RU" sz="2800" dirty="0"/>
              <a:t>о</a:t>
            </a:r>
            <a:r>
              <a:rPr lang="ru-RU" sz="2800" dirty="0" smtClean="0"/>
              <a:t>дин из видов деятельности;</a:t>
            </a:r>
          </a:p>
          <a:p>
            <a:pPr marL="457200" indent="-457200" algn="just">
              <a:buFont typeface="Arial" pitchFamily="34" charset="0"/>
              <a:buChar char="•"/>
            </a:pPr>
            <a:r>
              <a:rPr lang="ru-RU" sz="2800" dirty="0"/>
              <a:t>в</a:t>
            </a:r>
            <a:r>
              <a:rPr lang="ru-RU" sz="2800" dirty="0" smtClean="0"/>
              <a:t>ид деятельности, которая направлена на достижение практически полезного результата</a:t>
            </a:r>
            <a:endParaRPr lang="ru-RU" sz="28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864095"/>
          </a:xfrm>
        </p:spPr>
        <p:txBody>
          <a:bodyPr/>
          <a:lstStyle/>
          <a:p>
            <a:pPr algn="ctr"/>
            <a:r>
              <a:rPr lang="ru-RU" b="1" i="1" u="sng" dirty="0" smtClean="0"/>
              <a:t>Труд </a:t>
            </a:r>
            <a:endParaRPr lang="ru-RU" b="1" i="1" u="sng" dirty="0"/>
          </a:p>
        </p:txBody>
      </p:sp>
    </p:spTree>
    <p:extLst>
      <p:ext uri="{BB962C8B-B14F-4D97-AF65-F5344CB8AC3E}">
        <p14:creationId xmlns="" xmlns:p14="http://schemas.microsoft.com/office/powerpoint/2010/main" val="1220797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1412776"/>
            <a:ext cx="8064896" cy="5040560"/>
          </a:xfrm>
        </p:spPr>
        <p:txBody>
          <a:bodyPr/>
          <a:lstStyle/>
          <a:p>
            <a:pPr algn="ctr"/>
            <a:r>
              <a:rPr lang="ru-RU" sz="2400" dirty="0" smtClean="0"/>
              <a:t>По субъекту 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pPr algn="ctr"/>
            <a:r>
              <a:rPr lang="ru-RU" sz="2400" dirty="0" smtClean="0"/>
              <a:t>По характеру</a:t>
            </a:r>
            <a:endParaRPr lang="ru-RU" sz="24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476673"/>
            <a:ext cx="8424936" cy="1296143"/>
          </a:xfrm>
        </p:spPr>
        <p:txBody>
          <a:bodyPr/>
          <a:lstStyle/>
          <a:p>
            <a:r>
              <a:rPr lang="ru-RU" sz="4000" dirty="0" smtClean="0"/>
              <a:t>Классификация деятельности</a:t>
            </a:r>
            <a:endParaRPr lang="ru-RU" sz="4000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2056670" y="1786500"/>
            <a:ext cx="1656184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5152610" y="1772816"/>
            <a:ext cx="1296144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Овал 8"/>
          <p:cNvSpPr/>
          <p:nvPr/>
        </p:nvSpPr>
        <p:spPr>
          <a:xfrm>
            <a:off x="323528" y="2204864"/>
            <a:ext cx="3672408" cy="13681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индивидуальная</a:t>
            </a:r>
            <a:endParaRPr lang="ru-RU" sz="2400" dirty="0"/>
          </a:p>
        </p:txBody>
      </p:sp>
      <p:sp>
        <p:nvSpPr>
          <p:cNvPr id="10" name="Овал 9"/>
          <p:cNvSpPr/>
          <p:nvPr/>
        </p:nvSpPr>
        <p:spPr>
          <a:xfrm>
            <a:off x="5004048" y="2204864"/>
            <a:ext cx="3096344" cy="13681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коллективная</a:t>
            </a:r>
            <a:endParaRPr lang="ru-RU" sz="2400" dirty="0"/>
          </a:p>
        </p:txBody>
      </p:sp>
      <p:cxnSp>
        <p:nvCxnSpPr>
          <p:cNvPr id="12" name="Прямая со стрелкой 11"/>
          <p:cNvCxnSpPr/>
          <p:nvPr/>
        </p:nvCxnSpPr>
        <p:spPr>
          <a:xfrm flipH="1">
            <a:off x="2087724" y="4293096"/>
            <a:ext cx="1296144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5152610" y="4293096"/>
            <a:ext cx="121959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Овал 14"/>
          <p:cNvSpPr/>
          <p:nvPr/>
        </p:nvSpPr>
        <p:spPr>
          <a:xfrm>
            <a:off x="323528" y="4725144"/>
            <a:ext cx="3816424" cy="14401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репродуктивная</a:t>
            </a:r>
            <a:endParaRPr lang="ru-RU" sz="2400" dirty="0"/>
          </a:p>
        </p:txBody>
      </p:sp>
      <p:sp>
        <p:nvSpPr>
          <p:cNvPr id="16" name="Овал 15"/>
          <p:cNvSpPr/>
          <p:nvPr/>
        </p:nvSpPr>
        <p:spPr>
          <a:xfrm>
            <a:off x="5580112" y="4725144"/>
            <a:ext cx="2520280" cy="14401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творческая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3971204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1412776"/>
            <a:ext cx="8136904" cy="4464496"/>
          </a:xfrm>
        </p:spPr>
        <p:txBody>
          <a:bodyPr/>
          <a:lstStyle/>
          <a:p>
            <a:pPr algn="ctr"/>
            <a:r>
              <a:rPr lang="ru-RU" dirty="0" smtClean="0"/>
              <a:t>По соответствию правовым нормам 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pPr algn="ctr"/>
            <a:r>
              <a:rPr lang="ru-RU" dirty="0" smtClean="0"/>
              <a:t>По соответствию моральным нормам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88641"/>
            <a:ext cx="8568952" cy="1080119"/>
          </a:xfrm>
        </p:spPr>
        <p:txBody>
          <a:bodyPr/>
          <a:lstStyle/>
          <a:p>
            <a:r>
              <a:rPr lang="ru-RU" sz="4000" dirty="0" smtClean="0"/>
              <a:t>Классификация деятельности</a:t>
            </a:r>
            <a:endParaRPr lang="ru-RU" sz="4000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1763688" y="1844824"/>
            <a:ext cx="1512168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5940152" y="1916832"/>
            <a:ext cx="1152128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Овал 7"/>
          <p:cNvSpPr/>
          <p:nvPr/>
        </p:nvSpPr>
        <p:spPr>
          <a:xfrm>
            <a:off x="575556" y="2492896"/>
            <a:ext cx="2376264" cy="1296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законная</a:t>
            </a:r>
            <a:endParaRPr lang="ru-RU" sz="2400" dirty="0"/>
          </a:p>
        </p:txBody>
      </p:sp>
      <p:sp>
        <p:nvSpPr>
          <p:cNvPr id="9" name="Овал 8"/>
          <p:cNvSpPr/>
          <p:nvPr/>
        </p:nvSpPr>
        <p:spPr>
          <a:xfrm>
            <a:off x="5508104" y="2492896"/>
            <a:ext cx="2736304" cy="1296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незаконная</a:t>
            </a:r>
            <a:endParaRPr lang="ru-RU" sz="2400" dirty="0"/>
          </a:p>
        </p:txBody>
      </p:sp>
      <p:cxnSp>
        <p:nvCxnSpPr>
          <p:cNvPr id="11" name="Прямая со стрелкой 10"/>
          <p:cNvCxnSpPr/>
          <p:nvPr/>
        </p:nvCxnSpPr>
        <p:spPr>
          <a:xfrm flipH="1">
            <a:off x="1961710" y="4398343"/>
            <a:ext cx="1207429" cy="3960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endCxn id="16" idx="0"/>
          </p:cNvCxnSpPr>
          <p:nvPr/>
        </p:nvCxnSpPr>
        <p:spPr>
          <a:xfrm>
            <a:off x="6089874" y="4420208"/>
            <a:ext cx="1052441" cy="55670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Овал 14"/>
          <p:cNvSpPr/>
          <p:nvPr/>
        </p:nvSpPr>
        <p:spPr>
          <a:xfrm>
            <a:off x="647564" y="4869160"/>
            <a:ext cx="2628292" cy="133062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моральная</a:t>
            </a:r>
            <a:endParaRPr lang="ru-RU" sz="2400" dirty="0"/>
          </a:p>
        </p:txBody>
      </p:sp>
      <p:sp>
        <p:nvSpPr>
          <p:cNvPr id="16" name="Овал 15"/>
          <p:cNvSpPr/>
          <p:nvPr/>
        </p:nvSpPr>
        <p:spPr>
          <a:xfrm>
            <a:off x="5774163" y="4976914"/>
            <a:ext cx="2736304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аморальная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1819373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ru-RU" sz="4000" dirty="0" smtClean="0"/>
              <a:t>Классификация деятельности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1600200"/>
            <a:ext cx="8229600" cy="4781128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По соотношению с общественным прогрессом </a:t>
            </a: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dirty="0" smtClean="0"/>
              <a:t>По зависимости от сфер общественное жизни</a:t>
            </a:r>
          </a:p>
          <a:p>
            <a:pPr marL="0" indent="0" algn="ctr">
              <a:buNone/>
            </a:pPr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2202306" y="1960089"/>
            <a:ext cx="1044116" cy="61730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5469367" y="2002475"/>
            <a:ext cx="1080120" cy="56242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Овал 7"/>
          <p:cNvSpPr/>
          <p:nvPr/>
        </p:nvSpPr>
        <p:spPr>
          <a:xfrm>
            <a:off x="597058" y="2585483"/>
            <a:ext cx="3542893" cy="1296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прогрессивная</a:t>
            </a:r>
            <a:endParaRPr lang="ru-RU" sz="2400" dirty="0"/>
          </a:p>
        </p:txBody>
      </p:sp>
      <p:sp>
        <p:nvSpPr>
          <p:cNvPr id="9" name="Овал 8"/>
          <p:cNvSpPr/>
          <p:nvPr/>
        </p:nvSpPr>
        <p:spPr>
          <a:xfrm>
            <a:off x="5220072" y="2585483"/>
            <a:ext cx="2952328" cy="1296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реакционная</a:t>
            </a:r>
            <a:endParaRPr lang="ru-RU" sz="2400" dirty="0"/>
          </a:p>
        </p:txBody>
      </p:sp>
      <p:cxnSp>
        <p:nvCxnSpPr>
          <p:cNvPr id="11" name="Прямая со стрелкой 10"/>
          <p:cNvCxnSpPr/>
          <p:nvPr/>
        </p:nvCxnSpPr>
        <p:spPr>
          <a:xfrm>
            <a:off x="1331640" y="4869160"/>
            <a:ext cx="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3491880" y="4869160"/>
            <a:ext cx="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5652120" y="4869160"/>
            <a:ext cx="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7452320" y="4869160"/>
            <a:ext cx="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Овал 17"/>
          <p:cNvSpPr/>
          <p:nvPr/>
        </p:nvSpPr>
        <p:spPr>
          <a:xfrm>
            <a:off x="755576" y="5301208"/>
            <a:ext cx="1368152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err="1" smtClean="0"/>
              <a:t>Экон</a:t>
            </a:r>
            <a:r>
              <a:rPr lang="ru-RU" sz="2000" dirty="0" smtClean="0"/>
              <a:t>-я</a:t>
            </a:r>
            <a:endParaRPr lang="ru-RU" sz="2000" dirty="0"/>
          </a:p>
        </p:txBody>
      </p:sp>
      <p:sp>
        <p:nvSpPr>
          <p:cNvPr id="19" name="Овал 18"/>
          <p:cNvSpPr/>
          <p:nvPr/>
        </p:nvSpPr>
        <p:spPr>
          <a:xfrm>
            <a:off x="2879812" y="5301208"/>
            <a:ext cx="1548172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Полит-я</a:t>
            </a:r>
            <a:endParaRPr lang="ru-RU" sz="2000" dirty="0"/>
          </a:p>
        </p:txBody>
      </p:sp>
      <p:sp>
        <p:nvSpPr>
          <p:cNvPr id="20" name="Овал 19"/>
          <p:cNvSpPr/>
          <p:nvPr/>
        </p:nvSpPr>
        <p:spPr>
          <a:xfrm>
            <a:off x="5004048" y="5301208"/>
            <a:ext cx="1296144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err="1" smtClean="0"/>
              <a:t>Соц</a:t>
            </a:r>
            <a:r>
              <a:rPr lang="ru-RU" sz="2000" dirty="0" smtClean="0"/>
              <a:t>-я</a:t>
            </a:r>
            <a:endParaRPr lang="ru-RU" sz="2000" dirty="0"/>
          </a:p>
        </p:txBody>
      </p:sp>
      <p:sp>
        <p:nvSpPr>
          <p:cNvPr id="21" name="Овал 20"/>
          <p:cNvSpPr/>
          <p:nvPr/>
        </p:nvSpPr>
        <p:spPr>
          <a:xfrm>
            <a:off x="6840252" y="5301208"/>
            <a:ext cx="1332148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Дух-я</a:t>
            </a:r>
            <a:endParaRPr lang="ru-RU" sz="2000" dirty="0"/>
          </a:p>
        </p:txBody>
      </p:sp>
    </p:spTree>
    <p:extLst>
      <p:ext uri="{BB962C8B-B14F-4D97-AF65-F5344CB8AC3E}">
        <p14:creationId xmlns="" xmlns:p14="http://schemas.microsoft.com/office/powerpoint/2010/main" val="3543864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7920879" cy="1080120"/>
          </a:xfrm>
        </p:spPr>
        <p:txBody>
          <a:bodyPr/>
          <a:lstStyle/>
          <a:p>
            <a:pPr marL="0" indent="0" algn="ctr">
              <a:buNone/>
            </a:pPr>
            <a:r>
              <a:rPr lang="ru-RU" sz="4000" dirty="0" smtClean="0"/>
              <a:t>Классификация деятельности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1340768"/>
            <a:ext cx="7245424" cy="44644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 smtClean="0"/>
              <a:t>По особенностям проявления человеческой активности </a:t>
            </a:r>
            <a:endParaRPr lang="ru-RU" sz="2400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1979712" y="2172924"/>
            <a:ext cx="1584176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5292080" y="2172924"/>
            <a:ext cx="1296144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Овал 8"/>
          <p:cNvSpPr/>
          <p:nvPr/>
        </p:nvSpPr>
        <p:spPr>
          <a:xfrm>
            <a:off x="971600" y="3068960"/>
            <a:ext cx="2160240" cy="1296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внешняя</a:t>
            </a:r>
            <a:endParaRPr lang="ru-RU" sz="2400" dirty="0"/>
          </a:p>
        </p:txBody>
      </p:sp>
      <p:sp>
        <p:nvSpPr>
          <p:cNvPr id="10" name="Овал 9"/>
          <p:cNvSpPr/>
          <p:nvPr/>
        </p:nvSpPr>
        <p:spPr>
          <a:xfrm>
            <a:off x="5508104" y="3068960"/>
            <a:ext cx="2592288" cy="1296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внутренняя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29349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332656"/>
            <a:ext cx="6512511" cy="648072"/>
          </a:xfrm>
        </p:spPr>
        <p:txBody>
          <a:bodyPr/>
          <a:lstStyle/>
          <a:p>
            <a:pPr algn="ctr"/>
            <a:r>
              <a:rPr lang="ru-RU" b="1" dirty="0" smtClean="0"/>
              <a:t>Творчество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1772816"/>
            <a:ext cx="6400800" cy="396044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smtClean="0"/>
              <a:t>Внешние механизмы творческой деятельности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sz="2800" dirty="0" smtClean="0"/>
              <a:t>Комбинирование, варьирование уже имеющихся знаний.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sz="2800" dirty="0" smtClean="0"/>
              <a:t>Воображение.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sz="2800" dirty="0" smtClean="0"/>
              <a:t>Фантазия.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sz="2800" dirty="0" smtClean="0"/>
              <a:t>Интуиция.</a:t>
            </a:r>
            <a:endParaRPr lang="ru-RU" sz="2800" dirty="0"/>
          </a:p>
        </p:txBody>
      </p:sp>
    </p:spTree>
    <p:extLst>
      <p:ext uri="{BB962C8B-B14F-4D97-AF65-F5344CB8AC3E}">
        <p14:creationId xmlns="" xmlns:p14="http://schemas.microsoft.com/office/powerpoint/2010/main" val="513986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332656"/>
            <a:ext cx="6512511" cy="720080"/>
          </a:xfrm>
        </p:spPr>
        <p:txBody>
          <a:bodyPr/>
          <a:lstStyle/>
          <a:p>
            <a:pPr algn="ctr"/>
            <a:r>
              <a:rPr lang="ru-RU" dirty="0" smtClean="0"/>
              <a:t>Вывод: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1844824"/>
            <a:ext cx="7461448" cy="40324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err="1" smtClean="0"/>
              <a:t>Т.о</a:t>
            </a:r>
            <a:r>
              <a:rPr lang="ru-RU" sz="2800" dirty="0" smtClean="0"/>
              <a:t>. </a:t>
            </a:r>
            <a:r>
              <a:rPr lang="ru-RU" sz="2800" b="1" i="1" u="sng" dirty="0" smtClean="0"/>
              <a:t>деятельность</a:t>
            </a:r>
            <a:r>
              <a:rPr lang="ru-RU" sz="2800" dirty="0" smtClean="0"/>
              <a:t> является способом существования людей и характеризуется следующими чертами:</a:t>
            </a:r>
          </a:p>
          <a:p>
            <a:r>
              <a:rPr lang="ru-RU" sz="2800" dirty="0"/>
              <a:t>с</a:t>
            </a:r>
            <a:r>
              <a:rPr lang="ru-RU" sz="2800" dirty="0" smtClean="0"/>
              <a:t>ознательный характер;</a:t>
            </a:r>
          </a:p>
          <a:p>
            <a:r>
              <a:rPr lang="ru-RU" sz="2800" dirty="0"/>
              <a:t>п</a:t>
            </a:r>
            <a:r>
              <a:rPr lang="ru-RU" sz="2800" dirty="0" smtClean="0"/>
              <a:t>родуктивный характер;</a:t>
            </a:r>
          </a:p>
          <a:p>
            <a:r>
              <a:rPr lang="ru-RU" sz="2800" dirty="0"/>
              <a:t>п</a:t>
            </a:r>
            <a:r>
              <a:rPr lang="ru-RU" sz="2800" dirty="0" smtClean="0"/>
              <a:t>реобразующий характер;</a:t>
            </a:r>
          </a:p>
          <a:p>
            <a:r>
              <a:rPr lang="ru-RU" sz="2800" dirty="0"/>
              <a:t>о</a:t>
            </a:r>
            <a:r>
              <a:rPr lang="ru-RU" sz="2800" dirty="0" smtClean="0"/>
              <a:t>бщественный характер.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873609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122</TotalTime>
  <Words>241</Words>
  <Application>Microsoft Office PowerPoint</Application>
  <PresentationFormat>Экран (4:3)</PresentationFormat>
  <Paragraphs>105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Воздушный поток</vt:lpstr>
      <vt:lpstr>Деятельность</vt:lpstr>
      <vt:lpstr>Деятельность</vt:lpstr>
      <vt:lpstr>Субъект деятельности  Объект деятельности Мотив  Цель деятельности  Действие Методы и средства Процесс Результат (продукт) </vt:lpstr>
      <vt:lpstr> 1) Целенаправленное действие  2) Ценностно-рациональное действие  3) Аффективное  4) Традиционное действие</vt:lpstr>
      <vt:lpstr>Виды деятельности</vt:lpstr>
      <vt:lpstr>Виды деятельности</vt:lpstr>
      <vt:lpstr>По субъектам общения</vt:lpstr>
      <vt:lpstr>Функции общения</vt:lpstr>
      <vt:lpstr>Учение </vt:lpstr>
      <vt:lpstr>Труд </vt:lpstr>
      <vt:lpstr>Классификация деятельности</vt:lpstr>
      <vt:lpstr>Классификация деятельности</vt:lpstr>
      <vt:lpstr>Классификация деятельности</vt:lpstr>
      <vt:lpstr>Классификация деятельности</vt:lpstr>
      <vt:lpstr>Творчество </vt:lpstr>
      <vt:lpstr>Вывод: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Виды деятельности</dc:title>
  <dc:creator>admin</dc:creator>
  <cp:lastModifiedBy>Зенковская</cp:lastModifiedBy>
  <cp:revision>35</cp:revision>
  <dcterms:created xsi:type="dcterms:W3CDTF">2012-10-15T15:49:15Z</dcterms:created>
  <dcterms:modified xsi:type="dcterms:W3CDTF">2018-09-24T05:51:34Z</dcterms:modified>
</cp:coreProperties>
</file>