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6" r:id="rId8"/>
    <p:sldId id="260" r:id="rId9"/>
    <p:sldId id="261" r:id="rId10"/>
    <p:sldId id="262" r:id="rId11"/>
    <p:sldId id="263" r:id="rId12"/>
    <p:sldId id="267" r:id="rId13"/>
    <p:sldId id="268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6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E6F76-3746-4CC3-B11B-6F16FF0ED166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4640ED-20ED-4896-9646-46366E08FA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E6F76-3746-4CC3-B11B-6F16FF0ED166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4640ED-20ED-4896-9646-46366E08F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E6F76-3746-4CC3-B11B-6F16FF0ED166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4640ED-20ED-4896-9646-46366E08FA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E6F76-3746-4CC3-B11B-6F16FF0ED166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4640ED-20ED-4896-9646-46366E08F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E6F76-3746-4CC3-B11B-6F16FF0ED166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4640ED-20ED-4896-9646-46366E08F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E6F76-3746-4CC3-B11B-6F16FF0ED166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4640ED-20ED-4896-9646-46366E08F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E6F76-3746-4CC3-B11B-6F16FF0ED166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4640ED-20ED-4896-9646-46366E08FA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E6F76-3746-4CC3-B11B-6F16FF0ED166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4640ED-20ED-4896-9646-46366E08F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E6F76-3746-4CC3-B11B-6F16FF0ED166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4640ED-20ED-4896-9646-46366E08FA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E6F76-3746-4CC3-B11B-6F16FF0ED166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4640ED-20ED-4896-9646-46366E08F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E6F76-3746-4CC3-B11B-6F16FF0ED166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4640ED-20ED-4896-9646-46366E08FA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F4E6F76-3746-4CC3-B11B-6F16FF0ED166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84640ED-20ED-4896-9646-46366E08FA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571480"/>
            <a:ext cx="7406640" cy="5072098"/>
          </a:xfrm>
        </p:spPr>
        <p:txBody>
          <a:bodyPr>
            <a:normAutofit/>
          </a:bodyPr>
          <a:lstStyle/>
          <a:p>
            <a:r>
              <a:rPr lang="ru-RU" sz="5400" smtClean="0"/>
              <a:t>«</a:t>
            </a:r>
            <a:r>
              <a:rPr lang="ru-RU" sz="5400" dirty="0" smtClean="0"/>
              <a:t>Гэмблинг. Последствия, методы профилактики и методы психотерапевтической </a:t>
            </a:r>
            <a:r>
              <a:rPr lang="ru-RU" sz="5400" dirty="0" err="1" smtClean="0"/>
              <a:t>корреции</a:t>
            </a:r>
            <a:r>
              <a:rPr lang="ru-RU" sz="5400" dirty="0" smtClean="0"/>
              <a:t>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Аддиктивное</a:t>
            </a:r>
            <a:r>
              <a:rPr lang="ru-RU" dirty="0" smtClean="0"/>
              <a:t> поведение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* одна из форм отклоняющегося, </a:t>
            </a:r>
            <a:r>
              <a:rPr lang="ru-RU" dirty="0" err="1" smtClean="0"/>
              <a:t>девиантного</a:t>
            </a:r>
            <a:r>
              <a:rPr lang="ru-RU" dirty="0" smtClean="0"/>
              <a:t> поведения с формированием стремления от реальности.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2530" name="Picture 2" descr="ÐÐ°ÑÑÐ¸Ð½ÐºÐ¸ Ð¿Ð¾ Ð·Ð°Ð¿ÑÐ¾ÑÑ Ð³ÑÐ¼Ð±Ð»Ð¸Ð½Ð³ Ð½ÐµÑÐµÐ°Ð»ÑÐ½Ð¾ÑÑÑ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714752"/>
            <a:ext cx="3822650" cy="27021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726130"/>
          </a:xfrm>
        </p:spPr>
        <p:txBody>
          <a:bodyPr>
            <a:normAutofit/>
          </a:bodyPr>
          <a:lstStyle/>
          <a:p>
            <a:r>
              <a:rPr lang="ru-RU" dirty="0" smtClean="0"/>
              <a:t>Гэмблинг  (</a:t>
            </a:r>
            <a:r>
              <a:rPr lang="ru-RU" dirty="0" err="1" smtClean="0"/>
              <a:t>gambling</a:t>
            </a:r>
            <a:r>
              <a:rPr lang="ru-RU" dirty="0" smtClean="0"/>
              <a:t>) в  переводе  означает  «игра  на  деньги». Слово произошло от английского слова «</a:t>
            </a:r>
            <a:r>
              <a:rPr lang="ru-RU" dirty="0" err="1" smtClean="0"/>
              <a:t>game</a:t>
            </a:r>
            <a:r>
              <a:rPr lang="ru-RU" dirty="0" smtClean="0"/>
              <a:t>» - игра.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21506" name="AutoShape 2" descr="ÐÐ°ÑÑÐ¸Ð½ÐºÐ¸ Ð¿Ð¾ Ð·Ð°Ð¿ÑÐ¾ÑÑ Ð³ÑÐ¼Ð±Ð»Ð¸Ð½Ð³ Ð´ÐµÐ½ÑÐ³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08" name="AutoShape 4" descr="ÐÐ°ÑÑÐ¸Ð½ÐºÐ¸ Ð¿Ð¾ Ð·Ð°Ð¿ÑÐ¾ÑÑ Ð³ÑÐ¼Ð±Ð»Ð¸Ð½Ð³ Ð´ÐµÐ½ÑÐ³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0" name="AutoShape 6" descr="ÐÐ°ÑÑÐ¸Ð½ÐºÐ¸ Ð¿Ð¾ Ð·Ð°Ð¿ÑÐ¾ÑÑ Ð³ÑÐ¼Ð±Ð»Ð¸Ð½Ð³ Ð´ÐµÐ½ÑÐ³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2" name="AutoShape 8" descr="ÐÐ°ÑÑÐ¸Ð½ÐºÐ¸ Ð¿Ð¾ Ð·Ð°Ð¿ÑÐ¾ÑÑ Ð³ÑÐ¼Ð±Ð»Ð¸Ð½Ð³ Ð´ÐµÐ½ÑÐ³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4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3929066"/>
            <a:ext cx="4357718" cy="24403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357166"/>
            <a:ext cx="7498080" cy="58912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Психологические науки рассматривают гэмблинг как патологическую страсть к игре (</a:t>
            </a:r>
            <a:r>
              <a:rPr lang="en-US" dirty="0" smtClean="0"/>
              <a:t>pathological gambling</a:t>
            </a:r>
            <a:r>
              <a:rPr lang="ru-RU" dirty="0" smtClean="0"/>
              <a:t>), как расстройство сферы влечений, как </a:t>
            </a:r>
            <a:r>
              <a:rPr lang="ru-RU" dirty="0" err="1" smtClean="0"/>
              <a:t>компульсивную</a:t>
            </a:r>
            <a:r>
              <a:rPr lang="ru-RU" dirty="0" smtClean="0"/>
              <a:t>  склонность  к  азартным  играм, болезненное  состояние, характеризующееся  неконтролируемой  психологической  зависимостью  от</a:t>
            </a:r>
          </a:p>
          <a:p>
            <a:pPr>
              <a:buNone/>
            </a:pPr>
            <a:r>
              <a:rPr lang="ru-RU" dirty="0" smtClean="0"/>
              <a:t>    игры.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Психологические особенности лиц, склонных к </a:t>
            </a:r>
            <a:r>
              <a:rPr lang="ru-RU" b="1" dirty="0" err="1" smtClean="0"/>
              <a:t>гемблингу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98159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dirty="0" err="1" smtClean="0"/>
              <a:t>Экстравертированность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Высокий интеллект</a:t>
            </a:r>
            <a:br>
              <a:rPr lang="ru-RU" dirty="0" smtClean="0"/>
            </a:br>
            <a:r>
              <a:rPr lang="ru-RU" dirty="0" smtClean="0"/>
              <a:t>Большая энергия при узком круге интересов</a:t>
            </a:r>
            <a:br>
              <a:rPr lang="ru-RU" dirty="0" smtClean="0"/>
            </a:br>
            <a:r>
              <a:rPr lang="ru-RU" dirty="0" err="1" smtClean="0"/>
              <a:t>Трудоголизм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Авантюризм</a:t>
            </a:r>
            <a:br>
              <a:rPr lang="ru-RU" dirty="0" smtClean="0"/>
            </a:br>
            <a:r>
              <a:rPr lang="ru-RU" dirty="0" smtClean="0"/>
              <a:t>Максимализм</a:t>
            </a:r>
            <a:br>
              <a:rPr lang="ru-RU" dirty="0" smtClean="0"/>
            </a:br>
            <a:r>
              <a:rPr lang="ru-RU" dirty="0" smtClean="0"/>
              <a:t>Оппозиционный настрой по отношению к авторитетным</a:t>
            </a:r>
            <a:br>
              <a:rPr lang="ru-RU" dirty="0" smtClean="0"/>
            </a:br>
            <a:r>
              <a:rPr lang="ru-RU" dirty="0" smtClean="0"/>
              <a:t>фигурам</a:t>
            </a:r>
            <a:br>
              <a:rPr lang="ru-RU" dirty="0" smtClean="0"/>
            </a:br>
            <a:r>
              <a:rPr lang="ru-RU" dirty="0" smtClean="0"/>
              <a:t>Чрезмерная критичность по отношению к близким и друзьям</a:t>
            </a:r>
            <a:br>
              <a:rPr lang="ru-RU" dirty="0" smtClean="0"/>
            </a:br>
            <a:r>
              <a:rPr lang="ru-RU" dirty="0" smtClean="0"/>
              <a:t>Склонность избегать серьезных конфликтов с помощью лжи</a:t>
            </a:r>
            <a:br>
              <a:rPr lang="ru-RU" dirty="0" smtClean="0"/>
            </a:br>
            <a:r>
              <a:rPr lang="ru-RU" dirty="0" smtClean="0"/>
              <a:t>и искажения фактов</a:t>
            </a:r>
            <a:br>
              <a:rPr lang="ru-RU" dirty="0" smtClean="0"/>
            </a:br>
            <a:r>
              <a:rPr lang="ru-RU" dirty="0" smtClean="0"/>
              <a:t>Склонны к фетишизации денег, игровых автоматов и др.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Диагностические критерии патологического </a:t>
            </a:r>
            <a:r>
              <a:rPr lang="ru-RU" b="1" dirty="0" err="1" smtClean="0"/>
              <a:t>гемблинга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 Два и более эпизода азартных игр за последние 12 месяцев</a:t>
            </a:r>
            <a:br>
              <a:rPr lang="ru-RU" dirty="0" smtClean="0"/>
            </a:br>
            <a:r>
              <a:rPr lang="ru-RU" dirty="0" smtClean="0"/>
              <a:t>Возобновление эпизодов, несмотря на отсутствие материальной выгоды, субъективное страдание</a:t>
            </a:r>
            <a:br>
              <a:rPr lang="ru-RU" dirty="0" smtClean="0"/>
            </a:br>
            <a:r>
              <a:rPr lang="ru-RU" dirty="0" smtClean="0"/>
              <a:t>Нарушение социальной адаптации</a:t>
            </a:r>
            <a:br>
              <a:rPr lang="ru-RU" dirty="0" smtClean="0"/>
            </a:br>
            <a:r>
              <a:rPr lang="ru-RU" dirty="0" smtClean="0"/>
              <a:t>Невозможность контролировать интенсивное</a:t>
            </a:r>
            <a:br>
              <a:rPr lang="ru-RU" dirty="0" smtClean="0"/>
            </a:br>
            <a:r>
              <a:rPr lang="ru-RU" dirty="0" smtClean="0"/>
              <a:t>влечение к игре, прервать ее волевым усилием</a:t>
            </a:r>
            <a:br>
              <a:rPr lang="ru-RU" dirty="0" smtClean="0"/>
            </a:br>
            <a:r>
              <a:rPr lang="ru-RU" dirty="0" smtClean="0"/>
              <a:t>Постоянная фиксация мыслей и представлений на азартной игре и всем, что с ней связано</a:t>
            </a:r>
            <a:br>
              <a:rPr lang="ru-RU" dirty="0" smtClean="0"/>
            </a:b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Мифы при </a:t>
            </a:r>
            <a:r>
              <a:rPr lang="ru-RU" b="1" dirty="0" err="1" smtClean="0"/>
              <a:t>игромании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 Его ждет огромный выигрыш</a:t>
            </a:r>
            <a:br>
              <a:rPr lang="ru-RU" dirty="0" smtClean="0"/>
            </a:br>
            <a:r>
              <a:rPr lang="ru-RU" dirty="0" smtClean="0"/>
              <a:t>Неудачниками становятся другие</a:t>
            </a:r>
            <a:br>
              <a:rPr lang="ru-RU" dirty="0" smtClean="0"/>
            </a:br>
            <a:r>
              <a:rPr lang="ru-RU" dirty="0" smtClean="0"/>
              <a:t>После выигрыша наступит райская жизнь, это</a:t>
            </a:r>
            <a:br>
              <a:rPr lang="ru-RU" dirty="0" smtClean="0"/>
            </a:br>
            <a:r>
              <a:rPr lang="ru-RU" dirty="0" smtClean="0"/>
              <a:t>обещают приметы и приближают магические</a:t>
            </a:r>
            <a:br>
              <a:rPr lang="ru-RU" dirty="0" smtClean="0"/>
            </a:br>
            <a:r>
              <a:rPr lang="ru-RU" dirty="0" smtClean="0"/>
              <a:t>ритуалы</a:t>
            </a:r>
            <a:br>
              <a:rPr lang="ru-RU" dirty="0" smtClean="0"/>
            </a:br>
            <a:r>
              <a:rPr lang="ru-RU" dirty="0" smtClean="0"/>
              <a:t>Игрок исповедует философию погони, без</a:t>
            </a:r>
            <a:br>
              <a:rPr lang="ru-RU" dirty="0" smtClean="0"/>
            </a:br>
            <a:r>
              <a:rPr lang="ru-RU" dirty="0" smtClean="0"/>
              <a:t>конца пытаясь отыграть то, что было</a:t>
            </a:r>
            <a:br>
              <a:rPr lang="ru-RU" dirty="0" smtClean="0"/>
            </a:br>
            <a:r>
              <a:rPr lang="ru-RU" dirty="0" smtClean="0"/>
              <a:t>проиграно.</a:t>
            </a:r>
            <a:br>
              <a:rPr lang="ru-RU" dirty="0" smtClean="0"/>
            </a:br>
            <a:r>
              <a:rPr lang="ru-RU" dirty="0" smtClean="0"/>
              <a:t>При этом он убежден, что игра, создавшая</a:t>
            </a:r>
            <a:br>
              <a:rPr lang="ru-RU" dirty="0" smtClean="0"/>
            </a:br>
            <a:r>
              <a:rPr lang="ru-RU" dirty="0" smtClean="0"/>
              <a:t>его проблемы, является единственным</a:t>
            </a:r>
            <a:br>
              <a:rPr lang="ru-RU" dirty="0" smtClean="0"/>
            </a:br>
            <a:r>
              <a:rPr lang="ru-RU" dirty="0" smtClean="0"/>
              <a:t>способом их решения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Профилактика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это совокупность мероприятий, направленных на охрану здоровья, предупреждение возникновения и распространения болезней человека, на улучшение физического развития населения, сохранение трудоспособности и обеспечение долголетия.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500042"/>
            <a:ext cx="7498080" cy="857256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>Профилактика </a:t>
            </a:r>
            <a:r>
              <a:rPr lang="ru-RU" sz="2700" b="1" dirty="0" err="1" smtClean="0"/>
              <a:t>гемблинга</a:t>
            </a:r>
            <a:r>
              <a:rPr lang="ru-RU" sz="2700" b="1" dirty="0" smtClean="0"/>
              <a:t> (рекомендации </a:t>
            </a:r>
            <a:r>
              <a:rPr lang="ru-RU" sz="2200" b="1" dirty="0" smtClean="0"/>
              <a:t>Калифорнийского</a:t>
            </a:r>
            <a:r>
              <a:rPr lang="ru-RU" sz="2700" b="1" dirty="0" smtClean="0"/>
              <a:t> совета по проблеме игровой зависимости)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214422"/>
            <a:ext cx="8005026" cy="5429288"/>
          </a:xfrm>
        </p:spPr>
        <p:txBody>
          <a:bodyPr>
            <a:noAutofit/>
          </a:bodyPr>
          <a:lstStyle/>
          <a:p>
            <a:pPr lvl="0"/>
            <a:r>
              <a:rPr lang="ru-RU" sz="1400" dirty="0" smtClean="0"/>
              <a:t>Решите заранее, сколько времени и денег вы выделяете на азартную игру.</a:t>
            </a:r>
          </a:p>
          <a:p>
            <a:pPr lvl="0"/>
            <a:r>
              <a:rPr lang="ru-RU" sz="1400" dirty="0" smtClean="0"/>
              <a:t>Играйте, осознавая, что вы скорее проиграете, чем выиграете, поэтому играйте на такую сумму, которую вы можете позволить себе потерять.</a:t>
            </a:r>
          </a:p>
          <a:p>
            <a:pPr lvl="0"/>
            <a:r>
              <a:rPr lang="ru-RU" sz="1400" dirty="0" smtClean="0"/>
              <a:t>Расценивайте азартную игру как развлечение, а не как источник дохода.</a:t>
            </a:r>
          </a:p>
          <a:p>
            <a:pPr lvl="0"/>
            <a:r>
              <a:rPr lang="ru-RU" sz="1400" dirty="0" smtClean="0"/>
              <a:t>Если вам достался хороший выигрыш – радуйтесь! Но напомните себе, что вероятно, это больше никогда не повторится.</a:t>
            </a:r>
          </a:p>
          <a:p>
            <a:pPr lvl="0"/>
            <a:r>
              <a:rPr lang="ru-RU" sz="1400" dirty="0" smtClean="0"/>
              <a:t>Не играйте в азартные игры, когда вы устали, вам скучно, вы взволнованы или сердиты.</a:t>
            </a:r>
          </a:p>
          <a:p>
            <a:pPr lvl="0"/>
            <a:r>
              <a:rPr lang="ru-RU" sz="1400" dirty="0" smtClean="0"/>
              <a:t>Регулярно записывайте, сколько времени и денег вы потратили за азартную игру.</a:t>
            </a:r>
          </a:p>
          <a:p>
            <a:pPr lvl="0"/>
            <a:r>
              <a:rPr lang="ru-RU" sz="1400" dirty="0" smtClean="0"/>
              <a:t>Воспринимайте вашу семью и друзей серьезно. Если они обеспокоены вашей игрой, они, возможно, видят что-то, чего вы не замечаете.</a:t>
            </a:r>
          </a:p>
          <a:p>
            <a:pPr lvl="0"/>
            <a:r>
              <a:rPr lang="ru-RU" sz="1400" dirty="0" smtClean="0"/>
              <a:t>Играйте только на собственные деньги.</a:t>
            </a:r>
          </a:p>
          <a:p>
            <a:pPr lvl="0"/>
            <a:r>
              <a:rPr lang="ru-RU" sz="1400" dirty="0" smtClean="0"/>
              <a:t>Осознавайте, что в большинстве видов азартных игр вы не имеете влияния на ход игры.</a:t>
            </a:r>
          </a:p>
          <a:p>
            <a:pPr lvl="0"/>
            <a:r>
              <a:rPr lang="ru-RU" sz="1400" dirty="0" smtClean="0"/>
              <a:t>Во время игры прерывайтесь: пройдитесь, поешьте, выйдите на улицу.</a:t>
            </a:r>
          </a:p>
          <a:p>
            <a:pPr lvl="0"/>
            <a:r>
              <a:rPr lang="ru-RU" sz="1400" dirty="0" smtClean="0"/>
              <a:t>Ограничивайте потребление алкоголя во время игры.</a:t>
            </a:r>
          </a:p>
          <a:p>
            <a:pPr lvl="0"/>
            <a:r>
              <a:rPr lang="ru-RU" sz="1400" dirty="0" smtClean="0"/>
              <a:t>Уравновешивайте азартную игру другими видами отдыха.</a:t>
            </a:r>
          </a:p>
          <a:p>
            <a:pPr lvl="0"/>
            <a:r>
              <a:rPr lang="ru-RU" sz="1400" dirty="0" smtClean="0"/>
              <a:t>Не пытайтесь отыграть проигрыши.</a:t>
            </a:r>
          </a:p>
          <a:p>
            <a:pPr lvl="0"/>
            <a:r>
              <a:rPr lang="ru-RU" sz="1400" dirty="0" smtClean="0"/>
              <a:t>Когда идете играть не берите с собой кредитные карточки.</a:t>
            </a:r>
          </a:p>
          <a:p>
            <a:pPr lvl="0"/>
            <a:r>
              <a:rPr lang="ru-RU" sz="1400" dirty="0" smtClean="0"/>
              <a:t>Не стоит играть из-за того, что другие хотят играть, принимайте собственные решения.</a:t>
            </a:r>
          </a:p>
          <a:p>
            <a:pPr lvl="0"/>
            <a:r>
              <a:rPr lang="ru-RU" sz="1400" dirty="0" smtClean="0"/>
              <a:t>Не используйте азартную игру как способ избежать негативных чувств или ситуаций.</a:t>
            </a:r>
          </a:p>
          <a:p>
            <a:pPr algn="just">
              <a:buNone/>
            </a:pPr>
            <a:endParaRPr lang="ru-RU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Признаки игровой зависимости: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ru-RU" dirty="0" smtClean="0"/>
              <a:t>нарастание  частоты  игры, </a:t>
            </a:r>
          </a:p>
          <a:p>
            <a:pPr lvl="0"/>
            <a:r>
              <a:rPr lang="ru-RU" dirty="0" smtClean="0"/>
              <a:t>регулярность  игры, </a:t>
            </a:r>
          </a:p>
          <a:p>
            <a:pPr lvl="0"/>
            <a:r>
              <a:rPr lang="ru-RU" dirty="0" smtClean="0"/>
              <a:t>увеличение  длительности одного сеанса непрерывной игры, </a:t>
            </a:r>
          </a:p>
          <a:p>
            <a:pPr lvl="0"/>
            <a:r>
              <a:rPr lang="ru-RU" dirty="0" smtClean="0"/>
              <a:t>увеличение размера и частоты ставок для достижения  переживаний, </a:t>
            </a:r>
          </a:p>
          <a:p>
            <a:pPr lvl="0"/>
            <a:r>
              <a:rPr lang="ru-RU" dirty="0" smtClean="0"/>
              <a:t>стремление  повторить  игру  после  проигрыша, чтобы отыграться, </a:t>
            </a:r>
          </a:p>
          <a:p>
            <a:pPr lvl="0"/>
            <a:r>
              <a:rPr lang="ru-RU" dirty="0" smtClean="0"/>
              <a:t>большие проигрыши, </a:t>
            </a:r>
          </a:p>
          <a:p>
            <a:pPr lvl="0"/>
            <a:r>
              <a:rPr lang="ru-RU" dirty="0" smtClean="0"/>
              <a:t>поиск денег для игры, </a:t>
            </a:r>
          </a:p>
          <a:p>
            <a:pPr lvl="0"/>
            <a:r>
              <a:rPr lang="ru-RU" dirty="0" smtClean="0"/>
              <a:t>увеличение долгов, </a:t>
            </a:r>
          </a:p>
          <a:p>
            <a:pPr lvl="0"/>
            <a:r>
              <a:rPr lang="ru-RU" dirty="0" smtClean="0"/>
              <a:t>утрата  интересов  к  другим  сторонам  жизни, </a:t>
            </a:r>
          </a:p>
          <a:p>
            <a:pPr lvl="0"/>
            <a:r>
              <a:rPr lang="ru-RU" dirty="0" smtClean="0"/>
              <a:t>продолжительный игровой стаж.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225932"/>
          </a:xfrm>
        </p:spPr>
        <p:txBody>
          <a:bodyPr>
            <a:normAutofit/>
          </a:bodyPr>
          <a:lstStyle/>
          <a:p>
            <a:r>
              <a:rPr lang="ru-RU" b="1" dirty="0" smtClean="0"/>
              <a:t>Стадии формирования игровой зависимости</a:t>
            </a:r>
            <a:r>
              <a:rPr lang="ru-RU" dirty="0" smtClean="0"/>
              <a:t> (по </a:t>
            </a:r>
            <a:r>
              <a:rPr lang="ru-RU" dirty="0" err="1" smtClean="0"/>
              <a:t>Custer</a:t>
            </a:r>
            <a:r>
              <a:rPr lang="ru-RU" dirty="0" smtClean="0"/>
              <a:t> R.L., 1982)</a:t>
            </a:r>
            <a:endParaRPr lang="ru-RU" dirty="0"/>
          </a:p>
        </p:txBody>
      </p:sp>
      <p:pic>
        <p:nvPicPr>
          <p:cNvPr id="16386" name="Picture 2" descr="ÐÐ°ÑÑÐ¸Ð½ÐºÐ¸ Ð¿Ð¾ Ð·Ð°Ð¿ÑÐ¾ÑÑ Ð³ÑÐ¼Ð±Ð»Ð¸Ð½Ð³ Ð´ÐµÐ½ÑÐ³Ð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3714752"/>
            <a:ext cx="5489570" cy="24952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642918"/>
            <a:ext cx="7498080" cy="5605482"/>
          </a:xfrm>
        </p:spPr>
        <p:txBody>
          <a:bodyPr>
            <a:normAutofit/>
          </a:bodyPr>
          <a:lstStyle/>
          <a:p>
            <a:r>
              <a:rPr lang="ru-RU" dirty="0" smtClean="0"/>
              <a:t>1) подготовительная стадия (формирование черт восприимчивости к «вирусу», таких как низкая самооценка, нетерпимость к отказам и неодобрению; импульсивность, высокий уровень тревожности и др.);</a:t>
            </a:r>
          </a:p>
          <a:p>
            <a:r>
              <a:rPr lang="ru-RU" dirty="0" smtClean="0"/>
              <a:t>2) стадия выигрыша (на этой стадии происходит постепенное вовлечение в процесс игры с ощущением веры в успех, который подкрепляется частыми выигрышами);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642918"/>
            <a:ext cx="7498080" cy="560548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3) стадия проигрышей (происходит полное погружение в игр; человек начинает постоянно врать; происходит изменение личности с нарастанием все большей раздражительности, утомляемости, необщительности);</a:t>
            </a:r>
          </a:p>
          <a:p>
            <a:r>
              <a:rPr lang="ru-RU" dirty="0" smtClean="0"/>
              <a:t>4) стадия разочарования - отчаяния (накрывает чувство безысходности, происходят эмоциональные срывы, появляются суицидальные мысли и попытки, часто уход в себя, злоупотребление алкоголем);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5) стадия безнадежности (добавлена R.J. </a:t>
            </a:r>
            <a:r>
              <a:rPr lang="ru-RU" dirty="0" err="1" smtClean="0"/>
              <a:t>Rosenthal</a:t>
            </a:r>
            <a:r>
              <a:rPr lang="ru-RU" dirty="0" smtClean="0"/>
              <a:t>, на данной стадии игроки теряют всякую надежду на выигрыш, однако продолжают играть ради самой игры).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65429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Стадии выздоровления от игровой зависимости</a:t>
            </a:r>
            <a:r>
              <a:rPr lang="ru-RU" dirty="0" smtClean="0"/>
              <a:t> (</a:t>
            </a:r>
            <a:r>
              <a:rPr lang="ru-RU" dirty="0" err="1" smtClean="0"/>
              <a:t>Custer</a:t>
            </a:r>
            <a:r>
              <a:rPr lang="ru-RU" dirty="0" smtClean="0"/>
              <a:t> R.L., 1984):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643182"/>
            <a:ext cx="7498080" cy="3605218"/>
          </a:xfrm>
        </p:spPr>
        <p:txBody>
          <a:bodyPr/>
          <a:lstStyle/>
          <a:p>
            <a:r>
              <a:rPr lang="ru-RU" dirty="0" smtClean="0"/>
              <a:t>1. стадия кризиса (отмечается и постепенная редукция, нормализация сна и физиологических функций);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500042"/>
            <a:ext cx="7498080" cy="5748358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2. стадия восстановления (возобновляются отношения со значимыми людьми, восстанавливаются социальные функции, решаются накопленные проблемы, появляются адекватные эмоциональные реакции);</a:t>
            </a:r>
          </a:p>
          <a:p>
            <a:r>
              <a:rPr lang="ru-RU" dirty="0" smtClean="0"/>
              <a:t>3. стадия роста (отмечается устойчивое снижение интереса к игре, появляется реалистическая оценка ситуации, поведение направлено к достижению обновленных социальных целей).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3868742"/>
          </a:xfrm>
        </p:spPr>
        <p:txBody>
          <a:bodyPr>
            <a:normAutofit/>
          </a:bodyPr>
          <a:lstStyle/>
          <a:p>
            <a:r>
              <a:rPr lang="ru-RU" dirty="0" smtClean="0"/>
              <a:t>Этапы лечения больных с игровой зависимостью (по Зайцеву В. В. и </a:t>
            </a:r>
            <a:r>
              <a:rPr lang="ru-RU" dirty="0" err="1" smtClean="0"/>
              <a:t>Шайдулиной</a:t>
            </a:r>
            <a:r>
              <a:rPr lang="ru-RU" dirty="0" smtClean="0"/>
              <a:t> А. Ф.):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500042"/>
            <a:ext cx="7498080" cy="574835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1 - </a:t>
            </a:r>
            <a:r>
              <a:rPr lang="ru-RU" b="1" dirty="0" err="1" smtClean="0"/>
              <a:t>й</a:t>
            </a:r>
            <a:r>
              <a:rPr lang="ru-RU" b="1" dirty="0" smtClean="0"/>
              <a:t> этап (диагностический)</a:t>
            </a:r>
            <a:r>
              <a:rPr lang="ru-RU" dirty="0" smtClean="0"/>
              <a:t> - на данном этапе происходит:</a:t>
            </a:r>
          </a:p>
          <a:p>
            <a:pPr>
              <a:buNone/>
            </a:pPr>
            <a:r>
              <a:rPr lang="ru-RU" dirty="0" smtClean="0"/>
              <a:t>1) постановка диагноза в соответствии с критериями таксона F - 63.0 МБК - 10;</a:t>
            </a:r>
          </a:p>
          <a:p>
            <a:pPr>
              <a:buNone/>
            </a:pPr>
            <a:r>
              <a:rPr lang="ru-RU" dirty="0" smtClean="0"/>
              <a:t>2) определение стадии зависимости от азартных игр;</a:t>
            </a:r>
          </a:p>
          <a:p>
            <a:pPr>
              <a:buNone/>
            </a:pPr>
            <a:r>
              <a:rPr lang="ru-RU" dirty="0" smtClean="0"/>
              <a:t>3) определение типа течения психического расстройства (эпизодический или постоянный);</a:t>
            </a:r>
          </a:p>
          <a:p>
            <a:pPr>
              <a:buNone/>
            </a:pPr>
            <a:r>
              <a:rPr lang="ru-RU" dirty="0" smtClean="0"/>
              <a:t>4) диагностика </a:t>
            </a:r>
            <a:r>
              <a:rPr lang="ru-RU" dirty="0" err="1" smtClean="0"/>
              <a:t>коморбидной</a:t>
            </a:r>
            <a:r>
              <a:rPr lang="ru-RU" dirty="0" smtClean="0"/>
              <a:t> патологии (аффективных расстройств, проявлений </a:t>
            </a:r>
            <a:r>
              <a:rPr lang="ru-RU" dirty="0" err="1" smtClean="0"/>
              <a:t>психоорганического</a:t>
            </a:r>
            <a:r>
              <a:rPr lang="ru-RU" dirty="0" smtClean="0"/>
              <a:t> синдрома и др.);</a:t>
            </a:r>
          </a:p>
          <a:p>
            <a:pPr>
              <a:buNone/>
            </a:pPr>
            <a:r>
              <a:rPr lang="ru-RU" dirty="0" smtClean="0"/>
              <a:t>5) определение выраженности мотивации к лечению;</a:t>
            </a:r>
          </a:p>
          <a:p>
            <a:pPr>
              <a:buNone/>
            </a:pPr>
            <a:r>
              <a:rPr lang="ru-RU" dirty="0" smtClean="0"/>
              <a:t>6) изучение степени информированности пациента о социальных и личных последствиях игровой зависимости.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428604"/>
            <a:ext cx="7498080" cy="581979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2 - </a:t>
            </a:r>
            <a:r>
              <a:rPr lang="ru-RU" b="1" dirty="0" err="1" smtClean="0"/>
              <a:t>й</a:t>
            </a:r>
            <a:r>
              <a:rPr lang="ru-RU" b="1" dirty="0" smtClean="0"/>
              <a:t> этап (формирование психотерапевтического контакта)</a:t>
            </a:r>
            <a:r>
              <a:rPr lang="ru-RU" dirty="0" smtClean="0"/>
              <a:t> - данный этап предполагает:</a:t>
            </a:r>
          </a:p>
          <a:p>
            <a:pPr>
              <a:buNone/>
            </a:pPr>
            <a:r>
              <a:rPr lang="ru-RU" dirty="0" smtClean="0"/>
              <a:t>1) согласование с пациентом лечебного плана;</a:t>
            </a:r>
          </a:p>
          <a:p>
            <a:pPr>
              <a:buNone/>
            </a:pPr>
            <a:r>
              <a:rPr lang="ru-RU" dirty="0" smtClean="0"/>
              <a:t>2) обсуждение и принятие пациентами и членами их семей общего понимания имеющего пристрастия как психического расстройства;</a:t>
            </a:r>
          </a:p>
          <a:p>
            <a:pPr>
              <a:buNone/>
            </a:pPr>
            <a:r>
              <a:rPr lang="ru-RU" dirty="0" smtClean="0"/>
              <a:t>3) определение методов и целей терапии и принятие единых целей пациентами, членами их семей и врачом;</a:t>
            </a:r>
          </a:p>
          <a:p>
            <a:pPr>
              <a:buNone/>
            </a:pPr>
            <a:r>
              <a:rPr lang="ru-RU" dirty="0" smtClean="0"/>
              <a:t>4) определение частоты посещений лечебного заведения;</a:t>
            </a:r>
          </a:p>
          <a:p>
            <a:pPr>
              <a:buNone/>
            </a:pPr>
            <a:r>
              <a:rPr lang="ru-RU" dirty="0" smtClean="0"/>
              <a:t>5) определение длительности терапии;</a:t>
            </a:r>
          </a:p>
          <a:p>
            <a:pPr>
              <a:buNone/>
            </a:pPr>
            <a:r>
              <a:rPr lang="ru-RU" dirty="0" smtClean="0"/>
              <a:t>6) определение степени вовлеченности, а также степени ответственности врача, пациента и членов его ближайшего окружения за изменения, происходящие в ходе терапии.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428604"/>
            <a:ext cx="7498080" cy="581979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/>
              <a:t>3 - </a:t>
            </a:r>
            <a:r>
              <a:rPr lang="ru-RU" b="1" dirty="0" err="1" smtClean="0"/>
              <a:t>й</a:t>
            </a:r>
            <a:r>
              <a:rPr lang="ru-RU" b="1" dirty="0" smtClean="0"/>
              <a:t> этап (</a:t>
            </a:r>
            <a:r>
              <a:rPr lang="ru-RU" b="1" dirty="0" err="1" smtClean="0"/>
              <a:t>когнитивно</a:t>
            </a:r>
            <a:r>
              <a:rPr lang="ru-RU" b="1" dirty="0" smtClean="0"/>
              <a:t> - поведенческая терапия) </a:t>
            </a:r>
            <a:r>
              <a:rPr lang="ru-RU" dirty="0" smtClean="0"/>
              <a:t>- происходит:</a:t>
            </a:r>
          </a:p>
          <a:p>
            <a:pPr>
              <a:buNone/>
            </a:pPr>
            <a:r>
              <a:rPr lang="ru-RU" dirty="0" smtClean="0"/>
              <a:t>1) работа пациента по самонаблюдению. Основная задача - фиксация возникающего импульса к игре, его изменений, а также подробный анализ ситуаций, в которых сила </a:t>
            </a:r>
            <a:r>
              <a:rPr lang="ru-RU" dirty="0" err="1" smtClean="0"/>
              <a:t>компульсивного</a:t>
            </a:r>
            <a:r>
              <a:rPr lang="ru-RU" dirty="0" smtClean="0"/>
              <a:t> желания возрастала;</a:t>
            </a:r>
          </a:p>
          <a:p>
            <a:pPr>
              <a:buNone/>
            </a:pPr>
            <a:r>
              <a:rPr lang="ru-RU" dirty="0" smtClean="0"/>
              <a:t>2) изучение и осознание пациентом неадаптивных </a:t>
            </a:r>
            <a:r>
              <a:rPr lang="ru-RU" dirty="0" err="1" smtClean="0"/>
              <a:t>когнитивно</a:t>
            </a:r>
            <a:r>
              <a:rPr lang="ru-RU" dirty="0" smtClean="0"/>
              <a:t> - поведенческих схем и их изменение. Использовался метод «заполнения пустот» по методике Эллиса (А-В-С).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571480"/>
            <a:ext cx="7498080" cy="5676920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4 - </a:t>
            </a:r>
            <a:r>
              <a:rPr lang="ru-RU" b="1" dirty="0" err="1" smtClean="0"/>
              <a:t>й</a:t>
            </a:r>
            <a:r>
              <a:rPr lang="ru-RU" b="1" dirty="0" smtClean="0"/>
              <a:t> этап (социальная реабилитация)</a:t>
            </a:r>
            <a:r>
              <a:rPr lang="ru-RU" dirty="0" smtClean="0"/>
              <a:t> - предполагает структурирование иерархии жизненных ценностей пациентов. Восстановление доверительных отношений между пациентом и остальными членами его ближайшего окружения.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Подводя  итог  вышесказанному  гэмблинг  можно рассматривать как форму </a:t>
            </a:r>
            <a:r>
              <a:rPr lang="ru-RU" dirty="0" err="1" smtClean="0"/>
              <a:t>аддиктивного</a:t>
            </a:r>
            <a:r>
              <a:rPr lang="ru-RU" dirty="0" smtClean="0"/>
              <a:t> поведения; объектом зависимости становится поведенческий паттерн. Зависимость от игры в последние годы становиться  одной  из  серьезных  социально-психологических  проблем. Распространение  игорных  заведений  и  отсутствие  контроля  за  игорной деятельностью  молодежи  обостряют  проблему. Игорная  деятельность, участие  детей, подростков, молодежи  в  азартных  игр  нуждается  в пристальном  внимании,  как  со  стороны  государства, так  и  со  стороны социальных педагогов, социальных работников и психологов.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3582990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1026" name="Picture 2" descr="ÐÐ°ÑÑÐ¸Ð½ÐºÐ¸ Ð¿Ð¾ Ð·Ð°Ð¿ÑÐ¾ÑÑ Ð³ÑÐ¼Ð±Ð»Ð¸Ð½Ð³ Ð´ÐµÐ½ÑÐ³Ð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2714620"/>
            <a:ext cx="4286280" cy="35085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25</TotalTime>
  <Words>1054</Words>
  <Application>Microsoft Office PowerPoint</Application>
  <PresentationFormat>Экран (4:3)</PresentationFormat>
  <Paragraphs>75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Солнцестояние</vt:lpstr>
      <vt:lpstr>«Гэмблинг. Последствия, методы профилактики и методы психотерапевтической корреции» </vt:lpstr>
      <vt:lpstr>Аддиктивное поведение </vt:lpstr>
      <vt:lpstr>Гэмблинг  (gambling) в  переводе  означает  «игра  на  деньги». Слово произошло от английского слова «game» - игра.  </vt:lpstr>
      <vt:lpstr>Слайд 4</vt:lpstr>
      <vt:lpstr>Психологические особенности лиц, склонных к гемблингу</vt:lpstr>
      <vt:lpstr>Диагностические критерии патологического гемблинга</vt:lpstr>
      <vt:lpstr>Мифы при игромании</vt:lpstr>
      <vt:lpstr>Профилактика</vt:lpstr>
      <vt:lpstr>Профилактика гемблинга (рекомендации Калифорнийского совета по проблеме игровой зависимости) </vt:lpstr>
      <vt:lpstr>Признаки игровой зависимости:</vt:lpstr>
      <vt:lpstr>Стадии формирования игровой зависимости (по Custer R.L., 1982)</vt:lpstr>
      <vt:lpstr>Слайд 12</vt:lpstr>
      <vt:lpstr>Слайд 13</vt:lpstr>
      <vt:lpstr>Слайд 14</vt:lpstr>
      <vt:lpstr>Стадии выздоровления от игровой зависимости (Custer R.L., 1984): </vt:lpstr>
      <vt:lpstr>Слайд 16</vt:lpstr>
      <vt:lpstr>Этапы лечения больных с игровой зависимостью (по Зайцеву В. В. и Шайдулиной А. Ф.): </vt:lpstr>
      <vt:lpstr>Слайд 18</vt:lpstr>
      <vt:lpstr>Слайд 19</vt:lpstr>
      <vt:lpstr>Слайд 20</vt:lpstr>
      <vt:lpstr>Слайд 21</vt:lpstr>
      <vt:lpstr>Вывод: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«Гэмблинг. Последствия, методы профилактики и методы психотерапевтической корреции»</dc:title>
  <dc:creator>Пользоватль</dc:creator>
  <cp:lastModifiedBy>Зенковская</cp:lastModifiedBy>
  <cp:revision>4</cp:revision>
  <dcterms:created xsi:type="dcterms:W3CDTF">2018-12-18T18:34:44Z</dcterms:created>
  <dcterms:modified xsi:type="dcterms:W3CDTF">2019-01-22T06:12:52Z</dcterms:modified>
</cp:coreProperties>
</file>