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6" r:id="rId7"/>
    <p:sldId id="261" r:id="rId8"/>
    <p:sldId id="262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62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Любовная и сексуальная </a:t>
            </a:r>
            <a:r>
              <a:rPr lang="ru-RU" dirty="0" err="1" smtClean="0"/>
              <a:t>аддикция</a:t>
            </a:r>
            <a:r>
              <a:rPr lang="ru-RU" dirty="0" smtClean="0"/>
              <a:t>. Признаки. Стадии сексуальной </a:t>
            </a:r>
            <a:r>
              <a:rPr lang="ru-RU" dirty="0" err="1" smtClean="0"/>
              <a:t>аддикции</a:t>
            </a:r>
            <a:r>
              <a:rPr lang="ru-RU" dirty="0" smtClean="0"/>
              <a:t>. Социологические и соматические последствия. Опасность ВИЧ инфекции. Методы профилактики, психологической и психотерапевтической коррекции 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5214950"/>
            <a:ext cx="6400800" cy="423850"/>
          </a:xfrm>
        </p:spPr>
        <p:txBody>
          <a:bodyPr>
            <a:normAutofit fontScale="85000" lnSpcReduction="20000"/>
          </a:bodyPr>
          <a:lstStyle/>
          <a:p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Вопросы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i="1" dirty="0" smtClean="0"/>
              <a:t>1.Любовная и сексуальная </a:t>
            </a:r>
            <a:r>
              <a:rPr lang="ru-RU" i="1" dirty="0" err="1" smtClean="0"/>
              <a:t>аддикции</a:t>
            </a:r>
            <a:r>
              <a:rPr lang="ru-RU" i="1" dirty="0" smtClean="0"/>
              <a:t>. Признаки. </a:t>
            </a:r>
            <a:endParaRPr lang="ru-RU" dirty="0" smtClean="0"/>
          </a:p>
          <a:p>
            <a:pPr>
              <a:buNone/>
            </a:pPr>
            <a:r>
              <a:rPr lang="ru-RU" i="1" dirty="0" smtClean="0"/>
              <a:t>2.Основные подходы в профилактике и  психологической коррекции.</a:t>
            </a:r>
            <a:endParaRPr lang="ru-RU" dirty="0" smtClean="0"/>
          </a:p>
          <a:p>
            <a:pPr>
              <a:buNone/>
            </a:pPr>
            <a:r>
              <a:rPr lang="ru-RU" i="1" dirty="0" smtClean="0"/>
              <a:t>3.Стадии сексуальной </a:t>
            </a:r>
            <a:r>
              <a:rPr lang="ru-RU" i="1" dirty="0" err="1" smtClean="0"/>
              <a:t>аддикции</a:t>
            </a:r>
            <a:r>
              <a:rPr lang="ru-RU" i="1" dirty="0" smtClean="0"/>
              <a:t>. </a:t>
            </a:r>
            <a:r>
              <a:rPr lang="ru-RU" i="1" dirty="0" err="1" smtClean="0"/>
              <a:t>Социопсихологические</a:t>
            </a:r>
            <a:r>
              <a:rPr lang="ru-RU" i="1" dirty="0" smtClean="0"/>
              <a:t> и соматические последствия. </a:t>
            </a:r>
            <a:endParaRPr lang="ru-RU" dirty="0" smtClean="0"/>
          </a:p>
          <a:p>
            <a:pPr>
              <a:buNone/>
            </a:pPr>
            <a:r>
              <a:rPr lang="ru-RU" i="1" dirty="0" smtClean="0"/>
              <a:t>4.Опасность ВИЧ инфекции. </a:t>
            </a:r>
            <a:endParaRPr lang="ru-RU" dirty="0" smtClean="0"/>
          </a:p>
          <a:p>
            <a:pPr>
              <a:buNone/>
            </a:pPr>
            <a:r>
              <a:rPr lang="ru-RU" i="1" dirty="0" smtClean="0"/>
              <a:t>5.Основные подходы в профилактике, психологической и психотерапевтической коррекции.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b="1" dirty="0" smtClean="0"/>
              <a:t>Пристрастие </a:t>
            </a:r>
            <a:r>
              <a:rPr lang="ru-RU" dirty="0" smtClean="0"/>
              <a:t>/ </a:t>
            </a:r>
            <a:r>
              <a:rPr lang="ru-RU" b="1" dirty="0" err="1" smtClean="0"/>
              <a:t>аддикция</a:t>
            </a:r>
            <a:r>
              <a:rPr lang="ru-RU" b="1" dirty="0" smtClean="0"/>
              <a:t> </a:t>
            </a:r>
            <a:r>
              <a:rPr lang="ru-RU" dirty="0" smtClean="0"/>
              <a:t>— процесс заболевания, характеризующийся продолжающимся потреблением специфического </a:t>
            </a:r>
            <a:r>
              <a:rPr lang="ru-RU" dirty="0" err="1" smtClean="0"/>
              <a:t>психоактивного</a:t>
            </a:r>
            <a:r>
              <a:rPr lang="ru-RU" dirty="0" smtClean="0"/>
              <a:t> вещества, несмотря на физический, психологический и социальный вред.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b="1" dirty="0" smtClean="0"/>
              <a:t>Зависимость </a:t>
            </a:r>
            <a:r>
              <a:rPr lang="ru-RU" dirty="0" smtClean="0"/>
              <a:t>— этот термин используется в трех значениях:</a:t>
            </a:r>
          </a:p>
          <a:p>
            <a:pPr>
              <a:buNone/>
            </a:pPr>
            <a:r>
              <a:rPr lang="ru-RU" dirty="0" smtClean="0"/>
              <a:t>1. Физическая зависимость — физиологическое состояние адаптации к специфическому </a:t>
            </a:r>
            <a:r>
              <a:rPr lang="ru-RU" dirty="0" err="1" smtClean="0"/>
              <a:t>психоактивному</a:t>
            </a:r>
            <a:r>
              <a:rPr lang="ru-RU" dirty="0" smtClean="0"/>
              <a:t> веществу, характеризующееся появлением абстинентного синдрома во время воздержания, который может сменяться полностью или частично при возобновлении потребления вещества.</a:t>
            </a:r>
          </a:p>
          <a:p>
            <a:pPr>
              <a:buNone/>
            </a:pPr>
            <a:r>
              <a:rPr lang="ru-RU" dirty="0" smtClean="0"/>
              <a:t>2. Психологическая зависимость — субъективное ощущение потребности в специфическом </a:t>
            </a:r>
            <a:r>
              <a:rPr lang="ru-RU" dirty="0" err="1" smtClean="0"/>
              <a:t>психоактивном</a:t>
            </a:r>
            <a:r>
              <a:rPr lang="ru-RU" dirty="0" smtClean="0"/>
              <a:t> веществе, либо из-за его позитивных эффектов, либо для </a:t>
            </a:r>
            <a:r>
              <a:rPr lang="ru-RU" dirty="0" err="1" smtClean="0"/>
              <a:t>избежания</a:t>
            </a:r>
            <a:r>
              <a:rPr lang="ru-RU" dirty="0" smtClean="0"/>
              <a:t> негативных эффектов, связываемых с его отсутствием.</a:t>
            </a:r>
          </a:p>
          <a:p>
            <a:pPr>
              <a:buNone/>
            </a:pPr>
            <a:r>
              <a:rPr lang="ru-RU" dirty="0" smtClean="0"/>
              <a:t>3. Одна из категорий заболевания, связанного с употреблением веществ.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b="1" dirty="0" smtClean="0"/>
              <a:t>Сексуальная зависимость, или же </a:t>
            </a:r>
            <a:r>
              <a:rPr lang="ru-RU" b="1" dirty="0" err="1" smtClean="0"/>
              <a:t>аддикция</a:t>
            </a:r>
            <a:r>
              <a:rPr lang="ru-RU" dirty="0" smtClean="0"/>
              <a:t> – это навязчивое половое поведение, которое подсознательно используется для достижения наслаждения и психологического комфорта. </a:t>
            </a:r>
          </a:p>
          <a:p>
            <a:pPr>
              <a:buNone/>
            </a:pPr>
            <a:r>
              <a:rPr lang="ru-RU" dirty="0" smtClean="0"/>
              <a:t>Виды зависимости.</a:t>
            </a: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Заражение ВИЧ инфекцией.</a:t>
            </a:r>
          </a:p>
          <a:p>
            <a:pPr>
              <a:buNone/>
            </a:pPr>
            <a:r>
              <a:rPr lang="ru-RU" dirty="0" smtClean="0"/>
              <a:t> Пути заражения.</a:t>
            </a: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b="1" dirty="0" err="1" smtClean="0"/>
              <a:t>ВИЧ</a:t>
            </a:r>
            <a:r>
              <a:rPr lang="ru-RU" dirty="0" err="1" smtClean="0"/>
              <a:t>-</a:t>
            </a:r>
            <a:r>
              <a:rPr lang="ru-RU" b="1" dirty="0" err="1" smtClean="0"/>
              <a:t>инфе́кция</a:t>
            </a:r>
            <a:r>
              <a:rPr lang="ru-RU" b="1" dirty="0" smtClean="0"/>
              <a:t> — </a:t>
            </a:r>
            <a:r>
              <a:rPr lang="ru-RU" dirty="0" smtClean="0"/>
              <a:t>медленно прогрессирующее заболевание, вызываемое </a:t>
            </a:r>
            <a:r>
              <a:rPr lang="ru-RU" b="1" dirty="0" smtClean="0"/>
              <a:t>вирусом иммунодефицита человека </a:t>
            </a:r>
            <a:r>
              <a:rPr lang="ru-RU" dirty="0" smtClean="0"/>
              <a:t>(</a:t>
            </a:r>
            <a:r>
              <a:rPr lang="ru-RU" b="1" dirty="0" smtClean="0"/>
              <a:t>ВИЧ</a:t>
            </a:r>
            <a:r>
              <a:rPr lang="ru-RU" dirty="0" smtClean="0"/>
              <a:t>). Вирус поражает клетки иммунной системы, имеющие на своей поверхности рецепторы CD4: Т-хелперы, моноциты, макрофаги, клетки </a:t>
            </a:r>
            <a:r>
              <a:rPr lang="ru-RU" dirty="0" err="1" smtClean="0"/>
              <a:t>Лангерганса</a:t>
            </a:r>
            <a:r>
              <a:rPr lang="ru-RU" dirty="0" smtClean="0"/>
              <a:t>, дендритные клетки, клетки </a:t>
            </a:r>
            <a:r>
              <a:rPr lang="ru-RU" dirty="0" err="1" smtClean="0"/>
              <a:t>микроглии</a:t>
            </a:r>
            <a:r>
              <a:rPr lang="ru-RU" dirty="0" smtClean="0"/>
              <a:t>.</a:t>
            </a:r>
            <a:r>
              <a:rPr lang="ru-RU" b="1" dirty="0" smtClean="0"/>
              <a:t> </a:t>
            </a:r>
            <a:endParaRPr lang="ru-RU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b="1" dirty="0" smtClean="0"/>
              <a:t>Лечение </a:t>
            </a:r>
            <a:r>
              <a:rPr lang="ru-RU" dirty="0" smtClean="0"/>
              <a:t>— применение запланированных процедур для идентификации и изменения паттернов поведения, которые </a:t>
            </a:r>
            <a:r>
              <a:rPr lang="ru-RU" dirty="0" err="1" smtClean="0"/>
              <a:t>малоадаптивны</a:t>
            </a:r>
            <a:r>
              <a:rPr lang="ru-RU" dirty="0" smtClean="0"/>
              <a:t>, деструктивны и вредят здоровью; или для восстановления необходимого уровня физического, психологического и социального функционирования.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ru-RU" b="1" dirty="0" smtClean="0"/>
              <a:t>Профилактика </a:t>
            </a:r>
            <a:r>
              <a:rPr lang="ru-RU" dirty="0" smtClean="0"/>
              <a:t>— социальные, экономические, законные (правительственные), медицинские и/или психологические меры, направленные на минимизацию использования веществ, потенциально вызывающих зависимость, на снижение риска зависимости у предрасположенных к тому индивидов или на уменьшение прочих неблагоприятных последствий употребления </a:t>
            </a:r>
            <a:r>
              <a:rPr lang="ru-RU" dirty="0" err="1" smtClean="0"/>
              <a:t>психоактивных</a:t>
            </a:r>
            <a:r>
              <a:rPr lang="ru-RU" dirty="0" smtClean="0"/>
              <a:t> веществ. Первичная профилактика состоит из попыток уменьшить случаи </a:t>
            </a:r>
            <a:r>
              <a:rPr lang="ru-RU" dirty="0" err="1" smtClean="0"/>
              <a:t>аддиктивных</a:t>
            </a:r>
            <a:r>
              <a:rPr lang="ru-RU" dirty="0" smtClean="0"/>
              <a:t> заболеваний и связанных с ними проблем у населения. Вторичная профилактика направлена на раннее выявление, диагностику и лечение подвергнувшихся воздействию индивидов. Профилактика третьего уровня пытается снизить случаи осложнений </a:t>
            </a:r>
            <a:r>
              <a:rPr lang="ru-RU" dirty="0" err="1" smtClean="0"/>
              <a:t>аддиктивных</a:t>
            </a:r>
            <a:r>
              <a:rPr lang="ru-RU" dirty="0" smtClean="0"/>
              <a:t> заболеваний.</a:t>
            </a:r>
          </a:p>
          <a:p>
            <a:pPr>
              <a:buNone/>
            </a:pPr>
            <a:r>
              <a:rPr lang="ru-RU" b="1" dirty="0" smtClean="0"/>
              <a:t>Выздоровление </a:t>
            </a:r>
            <a:r>
              <a:rPr lang="ru-RU" dirty="0" smtClean="0"/>
              <a:t>— процесс преодоления как физической, так и психологической зависимости от </a:t>
            </a:r>
            <a:r>
              <a:rPr lang="ru-RU" dirty="0" err="1" smtClean="0"/>
              <a:t>психоактивного</a:t>
            </a:r>
            <a:r>
              <a:rPr lang="ru-RU" dirty="0" smtClean="0"/>
              <a:t> вещества, с внутренним обязательством сохранять трезвость.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Список литературы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None/>
            </a:pPr>
            <a:r>
              <a:rPr lang="ru-RU" dirty="0" err="1" smtClean="0"/>
              <a:t>Психодинамические</a:t>
            </a:r>
            <a:r>
              <a:rPr lang="ru-RU" dirty="0" smtClean="0"/>
              <a:t> механизмы </a:t>
            </a:r>
            <a:r>
              <a:rPr lang="ru-RU" dirty="0" err="1" smtClean="0"/>
              <a:t>аддикций</a:t>
            </a:r>
            <a:r>
              <a:rPr lang="ru-RU" dirty="0" smtClean="0"/>
              <a:t> в современной культуре [Электронный ресурс] / Ц. П. Короленко, Н. В. Дмитриева, Т. А. </a:t>
            </a:r>
            <a:r>
              <a:rPr lang="ru-RU" dirty="0" err="1" smtClean="0"/>
              <a:t>Шпикс</a:t>
            </a:r>
            <a:r>
              <a:rPr lang="ru-RU" dirty="0" smtClean="0"/>
              <a:t>. – </a:t>
            </a:r>
            <a:r>
              <a:rPr lang="ru-RU" dirty="0" err="1" smtClean="0"/>
              <a:t>LAPLAMBERTAcademicPublishingGmbH</a:t>
            </a:r>
            <a:r>
              <a:rPr lang="ru-RU" dirty="0" smtClean="0"/>
              <a:t> &amp; </a:t>
            </a:r>
            <a:r>
              <a:rPr lang="ru-RU" dirty="0" err="1" smtClean="0"/>
              <a:t>Co</a:t>
            </a:r>
            <a:r>
              <a:rPr lang="ru-RU" dirty="0" smtClean="0"/>
              <a:t>. KG, 2011. – 188 с.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376</Words>
  <PresentationFormat>Экран (4:3)</PresentationFormat>
  <Paragraphs>22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Любовная и сексуальная аддикция. Признаки. Стадии сексуальной аддикции. Социологические и соматические последствия. Опасность ВИЧ инфекции. Методы профилактики, психологической и психотерапевтической коррекции  </vt:lpstr>
      <vt:lpstr>Вопросы 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Список литературы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Зенковская</cp:lastModifiedBy>
  <cp:revision>2</cp:revision>
  <dcterms:modified xsi:type="dcterms:W3CDTF">2019-01-22T06:19:56Z</dcterms:modified>
</cp:coreProperties>
</file>