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EAFBE-4488-467D-A431-DAD8A48DA764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onfuse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92" y="0"/>
            <a:ext cx="343950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10225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214290"/>
            <a:ext cx="3333773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99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428860" cy="3424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0d3d8a507ec4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786322"/>
            <a:ext cx="3383741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00430" y="3857628"/>
            <a:ext cx="225931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4429132"/>
            <a:ext cx="7215238" cy="2214554"/>
          </a:xfrm>
          <a:prstGeom prst="roundRect">
            <a:avLst/>
          </a:prstGeom>
          <a:solidFill>
            <a:schemeClr val="lt1">
              <a:alpha val="48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rgbClr val="7030A0"/>
                </a:solidFill>
              </a:rPr>
              <a:t>Познавательные психические процессы, часть 2.</a:t>
            </a:r>
            <a:r>
              <a:rPr lang="ru-RU" sz="3200" dirty="0" smtClean="0">
                <a:solidFill>
                  <a:srgbClr val="7030A0"/>
                </a:solidFill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</a:rPr>
              <a:t>Мышление, речь, воображение</a:t>
            </a:r>
            <a:endParaRPr lang="ru-RU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Рисунок 7" descr="imgFul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57290" y="2786058"/>
            <a:ext cx="2742407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OTO_03200801032205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786190"/>
            <a:ext cx="4258809" cy="2832108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accent1"/>
                </a:solidFill>
              </a:rPr>
              <a:t>Общая характеристика воображения</a:t>
            </a: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3600" b="1" dirty="0" smtClean="0">
                <a:solidFill>
                  <a:schemeClr val="tx1"/>
                </a:solidFill>
              </a:rPr>
              <a:t/>
            </a:r>
            <a:br>
              <a:rPr lang="en-US" sz="3600" b="1" dirty="0" smtClean="0">
                <a:solidFill>
                  <a:schemeClr val="tx1"/>
                </a:solidFill>
              </a:rPr>
            </a:br>
            <a:r>
              <a:rPr lang="en-US" sz="2000" b="1" dirty="0" smtClean="0">
                <a:solidFill>
                  <a:schemeClr val="tx1"/>
                </a:solidFill>
              </a:rPr>
              <a:t>------------------------------------------------------------------------------------------------------------------------------------------------------------</a:t>
            </a:r>
            <a:br>
              <a:rPr lang="en-US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Воображение – это психический процесс создания нового в форме образа, представления или идеи.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Процесс воображения свойственен только человеку и является необходимым условием его трудовой деятельности.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Важное значение имеет такая  сигнальная система, как слово.</a:t>
            </a:r>
            <a:endParaRPr lang="ru-RU" sz="2400" dirty="0" smtClean="0">
              <a:solidFill>
                <a:schemeClr val="tx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1357313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42875" y="274638"/>
            <a:ext cx="9001125" cy="6369050"/>
          </a:xfrm>
        </p:spPr>
        <p:txBody>
          <a:bodyPr/>
          <a:lstStyle/>
          <a:p>
            <a:pPr eaLnBrk="1" hangingPunct="1"/>
            <a:r>
              <a:rPr lang="ru-RU" sz="2200" b="1" smtClean="0">
                <a:solidFill>
                  <a:schemeClr val="tx1"/>
                </a:solidFill>
              </a:rPr>
              <a:t>Воображение всегда есть определенный отход от действительности. Но в любом случае источник воображения – объективная реальность</a:t>
            </a:r>
            <a:r>
              <a:rPr lang="en-US" sz="2200" b="1" smtClean="0">
                <a:solidFill>
                  <a:schemeClr val="tx1"/>
                </a:solidFill>
              </a:rPr>
              <a:t>.</a:t>
            </a: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200" b="1" smtClean="0">
                <a:solidFill>
                  <a:schemeClr val="tx1"/>
                </a:solidFill>
              </a:rPr>
              <a:t/>
            </a:r>
            <a:br>
              <a:rPr lang="ru-RU" sz="2200" b="1" smtClean="0">
                <a:solidFill>
                  <a:schemeClr val="tx1"/>
                </a:solidFill>
              </a:rPr>
            </a:br>
            <a:r>
              <a:rPr lang="ru-RU" sz="2000" smtClean="0"/>
              <a:t/>
            </a:r>
            <a:br>
              <a:rPr lang="ru-RU" sz="2000" smtClean="0"/>
            </a:br>
            <a:endParaRPr lang="ru-RU" sz="2000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2000250"/>
            <a:ext cx="6657975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40487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chemeClr val="tx1"/>
                </a:solidFill>
              </a:rPr>
              <a:t>Воображение – это образное конструирование содержания понятия о предмете (или проектирование схемы действий с ним) еще до того, как сложится само понятие (а схема получит отчетливое, верифицируемое и реализуемое в конкретном материале выражение</a:t>
            </a:r>
            <a:r>
              <a:rPr lang="ru-RU" sz="2000" smtClean="0">
                <a:solidFill>
                  <a:schemeClr val="tx1"/>
                </a:solidFill>
              </a:rPr>
              <a:t>). </a:t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b="1" smtClean="0">
                <a:solidFill>
                  <a:schemeClr val="tx1"/>
                </a:solidFill>
              </a:rPr>
              <a:t>Ведущим механизмом воображения служит перенос какого-либо свойства объекта</a:t>
            </a:r>
            <a:endParaRPr lang="ru-RU" sz="2000" smtClean="0">
              <a:solidFill>
                <a:schemeClr val="tx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857375"/>
            <a:ext cx="1905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3929063"/>
            <a:ext cx="2286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3" y="1857375"/>
            <a:ext cx="476250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611188" y="1052513"/>
            <a:ext cx="8027987" cy="5300662"/>
          </a:xfrm>
        </p:spPr>
        <p:txBody>
          <a:bodyPr/>
          <a:lstStyle/>
          <a:p>
            <a:pPr algn="ctr" eaLnBrk="1" hangingPunct="1"/>
            <a:r>
              <a:rPr lang="ru-RU" sz="2400" smtClean="0">
                <a:solidFill>
                  <a:schemeClr val="tx1"/>
                </a:solidFill>
              </a:rPr>
              <a:t>Можно выделить несколько видов воображения, среди которых основные – </a:t>
            </a:r>
            <a:r>
              <a:rPr lang="ru-RU" sz="2400" b="1" smtClean="0">
                <a:solidFill>
                  <a:schemeClr val="tx1"/>
                </a:solidFill>
              </a:rPr>
              <a:t>пассивное и активное</a:t>
            </a:r>
            <a:r>
              <a:rPr lang="ru-RU" sz="2400" smtClean="0">
                <a:solidFill>
                  <a:schemeClr val="tx1"/>
                </a:solidFill>
              </a:rPr>
              <a:t>.</a:t>
            </a:r>
            <a:r>
              <a:rPr lang="ru-RU" sz="2400" b="1" smtClean="0">
                <a:solidFill>
                  <a:schemeClr val="tx1"/>
                </a:solidFill>
              </a:rPr>
              <a:t> Пассивное</a:t>
            </a:r>
            <a:r>
              <a:rPr lang="ru-RU" sz="2400" smtClean="0">
                <a:solidFill>
                  <a:schemeClr val="tx1"/>
                </a:solidFill>
              </a:rPr>
              <a:t> в свою очередь делится на произвольное (мечтательность, грезы) и непроизвольное (гипнотическое состояние, сновидовая фантазия). </a:t>
            </a:r>
            <a:r>
              <a:rPr lang="ru-RU" sz="2400" b="1" smtClean="0">
                <a:solidFill>
                  <a:schemeClr val="tx1"/>
                </a:solidFill>
              </a:rPr>
              <a:t>Активное</a:t>
            </a:r>
            <a:r>
              <a:rPr lang="ru-RU" sz="2400" smtClean="0">
                <a:solidFill>
                  <a:schemeClr val="tx1"/>
                </a:solidFill>
              </a:rPr>
              <a:t> воображение включает в себя артистическое, творческое, критическое, воссоздающее и антиципирующее... </a:t>
            </a:r>
            <a:endParaRPr lang="ru-RU" sz="1400" smtClean="0"/>
          </a:p>
        </p:txBody>
      </p:sp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60350"/>
            <a:ext cx="6048375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smtClean="0">
                <a:solidFill>
                  <a:srgbClr val="C00000"/>
                </a:solidFill>
              </a:rPr>
              <a:t>Связь воображения с чувственным и рациональным познанием</a:t>
            </a:r>
          </a:p>
        </p:txBody>
      </p:sp>
      <p:sp>
        <p:nvSpPr>
          <p:cNvPr id="12291" name="TextBox 5"/>
          <p:cNvSpPr txBox="1">
            <a:spLocks noChangeArrowheads="1"/>
          </p:cNvSpPr>
          <p:nvPr/>
        </p:nvSpPr>
        <p:spPr bwMode="auto">
          <a:xfrm>
            <a:off x="323850" y="1341438"/>
            <a:ext cx="882015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Воображение</a:t>
            </a:r>
            <a:r>
              <a:rPr lang="ru-RU" sz="2000"/>
              <a:t> – необходимая форм а связи чувственного и рационального, характеризуется как  процесс преобразования образа в наглядном плане.</a:t>
            </a:r>
          </a:p>
        </p:txBody>
      </p:sp>
      <p:sp>
        <p:nvSpPr>
          <p:cNvPr id="12292" name="TextBox 6"/>
          <p:cNvSpPr txBox="1">
            <a:spLocks noChangeArrowheads="1"/>
          </p:cNvSpPr>
          <p:nvPr/>
        </p:nvSpPr>
        <p:spPr bwMode="auto">
          <a:xfrm>
            <a:off x="611188" y="2492375"/>
            <a:ext cx="80645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Свойства</a:t>
            </a:r>
            <a:r>
              <a:rPr lang="ru-RU" sz="2000"/>
              <a:t> воображения:</a:t>
            </a:r>
          </a:p>
          <a:p>
            <a:pPr>
              <a:buFont typeface="Arial" charset="0"/>
              <a:buChar char="•"/>
            </a:pPr>
            <a:r>
              <a:rPr lang="ru-RU" sz="2000"/>
              <a:t>Обобщенность</a:t>
            </a:r>
          </a:p>
          <a:p>
            <a:pPr>
              <a:buFont typeface="Arial" charset="0"/>
              <a:buChar char="•"/>
            </a:pPr>
            <a:r>
              <a:rPr lang="ru-RU" sz="2000"/>
              <a:t>Целостность</a:t>
            </a:r>
          </a:p>
          <a:p>
            <a:pPr>
              <a:buFont typeface="Arial" charset="0"/>
              <a:buChar char="•"/>
            </a:pPr>
            <a:r>
              <a:rPr lang="ru-RU" sz="2000"/>
              <a:t>Определение общественной </a:t>
            </a:r>
            <a:br>
              <a:rPr lang="ru-RU" sz="2000"/>
            </a:br>
            <a:r>
              <a:rPr lang="ru-RU" sz="2000"/>
              <a:t>природы человека</a:t>
            </a:r>
          </a:p>
        </p:txBody>
      </p:sp>
      <p:sp>
        <p:nvSpPr>
          <p:cNvPr id="12293" name="TextBox 7"/>
          <p:cNvSpPr txBox="1">
            <a:spLocks noChangeArrowheads="1"/>
          </p:cNvSpPr>
          <p:nvPr/>
        </p:nvSpPr>
        <p:spPr bwMode="auto">
          <a:xfrm>
            <a:off x="611188" y="4149725"/>
            <a:ext cx="8137525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Роли </a:t>
            </a:r>
            <a:r>
              <a:rPr lang="ru-RU" sz="2000"/>
              <a:t>воображения:</a:t>
            </a:r>
          </a:p>
          <a:p>
            <a:pPr>
              <a:buFont typeface="Arial" charset="0"/>
              <a:buChar char="•"/>
            </a:pPr>
            <a:r>
              <a:rPr lang="ru-RU" sz="2000"/>
              <a:t>Познавательная</a:t>
            </a:r>
          </a:p>
          <a:p>
            <a:pPr>
              <a:buFont typeface="Arial" charset="0"/>
              <a:buChar char="•"/>
            </a:pPr>
            <a:r>
              <a:rPr lang="ru-RU" sz="2000"/>
              <a:t>Эвристическая  (= творческая)</a:t>
            </a:r>
          </a:p>
          <a:p>
            <a:pPr>
              <a:buFont typeface="Arial" charset="0"/>
              <a:buChar char="•"/>
            </a:pPr>
            <a:r>
              <a:rPr lang="ru-RU" sz="2000"/>
              <a:t>Прогностическая</a:t>
            </a:r>
          </a:p>
          <a:p>
            <a:pPr>
              <a:buFont typeface="Arial" charset="0"/>
              <a:buChar char="•"/>
            </a:pPr>
            <a:r>
              <a:rPr lang="ru-RU" sz="2000"/>
              <a:t>Планирующая</a:t>
            </a:r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2636838"/>
            <a:ext cx="4457700" cy="356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165</Words>
  <Application>Microsoft Office PowerPoint</Application>
  <PresentationFormat>Экран (4:3)</PresentationFormat>
  <Paragraphs>16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Познавательные психические процессы, часть 2. Мышление, речь, воображение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Общая характеристика воображения      ------------------------------------------------------------------------------------------------------------------------------------------------------------   Воображение – это психический процесс создания нового в форме образа, представления или идеи.  Процесс воображения свойственен только человеку и является необходимым условием его трудовой деятельности.  Важное значение имеет такая  сигнальная система, как слово.</vt:lpstr>
      <vt:lpstr>Воображение всегда есть определенный отход от действительности. Но в любом случае источник воображения – объективная реальность.               </vt:lpstr>
      <vt:lpstr>Воображение – это образное конструирование содержания понятия о предмете (или проектирование схемы действий с ним) еще до того, как сложится само понятие (а схема получит отчетливое, верифицируемое и реализуемое в конкретном материале выражение).                Ведущим механизмом воображения служит перенос какого-либо свойства объекта</vt:lpstr>
      <vt:lpstr>Можно выделить несколько видов воображения, среди которых основные – пассивное и активное. Пассивное в свою очередь делится на произвольное (мечтательность, грезы) и непроизвольное (гипнотическое состояние, сновидовая фантазия). Активное воображение включает в себя артистическое, творческое, критическое, воссоздающее и антиципирующее... </vt:lpstr>
      <vt:lpstr>Связь воображения с чувственным и рациональным познанием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Речь и мышление</dc:title>
  <dc:creator>Лена</dc:creator>
  <cp:lastModifiedBy>Зенковская</cp:lastModifiedBy>
  <cp:revision>6</cp:revision>
  <dcterms:created xsi:type="dcterms:W3CDTF">2011-02-21T15:37:40Z</dcterms:created>
  <dcterms:modified xsi:type="dcterms:W3CDTF">2019-03-07T03:19:13Z</dcterms:modified>
</cp:coreProperties>
</file>