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11" autoAdjust="0"/>
  </p:normalViewPr>
  <p:slideViewPr>
    <p:cSldViewPr snapToGrid="0">
      <p:cViewPr>
        <p:scale>
          <a:sx n="75" d="100"/>
          <a:sy n="75" d="100"/>
        </p:scale>
        <p:origin x="1104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69000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79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49807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197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75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535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383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478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738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07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743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A49AB185-C62E-419B-896A-7C91F3F2825E}" type="datetimeFigureOut">
              <a:rPr lang="ru-RU" smtClean="0"/>
              <a:t>09.03.2019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B2EEFD69-920B-4521-91C5-4EFBA72561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41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2777" y="1711234"/>
            <a:ext cx="10136777" cy="2321430"/>
          </a:xfrm>
        </p:spPr>
        <p:txBody>
          <a:bodyPr>
            <a:noAutofit/>
          </a:bodyPr>
          <a:lstStyle/>
          <a:p>
            <a:r>
              <a:rPr lang="ru-RU" sz="4800" b="1" dirty="0"/>
              <a:t>Инновации в </a:t>
            </a:r>
            <a:r>
              <a:rPr lang="ru-RU" sz="4800" b="1" dirty="0" smtClean="0"/>
              <a:t>образовании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8965474" cy="2446066"/>
          </a:xfrm>
        </p:spPr>
        <p:txBody>
          <a:bodyPr>
            <a:normAutofit/>
          </a:bodyPr>
          <a:lstStyle/>
          <a:p>
            <a:r>
              <a:rPr lang="ru-RU" sz="3200" b="1" dirty="0"/>
              <a:t>Инновации в системе образования. Классификация инноваций. Национальные образовательные модели. Международное образовательное пространство.</a:t>
            </a:r>
            <a:endParaRPr lang="ru-RU" sz="3200" dirty="0"/>
          </a:p>
        </p:txBody>
      </p:sp>
      <p:pic>
        <p:nvPicPr>
          <p:cNvPr id="1026" name="Picture 2" descr="http://mosh7.edu-nv.ru/images/banners/148126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98" y="214998"/>
            <a:ext cx="2873502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igaretastop.ru/wp-content/uploads/2011/11/ff962c65118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685" y="3479801"/>
            <a:ext cx="228486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075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ИННОВАЦИИ В ОБРАЗОВАНИИ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i="1" dirty="0"/>
              <a:t>Инновация</a:t>
            </a:r>
            <a:r>
              <a:rPr lang="ru-RU" sz="3600" dirty="0"/>
              <a:t> (от лат. </a:t>
            </a:r>
            <a:r>
              <a:rPr lang="ru-RU" sz="3600" i="1" dirty="0" err="1"/>
              <a:t>in</a:t>
            </a:r>
            <a:r>
              <a:rPr lang="ru-RU" sz="3600" i="1" dirty="0"/>
              <a:t> —</a:t>
            </a:r>
            <a:r>
              <a:rPr lang="ru-RU" sz="3600" dirty="0"/>
              <a:t> в, </a:t>
            </a:r>
            <a:r>
              <a:rPr lang="ru-RU" sz="3600" i="1" dirty="0" err="1"/>
              <a:t>novus</a:t>
            </a:r>
            <a:r>
              <a:rPr lang="ru-RU" sz="3600" i="1" dirty="0"/>
              <a:t> </a:t>
            </a:r>
            <a:r>
              <a:rPr lang="ru-RU" sz="3600" i="1" dirty="0" smtClean="0"/>
              <a:t>—</a:t>
            </a:r>
            <a:r>
              <a:rPr lang="ru-RU" sz="3600" dirty="0" smtClean="0"/>
              <a:t>новый</a:t>
            </a:r>
            <a:r>
              <a:rPr lang="ru-RU" sz="3600" dirty="0"/>
              <a:t>) означает нововведение, новшество. Главным показателем инновации является прогрессивное начало в развитии школы или вуза по сравнению со сложившимися традициями и массовой практикой.</a:t>
            </a:r>
          </a:p>
        </p:txBody>
      </p:sp>
    </p:spTree>
    <p:extLst>
      <p:ext uri="{BB962C8B-B14F-4D97-AF65-F5344CB8AC3E}">
        <p14:creationId xmlns:p14="http://schemas.microsoft.com/office/powerpoint/2010/main" val="198463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>
            <a:spLocks noGrp="1"/>
          </p:cNvSpPr>
          <p:nvPr>
            <p:ph idx="1"/>
          </p:nvPr>
        </p:nvSpPr>
        <p:spPr>
          <a:xfrm>
            <a:off x="1104901" y="279400"/>
            <a:ext cx="9931400" cy="62102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dirty="0"/>
              <a:t>И</a:t>
            </a:r>
            <a:r>
              <a:rPr lang="ru-RU" sz="3600" dirty="0" smtClean="0"/>
              <a:t>нновации </a:t>
            </a:r>
            <a:r>
              <a:rPr lang="ru-RU" sz="3600" dirty="0"/>
              <a:t>в системе образования связаны с внесением изменений: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цели, содержание, методы и технологии, формы организации и систему управления;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стили педагогической деятельности и организацию учебно-познавательного процесса;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систему контроля и оценки уровня образования;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систему финансирования;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учебно-методическое обеспечение;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систему воспитательной работы;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учебный план и учебные программы;</a:t>
            </a:r>
          </a:p>
          <a:p>
            <a:r>
              <a:rPr lang="ru-RU" sz="2400" dirty="0" smtClean="0"/>
              <a:t>в </a:t>
            </a:r>
            <a:r>
              <a:rPr lang="ru-RU" sz="2400" dirty="0"/>
              <a:t>деятельность учителя и школьника.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 descr="http://smilekaluga.ru/wp-content/uploads/2014/08/165668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524" y="3225800"/>
            <a:ext cx="2792476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428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ИННОВАЦИЙ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261872" y="1828800"/>
            <a:ext cx="9241028" cy="4351337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Первая классификация</a:t>
            </a:r>
            <a:r>
              <a:rPr lang="ru-RU" sz="2400" dirty="0"/>
              <a:t> нововведений основана на соотнесенности нового к педагогическому процессу, протекающему в школе или вузе. Опираясь на понимание данного процесса, выделяют следующие типы нововведений</a:t>
            </a:r>
            <a:r>
              <a:rPr lang="ru-RU" sz="2400" dirty="0" smtClean="0"/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/>
              <a:t>в целях и содержании образования;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в </a:t>
            </a:r>
            <a:r>
              <a:rPr lang="ru-RU" sz="2400" dirty="0"/>
              <a:t>методиках, средствах, приемах, технологиях педагогического процесса;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в </a:t>
            </a:r>
            <a:r>
              <a:rPr lang="ru-RU" sz="2400" dirty="0"/>
              <a:t>формах и способах организации обучения и воспитания;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в </a:t>
            </a:r>
            <a:r>
              <a:rPr lang="ru-RU" sz="2400" dirty="0"/>
              <a:t>деятельности администрации, педагогов и учащихся.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018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ИННОВАЦИЙ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/>
              <a:t>Вторая классификация</a:t>
            </a:r>
            <a:r>
              <a:rPr lang="ru-RU" sz="2400" dirty="0"/>
              <a:t> нововведений в системе образования основана на применении признака масштабности (объема). Здесь выделяют следующие преобразования: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локальные </a:t>
            </a:r>
            <a:r>
              <a:rPr lang="ru-RU" sz="2400" dirty="0"/>
              <a:t>и единичные, не связанные между собой;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комплексные</a:t>
            </a:r>
            <a:r>
              <a:rPr lang="ru-RU" sz="2400" dirty="0"/>
              <a:t>, взаимосвязанные между собой;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системные</a:t>
            </a:r>
            <a:r>
              <a:rPr lang="ru-RU" sz="2400" dirty="0"/>
              <a:t>, охватывающие всю школу или вуз.</a:t>
            </a:r>
          </a:p>
          <a:p>
            <a:endParaRPr lang="ru-RU" dirty="0"/>
          </a:p>
        </p:txBody>
      </p:sp>
      <p:pic>
        <p:nvPicPr>
          <p:cNvPr id="4098" name="Picture 2" descr="http://leuhina.ucoz.ru/_si/0/745066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300" y="109538"/>
            <a:ext cx="2552699" cy="276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429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ИННОВАЦИЙ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/>
              <a:t>Третья классификация</a:t>
            </a:r>
            <a:r>
              <a:rPr lang="ru-RU" sz="2400" dirty="0"/>
              <a:t> осуществляется по признаку инновационного потенциала. В данном случае выделяют: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модификации </a:t>
            </a:r>
            <a:r>
              <a:rPr lang="ru-RU" sz="2400" dirty="0"/>
              <a:t>известного и принятого, связанные с усовершенствованием, рационализацией, видоизменением (образовательной программы, учебного плана, структуры);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комбинаторные </a:t>
            </a:r>
            <a:r>
              <a:rPr lang="ru-RU" sz="2400" dirty="0"/>
              <a:t>нововведения;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радикальные </a:t>
            </a:r>
            <a:r>
              <a:rPr lang="ru-RU" sz="2400" dirty="0"/>
              <a:t>преобразования.</a:t>
            </a:r>
          </a:p>
          <a:p>
            <a:endParaRPr lang="ru-RU" dirty="0"/>
          </a:p>
        </p:txBody>
      </p:sp>
      <p:pic>
        <p:nvPicPr>
          <p:cNvPr id="5122" name="Picture 2" descr="https://1.bp.blogspot.com/-KeQWhsQq5Aw/WfhrfR0z_kI/AAAAAAAAAWk/yTbOD3BREPwdIBuryGJhLy1Z3H4YL7f7QCLcBGAs/s1600/5c3cc9c637775dbf2b245fabf50bbcf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700" y="3039466"/>
            <a:ext cx="4508499" cy="394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65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ИННОВАЦИЙ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/>
              <a:t>Четвертая классификация</a:t>
            </a:r>
            <a:r>
              <a:rPr lang="ru-RU" sz="2400" dirty="0"/>
              <a:t> нововведений основана на группировке признаков по отношению к своему предшественнику. При таком подходе нововведения относят </a:t>
            </a:r>
            <a:r>
              <a:rPr lang="ru-RU" sz="2400" dirty="0" smtClean="0"/>
              <a:t>к: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замещающие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отменяющие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открывающие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err="1" smtClean="0"/>
              <a:t>ретровведения</a:t>
            </a:r>
            <a:endParaRPr lang="ru-RU" sz="2400" dirty="0"/>
          </a:p>
          <a:p>
            <a:endParaRPr lang="ru-RU" dirty="0"/>
          </a:p>
        </p:txBody>
      </p:sp>
      <p:pic>
        <p:nvPicPr>
          <p:cNvPr id="2050" name="Picture 2" descr="https://ds04.infourok.ru/uploads/ex/104b/0000375a-03c1c7a9/hello_html_m2da12ab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369" y="3124200"/>
            <a:ext cx="4991806" cy="359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90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КРИТЕРИИ ИННОВАЦИЙ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1828800"/>
            <a:ext cx="9692640" cy="4711700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u="sng" dirty="0"/>
              <a:t>Новизна </a:t>
            </a:r>
            <a:endParaRPr lang="ru-RU" sz="2400" b="1" u="sng" dirty="0" smtClean="0"/>
          </a:p>
          <a:p>
            <a:pPr marL="0" lvl="0" indent="0">
              <a:buNone/>
            </a:pPr>
            <a:r>
              <a:rPr lang="ru-RU" sz="2400" dirty="0" smtClean="0"/>
              <a:t>Уровни </a:t>
            </a:r>
            <a:r>
              <a:rPr lang="ru-RU" sz="2400" dirty="0"/>
              <a:t>новизны: абсолютная, локально-абсолютная, условная, субъективная, - отличающиеся степенью известности и областью применения (М.С. </a:t>
            </a:r>
            <a:r>
              <a:rPr lang="ru-RU" sz="2400" dirty="0" err="1"/>
              <a:t>Бургин</a:t>
            </a:r>
            <a:r>
              <a:rPr lang="ru-RU" sz="2400" dirty="0" smtClean="0"/>
              <a:t>)</a:t>
            </a:r>
            <a:endParaRPr lang="ru-RU" sz="2400" dirty="0"/>
          </a:p>
          <a:p>
            <a:r>
              <a:rPr lang="ru-RU" sz="2400" b="1" u="sng" dirty="0" smtClean="0"/>
              <a:t>Оптимальность</a:t>
            </a:r>
          </a:p>
          <a:p>
            <a:pPr marL="0" lvl="0" indent="0">
              <a:buNone/>
            </a:pPr>
            <a:r>
              <a:rPr lang="ru-RU" sz="2400" dirty="0" smtClean="0"/>
              <a:t>Введение </a:t>
            </a:r>
            <a:r>
              <a:rPr lang="ru-RU" sz="2400" dirty="0"/>
              <a:t>инновации в педагогический процесс и достижение высоких результатов при наименьших затратах.</a:t>
            </a:r>
          </a:p>
          <a:p>
            <a:r>
              <a:rPr lang="ru-RU" sz="2400" b="1" u="sng" dirty="0" smtClean="0"/>
              <a:t>Результативность</a:t>
            </a:r>
            <a:endParaRPr lang="ru-RU" sz="2400" b="1" u="sng" dirty="0"/>
          </a:p>
          <a:p>
            <a:pPr marL="0" indent="0">
              <a:buNone/>
            </a:pPr>
            <a:r>
              <a:rPr lang="ru-RU" sz="2400" dirty="0"/>
              <a:t>Значимость инновации оценивается по наличию положительных и продуктивных </a:t>
            </a:r>
            <a:r>
              <a:rPr lang="ru-RU" sz="2400" dirty="0" smtClean="0"/>
              <a:t>результатов</a:t>
            </a:r>
            <a:endParaRPr lang="ru-RU" sz="2400" dirty="0"/>
          </a:p>
          <a:p>
            <a:r>
              <a:rPr lang="ru-RU" sz="2400" b="1" u="sng" dirty="0"/>
              <a:t>Возможность творческого применения инноваций в массовом </a:t>
            </a:r>
            <a:r>
              <a:rPr lang="ru-RU" sz="2400" b="1" u="sng" dirty="0" smtClean="0"/>
              <a:t>опыте</a:t>
            </a:r>
            <a:endParaRPr lang="ru-RU" sz="2400" b="1" u="sng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3983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НАЦИОНАЛЬНЫЕ ОБРАЗОВАТЕЛЬНЫЕ МОДЕЛИ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0300" y="1828800"/>
            <a:ext cx="10033000" cy="5029200"/>
          </a:xfrm>
        </p:spPr>
        <p:txBody>
          <a:bodyPr>
            <a:normAutofit fontScale="85000" lnSpcReduction="10000"/>
          </a:bodyPr>
          <a:lstStyle/>
          <a:p>
            <a:r>
              <a:rPr lang="ru-RU" sz="2400" b="1" i="1" dirty="0"/>
              <a:t>Американская</a:t>
            </a:r>
            <a:r>
              <a:rPr lang="ru-RU" sz="2400" b="1" dirty="0"/>
              <a:t> модель</a:t>
            </a:r>
            <a:r>
              <a:rPr lang="ru-RU" sz="2400" dirty="0"/>
              <a:t>: младшая средняя школа — средняя школа — старшая средняя школа — колледж двухгодичный — колледж четырехгодичный в структуре университета, а далее магистратура, аспирантура.</a:t>
            </a:r>
          </a:p>
          <a:p>
            <a:r>
              <a:rPr lang="ru-RU" sz="2400" b="1" i="1" dirty="0"/>
              <a:t>Французская</a:t>
            </a:r>
            <a:r>
              <a:rPr lang="ru-RU" sz="2400" b="1" dirty="0"/>
              <a:t> модель</a:t>
            </a:r>
            <a:r>
              <a:rPr lang="ru-RU" sz="2400" dirty="0"/>
              <a:t>: единый коллеж — технологический, профессиональный и общеобразовательный лицей — университет, магистратура, аспирантура.</a:t>
            </a:r>
          </a:p>
          <a:p>
            <a:r>
              <a:rPr lang="ru-RU" sz="2400" b="1" i="1" dirty="0"/>
              <a:t>Немецкая</a:t>
            </a:r>
            <a:r>
              <a:rPr lang="ru-RU" sz="2400" b="1" dirty="0"/>
              <a:t> модель</a:t>
            </a:r>
            <a:r>
              <a:rPr lang="ru-RU" sz="2400" dirty="0"/>
              <a:t>: общая школа — реальное училище, гимназия и основная школа — институт и университет, аспирантура.</a:t>
            </a:r>
          </a:p>
          <a:p>
            <a:r>
              <a:rPr lang="ru-RU" sz="2400" b="1" i="1" dirty="0"/>
              <a:t>Английская</a:t>
            </a:r>
            <a:r>
              <a:rPr lang="ru-RU" sz="2400" b="1" dirty="0"/>
              <a:t> модель</a:t>
            </a:r>
            <a:r>
              <a:rPr lang="ru-RU" sz="2400" dirty="0"/>
              <a:t>: объединенная школа — грамматическая и современная школа-колледж — университет, магистратура, аспирантура.</a:t>
            </a:r>
          </a:p>
          <a:p>
            <a:r>
              <a:rPr lang="ru-RU" sz="2400" b="1" i="1" dirty="0"/>
              <a:t>Российская</a:t>
            </a:r>
            <a:r>
              <a:rPr lang="ru-RU" sz="2400" b="1" dirty="0"/>
              <a:t> модель</a:t>
            </a:r>
            <a:r>
              <a:rPr lang="ru-RU" sz="2400" dirty="0"/>
              <a:t>: общеобразовательная школа — полная средняя школа, гимназия и лицей-колледж — институт, университет и академия — аспирантура — докторантура.</a:t>
            </a:r>
          </a:p>
          <a:p>
            <a:r>
              <a:rPr lang="ru-RU" sz="24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7543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10434828" cy="132556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МЕЖДУНАРОДНОЕ ОБРАЗОВАТЕЛЬНОЕ ПРОСТРАНСТВО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 smtClean="0"/>
              <a:t>Международное </a:t>
            </a:r>
            <a:r>
              <a:rPr lang="ru-RU" sz="2400" dirty="0"/>
              <a:t>образовательное пространство объединяет национальные образовательные системы разного типа и уровня, значительно различающиеся по философским и культурным традициям, уровню целей и задач, своему качественному состоянию.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79596"/>
            <a:ext cx="4470400" cy="297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13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10193528" cy="1325562"/>
          </a:xfrm>
        </p:spPr>
        <p:txBody>
          <a:bodyPr>
            <a:noAutofit/>
          </a:bodyPr>
          <a:lstStyle/>
          <a:p>
            <a:r>
              <a:rPr lang="ru-RU" sz="3600" dirty="0" smtClean="0"/>
              <a:t>ГЛОБАЛЬНЫЕ ТЕНДЕНЦИИ</a:t>
            </a:r>
            <a:br>
              <a:rPr lang="ru-RU" sz="3600" dirty="0" smtClean="0"/>
            </a:br>
            <a:r>
              <a:rPr lang="ru-RU" sz="3600" dirty="0" smtClean="0"/>
              <a:t>В МИРОВОЙ СИСТЕМЕ ОБРАЗОВАНИЯ 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1828800"/>
            <a:ext cx="9533128" cy="4351337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стремление </a:t>
            </a:r>
            <a:r>
              <a:rPr lang="ru-RU" sz="2400" dirty="0"/>
              <a:t>к демократической системе образования, то есть доступность образования всему населению страны и преемственность его ступеней и уровней, предоставление автономности и самостоятельности учебным заведениям;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обеспечение </a:t>
            </a:r>
            <a:r>
              <a:rPr lang="ru-RU" sz="2400" dirty="0"/>
              <a:t>права на образование всем желающим возможность и равные шансы для каждого человека получить образование в учебном заведении любого типа, независимо от национальной и расовой принадлежности</a:t>
            </a:r>
            <a:r>
              <a:rPr lang="ru-RU" sz="2400" dirty="0" smtClean="0"/>
              <a:t>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/>
              <a:t>значительное </a:t>
            </a:r>
            <a:r>
              <a:rPr lang="ru-RU" sz="2400" dirty="0"/>
              <a:t>влияние социально-экономических факторов на получение образования (культурно-образовательная монополия отдельных этнических меньшинств, платные формы обучения, проявление шовинизма и расизма);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0431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584200"/>
            <a:ext cx="9533128" cy="5595937"/>
          </a:xfrm>
        </p:spPr>
        <p:txBody>
          <a:bodyPr/>
          <a:lstStyle/>
          <a:p>
            <a:pPr marL="457200" indent="-457200">
              <a:buFont typeface="+mj-lt"/>
              <a:buAutoNum type="arabicPeriod" startAt="4"/>
            </a:pPr>
            <a:r>
              <a:rPr lang="ru-RU" sz="2400" dirty="0"/>
              <a:t>увеличение спектра учебно-организационных мероприятий, направленных как на удовлетворение разносторонних интересов, так и на развитие способностей учащихся;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ru-RU" sz="2400" dirty="0" smtClean="0"/>
              <a:t>разрастание </a:t>
            </a:r>
            <a:r>
              <a:rPr lang="ru-RU" sz="2400" dirty="0"/>
              <a:t>рынка образовательных услуг;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ru-RU" sz="2400" dirty="0" smtClean="0"/>
              <a:t>расширение </a:t>
            </a:r>
            <a:r>
              <a:rPr lang="ru-RU" sz="2400" dirty="0"/>
              <a:t>сети высшего образования и изменение социального состава студенчества (становится более демократическим);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ru-RU" sz="2400" dirty="0" smtClean="0"/>
              <a:t>в </a:t>
            </a:r>
            <a:r>
              <a:rPr lang="ru-RU" sz="2400" dirty="0"/>
              <a:t>сфере управления образованием поиск компромисса между жесткой централизацией и полной автономией;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ru-RU" sz="2400" dirty="0" smtClean="0"/>
              <a:t>образование </a:t>
            </a:r>
            <a:r>
              <a:rPr lang="ru-RU" sz="2400" dirty="0"/>
              <a:t>становится приоритетным объектом финансирования в развитых странах мира;</a:t>
            </a:r>
          </a:p>
          <a:p>
            <a:pPr marL="342900" indent="-342900">
              <a:buFont typeface="+mj-lt"/>
              <a:buAutoNum type="arabicPeriod" startAt="4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6215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872" y="571500"/>
            <a:ext cx="9456928" cy="5608637"/>
          </a:xfrm>
        </p:spPr>
        <p:txBody>
          <a:bodyPr/>
          <a:lstStyle/>
          <a:p>
            <a:pPr marL="457200" indent="-457200">
              <a:buFont typeface="+mj-lt"/>
              <a:buAutoNum type="arabicPeriod" startAt="9"/>
            </a:pPr>
            <a:r>
              <a:rPr lang="ru-RU" sz="2400" dirty="0" smtClean="0"/>
              <a:t>постоянное </a:t>
            </a:r>
            <a:r>
              <a:rPr lang="ru-RU" sz="2400" dirty="0"/>
              <a:t>обновление и корректировка школьных и вузовских образовательных программ;</a:t>
            </a:r>
          </a:p>
          <a:p>
            <a:pPr marL="457200" indent="-457200">
              <a:buFont typeface="+mj-lt"/>
              <a:buAutoNum type="arabicPeriod" startAt="9"/>
            </a:pPr>
            <a:r>
              <a:rPr lang="ru-RU" sz="2400" dirty="0" smtClean="0"/>
              <a:t>отход </a:t>
            </a:r>
            <a:r>
              <a:rPr lang="ru-RU" sz="2400" dirty="0"/>
              <a:t>от ориентации на «среднего ученика», повышенный интерес к одаренным детям и молодым людям, к особенностям раскрытия и развития их способностей в процессе и средствами образования;</a:t>
            </a:r>
          </a:p>
          <a:p>
            <a:pPr marL="457200" indent="-457200">
              <a:buFont typeface="+mj-lt"/>
              <a:buAutoNum type="arabicPeriod" startAt="9"/>
            </a:pPr>
            <a:r>
              <a:rPr lang="ru-RU" sz="2400" dirty="0" smtClean="0"/>
              <a:t>поиск </a:t>
            </a:r>
            <a:r>
              <a:rPr lang="ru-RU" sz="2400" dirty="0"/>
              <a:t>дополнительных ресурсов для образования детей с отклонениями в развитии, детей-инвалидов.</a:t>
            </a:r>
          </a:p>
          <a:p>
            <a:endParaRPr lang="ru-RU" dirty="0"/>
          </a:p>
        </p:txBody>
      </p:sp>
      <p:pic>
        <p:nvPicPr>
          <p:cNvPr id="6148" name="Picture 4" descr="http://www.travelnews24.ru/wp-content/uploads/2014/11/2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2667001"/>
            <a:ext cx="5083174" cy="508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359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ЮНЕСКО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– специализированное учреждение Организации Объединённых Наций по вопросам образования, науки и культуры</a:t>
            </a:r>
            <a:r>
              <a:rPr lang="ru-RU" sz="2800" dirty="0" smtClean="0"/>
              <a:t>.</a:t>
            </a:r>
          </a:p>
          <a:p>
            <a:pPr marL="0" indent="0">
              <a:buNone/>
            </a:pPr>
            <a:r>
              <a:rPr lang="ru-RU" sz="2800" dirty="0"/>
              <a:t>ЮНЕСКО осуществляет организационное регулирование процесса развития мирового образовательного пространства. Данная организация разрабатывает для всех стран международно-правовые акты как глобального, так и регионального характера.</a:t>
            </a:r>
          </a:p>
          <a:p>
            <a:pPr marL="0" indent="0">
              <a:buNone/>
            </a:pP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7174" name="Picture 6" descr="https://www.ict.edu.om/resources/ETC/images/UNESC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369" y="115331"/>
            <a:ext cx="3088663" cy="315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496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262063" y="660400"/>
            <a:ext cx="9558337" cy="55197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600" dirty="0"/>
              <a:t>Активно способствуя развитию интеграционных процессов в сфере образования, нормотворческая деятельность ЮНЕСКО ориентирована на</a:t>
            </a:r>
            <a:r>
              <a:rPr lang="ru-RU" sz="2600" dirty="0" smtClean="0"/>
              <a:t>:</a:t>
            </a:r>
            <a:endParaRPr lang="ru-RU" sz="2600" dirty="0"/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создание условий для расширения сотрудничества народов в области образования, науки и культуры;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обеспечение всеобщего уважения, законности и прав человека;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вовлечение большего числа стран в процесс подготовки правовых основ для международной интеграции в сфере образования;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исследование состояния образования в мире, включая отдельные регионы и страны; прогнозирование самых эффективных путей развития и интеграции;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пропаганду принятых конвенций и рекомендаций;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сбор и систематизацию отчетов государств о состоянии образования на каждый год.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04675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70300" y="3073400"/>
            <a:ext cx="7708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  <p:pic>
        <p:nvPicPr>
          <p:cNvPr id="8194" name="Picture 2" descr="http://nadoest.com/prosmotr/249/248784/248784_html_41c87fa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2155" y="1752887"/>
            <a:ext cx="4291455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631290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74</TotalTime>
  <Words>690</Words>
  <Application>Microsoft Office PowerPoint</Application>
  <PresentationFormat>Широкоэкранный</PresentationFormat>
  <Paragraphs>76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Century Schoolbook</vt:lpstr>
      <vt:lpstr>Wingdings 2</vt:lpstr>
      <vt:lpstr>View</vt:lpstr>
      <vt:lpstr>Инновации в образовании </vt:lpstr>
      <vt:lpstr>ИННОВАЦИИ В ОБРАЗОВАНИИ</vt:lpstr>
      <vt:lpstr>Презентация PowerPoint</vt:lpstr>
      <vt:lpstr>КЛАССИФИКАЦИЯ ИННОВАЦИЙ</vt:lpstr>
      <vt:lpstr>КЛАССИФИКАЦИЯ ИННОВАЦИЙ</vt:lpstr>
      <vt:lpstr>КЛАССИФИКАЦИЯ ИННОВАЦИЙ</vt:lpstr>
      <vt:lpstr>КЛАССИФИКАЦИЯ ИННОВАЦИЙ</vt:lpstr>
      <vt:lpstr>КРИТЕРИИ ИННОВАЦИЙ</vt:lpstr>
      <vt:lpstr>НАЦИОНАЛЬНЫЕ ОБРАЗОВАТЕЛЬНЫЕ МОДЕЛИ</vt:lpstr>
      <vt:lpstr>МЕЖДУНАРОДНОЕ ОБРАЗОВАТЕЛЬНОЕ ПРОСТРАНСТВО</vt:lpstr>
      <vt:lpstr>ГЛОБАЛЬНЫЕ ТЕНДЕНЦИИ В МИРОВОЙ СИСТЕМЕ ОБРАЗОВАНИЯ  </vt:lpstr>
      <vt:lpstr>Презентация PowerPoint</vt:lpstr>
      <vt:lpstr>Презентация PowerPoint</vt:lpstr>
      <vt:lpstr>ЮНЕСКО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Инновации в образовании </dc:title>
  <dc:creator>User</dc:creator>
  <cp:lastModifiedBy>User</cp:lastModifiedBy>
  <cp:revision>15</cp:revision>
  <dcterms:created xsi:type="dcterms:W3CDTF">2019-03-09T10:39:16Z</dcterms:created>
  <dcterms:modified xsi:type="dcterms:W3CDTF">2019-03-09T11:53:21Z</dcterms:modified>
</cp:coreProperties>
</file>