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-120" y="-6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36240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0873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88250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0694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1308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6950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9605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9704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7549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8458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570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078BCC5-FE6A-431F-B342-D8B3F794F2D6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2463DB6-F674-4BF6-B11D-3ADD7B099793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9275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93240"/>
          </a:xfrm>
        </p:spPr>
        <p:txBody>
          <a:bodyPr>
            <a:normAutofit/>
          </a:bodyPr>
          <a:lstStyle/>
          <a:p>
            <a:r>
              <a:rPr lang="ru-RU" b="1" dirty="0"/>
              <a:t>Инновации в </a:t>
            </a:r>
            <a:r>
              <a:rPr lang="ru-RU" b="1" dirty="0" smtClean="0"/>
              <a:t>образовании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9422" y="4352192"/>
            <a:ext cx="9284677" cy="1836062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Инновационные тенденции в университетском образовании. Инновационные образовательные системы</a:t>
            </a:r>
            <a:endParaRPr lang="ru-RU" sz="3200" dirty="0"/>
          </a:p>
        </p:txBody>
      </p:sp>
      <p:pic>
        <p:nvPicPr>
          <p:cNvPr id="1026" name="Picture 2" descr="http://d-russia.ru/wp-content/uploads/2012/08/ik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9806" y="321005"/>
            <a:ext cx="3466520" cy="367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2030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54219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ИННОВАЦИИ В УНИВЕРСИТЕТСКОМ </a:t>
            </a:r>
            <a:r>
              <a:rPr lang="ru-RU" b="1" dirty="0" smtClean="0"/>
              <a:t>ОБРАЗОВАНИИ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600" dirty="0"/>
              <a:t>Нововведения, или </a:t>
            </a:r>
            <a:r>
              <a:rPr lang="ru-RU" sz="2600" b="1" dirty="0"/>
              <a:t>инновации</a:t>
            </a:r>
            <a:r>
              <a:rPr lang="ru-RU" sz="2600" dirty="0"/>
              <a:t>, характерны для любой профессиональной деятельности человека и поэтому естественно становятся предметом изучения, анализа и внедрения. </a:t>
            </a:r>
          </a:p>
          <a:p>
            <a:r>
              <a:rPr lang="ru-RU" sz="2600" b="1" dirty="0"/>
              <a:t>Инновации</a:t>
            </a:r>
            <a:r>
              <a:rPr lang="ru-RU" sz="2600" dirty="0"/>
              <a:t> сами по себе не возникают, они являются результатом научных поисков, передового педагогического опыта отдельных учителей и целых коллективов.</a:t>
            </a:r>
          </a:p>
          <a:p>
            <a:r>
              <a:rPr lang="ru-RU" sz="2600" dirty="0"/>
              <a:t>Понятие "</a:t>
            </a:r>
            <a:r>
              <a:rPr lang="ru-RU" sz="2600" b="1" dirty="0"/>
              <a:t>инновация</a:t>
            </a:r>
            <a:r>
              <a:rPr lang="ru-RU" sz="2600" dirty="0"/>
              <a:t>" означает новшество, новизну, изменение; инновация как средство и процесс предполагает введение чего-либо нового. Применительно к педагогическому процессу инновация означает введение нового в цели, содержание, методы и формы обучения и воспитания, организацию совместной деятельности учителя и учащегося.</a:t>
            </a:r>
          </a:p>
          <a:p>
            <a:pPr fontAlgn="base"/>
            <a:r>
              <a:rPr lang="ru-RU" sz="2600" dirty="0"/>
              <a:t> </a:t>
            </a:r>
          </a:p>
          <a:p>
            <a:endParaRPr lang="ru-RU" dirty="0"/>
          </a:p>
        </p:txBody>
      </p:sp>
      <p:pic>
        <p:nvPicPr>
          <p:cNvPr id="2052" name="Picture 4" descr="https://www.tyuiu.ru/wp-content/uploads/2010/04/global_education_reading_1600_cl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10638" y="4837907"/>
            <a:ext cx="2356997" cy="206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36767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Важнейшими принципами развития отечественных университетов остаются: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 fontAlgn="base">
              <a:buFont typeface="+mj-lt"/>
              <a:buAutoNum type="arabicPeriod"/>
            </a:pPr>
            <a:r>
              <a:rPr lang="ru-RU" sz="2400" dirty="0"/>
              <a:t>взаимосвязь науки и практики в процессе подготовки специалистов;</a:t>
            </a:r>
          </a:p>
          <a:p>
            <a:pPr marL="457200" lvl="0" indent="-457200" fontAlgn="base">
              <a:buFont typeface="+mj-lt"/>
              <a:buAutoNum type="arabicPeriod"/>
            </a:pPr>
            <a:r>
              <a:rPr lang="ru-RU" sz="2400" dirty="0"/>
              <a:t>преемственность между уровнями образования и высокая корпоративность выпускников университета;</a:t>
            </a:r>
          </a:p>
          <a:p>
            <a:pPr marL="457200" lvl="0" indent="-457200" fontAlgn="base">
              <a:buFont typeface="+mj-lt"/>
              <a:buAutoNum type="arabicPeriod"/>
            </a:pPr>
            <a:r>
              <a:rPr lang="ru-RU" sz="2400" dirty="0"/>
              <a:t>гражданственность воспитания;</a:t>
            </a:r>
          </a:p>
          <a:p>
            <a:pPr marL="457200" lvl="0" indent="-457200" fontAlgn="base">
              <a:buFont typeface="+mj-lt"/>
              <a:buAutoNum type="arabicPeriod"/>
            </a:pPr>
            <a:r>
              <a:rPr lang="ru-RU" sz="2400" dirty="0"/>
              <a:t>интеллигентность и высокая духовность университетской жизни независимо от политического строя и экономических условий в стране.</a:t>
            </a:r>
          </a:p>
          <a:p>
            <a:endParaRPr lang="ru-RU" dirty="0"/>
          </a:p>
        </p:txBody>
      </p:sp>
      <p:pic>
        <p:nvPicPr>
          <p:cNvPr id="7" name="Picture 2" descr="https://ds04.infourok.ru/uploads/ex/05c8/0014167f-78eee599/hello_html_402b832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20169" y="4493010"/>
            <a:ext cx="2526815" cy="230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9544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858103"/>
            <a:ext cx="10058400" cy="1450757"/>
          </a:xfrm>
        </p:spPr>
        <p:txBody>
          <a:bodyPr>
            <a:normAutofit fontScale="90000"/>
          </a:bodyPr>
          <a:lstStyle/>
          <a:p>
            <a:pPr lvl="0"/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b="1" dirty="0" smtClean="0"/>
              <a:t>ТЕНДЕНЦИИ </a:t>
            </a:r>
            <a:r>
              <a:rPr lang="ru-RU" sz="4000" b="1" dirty="0"/>
              <a:t>В РЕФОРМИРОВАНИИ СИСТЕМЫ ВЫСШЕГО ОБРАЗОВАНИЯ В РОССИИ: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81278" lvl="3" indent="-514350">
              <a:buFont typeface="+mj-lt"/>
              <a:buAutoNum type="arabicPeriod"/>
            </a:pPr>
            <a:r>
              <a:rPr lang="ru-RU" sz="2600" dirty="0"/>
              <a:t>Развитие </a:t>
            </a:r>
            <a:r>
              <a:rPr lang="ru-RU" sz="2600" b="1" dirty="0"/>
              <a:t>многоуровневой системы </a:t>
            </a:r>
            <a:r>
              <a:rPr lang="ru-RU" sz="2600" dirty="0"/>
              <a:t>во многих университетах России. Преимущества этой системы состоят в том, что она обеспечивает более широкую мобильность в темпах обучения и в выборе будущей специальности. Она формирует способность у выпускника осваивать на базе полученного университетского образования новые специальности. </a:t>
            </a:r>
          </a:p>
          <a:p>
            <a:pPr marL="1081278" lvl="3" indent="-514350">
              <a:buFont typeface="+mj-lt"/>
              <a:buAutoNum type="arabicPeriod"/>
            </a:pPr>
            <a:r>
              <a:rPr lang="ru-RU" sz="2600" dirty="0"/>
              <a:t>Мощное обогащение вузов </a:t>
            </a:r>
            <a:r>
              <a:rPr lang="ru-RU" sz="2600" b="1" dirty="0"/>
              <a:t>современными информационными технологиями</a:t>
            </a:r>
            <a:r>
              <a:rPr lang="ru-RU" sz="2600" dirty="0"/>
              <a:t>, широкое включение в систему </a:t>
            </a:r>
            <a:r>
              <a:rPr lang="ru-RU" sz="2600" dirty="0" err="1"/>
              <a:t>Internet</a:t>
            </a:r>
            <a:r>
              <a:rPr lang="ru-RU" sz="2600" dirty="0"/>
              <a:t> и интенсивное развитие дистанционных форм обучения студентов. </a:t>
            </a:r>
          </a:p>
          <a:p>
            <a:pPr marL="1081278" lvl="3" indent="-514350">
              <a:buFont typeface="+mj-lt"/>
              <a:buAutoNum type="arabicPeriod"/>
            </a:pPr>
            <a:r>
              <a:rPr lang="ru-RU" sz="2600" dirty="0" err="1"/>
              <a:t>Университизация</a:t>
            </a:r>
            <a:r>
              <a:rPr lang="ru-RU" sz="2600" dirty="0"/>
              <a:t> высшего образования в России и процесс </a:t>
            </a:r>
            <a:r>
              <a:rPr lang="ru-RU" sz="2600" b="1" dirty="0"/>
              <a:t>интеграции</a:t>
            </a:r>
            <a:r>
              <a:rPr lang="ru-RU" sz="2600" dirty="0"/>
              <a:t> всех высших учебных заведений с ведущими в стране и в мире университетами, что приводит к появлению университетских комплексов.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43244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/>
              <a:t>ТЕНДЕНЦИИ В РЕФОРМИРОВАНИИ СИСТЕМЫ ВЫСШЕГО ОБРАЗОВАНИЯ В РОССИИ: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09828" lvl="3" indent="-342900">
              <a:buFont typeface="+mj-lt"/>
              <a:buAutoNum type="arabicPeriod" startAt="4"/>
            </a:pPr>
            <a:r>
              <a:rPr lang="ru-RU" sz="2400" dirty="0"/>
              <a:t>Перевод высшей школы России на </a:t>
            </a:r>
            <a:r>
              <a:rPr lang="ru-RU" sz="2400" b="1" dirty="0"/>
              <a:t>самофинансировани</a:t>
            </a:r>
            <a:r>
              <a:rPr lang="ru-RU" sz="2400" dirty="0"/>
              <a:t>е. </a:t>
            </a:r>
          </a:p>
          <a:p>
            <a:pPr marL="909828" lvl="3" indent="-342900">
              <a:buFont typeface="+mj-lt"/>
              <a:buAutoNum type="arabicPeriod" startAt="4"/>
            </a:pPr>
            <a:r>
              <a:rPr lang="ru-RU" sz="2400" dirty="0"/>
              <a:t>Включение вузов России в </a:t>
            </a:r>
            <a:r>
              <a:rPr lang="ru-RU" sz="2400" b="1" dirty="0"/>
              <a:t>обновление высшего профессионального образования </a:t>
            </a:r>
            <a:r>
              <a:rPr lang="ru-RU" sz="2400" dirty="0"/>
              <a:t>с учетом требований мировых стандартов. Поэтому наблюдается переход российского вуза в режим опытно-экспериментальной работы по апробации новых учебных планов, образовательных стандартов, новых образовательных технологий и структур управления.</a:t>
            </a:r>
          </a:p>
          <a:p>
            <a:r>
              <a:rPr lang="ru-RU" sz="2400" dirty="0"/>
              <a:t>Полноценное системное образование, полученное в процессе обучения, создает условия для реализации человеком себя как личности, придает ему социально-профессиональную мобильность. </a:t>
            </a:r>
          </a:p>
        </p:txBody>
      </p:sp>
    </p:spTree>
    <p:extLst>
      <p:ext uri="{BB962C8B-B14F-4D97-AF65-F5344CB8AC3E}">
        <p14:creationId xmlns:p14="http://schemas.microsoft.com/office/powerpoint/2010/main" xmlns="" val="1756089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ПАРАДИГМЫ ПРОФЕССИОНАЛЬНОГО ОБРАЗОВАНИЯ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3516" y="1925515"/>
            <a:ext cx="335309" cy="627942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 flipH="1">
            <a:off x="5969977" y="1925515"/>
            <a:ext cx="8792" cy="45720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8521" y="1925515"/>
            <a:ext cx="335309" cy="62794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71647" y="2971800"/>
            <a:ext cx="2919046" cy="11517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когнитивно</a:t>
            </a:r>
            <a:r>
              <a:rPr lang="ru-RU" dirty="0" smtClean="0"/>
              <a:t>-ориентированная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510454" y="2910254"/>
            <a:ext cx="2919046" cy="11517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деятельностно</a:t>
            </a:r>
            <a:r>
              <a:rPr lang="ru-RU" dirty="0" smtClean="0"/>
              <a:t>-ориентированная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486652" y="2910254"/>
            <a:ext cx="2919046" cy="11517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личностно-ориентированная</a:t>
            </a:r>
            <a:endParaRPr lang="ru-RU" dirty="0"/>
          </a:p>
        </p:txBody>
      </p:sp>
      <p:pic>
        <p:nvPicPr>
          <p:cNvPr id="5122" name="Picture 2" descr="http://foto.tgpi.ru/news/2015/10_20/6/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7630" y="3675186"/>
            <a:ext cx="2222278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65881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/>
              <a:t>К</a:t>
            </a:r>
            <a:r>
              <a:rPr lang="ru-RU" b="1" dirty="0" err="1" smtClean="0"/>
              <a:t>огнитивно</a:t>
            </a:r>
            <a:r>
              <a:rPr lang="ru-RU" b="1" dirty="0" smtClean="0"/>
              <a:t>-ориентированная парадигма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	</a:t>
            </a:r>
            <a:r>
              <a:rPr lang="ru-RU" sz="2400" dirty="0" smtClean="0"/>
              <a:t>В </a:t>
            </a:r>
            <a:r>
              <a:rPr lang="ru-RU" sz="2400" dirty="0"/>
              <a:t>соответствии с </a:t>
            </a:r>
            <a:r>
              <a:rPr lang="ru-RU" sz="2400" b="1" dirty="0"/>
              <a:t>когнитивной</a:t>
            </a:r>
            <a:r>
              <a:rPr lang="ru-RU" sz="2400" dirty="0"/>
              <a:t> парадигмой образование рассматривается по аналогии с познанием, а его процесс (цели, содержание, методы и средства обучения) как исследовательская деятельность. Цель обучения отражает социальный заказ на качество знаний, умений и навыков.</a:t>
            </a:r>
          </a:p>
        </p:txBody>
      </p:sp>
      <p:pic>
        <p:nvPicPr>
          <p:cNvPr id="6150" name="Picture 6" descr="http://mddou6posad.ucoz.net/_si/1/1668092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9547" y="3077307"/>
            <a:ext cx="4807634" cy="360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2490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Деятельностно-ориентированная парадигма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98177" y="1845734"/>
            <a:ext cx="8157503" cy="4023360"/>
          </a:xfrm>
        </p:spPr>
        <p:txBody>
          <a:bodyPr/>
          <a:lstStyle/>
          <a:p>
            <a:pPr marL="201168" lvl="1" indent="0">
              <a:buNone/>
            </a:pPr>
            <a:r>
              <a:rPr lang="ru-RU" sz="2400" b="1" dirty="0" smtClean="0"/>
              <a:t>	Деятельностно-ориентированная</a:t>
            </a:r>
            <a:r>
              <a:rPr lang="ru-RU" sz="2400" dirty="0" smtClean="0"/>
              <a:t> </a:t>
            </a:r>
            <a:r>
              <a:rPr lang="ru-RU" sz="2400" dirty="0"/>
              <a:t>парадигма образования ориентирована на выполнение социального заказа. Образование является социокультурной технологией формирования знаний, умений и навыков, обеспечивающих успешность социальной, трудовой и художественно-прикладной деятельности - это целевая установка данной парадигмы образования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05952"/>
            <a:ext cx="4102923" cy="4102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116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Личностно-ориентированная</a:t>
            </a:r>
            <a:br>
              <a:rPr lang="ru-RU" b="1" dirty="0"/>
            </a:br>
            <a:r>
              <a:rPr lang="ru-RU" b="1" dirty="0"/>
              <a:t>парадигма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	Центральным звеном </a:t>
            </a:r>
            <a:r>
              <a:rPr lang="ru-RU" sz="2400" b="1" dirty="0"/>
              <a:t>личностно ориентированного</a:t>
            </a:r>
            <a:r>
              <a:rPr lang="ru-RU" sz="2400" dirty="0"/>
              <a:t> образования является непрерывное развитие личности обучаемых. Эта парадигма адекватна философии открытого образования, предполагает не только образование, но и самообразование, не только развитие, но и саморазвитие.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66678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КРИТЕРИИ ОЦЕНКИ НОВОВВЕДЕНИЙ В СИСТЕМЕ ОТЕЧЕСТВЕННОГО ВЫСШЕГО </a:t>
            </a:r>
            <a:r>
              <a:rPr lang="ru-RU" sz="4000" b="1" dirty="0" smtClean="0"/>
              <a:t>ОБРАЗОВАНИЯ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0585" y="1737360"/>
            <a:ext cx="10339753" cy="523494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b="1" dirty="0"/>
              <a:t>Масштаб преобразования вуза</a:t>
            </a:r>
            <a:r>
              <a:rPr lang="ru-RU" dirty="0"/>
              <a:t>. Нововведения могут вводиться в рамках только одного факультета или направления и связаны, например, с изменением учебного плана и образовательных программ. Более масштабные преобразования могут охватывать структуру управления, формы организации учебно-профессио­нальной и научно-исследовательской деятельности студентов, образовательные технологии, сферу международного сотрудничества и другое</a:t>
            </a:r>
            <a:r>
              <a:rPr lang="ru-RU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b="1" dirty="0"/>
              <a:t>Степень глубины осуществляемого преобразования</a:t>
            </a:r>
            <a:r>
              <a:rPr lang="ru-RU" dirty="0"/>
              <a:t>. В рамках данного критерия возможно обновление по аналогии или прототипу, уже известному в ми­ровой практике. Это касается всех элементов и звеньев высшего учебного завед­ения — учебной дисциплины, деятельности преподавателя и студента, органи­зации отбора абитуриентов. Комбинаторное нововведение предполагает структур­ное, а не содержательное обновление. Например, включение в структуру универ­ситета академической гимназии как школы. Другим примером может быть создание комплекса «педагогическая гимназия — педагогический колледж — пе­дагогический университет».</a:t>
            </a:r>
          </a:p>
        </p:txBody>
      </p:sp>
    </p:spTree>
    <p:extLst>
      <p:ext uri="{BB962C8B-B14F-4D97-AF65-F5344CB8AC3E}">
        <p14:creationId xmlns:p14="http://schemas.microsoft.com/office/powerpoint/2010/main" xmlns="" val="4074351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КРИТЕРИИ ОЦЕНКИ НОВОВВЕДЕНИЙ В СИСТЕМЕ ОТЕЧЕСТВЕННОГО ВЫСШЕГО ОБРАЗОВАНИЯ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ru-RU" sz="2400" b="1" dirty="0"/>
              <a:t>Степень новизны по фактору времени</a:t>
            </a:r>
            <a:r>
              <a:rPr lang="ru-RU" sz="2400" dirty="0"/>
              <a:t>. В рамках этого критерия нововве­дения классифицируют как «замещающие», «отменяющие», «открывающие» и </a:t>
            </a:r>
            <a:r>
              <a:rPr lang="ru-RU" sz="2400" dirty="0" err="1"/>
              <a:t>ретровведения</a:t>
            </a:r>
            <a:r>
              <a:rPr lang="ru-RU" sz="2400" dirty="0"/>
              <a:t>. </a:t>
            </a:r>
            <a:endParaRPr lang="ru-RU" sz="2400" dirty="0" smtClean="0"/>
          </a:p>
          <a:p>
            <a:pPr marL="749808" lvl="1" indent="-457200">
              <a:buFont typeface="+mj-lt"/>
              <a:buAutoNum type="alphaLcParenR"/>
            </a:pPr>
            <a:r>
              <a:rPr lang="ru-RU" sz="2400" dirty="0"/>
              <a:t>«замещающие</a:t>
            </a:r>
            <a:r>
              <a:rPr lang="ru-RU" sz="2400" dirty="0" smtClean="0"/>
              <a:t>» </a:t>
            </a:r>
            <a:r>
              <a:rPr lang="ru-RU" sz="2400" dirty="0"/>
              <a:t>—</a:t>
            </a:r>
            <a:r>
              <a:rPr lang="ru-RU" sz="2400" dirty="0" smtClean="0"/>
              <a:t> вместо </a:t>
            </a:r>
            <a:r>
              <a:rPr lang="ru-RU" sz="2400" dirty="0"/>
              <a:t>устаревшего учебника, например, или техни­ческого средства вводятся новые, более современные</a:t>
            </a:r>
            <a:r>
              <a:rPr lang="ru-RU" sz="2400" dirty="0" smtClean="0"/>
              <a:t>.</a:t>
            </a:r>
          </a:p>
          <a:p>
            <a:pPr marL="749808" lvl="1" indent="-457200">
              <a:buFont typeface="+mj-lt"/>
              <a:buAutoNum type="alphaLcParenR"/>
            </a:pPr>
            <a:r>
              <a:rPr lang="ru-RU" sz="2400" dirty="0"/>
              <a:t>«отменяющие</a:t>
            </a:r>
            <a:r>
              <a:rPr lang="ru-RU" sz="2400" dirty="0" smtClean="0"/>
              <a:t>» — </a:t>
            </a:r>
            <a:r>
              <a:rPr lang="ru-RU" sz="2400" dirty="0"/>
              <a:t>в прекра­щении деятельности какой-то подструктуры вуза в связи с ее бесперспективностью; в этом-то и состоит новизна. </a:t>
            </a:r>
            <a:endParaRPr lang="ru-RU" sz="2400" dirty="0" smtClean="0"/>
          </a:p>
          <a:p>
            <a:pPr marL="749808" lvl="1" indent="-457200">
              <a:buFont typeface="+mj-lt"/>
              <a:buAutoNum type="alphaLcParenR"/>
            </a:pPr>
            <a:r>
              <a:rPr lang="ru-RU" sz="2400" dirty="0" smtClean="0"/>
              <a:t>«</a:t>
            </a:r>
            <a:r>
              <a:rPr lang="ru-RU" sz="2400" dirty="0"/>
              <a:t>о</a:t>
            </a:r>
            <a:r>
              <a:rPr lang="ru-RU" sz="2400" dirty="0" smtClean="0"/>
              <a:t>ткрывающие</a:t>
            </a:r>
            <a:r>
              <a:rPr lang="ru-RU" sz="2400" dirty="0"/>
              <a:t>» — это новая специальность, образовательная технология, подструктура. </a:t>
            </a:r>
            <a:endParaRPr lang="ru-RU" sz="2400" dirty="0" smtClean="0"/>
          </a:p>
          <a:p>
            <a:pPr marL="749808" lvl="1" indent="-457200">
              <a:buFont typeface="+mj-lt"/>
              <a:buAutoNum type="alphaLcParenR"/>
            </a:pPr>
            <a:r>
              <a:rPr lang="ru-RU" sz="2400" dirty="0" err="1"/>
              <a:t>р</a:t>
            </a:r>
            <a:r>
              <a:rPr lang="ru-RU" sz="2400" dirty="0" err="1" smtClean="0"/>
              <a:t>етровведения</a:t>
            </a:r>
            <a:r>
              <a:rPr lang="ru-RU" sz="2400" dirty="0" smtClean="0"/>
              <a:t> </a:t>
            </a:r>
            <a:r>
              <a:rPr lang="ru-RU" sz="2400" dirty="0"/>
              <a:t>— это освоение вузом чего-то давно забытого и упраздненного.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25420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ТЕЛЕКОММУНИКАЦИИ КАК СРЕДСТВО ОБУЧЕНИЯ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2630" y="1845734"/>
            <a:ext cx="5933049" cy="4023360"/>
          </a:xfrm>
        </p:spPr>
        <p:txBody>
          <a:bodyPr>
            <a:normAutofit/>
          </a:bodyPr>
          <a:lstStyle/>
          <a:p>
            <a:r>
              <a:rPr lang="ru-RU" sz="2400" b="1" dirty="0"/>
              <a:t>Телекоммуникации</a:t>
            </a:r>
            <a:r>
              <a:rPr lang="ru-RU" sz="2400" dirty="0"/>
              <a:t> - мощное средство обучения и познания. Средства информационных технологий в образовании должны формировать определенную систему, которая предполагает: понимание сущности учения и обучения; роли преподавателя и учащегося в педагогическом процессе; взаимоотношений преподавателя и учащегося; оснащения рабочих мест преподавателя и учащегося. </a:t>
            </a:r>
          </a:p>
        </p:txBody>
      </p:sp>
      <p:pic>
        <p:nvPicPr>
          <p:cNvPr id="8196" name="Picture 4" descr="http://nachalo4ka.ru/wp-content/uploads/2014/08/mudryiy-filin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3152" y="3210413"/>
            <a:ext cx="3861680" cy="240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85895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ТЕЛЕКОММУНИКАЦИИ КАК СРЕДСТВО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05597"/>
          </a:xfrm>
        </p:spPr>
        <p:txBody>
          <a:bodyPr>
            <a:normAutofit fontScale="85000" lnSpcReduction="10000"/>
          </a:bodyPr>
          <a:lstStyle/>
          <a:p>
            <a:r>
              <a:rPr lang="ru-RU" sz="2600" dirty="0"/>
              <a:t>Накопленный опыт применения телекоммуникаций в различных сферах образования позволяет</a:t>
            </a:r>
            <a:r>
              <a:rPr lang="ru-RU" sz="2600" dirty="0" smtClean="0"/>
              <a:t>: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600" dirty="0"/>
              <a:t>Организовывать различные исследовательские работы;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600" dirty="0"/>
              <a:t>Обеспечивать оперативно консультационную помощь из научно-методических центров вузов всем обучающимся;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600" dirty="0"/>
              <a:t>Создавать сеть дистанционного обучения и повышения квалификации кадров;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600" dirty="0"/>
              <a:t>Формировать коммуникативные навыки, культуру общения, а также навыки исследовательской работы, моделируя работу научной лаборатории, творческой мастерской;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600" dirty="0"/>
              <a:t>Развивать умения и навыки «добывать» информацию из разнообразных источников, обрабатывать ее с помощью современных компьютерных технологий, хранить ее и передавать на дальние расстояния своим партнерам.</a:t>
            </a:r>
          </a:p>
          <a:p>
            <a:endParaRPr lang="ru-RU" dirty="0"/>
          </a:p>
        </p:txBody>
      </p:sp>
      <p:pic>
        <p:nvPicPr>
          <p:cNvPr id="5" name="Picture 4" descr="https://png.icons8.com/ios-glyphs/1600/interne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97489" y="807689"/>
            <a:ext cx="1967715" cy="196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60180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ИНТЕРНЕТ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Интернет </a:t>
            </a:r>
            <a:r>
              <a:rPr lang="ru-RU" sz="2400" dirty="0" smtClean="0"/>
              <a:t>– это </a:t>
            </a:r>
            <a:r>
              <a:rPr lang="ru-RU" sz="2400" dirty="0"/>
              <a:t>информационная среда, где имеется предметно-образовательная область. При классификации дидактических свойств Интернет выделяет два основных класса свойств: свойства, связанные с телекоммуникационной основой, т.е. их технологические возможности; свойства, связанные с применением компьютеров, в </a:t>
            </a:r>
            <a:r>
              <a:rPr lang="ru-RU" sz="2400" dirty="0" err="1"/>
              <a:t>т.ч</a:t>
            </a:r>
            <a:r>
              <a:rPr lang="ru-RU" sz="2400" dirty="0"/>
              <a:t>. и мультимедийных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Развитие и использование современных технологий определяется уровнем интеллектуализации общества, его способностью производить, усваивать и применять новые знания, что тесным образом связано с развитием образования. (телекоммуникационный вид обучения).</a:t>
            </a:r>
            <a:endParaRPr lang="ru-RU" sz="2800" dirty="0"/>
          </a:p>
        </p:txBody>
      </p:sp>
      <p:pic>
        <p:nvPicPr>
          <p:cNvPr id="10242" name="Picture 2" descr="https://img11.postila.ru/data/4a/3f/12/a9/4a3f12a949a8b7c5a6172a5db8569acbdc3da08690c10143043047a671cbae0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5674" y="1"/>
            <a:ext cx="3707423" cy="222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7657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ДИСТАНЦИОННОЕ ОБУЧЕНИЕ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Для широкого распространения дистанционного образования в современных условиях необходимо решение целого комплекса проблем, которые Е.М. </a:t>
            </a:r>
            <a:r>
              <a:rPr lang="ru-RU" sz="2400" dirty="0" err="1"/>
              <a:t>Малитиковым</a:t>
            </a:r>
            <a:r>
              <a:rPr lang="ru-RU" sz="2400" dirty="0"/>
              <a:t> (2001) сгруппированы по аспектам: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b="1" dirty="0"/>
              <a:t>социальный аспект</a:t>
            </a:r>
            <a:r>
              <a:rPr lang="ru-RU" sz="2400" dirty="0"/>
              <a:t> отражает потребности населения в массовых формах образования;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b="1" dirty="0" smtClean="0"/>
              <a:t>мировоззренческий </a:t>
            </a:r>
            <a:r>
              <a:rPr lang="ru-RU" sz="2400" b="1" dirty="0"/>
              <a:t>аспект</a:t>
            </a:r>
            <a:r>
              <a:rPr lang="ru-RU" sz="2400" dirty="0"/>
              <a:t> развития дистанционного образования </a:t>
            </a:r>
            <a:r>
              <a:rPr lang="ru-RU" sz="2400" dirty="0" smtClean="0"/>
              <a:t>связан </a:t>
            </a:r>
            <a:r>
              <a:rPr lang="ru-RU" sz="2400" dirty="0"/>
              <a:t>с необходимостью замены стереотипов на образование как на вечно устоявшуюся и неизменную систему;</a:t>
            </a:r>
          </a:p>
          <a:p>
            <a:endParaRPr lang="ru-RU" dirty="0"/>
          </a:p>
        </p:txBody>
      </p:sp>
      <p:pic>
        <p:nvPicPr>
          <p:cNvPr id="11266" name="Picture 2" descr="https://edu-russian.ru/images/easyblog_articles/48/032-0-00_20180908-171539_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24092" y="4717161"/>
            <a:ext cx="3327627" cy="186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5347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ДИСТАНЦИОННОЕ ОБУЧЕНИЕ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lvl="0" indent="-457200">
              <a:buFont typeface="+mj-lt"/>
              <a:buAutoNum type="arabicPeriod" startAt="3"/>
            </a:pPr>
            <a:r>
              <a:rPr lang="ru-RU" b="1" dirty="0"/>
              <a:t>теоретико-методологический аспект</a:t>
            </a:r>
            <a:r>
              <a:rPr lang="ru-RU" dirty="0"/>
              <a:t> внедрения и утверждения дистанционного образования обусловлен концептуальным обоснованием новой формы обучения, особенно важна методологическая обоснованность применяемых средств обучения, речь идет о системном обосновании психологических, педагогических основ реализации различных методик и программ дистанционного обучения. Научное обеспечение остается главным критерием разработки и внедрения новых дистанционных технологий в образовательном процессе;</a:t>
            </a:r>
          </a:p>
          <a:p>
            <a:pPr marL="457200" lvl="0" indent="-457200">
              <a:buFont typeface="+mj-lt"/>
              <a:buAutoNum type="arabicPeriod" startAt="3"/>
            </a:pPr>
            <a:r>
              <a:rPr lang="ru-RU" b="1" dirty="0"/>
              <a:t>юридический аспект</a:t>
            </a:r>
            <a:r>
              <a:rPr lang="ru-RU" dirty="0"/>
              <a:t> дистанционного обучения отражает необходимость адекватного правового сопровождения данной формы образования в России;</a:t>
            </a:r>
          </a:p>
          <a:p>
            <a:pPr marL="457200" lvl="0" indent="-457200">
              <a:buFont typeface="+mj-lt"/>
              <a:buAutoNum type="arabicPeriod" startAt="3"/>
            </a:pPr>
            <a:r>
              <a:rPr lang="ru-RU" b="1" dirty="0"/>
              <a:t>дидактический аспект</a:t>
            </a:r>
            <a:r>
              <a:rPr lang="ru-RU" dirty="0"/>
              <a:t> развития дистанционного образования отражает педагогические основы этой формы обучения. Разработка и совершенствование педагогических форм обучения были и остаются важнейшими задачами дистанционного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924704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Принципы и модели дистанционного </a:t>
            </a:r>
            <a:r>
              <a:rPr lang="ru-RU" b="1" dirty="0" smtClean="0"/>
              <a:t>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Гибкость </a:t>
            </a:r>
            <a:r>
              <a:rPr lang="ru-RU" dirty="0"/>
              <a:t>- проявляется в отсутствии регулярных занятий в виде лекций, семинаров и свободном выборе времени, необходимого для освоения курса;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Модульность</a:t>
            </a:r>
            <a:r>
              <a:rPr lang="ru-RU" dirty="0"/>
              <a:t> - каждая отдельная дисциплина, или ряд дисциплин, которые освоены слушателями, создают целостное представление об определенной предметной области;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Параллельность</a:t>
            </a:r>
            <a:r>
              <a:rPr lang="ru-RU" dirty="0"/>
              <a:t> - обучение может происходить при совмещении с основной профессиональной деятельностью;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Асинхронность</a:t>
            </a:r>
            <a:r>
              <a:rPr lang="ru-RU" dirty="0"/>
              <a:t> - возможность реализации технологий обучения и учения независимо во времени;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Широкое применение новых </a:t>
            </a:r>
            <a:r>
              <a:rPr lang="ru-RU" b="1" dirty="0"/>
              <a:t>информационных технологий</a:t>
            </a:r>
            <a:r>
              <a:rPr lang="ru-RU" dirty="0"/>
              <a:t>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b="1" dirty="0"/>
              <a:t>Рентабельность</a:t>
            </a:r>
            <a:r>
              <a:rPr lang="ru-RU" dirty="0"/>
              <a:t>, предполагающая экономическую эффективность дистанционного обучения.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727630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Принципы и модели дистанционного 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Дистанционное образование, основанное на использовании современных информационных и коммуникационных технологий, позволит осуществить многоцелевые, в том числе </a:t>
            </a:r>
            <a:r>
              <a:rPr lang="ru-RU" sz="2400" dirty="0" err="1"/>
              <a:t>трансдисциплинарные</a:t>
            </a:r>
            <a:r>
              <a:rPr lang="ru-RU" sz="2400" dirty="0"/>
              <a:t>, образовательно-профессиональные программы, доступные различным социальным группам и слоям населения. Особое значение дистанционное образование имеет для развития образовательных учреждений в сельской местности, в отдельных районах, а также для сферы повышения квалификации и переподготовки специалистов.</a:t>
            </a:r>
          </a:p>
          <a:p>
            <a:endParaRPr lang="ru-RU" dirty="0"/>
          </a:p>
        </p:txBody>
      </p:sp>
      <p:pic>
        <p:nvPicPr>
          <p:cNvPr id="12292" name="Picture 4" descr="https://abmgroup.ru/wp-content/uploads/2018/07/Online-Educa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46881" y="4387728"/>
            <a:ext cx="2436237" cy="220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6415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35669" y="2857500"/>
            <a:ext cx="3244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Спасибо за внимание!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449240604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183</TotalTime>
  <Words>976</Words>
  <Application>Microsoft Office PowerPoint</Application>
  <PresentationFormat>Произвольный</PresentationFormat>
  <Paragraphs>69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Ретро</vt:lpstr>
      <vt:lpstr>Инновации в образовании </vt:lpstr>
      <vt:lpstr>ИННОВАЦИИ В УНИВЕРСИТЕТСКОМ ОБРАЗОВАНИИ</vt:lpstr>
      <vt:lpstr>Важнейшими принципами развития отечественных университетов остаются: </vt:lpstr>
      <vt:lpstr>  ТЕНДЕНЦИИ В РЕФОРМИРОВАНИИ СИСТЕМЫ ВЫСШЕГО ОБРАЗОВАНИЯ В РОССИИ: </vt:lpstr>
      <vt:lpstr>ТЕНДЕНЦИИ В РЕФОРМИРОВАНИИ СИСТЕМЫ ВЫСШЕГО ОБРАЗОВАНИЯ В РОССИИ:</vt:lpstr>
      <vt:lpstr>ПАРАДИГМЫ ПРОФЕССИОНАЛЬНОГО ОБРАЗОВАНИЯ</vt:lpstr>
      <vt:lpstr>Когнитивно-ориентированная парадигма</vt:lpstr>
      <vt:lpstr>   Деятельностно-ориентированная парадигма</vt:lpstr>
      <vt:lpstr> Личностно-ориентированная парадигма</vt:lpstr>
      <vt:lpstr>КРИТЕРИИ ОЦЕНКИ НОВОВВЕДЕНИЙ В СИСТЕМЕ ОТЕЧЕСТВЕННОГО ВЫСШЕГО ОБРАЗОВАНИЯ</vt:lpstr>
      <vt:lpstr>КРИТЕРИИ ОЦЕНКИ НОВОВВЕДЕНИЙ В СИСТЕМЕ ОТЕЧЕСТВЕННОГО ВЫСШЕГО ОБРАЗОВАНИЯ</vt:lpstr>
      <vt:lpstr>ТЕЛЕКОММУНИКАЦИИ КАК СРЕДСТВО ОБУЧЕНИЯ</vt:lpstr>
      <vt:lpstr>ТЕЛЕКОММУНИКАЦИИ КАК СРЕДСТВО ОБУЧЕНИЯ</vt:lpstr>
      <vt:lpstr>ИНТЕРНЕТ</vt:lpstr>
      <vt:lpstr>ДИСТАНЦИОННОЕ ОБУЧЕНИЕ</vt:lpstr>
      <vt:lpstr>ДИСТАНЦИОННОЕ ОБУЧЕНИЕ</vt:lpstr>
      <vt:lpstr> Принципы и модели дистанционного обучения</vt:lpstr>
      <vt:lpstr>Принципы и модели дистанционного обучения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Зенковская</cp:lastModifiedBy>
  <cp:revision>20</cp:revision>
  <dcterms:created xsi:type="dcterms:W3CDTF">2019-03-09T11:54:32Z</dcterms:created>
  <dcterms:modified xsi:type="dcterms:W3CDTF">2019-04-15T04:39:46Z</dcterms:modified>
</cp:coreProperties>
</file>