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2" d="100"/>
          <a:sy n="52" d="100"/>
        </p:scale>
        <p:origin x="48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6A9D4-B453-4DD6-99C8-C046DF5E72B3}" type="datetimeFigureOut">
              <a:rPr lang="ru-RU" smtClean="0"/>
              <a:t>13.03.2019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38B4473-DB63-4FF2-8428-A531C7C0929B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2353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6A9D4-B453-4DD6-99C8-C046DF5E72B3}" type="datetimeFigureOut">
              <a:rPr lang="ru-RU" smtClean="0"/>
              <a:t>13.03.2019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B4473-DB63-4FF2-8428-A531C7C0929B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10403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6A9D4-B453-4DD6-99C8-C046DF5E72B3}" type="datetimeFigureOut">
              <a:rPr lang="ru-RU" smtClean="0"/>
              <a:t>13.03.2019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B4473-DB63-4FF2-8428-A531C7C0929B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80481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6A9D4-B453-4DD6-99C8-C046DF5E72B3}" type="datetimeFigureOut">
              <a:rPr lang="ru-RU" smtClean="0"/>
              <a:t>13.03.2019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B4473-DB63-4FF2-8428-A531C7C0929B}" type="slidenum">
              <a:rPr lang="ru-RU" smtClean="0"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7212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6A9D4-B453-4DD6-99C8-C046DF5E72B3}" type="datetimeFigureOut">
              <a:rPr lang="ru-RU" smtClean="0"/>
              <a:t>13.03.2019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B4473-DB63-4FF2-8428-A531C7C0929B}" type="slidenum">
              <a:rPr lang="ru-RU" smtClean="0"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7881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6A9D4-B453-4DD6-99C8-C046DF5E72B3}" type="datetimeFigureOut">
              <a:rPr lang="ru-RU" smtClean="0"/>
              <a:t>13.03.2019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B4473-DB63-4FF2-8428-A531C7C0929B}" type="slidenum">
              <a:rPr lang="ru-RU" smtClean="0"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6225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6A9D4-B453-4DD6-99C8-C046DF5E72B3}" type="datetimeFigureOut">
              <a:rPr lang="ru-RU" smtClean="0"/>
              <a:t>13.03.2019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B4473-DB63-4FF2-8428-A531C7C092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12327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6A9D4-B453-4DD6-99C8-C046DF5E72B3}" type="datetimeFigureOut">
              <a:rPr lang="ru-RU" smtClean="0"/>
              <a:t>13.03.2019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B4473-DB63-4FF2-8428-A531C7C0929B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3643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A16A9D4-B453-4DD6-99C8-C046DF5E72B3}" type="datetimeFigureOut">
              <a:rPr lang="ru-RU" smtClean="0"/>
              <a:t>13.03.2019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B4473-DB63-4FF2-8428-A531C7C0929B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7456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6A9D4-B453-4DD6-99C8-C046DF5E72B3}" type="datetimeFigureOut">
              <a:rPr lang="ru-RU" smtClean="0"/>
              <a:t>13.03.2019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B4473-DB63-4FF2-8428-A531C7C0929B}" type="slidenum">
              <a:rPr lang="ru-RU" smtClean="0"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2167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6A9D4-B453-4DD6-99C8-C046DF5E72B3}" type="datetimeFigureOut">
              <a:rPr lang="ru-RU" smtClean="0"/>
              <a:t>13.03.2019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B4473-DB63-4FF2-8428-A531C7C0929B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5057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16A9D4-B453-4DD6-99C8-C046DF5E72B3}" type="datetimeFigureOut">
              <a:rPr lang="ru-RU" smtClean="0"/>
              <a:t>13.03.2019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38B4473-DB63-4FF2-8428-A531C7C0929B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2496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43609" y="279919"/>
            <a:ext cx="9711244" cy="1268964"/>
          </a:xfrm>
        </p:spPr>
        <p:txBody>
          <a:bodyPr>
            <a:normAutofit/>
          </a:bodyPr>
          <a:lstStyle/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Федеральное государственное  бюджетное образовательное учреждение 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высшего образования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«Новосибирский государственный медицинский университет»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Министерства здравоохранения Российской Федерации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(ФГБОУ ВО НГМУ Минздрава России)</a:t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педагогики и психологии</a:t>
            </a:r>
            <a:endParaRPr lang="ru-RU" sz="1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92898" y="1996751"/>
            <a:ext cx="9561954" cy="3732245"/>
          </a:xfrm>
        </p:spPr>
        <p:txBody>
          <a:bodyPr>
            <a:norm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Методологические и теоретические основы педагогических исследований. Методы педагогических исследований. Системный подход к изучению педагогических процессов.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622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1579" y="2388637"/>
            <a:ext cx="9603275" cy="802432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Методология</a:t>
            </a:r>
            <a:r>
              <a:rPr lang="ru-RU" dirty="0"/>
              <a:t> - система принципов и способов организации и построения теоретической и практической деятельности.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51579" y="1829119"/>
            <a:ext cx="9603275" cy="3450613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1603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/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Методология педагогики –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наука о методах, ориентированная на внутренние механизмы, логику, движение и организации педагогического процесса.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6365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903" y="261257"/>
            <a:ext cx="11439330" cy="582230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Общая методология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педагогики предполагает учёт:</a:t>
            </a:r>
          </a:p>
          <a:p>
            <a:pPr lvl="0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Основных положений и принципов материалистической диалектики;</a:t>
            </a:r>
          </a:p>
          <a:p>
            <a:pPr lvl="0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-Закона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единства и борьбы противоположностей, в соответствии с которым процесс обучения и воспитания людей является сложным, противоречивым и саморазвивающимся;</a:t>
            </a:r>
          </a:p>
          <a:p>
            <a:pPr lvl="0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-Закона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перехода количественных изменений в качественные, согласно которому увеличение педагогических воздействий непременно приводит к улучшению их качества;</a:t>
            </a:r>
          </a:p>
          <a:p>
            <a:pPr lvl="0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-Закона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отрицания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отрицания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соответствии с проявлением которого формирование в ходе обучения и воспитания положительных качеств, знаний, навыков и умений затрудняет функционирование отрицательных характеристик, если они свойственны человеку;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6339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2514" y="447870"/>
            <a:ext cx="11215395" cy="5617028"/>
          </a:xfrm>
        </p:spPr>
        <p:txBody>
          <a:bodyPr/>
          <a:lstStyle/>
          <a:p>
            <a:pPr lvl="0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Основных категорий материалистической диалектики;</a:t>
            </a:r>
          </a:p>
          <a:p>
            <a:pPr lvl="0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зависимости педагогического процесса от социально-экономического и политического развития общества, культурных и этнических особенностей людей;</a:t>
            </a:r>
          </a:p>
          <a:p>
            <a:pPr lvl="0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зависимости педагогического процесса от уровня развития психолого-педагогической мысли, организации учебной и воспитательной работы в обществе и его образовательных учреждениях;</a:t>
            </a:r>
          </a:p>
          <a:p>
            <a:pPr lvl="0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Положений идеалистической философии, где первичным считается сфера сознания и чувств человека, его отношений, а материальная деятельность вторична (например, экзистенциализм - философская основа личностно-ориентированного образования).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8997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2433" y="429208"/>
            <a:ext cx="10823510" cy="556104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Специальная методология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педагогики ориентирует на учёт:</a:t>
            </a:r>
          </a:p>
          <a:p>
            <a:pPr lvl="0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Устойчивых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представлений о сознании и психике человека и возможностях педагогического и воспитательного воздействия на него;</a:t>
            </a:r>
          </a:p>
          <a:p>
            <a:pPr lvl="0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Особенностей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личности в обществе и группе (коллективе) в процессе общественно-полезной деятельности;</a:t>
            </a:r>
          </a:p>
          <a:p>
            <a:pPr lvl="0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Единства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воспитания и самовоспитания личности.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0916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1095" y="485192"/>
            <a:ext cx="10711542" cy="5617028"/>
          </a:xfrm>
        </p:spPr>
        <p:txBody>
          <a:bodyPr/>
          <a:lstStyle/>
          <a:p>
            <a:pPr marL="0" indent="0">
              <a:buNone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Частная методология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педагогики предполагает учёт:</a:t>
            </a:r>
          </a:p>
          <a:p>
            <a:pPr lvl="0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Закономерностей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0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Принципов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0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Методов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 и воспитания.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7429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1177" y="671804"/>
            <a:ext cx="10879491" cy="4794542"/>
          </a:xfrm>
        </p:spPr>
        <p:txBody>
          <a:bodyPr/>
          <a:lstStyle/>
          <a:p>
            <a:pPr marL="0" indent="0">
              <a:buNone/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педагогических исследований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пути и способы познания объективной реальности педагогических явлений. Принципы выбора методов исследования:</a:t>
            </a:r>
          </a:p>
          <a:p>
            <a:pPr lvl="0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адекватности метода существу изучаемого явления;</a:t>
            </a:r>
          </a:p>
          <a:p>
            <a:pPr lvl="0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совокупности методов исследования.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3452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7869" y="410548"/>
            <a:ext cx="11513976" cy="544907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методов исследования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lv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1.Теоретические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методы.</a:t>
            </a:r>
          </a:p>
          <a:p>
            <a:pPr marL="0" lv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2.Научно-прикладные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методы:</a:t>
            </a:r>
          </a:p>
          <a:p>
            <a:pPr marL="457200" lvl="1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 Экспериментальные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Педагогический эксперимент - научно поставленный опыт преобразования педагогического процесса в точно учитываемых условиях. Подразделяются:</a:t>
            </a:r>
          </a:p>
          <a:p>
            <a:pPr lvl="2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масштабу:</a:t>
            </a:r>
          </a:p>
          <a:p>
            <a:pPr marL="1371600" lvl="3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глобальный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1371600" lvl="3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локальный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1371600" lvl="3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микроэксперимент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36600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5109" y="410547"/>
            <a:ext cx="10655559" cy="5579705"/>
          </a:xfrm>
        </p:spPr>
        <p:txBody>
          <a:bodyPr/>
          <a:lstStyle/>
          <a:p>
            <a:pPr lvl="2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цели:</a:t>
            </a:r>
          </a:p>
          <a:p>
            <a:pPr marL="1371600" lvl="3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констатирующий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(изучаются существующие педагогические явления);</a:t>
            </a:r>
          </a:p>
          <a:p>
            <a:pPr marL="1371600" lvl="3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-проверочный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уточняющий (проверяется гипотеза);</a:t>
            </a:r>
          </a:p>
          <a:p>
            <a:pPr marL="1371600" lvl="3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формирующий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созидательный, преобразующий (в процессе создаются новые педагогические явления).</a:t>
            </a:r>
          </a:p>
          <a:p>
            <a:pPr lvl="2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месту проведения:</a:t>
            </a:r>
          </a:p>
          <a:p>
            <a:pPr marL="1371600" lvl="3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естественный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1371600" lvl="3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лабораторный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601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9837" y="279917"/>
            <a:ext cx="10730204" cy="6195527"/>
          </a:xfrm>
        </p:spPr>
        <p:txBody>
          <a:bodyPr/>
          <a:lstStyle/>
          <a:p>
            <a:pPr marL="457200" lvl="1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2.2 Эмпирические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(проводятся в жизненных условиях) методы:</a:t>
            </a:r>
          </a:p>
          <a:p>
            <a:pPr marL="914400" lvl="2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2А. Традиционно-педагогические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методы:</a:t>
            </a:r>
          </a:p>
          <a:p>
            <a:pPr marL="1371600" lvl="3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наблюдение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специально организованное восприятие исследуемого объекта, процесса или явления в естественных условиях. Требования: длительность, систематичность, разносторонность, объективность, массовость;</a:t>
            </a:r>
          </a:p>
          <a:p>
            <a:pPr marL="1371600" lvl="3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изучение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педагогического опыта - организованная познавательная деятельность, направленная на установление исторических связей воспитания, вычленение общего, устойчивого в учебно-воспитательных системах;</a:t>
            </a:r>
          </a:p>
          <a:p>
            <a:pPr marL="1371600" lvl="3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изучение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первоисточников;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813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6449" y="541176"/>
            <a:ext cx="10842171" cy="5281126"/>
          </a:xfrm>
        </p:spPr>
        <p:txBody>
          <a:bodyPr>
            <a:normAutofit fontScale="92500"/>
          </a:bodyPr>
          <a:lstStyle/>
          <a:p>
            <a:pPr marL="1371600" lvl="3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изучение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школьной документации (классные журналы, книги протоколов собрании и заседаний, расписания учебных занятий, правила внутреннего распорядка, календарные и поурочные планы учителей, конспекты, стенограммы уроков и т.п.);</a:t>
            </a:r>
          </a:p>
          <a:p>
            <a:pPr marL="1371600" lvl="3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изучение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ученического творчества (домашних и классных работ, сочинений, рефератов, отчетов, «продуктов свободного времени», «хобби-занятий» и т.п.);</a:t>
            </a:r>
          </a:p>
          <a:p>
            <a:pPr marL="1371600" lvl="3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беседа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1371600" lvl="3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интервью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различаются по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стандартизованности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стандартизованное,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нестандартизованное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9647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9127" y="485192"/>
            <a:ext cx="10692881" cy="4981153"/>
          </a:xfrm>
        </p:spPr>
        <p:txBody>
          <a:bodyPr/>
          <a:lstStyle/>
          <a:p>
            <a:pPr marL="0" lvl="2" indent="0">
              <a:spcBef>
                <a:spcPts val="1000"/>
              </a:spcBef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Б. Педагогическое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тестирование - целенаправленное, одинаковое для всех испытуемых обследование, проводимое в строго контролируемых условиях, позволяющее объективно измерять изучаемые характеристики педагогического процесса. Например: тесты успеваемости, тесты элементарных умений.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9888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7159" y="335902"/>
            <a:ext cx="11140751" cy="5561045"/>
          </a:xfrm>
        </p:spPr>
        <p:txBody>
          <a:bodyPr/>
          <a:lstStyle/>
          <a:p>
            <a:pPr marL="914400" lvl="2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В.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изучения коллективных явлений (социологические):</a:t>
            </a:r>
          </a:p>
          <a:p>
            <a:pPr marL="1371600" lvl="3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Анкетирование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метод массового сбора материала с помощью специально разработанных опросников, называемых, анкетами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Различают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5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анонимности (именные анкеты, анонимные анкеты);</a:t>
            </a:r>
          </a:p>
          <a:p>
            <a:pPr lvl="5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открытости (самостоятельный ответ);</a:t>
            </a:r>
          </a:p>
          <a:p>
            <a:pPr lvl="5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закрытые (выбор из готовых вариантов).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37604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3771" y="447870"/>
            <a:ext cx="10674221" cy="5561044"/>
          </a:xfrm>
        </p:spPr>
        <p:txBody>
          <a:bodyPr/>
          <a:lstStyle/>
          <a:p>
            <a:pPr lvl="4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Виды:</a:t>
            </a:r>
          </a:p>
          <a:p>
            <a:pPr marL="2286000" lvl="5" indent="0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полные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286000" lvl="5" indent="0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урезанные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4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Типы:</a:t>
            </a:r>
          </a:p>
          <a:p>
            <a:pPr marL="2286000" lvl="5" indent="0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пропедевтические</a:t>
            </a:r>
            <a:r>
              <a:rPr lang="ru-RU" sz="3200" dirty="0"/>
              <a:t>;</a:t>
            </a:r>
          </a:p>
          <a:p>
            <a:pPr marL="2286000" lvl="5" indent="0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контрольные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25522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1176" y="186612"/>
            <a:ext cx="10954137" cy="5934270"/>
          </a:xfrm>
        </p:spPr>
        <p:txBody>
          <a:bodyPr>
            <a:normAutofit fontScale="92500" lnSpcReduction="10000"/>
          </a:bodyPr>
          <a:lstStyle/>
          <a:p>
            <a:pPr marL="0" lvl="3" indent="0">
              <a:spcBef>
                <a:spcPts val="1000"/>
              </a:spcBef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Метод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групповой дифференциации. Позволяет анализировать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внутриколлективные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отношения, выделять лидеров 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изгоев.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3" indent="0">
              <a:spcBef>
                <a:spcPts val="1000"/>
              </a:spcBef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Статистические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методы:</a:t>
            </a:r>
          </a:p>
          <a:p>
            <a:pPr lvl="4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регистрация - выявление определенного качества у явлений данного класса и подсчет количества по наличию или отсутствию данного качества (например, количество успевающих и неуспевающих учеников и т.п.);</a:t>
            </a:r>
          </a:p>
          <a:p>
            <a:pPr lvl="4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ранжирование - расположение собранных данных в определенной последовательности (убывания или нарастания зафиксированных показателей), определение места в этом ряду изучаемых объектов (например, составление списка учеников в зависимости от числа пропущенных занятий и т.п.);</a:t>
            </a:r>
          </a:p>
          <a:p>
            <a:pPr lvl="4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шкалирование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присвоение баллов или других цифровых показателей исследуемым характеристикам.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55288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454552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TM10001114[[fn=Галерея]]</Template>
  <TotalTime>23</TotalTime>
  <Words>751</Words>
  <Application>Microsoft Office PowerPoint</Application>
  <PresentationFormat>Широкоэкранный</PresentationFormat>
  <Paragraphs>66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Gill Sans MT</vt:lpstr>
      <vt:lpstr>Times New Roman</vt:lpstr>
      <vt:lpstr>Gallery</vt:lpstr>
      <vt:lpstr>Федеральное государственное  бюджетное образовательное учреждение  высшего образования «Новосибирский государственный медицинский университет» Министерства здравоохранения Российской Федерации (ФГБОУ ВО НГМУ Минздрава России) Кафедра педагогики и психологии</vt:lpstr>
      <vt:lpstr>Методология - система принципов и способов организации и построения теоретической и практической деятельности.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Федеральное государственное  бюджетное образовательное учреждение  высшего образования «Новосибирский государственный медицинский университет» Министерства здравоохранения Российской Федерации (ФГБОУ ВО НГМУ Минздрава России) Кафедра педагогики и психологии</dc:title>
  <dc:creator>DNS</dc:creator>
  <cp:lastModifiedBy>DNS</cp:lastModifiedBy>
  <cp:revision>3</cp:revision>
  <dcterms:created xsi:type="dcterms:W3CDTF">2019-03-13T16:04:19Z</dcterms:created>
  <dcterms:modified xsi:type="dcterms:W3CDTF">2019-03-13T16:28:07Z</dcterms:modified>
</cp:coreProperties>
</file>