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  <p:sldMasterId id="2147483874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2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29DD1"/>
    <a:srgbClr val="68A1D3"/>
    <a:srgbClr val="146DAD"/>
    <a:srgbClr val="1F5F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44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3-10T11:23:34.691" idx="1">
    <p:pos x="6231" y="624"/>
    <p:text/>
    <p:extLst>
      <p:ext uri="{C676402C-5697-4E1C-873F-D02D1690AC5C}">
        <p15:threadingInfo xmlns:p15="http://schemas.microsoft.com/office/powerpoint/2012/main" timeZoneBias="-4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782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463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09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64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510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9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5164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160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938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734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3301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03089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8723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94041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2405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3030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8859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99991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59696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5135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2163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746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711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01EBF455-AB41-4907-A7AF-E3C498849F81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6E5F9219-63C5-4C5E-813E-78596FD06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10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81" r:id="rId7"/>
    <p:sldLayoutId id="2147483882" r:id="rId8"/>
    <p:sldLayoutId id="2147483883" r:id="rId9"/>
    <p:sldLayoutId id="2147483884" r:id="rId10"/>
    <p:sldLayoutId id="214748388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6000" dirty="0"/>
              <a:t>Педагогика в работе медицинского персонала. Профилактическая </a:t>
            </a:r>
            <a:r>
              <a:rPr lang="ru-RU" sz="6000" dirty="0" smtClean="0"/>
              <a:t>медицина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67512" y="4198084"/>
            <a:ext cx="9228201" cy="1645920"/>
          </a:xfrm>
        </p:spPr>
        <p:txBody>
          <a:bodyPr/>
          <a:lstStyle/>
          <a:p>
            <a:r>
              <a:rPr lang="ru-RU" dirty="0"/>
              <a:t>Педагогические аспекты профессиональной деятельности медицинского </a:t>
            </a:r>
            <a:r>
              <a:rPr lang="ru-RU" dirty="0" smtClean="0"/>
              <a:t>работника</a:t>
            </a:r>
            <a:endParaRPr lang="ru-RU" dirty="0"/>
          </a:p>
        </p:txBody>
      </p:sp>
      <p:pic>
        <p:nvPicPr>
          <p:cNvPr id="1026" name="Picture 2" descr="http://4.bp.blogspot.com/-yFmSyRN_2xg/VJH12aTqaXI/AAAAAAAAGoQ/eFqSnWA9uzc/s1600/stethoscop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4313" y="4123267"/>
            <a:ext cx="2292390" cy="2292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125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0292" y="385233"/>
            <a:ext cx="10772775" cy="105670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>Психолого-педагогическая деятельность врача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0292" y="2011681"/>
            <a:ext cx="10850089" cy="1997612"/>
          </a:xfrm>
        </p:spPr>
        <p:txBody>
          <a:bodyPr/>
          <a:lstStyle/>
          <a:p>
            <a:pPr marL="0" lvl="2" indent="0">
              <a:lnSpc>
                <a:spcPct val="100000"/>
              </a:lnSpc>
              <a:buNone/>
            </a:pPr>
            <a:r>
              <a:rPr lang="ru-RU" sz="2400" i="0" dirty="0" smtClean="0"/>
              <a:t>Понятие «</a:t>
            </a:r>
            <a:r>
              <a:rPr lang="ru-RU" sz="2400" b="1" i="0" dirty="0" smtClean="0"/>
              <a:t>психолого-педагогическая деятельность врача</a:t>
            </a:r>
            <a:r>
              <a:rPr lang="ru-RU" sz="2400" i="0" dirty="0" smtClean="0"/>
              <a:t>» стало использоваться в 80–90-х годах XX века в зарубежной и отечественной научной литературе, а в 2010 году впервые психолого-педагогический вид деятельности был выделен в составе профессиональной медицинской деятельности.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78" y="3739169"/>
            <a:ext cx="1689139" cy="25438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65795" y="4202723"/>
            <a:ext cx="936380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Современные цели и задачи врачей, </a:t>
            </a:r>
            <a:r>
              <a:rPr lang="ru-RU" sz="2400" dirty="0" smtClean="0"/>
              <a:t>сформулированные </a:t>
            </a:r>
            <a:r>
              <a:rPr lang="ru-RU" sz="2400" dirty="0"/>
              <a:t>в </a:t>
            </a:r>
            <a:r>
              <a:rPr lang="ru-RU" sz="2400" dirty="0" smtClean="0"/>
              <a:t>Федеральном законе № </a:t>
            </a:r>
            <a:r>
              <a:rPr lang="ru-RU" sz="2400" dirty="0"/>
              <a:t>323-ФЗ «Об основах охраны здоровья граждан в Российской Федерации», выходят, по мнению ученых и практиков, за пределы стереотипных представлений о медицинской деятельности в сферу </a:t>
            </a:r>
            <a:r>
              <a:rPr lang="ru-RU" sz="2400" b="1" dirty="0"/>
              <a:t>обучения и воспитания пациентов</a:t>
            </a:r>
            <a:r>
              <a:rPr lang="ru-RU" sz="2400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9197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Уровни интеграции педагогики и медицины (С.И. Куликова)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4424289"/>
          </a:xfrm>
        </p:spPr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социально-культурный уровень</a:t>
            </a:r>
            <a:r>
              <a:rPr lang="ru-RU" dirty="0"/>
              <a:t>, на котором «могут быть использованы приобщение к народным традициям поддержания здоровья, культурному опыту формирования средств и методов предупреждения заболеваний, разработаны рекомендации по здоровому образу</a:t>
            </a:r>
            <a:br>
              <a:rPr lang="ru-RU" dirty="0"/>
            </a:br>
            <a:r>
              <a:rPr lang="ru-RU" dirty="0"/>
              <a:t>жизни для пациентов разного возраста, национальной принадлежности, социального или экономического статуса и т.п.»;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конституционально-превентивный уровень </a:t>
            </a:r>
            <a:r>
              <a:rPr lang="ru-RU" dirty="0"/>
              <a:t>интеграции, на котором медицинский работник «помогает пациенту моделировать принципы и общие схемы </a:t>
            </a:r>
            <a:r>
              <a:rPr lang="ru-RU" dirty="0" err="1"/>
              <a:t>самосохранительного</a:t>
            </a:r>
            <a:r>
              <a:rPr lang="ru-RU" dirty="0"/>
              <a:t> поведения, воспитать в себе установки на самосохранение»;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дидактический уровень </a:t>
            </a:r>
            <a:r>
              <a:rPr lang="ru-RU" dirty="0"/>
              <a:t>интеграции, на котором «пациентов обучают поведению, предотвращающему рецидивы заболевания»</a:t>
            </a:r>
          </a:p>
          <a:p>
            <a:endParaRPr lang="ru-RU" dirty="0"/>
          </a:p>
        </p:txBody>
      </p:sp>
      <p:pic>
        <p:nvPicPr>
          <p:cNvPr id="2052" name="Picture 4" descr="https://pics.clipartpng.com/midle/White_and_Blue_Pill_Capsules_PNG_Clipart-36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977" y="191672"/>
            <a:ext cx="2256943" cy="1584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822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900" b="1" dirty="0" smtClean="0"/>
              <a:t>Категории педагогики в профессиональной деятельности врача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7224" y="1740877"/>
            <a:ext cx="11133261" cy="496765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ВОСПИТАНИЕ</a:t>
            </a:r>
            <a:r>
              <a:rPr lang="ru-RU" i="1" dirty="0" smtClean="0"/>
              <a:t> </a:t>
            </a:r>
            <a:r>
              <a:rPr lang="ru-RU" dirty="0"/>
              <a:t>– главная категория педагогики – диалектически связана с обучением, которое способствует развитию и утверждению основных качеств личности, проявляющихся в поступках. С данной позиции, воспитание и обучение пациента, которое может осуществить врач, может изменить мировоззрение пациента, его отношение к здоровью и </a:t>
            </a:r>
            <a:r>
              <a:rPr lang="ru-RU" dirty="0" smtClean="0"/>
              <a:t>болезни и </a:t>
            </a:r>
            <a:r>
              <a:rPr lang="ru-RU" dirty="0"/>
              <a:t>тем самым способствовать развитию ответственности пациента за восстановление, сохранение и укрепление своего здоровья.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ОБУЧЕНИЕ </a:t>
            </a:r>
            <a:r>
              <a:rPr lang="ru-RU" dirty="0"/>
              <a:t>– процесс взаимодействия врача и пациента, в результате которого обеспечивается развитие </a:t>
            </a:r>
            <a:r>
              <a:rPr lang="ru-RU" dirty="0" err="1"/>
              <a:t>самосохранительных</a:t>
            </a:r>
            <a:r>
              <a:rPr lang="ru-RU" dirty="0"/>
              <a:t> характеристик пациента. 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ОБРАЗОВАНИЕ</a:t>
            </a:r>
            <a:r>
              <a:rPr lang="ru-RU" i="1" dirty="0" smtClean="0"/>
              <a:t> </a:t>
            </a:r>
            <a:r>
              <a:rPr lang="ru-RU" dirty="0" smtClean="0"/>
              <a:t>– процесс </a:t>
            </a:r>
            <a:r>
              <a:rPr lang="ru-RU" dirty="0"/>
              <a:t>и результат обучения и воспитания здорового человека в условиях получения им профессиональной медицинской помощи. </a:t>
            </a:r>
            <a:endParaRPr lang="ru-RU" dirty="0"/>
          </a:p>
        </p:txBody>
      </p:sp>
      <p:pic>
        <p:nvPicPr>
          <p:cNvPr id="4098" name="Picture 2" descr="https://endokam.ru/wp-content/uploads/2018/07/Pharmacist_Symbol_PNG_Clipart-356-1016x102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353" y="5207386"/>
            <a:ext cx="1358563" cy="1369260"/>
          </a:xfrm>
          <a:prstGeom prst="rect">
            <a:avLst/>
          </a:prstGeom>
          <a:noFill/>
          <a:effectLst>
            <a:glow>
              <a:schemeClr val="accent1">
                <a:alpha val="40000"/>
              </a:schemeClr>
            </a:glow>
            <a:outerShdw blurRad="203200" dist="50800" dir="5400000" algn="ctr" rotWithShape="0">
              <a:schemeClr val="bg2">
                <a:alpha val="58000"/>
              </a:schemeClr>
            </a:outerShdw>
            <a:reflection stA="0" endPos="65000" dir="5400000" sy="-100000" algn="bl" rotWithShape="0"/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94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Виды и направления педагогической деятельности врача</a:t>
            </a:r>
            <a:r>
              <a:rPr lang="ru-RU" b="1" i="1" dirty="0"/>
              <a:t> </a:t>
            </a:r>
            <a:r>
              <a:rPr lang="ru-RU" b="1" dirty="0"/>
              <a:t>(по С.И. Куликову</a:t>
            </a:r>
            <a:r>
              <a:rPr lang="ru-RU" b="1" dirty="0" smtClean="0"/>
              <a:t>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Практическая деятельность по превентивному воспитанию</a:t>
            </a:r>
            <a:br>
              <a:rPr lang="ru-RU" b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и обучению </a:t>
            </a:r>
            <a:r>
              <a:rPr lang="ru-RU" dirty="0"/>
              <a:t>пациентов общим схемам (моделям) </a:t>
            </a:r>
            <a:r>
              <a:rPr lang="ru-RU" dirty="0" err="1"/>
              <a:t>самосохранительного</a:t>
            </a:r>
            <a:r>
              <a:rPr lang="ru-RU" dirty="0"/>
              <a:t> поведения для снижения риска или упреждения многих заболеваний вследствие конституциональной и наследственной предрасположенности, особенностей истории жизни и факторов внешней среды.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i="1" dirty="0">
                <a:solidFill>
                  <a:schemeClr val="accent3">
                    <a:lumMod val="75000"/>
                  </a:schemeClr>
                </a:solidFill>
              </a:rPr>
              <a:t>Практическая деятельность по воспитанию и обучению пациентов с определенными диагнозами </a:t>
            </a:r>
            <a:r>
              <a:rPr lang="ru-RU" dirty="0"/>
              <a:t>поведению, предотвращающему рецидивы заболевания.</a:t>
            </a:r>
          </a:p>
          <a:p>
            <a:endParaRPr lang="ru-RU" dirty="0"/>
          </a:p>
        </p:txBody>
      </p:sp>
      <p:pic>
        <p:nvPicPr>
          <p:cNvPr id="4" name="Picture 4" descr="http://evrikak.ru/wp-content/uploads/2015/11/heart-960458_19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122" y="4899404"/>
            <a:ext cx="3326716" cy="175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5059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1F5FA0"/>
                </a:solidFill>
              </a:rPr>
              <a:t>Виды и направления педагогической деятельности врача</a:t>
            </a:r>
            <a:r>
              <a:rPr lang="ru-RU" b="1" i="1" dirty="0">
                <a:solidFill>
                  <a:srgbClr val="1F5FA0"/>
                </a:solidFill>
              </a:rPr>
              <a:t> </a:t>
            </a:r>
            <a:r>
              <a:rPr lang="ru-RU" b="1" dirty="0">
                <a:solidFill>
                  <a:srgbClr val="1F5FA0"/>
                </a:solidFill>
              </a:rPr>
              <a:t>(по С.И. Куликову)</a:t>
            </a:r>
            <a:r>
              <a:rPr lang="ru-RU" dirty="0">
                <a:solidFill>
                  <a:srgbClr val="1F5FA0"/>
                </a:solidFill>
              </a:rPr>
              <a:t/>
            </a:r>
            <a:br>
              <a:rPr lang="ru-RU" dirty="0">
                <a:solidFill>
                  <a:srgbClr val="1F5FA0"/>
                </a:solidFill>
              </a:rPr>
            </a:br>
            <a:endParaRPr lang="ru-RU" dirty="0">
              <a:solidFill>
                <a:srgbClr val="1F5F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-457200">
              <a:buFont typeface="+mj-lt"/>
              <a:buAutoNum type="arabicPeriod" startAt="3"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Научно-педагогическая деятельность (научно-исследовательская), </a:t>
            </a:r>
            <a:r>
              <a:rPr lang="ru-RU" dirty="0"/>
              <a:t>по изучению возможностей применения педагогической теории и методов для укрепления и сохранения здоровья населения.</a:t>
            </a:r>
          </a:p>
          <a:p>
            <a:pPr marL="457200" lvl="0" indent="-457200">
              <a:buFont typeface="+mj-lt"/>
              <a:buAutoNum type="arabicPeriod" startAt="3"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Методическая деятельность по обучению среднего и младшего медицинского персонала методам контроля над </a:t>
            </a:r>
            <a:r>
              <a:rPr lang="ru-RU" b="1" dirty="0" err="1">
                <a:solidFill>
                  <a:schemeClr val="accent3">
                    <a:lumMod val="75000"/>
                  </a:schemeClr>
                </a:solidFill>
              </a:rPr>
              <a:t>самосохранителъным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 поведением пациентов, </a:t>
            </a:r>
            <a:r>
              <a:rPr lang="ru-RU" dirty="0"/>
              <a:t>а также по ознакомлению их с методами предупреждения разных заболеваний</a:t>
            </a:r>
          </a:p>
          <a:p>
            <a:endParaRPr lang="ru-RU" dirty="0"/>
          </a:p>
        </p:txBody>
      </p:sp>
      <p:pic>
        <p:nvPicPr>
          <p:cNvPr id="6146" name="Picture 2" descr="https://iconizer.net/files/Medical_Vista/orig/medicine_ja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578" y="4505459"/>
            <a:ext cx="2039450" cy="203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67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Цели разных видов педагогической деятельности </a:t>
            </a:r>
            <a:r>
              <a:rPr lang="ru-RU" b="1" dirty="0" smtClean="0"/>
              <a:t>врача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4327574"/>
          </a:xfrm>
        </p:spPr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ru-RU" dirty="0"/>
              <a:t>передача медицинских знаний и культурного опыта для популяризации здорового образа жизни;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формирование установок и навыков </a:t>
            </a:r>
            <a:r>
              <a:rPr lang="ru-RU" dirty="0" err="1"/>
              <a:t>самосохранительного</a:t>
            </a:r>
            <a:r>
              <a:rPr lang="ru-RU" dirty="0"/>
              <a:t> поведения у людей, имеющих предрасположенность к определенным заболеваниям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формирование установок и навыков </a:t>
            </a:r>
            <a:r>
              <a:rPr lang="ru-RU" dirty="0" err="1"/>
              <a:t>самосохранительного</a:t>
            </a:r>
            <a:r>
              <a:rPr lang="ru-RU" dirty="0"/>
              <a:t> поведения у пациентов с хроническими заболеваниями;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выявление наиболее эффективных педагогических моделей взаимодействия с пациентами, приемов и методов, позволяющих повысить качество медицинской помощи населению;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управление работой среднего и младшего медицинского персонала.</a:t>
            </a:r>
          </a:p>
          <a:p>
            <a:endParaRPr lang="ru-RU" dirty="0"/>
          </a:p>
        </p:txBody>
      </p:sp>
      <p:pic>
        <p:nvPicPr>
          <p:cNvPr id="5126" name="Picture 6" descr="https://endokam.ru/wp-content/uploads/2018/07/766bb8b04529e2c55e0d1a603823188b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8975" y="160964"/>
            <a:ext cx="1715852" cy="2189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678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Средства достижения цели в разных видах педагогической деятельности </a:t>
            </a:r>
            <a:r>
              <a:rPr lang="ru-RU" b="1" dirty="0" smtClean="0"/>
              <a:t>врача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4521005"/>
          </a:xfrm>
        </p:spPr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ru-RU" dirty="0"/>
              <a:t>распространение специальной литературы, пропаганда через СМИ, беседы, конференции, семинары;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методы и приемы обучения и воспитания, наглядные и технические средства, индивидуальная работа с пациентами;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методы научного познания (наблюдение, эксперимент, моделирование, разработка и внедрение новых педагогических технологий);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методы и приемы управления коллективом, способы делегирования полномочий, индивидуальная работа с младшим персоналом.</a:t>
            </a:r>
          </a:p>
          <a:p>
            <a:endParaRPr lang="ru-RU" dirty="0"/>
          </a:p>
        </p:txBody>
      </p:sp>
      <p:pic>
        <p:nvPicPr>
          <p:cNvPr id="8194" name="Picture 2" descr="http://www.playcast.ru/uploads/2017/04/19/2235837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1249" y="4022237"/>
            <a:ext cx="2664351" cy="264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7986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Результаты разных видов педагогической деятельности врача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4582551"/>
          </a:xfrm>
        </p:spPr>
        <p:txBody>
          <a:bodyPr>
            <a:normAutofit fontScale="92500"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ru-RU" dirty="0"/>
              <a:t>представления о модели здорового образа жизни, основанной не на запретах, а на рекомендациях у пациентов, медицинских работников среднего звена и самих врачей (поскольку нет лучшего способа усвоить знания, как учить других);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увеличение количества здоровых людей с установкой на </a:t>
            </a:r>
            <a:r>
              <a:rPr lang="ru-RU" dirty="0" err="1"/>
              <a:t>самосохранительное</a:t>
            </a:r>
            <a:r>
              <a:rPr lang="ru-RU" dirty="0"/>
              <a:t> поведение из числа находящихся в группе риска по каким-либо из вышеперечисленных факторов;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улучшение качества жизни у пациентов с хроническими заболеваниями вследствие развития установки и навыков самосохранения;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новое педагогическое знание – в виде схем, новых технологий, методов, правил взаимодействия с пациентом, форм организации процессов воспитания не только больного, но и здорового человека;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творчески работающий развитый коллектив, обеспечивающий высокое качество медицинских услуг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92503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/>
              <a:t>Условия и факторы успешности педагогического процесса, интегрированного в профессиональную деятельность врача</a:t>
            </a:r>
            <a:endParaRPr lang="ru-RU" sz="4000" b="1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3771900" y="2306514"/>
            <a:ext cx="0" cy="61546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8727829" y="2306513"/>
            <a:ext cx="0" cy="61546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1727688" y="3508130"/>
            <a:ext cx="3701562" cy="18903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/>
              <a:t>Субъективные психологические факторы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900495" y="3508130"/>
            <a:ext cx="3701562" cy="18903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/>
              <a:t>Объективные факторы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7181395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Субъективные психологические факторы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748" y="2157731"/>
            <a:ext cx="10753725" cy="4397912"/>
          </a:xfrm>
        </p:spPr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особенности мотивационной сферы </a:t>
            </a:r>
            <a:r>
              <a:rPr lang="ru-RU" dirty="0"/>
              <a:t>личности пациента;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возможная предвзятость </a:t>
            </a:r>
            <a:r>
              <a:rPr lang="ru-RU" dirty="0"/>
              <a:t>субъектов процесса воспитания (врача и пациента, врача и среднего медперсонала);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направленность обучающихся </a:t>
            </a:r>
            <a:r>
              <a:rPr lang="ru-RU" dirty="0"/>
              <a:t>(здоровых людей, пациентов, медсестер и др.) на овладение ими учебным материалом (или ее отсутствие);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избирательность внимания </a:t>
            </a:r>
            <a:r>
              <a:rPr lang="ru-RU" dirty="0"/>
              <a:t>у пациентов по отношению к информации, </a:t>
            </a:r>
            <a:r>
              <a:rPr lang="ru-RU" b="1" dirty="0"/>
              <a:t>связанной с воспитанием </a:t>
            </a:r>
            <a:r>
              <a:rPr lang="ru-RU" b="1" dirty="0" err="1"/>
              <a:t>самосохранительного</a:t>
            </a:r>
            <a:r>
              <a:rPr lang="ru-RU" b="1" dirty="0"/>
              <a:t> поведения;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наличие или отсутствие </a:t>
            </a:r>
            <a:r>
              <a:rPr lang="ru-RU" b="1" dirty="0" err="1"/>
              <a:t>самосохранительной</a:t>
            </a:r>
            <a:r>
              <a:rPr lang="ru-RU" b="1" dirty="0"/>
              <a:t> установки </a:t>
            </a:r>
            <a:r>
              <a:rPr lang="ru-RU" dirty="0"/>
              <a:t>как готовности активно действовать для реализации программы воспитания.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089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267722"/>
          </a:xfrm>
        </p:spPr>
        <p:txBody>
          <a:bodyPr/>
          <a:lstStyle/>
          <a:p>
            <a:r>
              <a:rPr lang="ru-RU" b="1" dirty="0"/>
              <a:t>Объективные факторы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1562100"/>
            <a:ext cx="11140206" cy="5295901"/>
          </a:xfrm>
        </p:spPr>
        <p:txBody>
          <a:bodyPr>
            <a:normAutofit fontScale="92500" lnSpcReduction="20000"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ru-RU" b="1" dirty="0" smtClean="0"/>
              <a:t>содержание материала </a:t>
            </a:r>
            <a:r>
              <a:rPr lang="ru-RU" dirty="0"/>
              <a:t>– фактическая информация о состоянии и перспективах здоровья пациента, понятия превенции в сохранении здоровья, умения или навыки </a:t>
            </a:r>
            <a:r>
              <a:rPr lang="ru-RU" dirty="0" err="1"/>
              <a:t>самосохранительного</a:t>
            </a:r>
            <a:r>
              <a:rPr lang="ru-RU" dirty="0"/>
              <a:t> поведения и т.д.;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форма материала </a:t>
            </a:r>
            <a:r>
              <a:rPr lang="ru-RU" dirty="0"/>
              <a:t>– жизненная (основанная на примерах, прецедентах) или дидактическая (базирующаяся на теории), образная (с использованием наглядных материалов и пособий), или речевая;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степень трудности </a:t>
            </a:r>
            <a:r>
              <a:rPr lang="ru-RU" dirty="0"/>
              <a:t>– наличие в нем более или менее отчетливых закономерностей, доступных для понимания обучаемого;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значение для субъекта обучения </a:t>
            </a:r>
            <a:r>
              <a:rPr lang="ru-RU" dirty="0"/>
              <a:t>(пациента, здорового человека или другого медицинского персонала) – познавательное, практическое, этическое, эстетическое, социальное или воспитательное;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возможность осмысления</a:t>
            </a:r>
            <a:r>
              <a:rPr lang="ru-RU" dirty="0"/>
              <a:t>, то есть наличие у врача, обучающего пациента, понятий и действий, необходимых для понимания элементов материала и установления связей между ними;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особенности структуры материала </a:t>
            </a:r>
            <a:r>
              <a:rPr lang="ru-RU" dirty="0"/>
              <a:t>(логическая или семантическая);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объем</a:t>
            </a:r>
            <a:r>
              <a:rPr lang="ru-RU" dirty="0"/>
              <a:t> (количество входящих в него отдельных элементов);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привлекательность</a:t>
            </a:r>
            <a:r>
              <a:rPr lang="ru-RU" dirty="0"/>
              <a:t>, то есть способность вызывать положительные чувства у субъектов обучения.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97229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808892"/>
            <a:ext cx="10753725" cy="4968973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solidFill>
                  <a:schemeClr val="accent3">
                    <a:lumMod val="75000"/>
                  </a:schemeClr>
                </a:solidFill>
              </a:rPr>
              <a:t>Цель воспитания пациента</a:t>
            </a:r>
            <a:r>
              <a:rPr lang="ru-RU" sz="44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4400" dirty="0" smtClean="0"/>
              <a:t>– </a:t>
            </a:r>
            <a:r>
              <a:rPr lang="ru-RU" sz="4400" dirty="0"/>
              <a:t>сформировать у него индивидуальные основы </a:t>
            </a:r>
            <a:r>
              <a:rPr lang="ru-RU" sz="4400" dirty="0" err="1"/>
              <a:t>самосохранительной</a:t>
            </a:r>
            <a:r>
              <a:rPr lang="ru-RU" sz="4400" dirty="0"/>
              <a:t> деятельности. </a:t>
            </a:r>
            <a:r>
              <a:rPr lang="ru-RU" sz="4400" dirty="0" smtClean="0"/>
              <a:t> </a:t>
            </a:r>
            <a:endParaRPr lang="ru-RU" sz="4400" dirty="0"/>
          </a:p>
        </p:txBody>
      </p:sp>
      <p:pic>
        <p:nvPicPr>
          <p:cNvPr id="9218" name="Picture 2" descr="http://ds-fialka-stupino.edusite.ru/images/rp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0" y="2953191"/>
            <a:ext cx="4053254" cy="3440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317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Методы воспитания основ самосохранения</a:t>
            </a:r>
            <a:r>
              <a:rPr lang="ru-RU" dirty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2470638"/>
            <a:ext cx="10753725" cy="3307227"/>
          </a:xfrm>
        </p:spPr>
        <p:txBody>
          <a:bodyPr/>
          <a:lstStyle/>
          <a:p>
            <a:pPr marL="457200" indent="-457200">
              <a:buFont typeface="+mj-lt"/>
              <a:buAutoNum type="alphaUcPeriod"/>
            </a:pPr>
            <a:r>
              <a:rPr lang="ru-RU" sz="2800" dirty="0" smtClean="0"/>
              <a:t>методы </a:t>
            </a:r>
            <a:r>
              <a:rPr lang="ru-RU" sz="2800" dirty="0"/>
              <a:t>формирования и развития основ самосохранения в сознании личности;</a:t>
            </a:r>
          </a:p>
          <a:p>
            <a:pPr marL="457200" indent="-457200">
              <a:buFont typeface="+mj-lt"/>
              <a:buAutoNum type="alphaUcPeriod"/>
            </a:pPr>
            <a:r>
              <a:rPr lang="ru-RU" sz="2800" dirty="0" smtClean="0"/>
              <a:t>методы </a:t>
            </a:r>
            <a:r>
              <a:rPr lang="ru-RU" sz="2800" dirty="0"/>
              <a:t>организации и развития опыта </a:t>
            </a:r>
            <a:r>
              <a:rPr lang="ru-RU" sz="2800" dirty="0" err="1"/>
              <a:t>самосохранительной</a:t>
            </a:r>
            <a:r>
              <a:rPr lang="ru-RU" sz="2800" dirty="0"/>
              <a:t> деятельности;</a:t>
            </a:r>
          </a:p>
          <a:p>
            <a:pPr marL="457200" indent="-457200">
              <a:buFont typeface="+mj-lt"/>
              <a:buAutoNum type="alphaUcPeriod"/>
            </a:pPr>
            <a:r>
              <a:rPr lang="ru-RU" sz="2800" dirty="0" smtClean="0"/>
              <a:t>методы </a:t>
            </a:r>
            <a:r>
              <a:rPr lang="ru-RU" sz="2800" dirty="0"/>
              <a:t>стимулирования мотивации, контроля, самоконтроля и самооценки </a:t>
            </a:r>
            <a:r>
              <a:rPr lang="ru-RU" sz="2800" dirty="0" err="1"/>
              <a:t>самосохранительной</a:t>
            </a:r>
            <a:r>
              <a:rPr lang="ru-RU" sz="2800" dirty="0"/>
              <a:t> деятельности.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00413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Методы формирования и развития основ самосохранения в сознании личности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4723228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Лекция – </a:t>
            </a:r>
            <a:r>
              <a:rPr lang="ru-RU" dirty="0"/>
              <a:t>устное систематическое и последовательное изложение материала по какой-либо </a:t>
            </a:r>
            <a:r>
              <a:rPr lang="ru-RU" dirty="0" smtClean="0"/>
              <a:t>проблеме (монологическая форма).</a:t>
            </a:r>
            <a:endParaRPr lang="ru-RU" b="1" dirty="0" smtClean="0"/>
          </a:p>
          <a:p>
            <a:pPr marL="457200" indent="-457200">
              <a:buFont typeface="+mj-lt"/>
              <a:buAutoNum type="arabicPeriod"/>
            </a:pPr>
            <a:r>
              <a:rPr lang="ru-RU" b="1" dirty="0"/>
              <a:t>В</a:t>
            </a:r>
            <a:r>
              <a:rPr lang="ru-RU" b="1" dirty="0" smtClean="0"/>
              <a:t>оспитательная беседа </a:t>
            </a:r>
            <a:r>
              <a:rPr lang="ru-RU" dirty="0" smtClean="0"/>
              <a:t>состоит из  </a:t>
            </a:r>
            <a:r>
              <a:rPr lang="ru-RU" dirty="0" err="1" smtClean="0"/>
              <a:t>краткоговступления</a:t>
            </a:r>
            <a:r>
              <a:rPr lang="ru-RU" dirty="0" smtClean="0"/>
              <a:t> </a:t>
            </a:r>
            <a:r>
              <a:rPr lang="ru-RU" dirty="0"/>
              <a:t>врача и постановки вопросов для обсуждения, преимущественно проблемного характера. 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В дискуссии</a:t>
            </a:r>
            <a:r>
              <a:rPr lang="ru-RU" dirty="0" smtClean="0"/>
              <a:t> </a:t>
            </a:r>
            <a:r>
              <a:rPr lang="ru-RU" dirty="0"/>
              <a:t>активизируется интеллектуальная и эмоциональная активность самих пациентов. Для ее проведения требуется сформулировать название, вопросы для обсуждения, выбрать ведущего (если это не врач, а, к примеру, волонтер), ознакомить участников с правилами. Результатом обсуждения является осмысление информации. 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Рассказ</a:t>
            </a:r>
            <a:r>
              <a:rPr lang="ru-RU" b="1" dirty="0"/>
              <a:t>, показ, обсуждение, анализ прецедента</a:t>
            </a:r>
            <a:r>
              <a:rPr lang="ru-RU" dirty="0"/>
              <a:t> (факта из жизни другого пациента, персонажа из кинофильма и т.д.), анализ ситуации развития </a:t>
            </a:r>
            <a:r>
              <a:rPr lang="ru-RU" dirty="0" err="1"/>
              <a:t>самосохранительной</a:t>
            </a:r>
            <a:r>
              <a:rPr lang="ru-RU" dirty="0"/>
              <a:t> деятельности конкретизируют общие проблемы, иллюстрируют их на примерах и активизируют рефлексию – собственную активность сознания личности. Действие этих методов основано на способности к </a:t>
            </a:r>
            <a:r>
              <a:rPr lang="ru-RU" dirty="0" err="1"/>
              <a:t>интериоризации</a:t>
            </a:r>
            <a:r>
              <a:rPr lang="ru-RU" dirty="0"/>
              <a:t> (переводу во внутренний план действий) установок, </a:t>
            </a:r>
            <a:r>
              <a:rPr lang="ru-RU" dirty="0" smtClean="0"/>
              <a:t>убеждений</a:t>
            </a:r>
            <a:r>
              <a:rPr lang="ru-RU" dirty="0"/>
              <a:t>, взглядов и социальных представлений, которые индивид усваивает в готовом виде из социальной среды. 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Внушение </a:t>
            </a:r>
            <a:r>
              <a:rPr lang="ru-RU" b="1" dirty="0"/>
              <a:t>(суггестия)</a:t>
            </a:r>
            <a:r>
              <a:rPr lang="ru-RU" dirty="0"/>
              <a:t> – воздействие на личность с помощью иррациональных приемов при сниженной критичности личности, при известном доверии к внушающему. </a:t>
            </a:r>
          </a:p>
          <a:p>
            <a:pPr marL="0" indent="0">
              <a:buNone/>
            </a:pPr>
            <a:r>
              <a:rPr lang="ru-RU" dirty="0"/>
              <a:t>Формирование установки к </a:t>
            </a:r>
            <a:r>
              <a:rPr lang="ru-RU" dirty="0" err="1"/>
              <a:t>самосохранительной</a:t>
            </a:r>
            <a:r>
              <a:rPr lang="ru-RU" dirty="0"/>
              <a:t> деятельности и стремления действовать по установленному образцу – ключевой момент для воспитания пациента данным методом.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73373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Методы воспитания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педагогическое требование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приучение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упражнение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воспитывающие ситуации,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тренинги и ролевые игры.</a:t>
            </a:r>
          </a:p>
          <a:p>
            <a:endParaRPr lang="ru-RU" dirty="0"/>
          </a:p>
        </p:txBody>
      </p:sp>
      <p:pic>
        <p:nvPicPr>
          <p:cNvPr id="10242" name="Picture 2" descr="https://openclipart.org/image/2400px/svg_to_png/285045/publicdomainq-medicine-doctor-ma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486" y="1725561"/>
            <a:ext cx="4595430" cy="519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86647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685800"/>
            <a:ext cx="10753725" cy="5092065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</a:rPr>
              <a:t>ПЕДАГОГИЧЕСКОЕ ТРЕБОВАНИЕ КАК МЕТОД ВОСПИТАНИЯ</a:t>
            </a:r>
          </a:p>
          <a:p>
            <a:pPr algn="ctr"/>
            <a:endParaRPr lang="ru-RU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может выражать нормы поведения пациента, которые необходимы для обогащения его социального опыта;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выступать как реальная задача, выполнение которой усиливает механизм </a:t>
            </a:r>
            <a:r>
              <a:rPr lang="ru-RU" dirty="0" err="1"/>
              <a:t>самосохранителъной</a:t>
            </a:r>
            <a:r>
              <a:rPr lang="ru-RU" dirty="0"/>
              <a:t> деятельности или формирует новые ее аспекты;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иметь стимулирующую или «сковывающую» функцию в виде указаний о переходе к новым действиям или прекращении действий;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помочь уяснить смысл, полезность или необходимость действия, поступка.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1321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14343" y="500360"/>
            <a:ext cx="35926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Требования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6" name="Прямая со стрелкой 5"/>
          <p:cNvCxnSpPr>
            <a:stCxn id="4" idx="2"/>
          </p:cNvCxnSpPr>
          <p:nvPr/>
        </p:nvCxnSpPr>
        <p:spPr>
          <a:xfrm flipH="1">
            <a:off x="4136781" y="1423690"/>
            <a:ext cx="1973887" cy="8748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4" idx="2"/>
          </p:cNvCxnSpPr>
          <p:nvPr/>
        </p:nvCxnSpPr>
        <p:spPr>
          <a:xfrm>
            <a:off x="6110668" y="1423690"/>
            <a:ext cx="1938690" cy="8748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/>
          <p:cNvSpPr/>
          <p:nvPr/>
        </p:nvSpPr>
        <p:spPr>
          <a:xfrm>
            <a:off x="1424354" y="2369529"/>
            <a:ext cx="3745523" cy="1169376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</a:rPr>
              <a:t>ПРЯМЫЕ</a:t>
            </a:r>
            <a:endParaRPr lang="ru-RU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7423638" y="2396372"/>
            <a:ext cx="3587262" cy="1169376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</a:rPr>
              <a:t>ЗАВУАЛИРО-ВАННЫЕ</a:t>
            </a:r>
            <a:endParaRPr lang="ru-RU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1266" name="Picture 2" descr="https://pbs.twimg.com/media/DvA5XCCW0AAP4Vb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816" y="3954342"/>
            <a:ext cx="2918128" cy="2903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1461934" y="4197960"/>
            <a:ext cx="3103685" cy="2059598"/>
          </a:xfrm>
          <a:prstGeom prst="rect">
            <a:avLst/>
          </a:prstGeom>
          <a:solidFill>
            <a:srgbClr val="146DA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имеют вид приказания, указания, инструкции, отдаются решительным </a:t>
            </a:r>
            <a:r>
              <a:rPr lang="ru-RU" sz="2400" b="1" dirty="0" smtClean="0"/>
              <a:t>тоном</a:t>
            </a:r>
            <a:endParaRPr lang="ru-RU" sz="2400" b="1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7616351" y="4197960"/>
            <a:ext cx="3640016" cy="2059598"/>
          </a:xfrm>
          <a:prstGeom prst="rect">
            <a:avLst/>
          </a:prstGeom>
          <a:solidFill>
            <a:srgbClr val="146DA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апеллируют к переживаниям, мотивам, интересам пациентов и предъявляются в виде совета, рекомендации</a:t>
            </a:r>
          </a:p>
        </p:txBody>
      </p:sp>
      <p:cxnSp>
        <p:nvCxnSpPr>
          <p:cNvPr id="11264" name="Прямая со стрелкой 11263"/>
          <p:cNvCxnSpPr/>
          <p:nvPr/>
        </p:nvCxnSpPr>
        <p:spPr>
          <a:xfrm>
            <a:off x="3193812" y="3565748"/>
            <a:ext cx="0" cy="4440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9348428" y="3565748"/>
            <a:ext cx="0" cy="4440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60998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685800"/>
            <a:ext cx="10753725" cy="5899638"/>
          </a:xfrm>
        </p:spPr>
        <p:txBody>
          <a:bodyPr/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Приучение</a:t>
            </a:r>
            <a:r>
              <a:rPr lang="ru-RU" dirty="0"/>
              <a:t> предполагает культивирование у воспитанников способности к организованным действиям и разумному поведению как условию устойчивых форм поведения. </a:t>
            </a:r>
            <a:endParaRPr lang="ru-RU" dirty="0" smtClean="0"/>
          </a:p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Воспитывающие ситуации </a:t>
            </a:r>
            <a:r>
              <a:rPr lang="ru-RU" dirty="0"/>
              <a:t>– это обстоятельства затруднения, выбора, побуждения к действию, которые используются врачом для создания условий для сознательной активной </a:t>
            </a:r>
            <a:r>
              <a:rPr lang="ru-RU" dirty="0" err="1"/>
              <a:t>самосохранительной</a:t>
            </a:r>
            <a:r>
              <a:rPr lang="ru-RU" dirty="0"/>
              <a:t> деятельности пациента, в которой проверяются сложившиеся и формируются новые нормы поведения, ценности. </a:t>
            </a:r>
            <a:br>
              <a:rPr lang="ru-RU" dirty="0"/>
            </a:br>
            <a:r>
              <a:rPr lang="ru-RU" dirty="0"/>
              <a:t>В</a:t>
            </a:r>
            <a:r>
              <a:rPr lang="ru-RU" i="1" dirty="0"/>
              <a:t> 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ролевых играх и тренингах </a:t>
            </a:r>
            <a:r>
              <a:rPr lang="ru-RU" dirty="0"/>
              <a:t>инсценируются жизненные ситуации и проигрываются разные модели поведения, затем обсуждаются и выносятся рекомендации. Достигается цель формирования навыков общения, поведения, управления своими эмоциями.</a:t>
            </a:r>
          </a:p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Упражнение</a:t>
            </a:r>
            <a:r>
              <a:rPr lang="ru-RU" dirty="0" smtClean="0"/>
              <a:t> – планомерно </a:t>
            </a:r>
            <a:r>
              <a:rPr lang="ru-RU" dirty="0"/>
              <a:t>организованное повторное выполнение действия (умственного или практического). с целью его усвоения.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28685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Профилактическая медицина</a:t>
            </a:r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7224" y="1827042"/>
            <a:ext cx="10753725" cy="3766185"/>
          </a:xfrm>
        </p:spPr>
        <p:txBody>
          <a:bodyPr/>
          <a:lstStyle/>
          <a:p>
            <a:r>
              <a:rPr lang="ru-RU" dirty="0"/>
              <a:t>Профилактическая медицина – направление в медицине, ставящее своей задачей разработку и осуществление широких санитарно-оздоровительных и лечебно-профилактических мер по предупреждению заболеваемости и инвалидности, увеличению продолжительности жизни населения.</a:t>
            </a:r>
          </a:p>
        </p:txBody>
      </p:sp>
      <p:pic>
        <p:nvPicPr>
          <p:cNvPr id="16388" name="Picture 4" descr="http://images.easyfreeclipart.com/301/funny-doctor-cartoon-medical-clip-art-images-30172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011" y="3288324"/>
            <a:ext cx="2095185" cy="3138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84103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/>
              <a:t>Городской центр медицинской профилактики </a:t>
            </a:r>
            <a:endParaRPr lang="ru-RU" sz="4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2011680"/>
            <a:ext cx="11122621" cy="451221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ФУНКЦИИ ЦЕНТРА МЕДИЦИНСКОЙ ПРОФИЛАКТИКИ</a:t>
            </a:r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организация и проведение мероприятий в области гигиенического обучения и воспитания населения;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организация и проведение обучения медицинских работников в области профилактики заболеваний, охраны и укрепления здоровья населения;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участие в проведении подготовки специалистов других ведомств по актуальным проблемам профилактики заболеваний, охраны и укрепления здоровья населения;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организация массовых профилактических и оздоровительных мероприятий совместно с лечебно-профилактическими учреждениями;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оказание населению профилактической и консультативно-оздоровительной помощи.</a:t>
            </a:r>
          </a:p>
          <a:p>
            <a:endParaRPr lang="ru-RU" dirty="0"/>
          </a:p>
        </p:txBody>
      </p:sp>
      <p:pic>
        <p:nvPicPr>
          <p:cNvPr id="12290" name="Picture 2" descr="https://jobfilter.ru/uploaded_files/images/2017/08/10/433975/YAFoUOYpeHnPx7N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647" y="0"/>
            <a:ext cx="1179928" cy="117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34216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422032"/>
            <a:ext cx="10753725" cy="637442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3000" b="1" dirty="0" smtClean="0">
                <a:solidFill>
                  <a:schemeClr val="accent3">
                    <a:lumMod val="75000"/>
                  </a:schemeClr>
                </a:solidFill>
              </a:rPr>
              <a:t>ОСНОВНЫЕ НАПРАВЛЕНИЯ РАБОТЫ</a:t>
            </a:r>
          </a:p>
          <a:p>
            <a:pPr algn="ctr"/>
            <a:endParaRPr lang="ru-RU" dirty="0"/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Организационно-методическая работа</a:t>
            </a:r>
          </a:p>
          <a:p>
            <a:r>
              <a:rPr lang="ru-RU" dirty="0"/>
              <a:t>– подготовка методических материалов для отделений (кабинетов) медицинской профилактики, медицинских работников, педагогов и др.;</a:t>
            </a:r>
          </a:p>
          <a:p>
            <a:r>
              <a:rPr lang="ru-RU" dirty="0"/>
              <a:t>– разработка, приобретение и внедрение профилактических</a:t>
            </a:r>
          </a:p>
          <a:p>
            <a:r>
              <a:rPr lang="ru-RU" dirty="0"/>
              <a:t>программ;</a:t>
            </a:r>
          </a:p>
          <a:p>
            <a:r>
              <a:rPr lang="ru-RU" dirty="0"/>
              <a:t>– создание видеофильмов и видеоклипов, </a:t>
            </a:r>
            <a:r>
              <a:rPr lang="ru-RU" dirty="0" err="1"/>
              <a:t>аудиороликов</a:t>
            </a:r>
            <a:r>
              <a:rPr lang="ru-RU" dirty="0"/>
              <a:t>;</a:t>
            </a:r>
          </a:p>
          <a:p>
            <a:r>
              <a:rPr lang="ru-RU" dirty="0"/>
              <a:t>– методические консультации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pPr marL="457200" lvl="0" indent="-457200">
              <a:buFont typeface="+mj-lt"/>
              <a:buAutoNum type="arabicPeriod" startAt="2"/>
            </a:pPr>
            <a:r>
              <a:rPr lang="ru-RU" b="1" dirty="0"/>
              <a:t>Социологические исследования</a:t>
            </a:r>
          </a:p>
          <a:p>
            <a:r>
              <a:rPr lang="ru-RU" dirty="0"/>
              <a:t>– изучение распространенности поведенческих факторов риска неинфекционных заболеваний, в </a:t>
            </a:r>
            <a:r>
              <a:rPr lang="ru-RU" dirty="0" err="1"/>
              <a:t>т.ч</a:t>
            </a:r>
            <a:r>
              <a:rPr lang="ru-RU" dirty="0"/>
              <a:t>. среди молодежи;</a:t>
            </a:r>
          </a:p>
          <a:p>
            <a:r>
              <a:rPr lang="ru-RU" dirty="0"/>
              <a:t>– изучение информированности населения о факторах риска</a:t>
            </a:r>
          </a:p>
          <a:p>
            <a:r>
              <a:rPr lang="ru-RU" dirty="0"/>
              <a:t>неинфекционных заболеваний, в </a:t>
            </a:r>
            <a:r>
              <a:rPr lang="ru-RU" dirty="0" err="1"/>
              <a:t>т.ч</a:t>
            </a:r>
            <a:r>
              <a:rPr lang="ru-RU" dirty="0"/>
              <a:t>. артериальной гипертонии, курения, низкой физической активности, нерационального питания.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07379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465992"/>
            <a:ext cx="10753725" cy="5311873"/>
          </a:xfrm>
        </p:spPr>
        <p:txBody>
          <a:bodyPr/>
          <a:lstStyle/>
          <a:p>
            <a:pPr marL="457200" lvl="0" indent="-457200">
              <a:buFont typeface="+mj-lt"/>
              <a:buAutoNum type="arabicPeriod" startAt="3"/>
            </a:pPr>
            <a:r>
              <a:rPr lang="ru-RU" b="1" dirty="0"/>
              <a:t>Издательская деятельность</a:t>
            </a:r>
          </a:p>
          <a:p>
            <a:r>
              <a:rPr lang="ru-RU" dirty="0"/>
              <a:t>– материалы для медицинских работников, в </a:t>
            </a:r>
            <a:r>
              <a:rPr lang="ru-RU" dirty="0" err="1"/>
              <a:t>т.ч</a:t>
            </a:r>
            <a:r>
              <a:rPr lang="ru-RU" dirty="0"/>
              <a:t>. разработанные самостоятельно центром медицинской профилактики;</a:t>
            </a:r>
          </a:p>
          <a:p>
            <a:r>
              <a:rPr lang="ru-RU" dirty="0"/>
              <a:t>– пропагандистские материалы для населения, в </a:t>
            </a:r>
            <a:r>
              <a:rPr lang="ru-RU" dirty="0" err="1"/>
              <a:t>т.ч</a:t>
            </a:r>
            <a:r>
              <a:rPr lang="ru-RU" dirty="0"/>
              <a:t>. по профилактике вредных привычек, неинфекционных/инфекционных заболеваний, охране здоровья матери и ребенка, здоровому образу жизни</a:t>
            </a:r>
          </a:p>
          <a:p>
            <a:r>
              <a:rPr lang="ru-RU" dirty="0"/>
              <a:t>и пр</a:t>
            </a:r>
            <a:r>
              <a:rPr lang="ru-RU" dirty="0" smtClean="0"/>
              <a:t>.;</a:t>
            </a:r>
          </a:p>
          <a:p>
            <a:pPr marL="457200" lvl="0" indent="-457200">
              <a:buFont typeface="+mj-lt"/>
              <a:buAutoNum type="arabicPeriod" startAt="4"/>
            </a:pPr>
            <a:endParaRPr lang="ru-RU" b="1" dirty="0"/>
          </a:p>
          <a:p>
            <a:pPr marL="457200" lvl="0" indent="-457200">
              <a:buFont typeface="+mj-lt"/>
              <a:buAutoNum type="arabicPeriod" startAt="4"/>
            </a:pPr>
            <a:r>
              <a:rPr lang="ru-RU" b="1" dirty="0" smtClean="0"/>
              <a:t>Реализация </a:t>
            </a:r>
            <a:r>
              <a:rPr lang="ru-RU" b="1" dirty="0"/>
              <a:t>программ и проектов</a:t>
            </a:r>
          </a:p>
          <a:p>
            <a:r>
              <a:rPr lang="ru-RU" dirty="0"/>
              <a:t>– реализуемые профилактические программы, в </a:t>
            </a:r>
            <a:r>
              <a:rPr lang="ru-RU" dirty="0" err="1"/>
              <a:t>т.ч</a:t>
            </a:r>
            <a:r>
              <a:rPr lang="ru-RU" dirty="0"/>
              <a:t>. федеральные, региональные, муниципальные;</a:t>
            </a:r>
          </a:p>
          <a:p>
            <a:r>
              <a:rPr lang="ru-RU" dirty="0"/>
              <a:t>– участие в реализации международных проектов.</a:t>
            </a:r>
          </a:p>
          <a:p>
            <a:endParaRPr lang="ru-RU" dirty="0"/>
          </a:p>
        </p:txBody>
      </p:sp>
      <p:pic>
        <p:nvPicPr>
          <p:cNvPr id="13314" name="Picture 2" descr="http://med-vesti.ru/wp-content/uploads/2016/09/logo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868" y="4829907"/>
            <a:ext cx="3042139" cy="2028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1969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9085" y="545122"/>
            <a:ext cx="11051930" cy="6392008"/>
          </a:xfrm>
        </p:spPr>
        <p:txBody>
          <a:bodyPr>
            <a:noAutofit/>
          </a:bodyPr>
          <a:lstStyle/>
          <a:p>
            <a:pPr marL="457200" lvl="0" indent="-457200">
              <a:buFont typeface="+mj-lt"/>
              <a:buAutoNum type="arabicPeriod" startAt="5"/>
            </a:pPr>
            <a:r>
              <a:rPr lang="ru-RU" b="1" dirty="0"/>
              <a:t>Массовая работа</a:t>
            </a:r>
          </a:p>
          <a:p>
            <a:r>
              <a:rPr lang="ru-RU" dirty="0"/>
              <a:t>– участие в передачах по телевидению/радиопередачах;</a:t>
            </a:r>
          </a:p>
          <a:p>
            <a:r>
              <a:rPr lang="ru-RU" dirty="0"/>
              <a:t>– публикации в прессе;</a:t>
            </a:r>
          </a:p>
          <a:p>
            <a:r>
              <a:rPr lang="ru-RU" dirty="0"/>
              <a:t>– организация кино-</a:t>
            </a:r>
            <a:r>
              <a:rPr lang="ru-RU" dirty="0" err="1"/>
              <a:t>видеодемонстраций</a:t>
            </a:r>
            <a:r>
              <a:rPr lang="ru-RU" dirty="0"/>
              <a:t>, пресс-конференций</a:t>
            </a:r>
          </a:p>
          <a:p>
            <a:r>
              <a:rPr lang="ru-RU" dirty="0"/>
              <a:t>и круглых столов, тематических вечеров и выставок, конкурсов и</a:t>
            </a:r>
          </a:p>
          <a:p>
            <a:r>
              <a:rPr lang="ru-RU" dirty="0"/>
              <a:t>викторин;</a:t>
            </a:r>
          </a:p>
          <a:p>
            <a:r>
              <a:rPr lang="ru-RU" dirty="0"/>
              <a:t>– работа «телефонов доверия</a:t>
            </a:r>
            <a:r>
              <a:rPr lang="ru-RU" dirty="0" smtClean="0"/>
              <a:t>».</a:t>
            </a:r>
          </a:p>
          <a:p>
            <a:endParaRPr lang="ru-RU" dirty="0"/>
          </a:p>
          <a:p>
            <a:pPr marL="457200" lvl="0" indent="-457200">
              <a:buFont typeface="+mj-lt"/>
              <a:buAutoNum type="arabicPeriod" startAt="6"/>
            </a:pPr>
            <a:r>
              <a:rPr lang="ru-RU" b="1" dirty="0"/>
              <a:t>Консультативно-оздоровительная деятельность</a:t>
            </a:r>
          </a:p>
          <a:p>
            <a:r>
              <a:rPr lang="ru-RU" dirty="0"/>
              <a:t>– проведение консультаций по вопросам укрепления здоровья</a:t>
            </a:r>
          </a:p>
          <a:p>
            <a:r>
              <a:rPr lang="ru-RU" dirty="0"/>
              <a:t>и профилактики заболеваний;</a:t>
            </a:r>
          </a:p>
          <a:p>
            <a:r>
              <a:rPr lang="ru-RU" dirty="0"/>
              <a:t>– оказание консультативно-оздоровительных услуг, в </a:t>
            </a:r>
            <a:r>
              <a:rPr lang="ru-RU" dirty="0" err="1"/>
              <a:t>т.ч</a:t>
            </a:r>
            <a:r>
              <a:rPr lang="ru-RU" dirty="0"/>
              <a:t>. платных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4338" name="Picture 2" descr="https://svoi.us/files/images/c51977619f83ea6b134121eff26e1a50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8135" y="2360810"/>
            <a:ext cx="2677182" cy="267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6855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Школы здоровья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4230858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Школа здоровья </a:t>
            </a:r>
            <a:r>
              <a:rPr lang="ru-RU" dirty="0"/>
              <a:t>– это совокупность средств и методов индивидуального и группового воздействия на пациентов и население, направленная на повышение уровня их знаний, информированности и практических навыков по профилактике заболеваний и </a:t>
            </a:r>
            <a:r>
              <a:rPr lang="ru-RU" dirty="0" smtClean="0"/>
              <a:t>повышения качества </a:t>
            </a:r>
            <a:r>
              <a:rPr lang="ru-RU" dirty="0"/>
              <a:t>жизни, сохранению здоровья.</a:t>
            </a:r>
          </a:p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Школа здоровья </a:t>
            </a:r>
            <a:r>
              <a:rPr lang="ru-RU" dirty="0"/>
              <a:t>создается на базе амбулаторно-поликлинического отделения (учреждения), в том числе кабинета (отделения) медицинской профилактики, центра здоровья, дневного стационара или специализированного (терапевтического, кардиологического, эндокринологического, пульмонологического) отделения стационара учреждения здравоохранения, санатория-профилактория, санатория</a:t>
            </a:r>
            <a:r>
              <a:rPr lang="ru-RU" dirty="0" smtClean="0"/>
              <a:t>.</a:t>
            </a:r>
          </a:p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Основная цель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smtClean="0"/>
              <a:t>школы </a:t>
            </a:r>
            <a:r>
              <a:rPr lang="ru-RU" dirty="0"/>
              <a:t>здоровья – оптимизация, совершенствование доступности и улучшение качества оказания медицинской профилактической помощи населению.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5362" name="Picture 2" descr="http://nsosh3.ucoz.ru/_nw/20/580884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460" y="105327"/>
            <a:ext cx="2120762" cy="172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6335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127737" y="765044"/>
            <a:ext cx="776360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ОБУЧЕНИЕ НАСЕЛЕНИЯ В ШКОЛАХ ЗДОРОВЬЯ И </a:t>
            </a:r>
          </a:p>
          <a:p>
            <a:pPr algn="ctr"/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МЕДИЦИНСКИХ ЦЕНТРАХ ПРОФИЛАКТИКИ</a:t>
            </a:r>
            <a:endParaRPr lang="ru-RU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82619" y="2091040"/>
            <a:ext cx="2183591" cy="665018"/>
          </a:xfrm>
          <a:prstGeom prst="rect">
            <a:avLst/>
          </a:prstGeom>
          <a:solidFill>
            <a:srgbClr val="629D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ИНДИВИДУАЛЬНОЕ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173276" y="2076189"/>
            <a:ext cx="2159443" cy="665018"/>
          </a:xfrm>
          <a:prstGeom prst="rect">
            <a:avLst/>
          </a:prstGeom>
          <a:solidFill>
            <a:srgbClr val="629D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МАССОВОЕ</a:t>
            </a:r>
            <a:endParaRPr lang="ru-RU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920535" y="2063471"/>
            <a:ext cx="2170874" cy="665018"/>
          </a:xfrm>
          <a:prstGeom prst="rect">
            <a:avLst/>
          </a:prstGeom>
          <a:solidFill>
            <a:srgbClr val="629D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ГРУППОВОЕ</a:t>
            </a:r>
            <a:endParaRPr lang="ru-RU" b="1" dirty="0"/>
          </a:p>
        </p:txBody>
      </p:sp>
      <p:sp>
        <p:nvSpPr>
          <p:cNvPr id="13" name="Овал 12"/>
          <p:cNvSpPr/>
          <p:nvPr/>
        </p:nvSpPr>
        <p:spPr>
          <a:xfrm>
            <a:off x="1588539" y="3221355"/>
            <a:ext cx="2571750" cy="2057400"/>
          </a:xfrm>
          <a:prstGeom prst="ellipse">
            <a:avLst/>
          </a:prstGeom>
          <a:solidFill>
            <a:srgbClr val="629D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обучение, проводимое с отдельными индивидуумами</a:t>
            </a:r>
            <a:endParaRPr lang="ru-RU" b="1" dirty="0"/>
          </a:p>
        </p:txBody>
      </p:sp>
      <p:sp>
        <p:nvSpPr>
          <p:cNvPr id="14" name="Овал 13"/>
          <p:cNvSpPr/>
          <p:nvPr/>
        </p:nvSpPr>
        <p:spPr>
          <a:xfrm>
            <a:off x="4397912" y="3024794"/>
            <a:ext cx="3223259" cy="3611880"/>
          </a:xfrm>
          <a:prstGeom prst="ellipse">
            <a:avLst/>
          </a:prstGeom>
          <a:solidFill>
            <a:srgbClr val="629DD1"/>
          </a:solidFill>
          <a:ln>
            <a:solidFill>
              <a:srgbClr val="629D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обучение, проводимое с группами лиц, имеющих сходные симптомы и факторы риска (целевые группы, </a:t>
            </a:r>
            <a:r>
              <a:rPr lang="ru-RU" b="1" dirty="0" err="1"/>
              <a:t>группывысокого</a:t>
            </a:r>
            <a:r>
              <a:rPr lang="ru-RU" b="1" dirty="0"/>
              <a:t> риска)</a:t>
            </a:r>
          </a:p>
        </p:txBody>
      </p:sp>
      <p:sp>
        <p:nvSpPr>
          <p:cNvPr id="15" name="Овал 14"/>
          <p:cNvSpPr/>
          <p:nvPr/>
        </p:nvSpPr>
        <p:spPr>
          <a:xfrm>
            <a:off x="7967122" y="3221355"/>
            <a:ext cx="2571750" cy="2057400"/>
          </a:xfrm>
          <a:prstGeom prst="ellipse">
            <a:avLst/>
          </a:prstGeom>
          <a:solidFill>
            <a:srgbClr val="629DD1"/>
          </a:solidFill>
          <a:ln>
            <a:solidFill>
              <a:srgbClr val="629D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обучение, охватывающее большие группы населения (популяцию) или все население в целом.</a:t>
            </a:r>
          </a:p>
        </p:txBody>
      </p:sp>
      <p:cxnSp>
        <p:nvCxnSpPr>
          <p:cNvPr id="17" name="Прямая со стрелкой 16"/>
          <p:cNvCxnSpPr>
            <a:stCxn id="6" idx="2"/>
          </p:cNvCxnSpPr>
          <p:nvPr/>
        </p:nvCxnSpPr>
        <p:spPr>
          <a:xfrm flipH="1">
            <a:off x="3966210" y="1596041"/>
            <a:ext cx="2043331" cy="4801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6009541" y="1587435"/>
            <a:ext cx="0" cy="4359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6" idx="2"/>
          </p:cNvCxnSpPr>
          <p:nvPr/>
        </p:nvCxnSpPr>
        <p:spPr>
          <a:xfrm>
            <a:off x="6009541" y="1596041"/>
            <a:ext cx="2163735" cy="4727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2874414" y="2728489"/>
            <a:ext cx="9525" cy="4857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12" idx="2"/>
            <a:endCxn id="14" idx="0"/>
          </p:cNvCxnSpPr>
          <p:nvPr/>
        </p:nvCxnSpPr>
        <p:spPr>
          <a:xfrm>
            <a:off x="6005972" y="2728489"/>
            <a:ext cx="3570" cy="2963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11" idx="2"/>
            <a:endCxn id="15" idx="0"/>
          </p:cNvCxnSpPr>
          <p:nvPr/>
        </p:nvCxnSpPr>
        <p:spPr>
          <a:xfrm flipH="1">
            <a:off x="9252997" y="2741207"/>
            <a:ext cx="1" cy="4801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93260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314325"/>
            <a:ext cx="11620500" cy="6657975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ЛЕКЦИЯ</a:t>
            </a:r>
            <a:r>
              <a:rPr lang="ru-RU" dirty="0" smtClean="0"/>
              <a:t> </a:t>
            </a:r>
            <a:r>
              <a:rPr lang="ru-RU" dirty="0"/>
              <a:t>является массовой формой обучения, характеризуется наибольшей емкостью переработанной лектором информации. За небольшой период времени лектор должен изложить новый, большой материал.</a:t>
            </a:r>
          </a:p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БЕСЕДА</a:t>
            </a:r>
            <a:r>
              <a:rPr lang="ru-RU" b="1" dirty="0" smtClean="0"/>
              <a:t> </a:t>
            </a:r>
            <a:r>
              <a:rPr lang="ru-RU" dirty="0"/>
              <a:t>предполагает активное участие слушателей. Задача ведущего беседу заключается в том, чтобы сделать ее интересной путем наводящих вопросов, вовлекать слушателей в общий разговор.</a:t>
            </a:r>
          </a:p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КРУГЛЫЙ СТОЛ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smtClean="0"/>
              <a:t>– </a:t>
            </a:r>
            <a:r>
              <a:rPr lang="ru-RU" dirty="0"/>
              <a:t>это групповая форма работы, основанная на обсуждении конкретных вопросов, связанных с укреплением и охраной здоровья присутствующих, обменом мнениями.</a:t>
            </a:r>
          </a:p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ПАМЯТКА (БРОШЮРА)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smtClean="0"/>
              <a:t>дается </a:t>
            </a:r>
            <a:r>
              <a:rPr lang="ru-RU" dirty="0"/>
              <a:t>пациенту с целью напомнить ему советы по укреплению и сохранению здоровья</a:t>
            </a:r>
            <a:r>
              <a:rPr lang="ru-RU" dirty="0" smtClean="0"/>
              <a:t>.</a:t>
            </a:r>
          </a:p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СТЕННАЯ САНИТАРНАЯ ПЕЧАТЬ (ПЛАКАТЫ, САНБЮЛЛЕТЕНИ)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smtClean="0"/>
              <a:t>– </a:t>
            </a:r>
            <a:r>
              <a:rPr lang="ru-RU" dirty="0"/>
              <a:t>это массовое средство санитарного просвещения, которое наглядно, красочно и содержит конкретную информацию</a:t>
            </a:r>
            <a:r>
              <a:rPr lang="ru-RU" dirty="0" smtClean="0"/>
              <a:t>.</a:t>
            </a: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ВИДЕО ДЕМОНСТРАЦИЯ </a:t>
            </a:r>
            <a:r>
              <a:rPr lang="ru-RU" dirty="0" smtClean="0"/>
              <a:t>– </a:t>
            </a:r>
            <a:r>
              <a:rPr lang="ru-RU" dirty="0"/>
              <a:t>массовая форма работы, по оптимальным для здоровья стилям жизни и профилактике заболеваний.</a:t>
            </a:r>
          </a:p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УРОКИ И ЧАСЫ ЗДОРОВЬЯ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smtClean="0"/>
              <a:t>– </a:t>
            </a:r>
            <a:r>
              <a:rPr lang="ru-RU" dirty="0"/>
              <a:t>групповая форма, основанная на непосредственном общении медицинского работника (специалиста) с присутствующими.</a:t>
            </a:r>
          </a:p>
          <a:p>
            <a:r>
              <a:rPr lang="ru-RU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68710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06484" y="2967335"/>
            <a:ext cx="65790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Спасибо за внимание!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73963560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Метрополия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Метрополи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108</TotalTime>
  <Words>1851</Words>
  <Application>Microsoft Office PowerPoint</Application>
  <PresentationFormat>Широкоэкранный</PresentationFormat>
  <Paragraphs>150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Wingdings 2</vt:lpstr>
      <vt:lpstr>HDOfficeLightV0</vt:lpstr>
      <vt:lpstr>Метрополия</vt:lpstr>
      <vt:lpstr>Педагогика в работе медицинского персонала. Профилактическая медицина</vt:lpstr>
      <vt:lpstr> Психолого-педагогическая деятельность врача</vt:lpstr>
      <vt:lpstr>Уровни интеграции педагогики и медицины (С.И. Куликова) </vt:lpstr>
      <vt:lpstr>Категории педагогики в профессиональной деятельности врача </vt:lpstr>
      <vt:lpstr>Виды и направления педагогической деятельности врача (по С.И. Куликову) </vt:lpstr>
      <vt:lpstr>Виды и направления педагогической деятельности врача (по С.И. Куликову) </vt:lpstr>
      <vt:lpstr>Цели разных видов педагогической деятельности врача </vt:lpstr>
      <vt:lpstr>Средства достижения цели в разных видах педагогической деятельности врача </vt:lpstr>
      <vt:lpstr>Результаты разных видов педагогической деятельности врача</vt:lpstr>
      <vt:lpstr>Условия и факторы успешности педагогического процесса, интегрированного в профессиональную деятельность врача</vt:lpstr>
      <vt:lpstr>Субъективные психологические факторы</vt:lpstr>
      <vt:lpstr>Объективные факторы</vt:lpstr>
      <vt:lpstr>Презентация PowerPoint</vt:lpstr>
      <vt:lpstr>Методы воспитания основ самосохранения </vt:lpstr>
      <vt:lpstr>Методы формирования и развития основ самосохранения в сознании личности</vt:lpstr>
      <vt:lpstr>Методы воспитания</vt:lpstr>
      <vt:lpstr>Презентация PowerPoint</vt:lpstr>
      <vt:lpstr>Презентация PowerPoint</vt:lpstr>
      <vt:lpstr>Презентация PowerPoint</vt:lpstr>
      <vt:lpstr>Профилактическая медицина</vt:lpstr>
      <vt:lpstr>Городской центр медицинской профилактики </vt:lpstr>
      <vt:lpstr>Презентация PowerPoint</vt:lpstr>
      <vt:lpstr>Презентация PowerPoint</vt:lpstr>
      <vt:lpstr>Презентация PowerPoint</vt:lpstr>
      <vt:lpstr>Школы здоровья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Педагогика в работе медицинского персонала. Профилактическая медицина</dc:title>
  <dc:creator>User</dc:creator>
  <cp:lastModifiedBy>User</cp:lastModifiedBy>
  <cp:revision>35</cp:revision>
  <dcterms:created xsi:type="dcterms:W3CDTF">2019-03-10T02:44:48Z</dcterms:created>
  <dcterms:modified xsi:type="dcterms:W3CDTF">2019-03-10T04:33:19Z</dcterms:modified>
</cp:coreProperties>
</file>