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  <p:sldMasterId id="2147483762" r:id="rId2"/>
  </p:sldMasterIdLst>
  <p:notesMasterIdLst>
    <p:notesMasterId r:id="rId21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73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D1F1F"/>
    <a:srgbClr val="F0A22E"/>
    <a:srgbClr val="F9E0C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1" d="100"/>
          <a:sy n="101" d="100"/>
        </p:scale>
        <p:origin x="144" y="29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8D0D13C-B17D-472D-9691-7D7555534D6F}" type="datetimeFigureOut">
              <a:rPr lang="ru-RU" smtClean="0"/>
              <a:t>10.03.2019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FE6EA90-0EB2-46A8-A104-986E86A981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841339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E6EA90-0EB2-46A8-A104-986E86A98199}" type="slidenum">
              <a:rPr lang="ru-RU" smtClean="0"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84531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4530"/>
            <a:ext cx="9144000" cy="2387600"/>
          </a:xfrm>
        </p:spPr>
        <p:txBody>
          <a:bodyPr anchor="b">
            <a:normAutofit/>
          </a:bodyPr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D56812-86F4-4CBD-9F34-EACB0A7EFBAE}" type="datetimeFigureOut">
              <a:rPr lang="ru-RU" smtClean="0"/>
              <a:t>10.03.2019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84F60-C279-48F3-8776-8D7C4F839D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163163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D56812-86F4-4CBD-9F34-EACB0A7EFBAE}" type="datetimeFigureOut">
              <a:rPr lang="ru-RU" smtClean="0"/>
              <a:t>10.03.2019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84F60-C279-48F3-8776-8D7C4F839D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817929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12423"/>
            <a:ext cx="10515600" cy="2851208"/>
          </a:xfrm>
        </p:spPr>
        <p:txBody>
          <a:bodyPr anchor="b">
            <a:normAutofit/>
          </a:bodyPr>
          <a:lstStyle>
            <a:lvl1pPr>
              <a:defRPr sz="6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52633"/>
            <a:ext cx="105156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D56812-86F4-4CBD-9F34-EACB0A7EFBAE}" type="datetimeFigureOut">
              <a:rPr lang="ru-RU" smtClean="0"/>
              <a:t>10.03.2019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84F60-C279-48F3-8776-8D7C4F839D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118947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45127" y="1828800"/>
            <a:ext cx="5181600" cy="435133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8800"/>
            <a:ext cx="5181600" cy="435133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D56812-86F4-4CBD-9F34-EACB0A7EFBAE}" type="datetimeFigureOut">
              <a:rPr lang="ru-RU" smtClean="0"/>
              <a:t>10.03.2019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84F60-C279-48F3-8776-8D7C4F839D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699442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5127" y="1681850"/>
            <a:ext cx="5156200" cy="825699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45127" y="2507550"/>
            <a:ext cx="5156200" cy="36805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851"/>
            <a:ext cx="5181601" cy="825698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7550"/>
            <a:ext cx="5181601" cy="36805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D56812-86F4-4CBD-9F34-EACB0A7EFBAE}" type="datetimeFigureOut">
              <a:rPr lang="ru-RU" smtClean="0"/>
              <a:t>10.03.2019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84F60-C279-48F3-8776-8D7C4F839D52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937225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D56812-86F4-4CBD-9F34-EACB0A7EFBAE}" type="datetimeFigureOut">
              <a:rPr lang="ru-RU" smtClean="0"/>
              <a:t>10.03.2019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84F60-C279-48F3-8776-8D7C4F839D52}" type="slidenum">
              <a:rPr lang="ru-RU" smtClean="0"/>
              <a:t>‹#›</a:t>
            </a:fld>
            <a:endParaRPr lang="ru-RU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03860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D56812-86F4-4CBD-9F34-EACB0A7EFBAE}" type="datetimeFigureOut">
              <a:rPr lang="ru-RU" smtClean="0"/>
              <a:t>10.03.2019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84F60-C279-48F3-8776-8D7C4F839D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604115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457200"/>
            <a:ext cx="3931920" cy="1600197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1600" y="990600"/>
            <a:ext cx="6172200" cy="48768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1248" y="2057399"/>
            <a:ext cx="3931920" cy="3810001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D56812-86F4-4CBD-9F34-EACB0A7EFBAE}" type="datetimeFigureOut">
              <a:rPr lang="ru-RU" smtClean="0"/>
              <a:t>10.03.2019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84F60-C279-48F3-8776-8D7C4F839D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700769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457200"/>
            <a:ext cx="3931920" cy="1600200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1600" y="990600"/>
            <a:ext cx="6172200" cy="4876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1248" y="2057400"/>
            <a:ext cx="3931920" cy="38100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D56812-86F4-4CBD-9F34-EACB0A7EFBAE}" type="datetimeFigureOut">
              <a:rPr lang="ru-RU" smtClean="0"/>
              <a:t>10.03.2019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84F60-C279-48F3-8776-8D7C4F839D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47204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D56812-86F4-4CBD-9F34-EACB0A7EFBAE}" type="datetimeFigureOut">
              <a:rPr lang="ru-RU" smtClean="0"/>
              <a:t>10.03.2019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84F60-C279-48F3-8776-8D7C4F839D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825020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0362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0362"/>
            <a:ext cx="7734300" cy="581183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D56812-86F4-4CBD-9F34-EACB0A7EFBAE}" type="datetimeFigureOut">
              <a:rPr lang="ru-RU" smtClean="0"/>
              <a:t>10.03.2019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84F60-C279-48F3-8776-8D7C4F839D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6846733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3504" y="770467"/>
            <a:ext cx="10782300" cy="3352800"/>
          </a:xfrm>
        </p:spPr>
        <p:txBody>
          <a:bodyPr anchor="b">
            <a:noAutofit/>
          </a:bodyPr>
          <a:lstStyle>
            <a:lvl1pPr algn="l">
              <a:lnSpc>
                <a:spcPct val="80000"/>
              </a:lnSpc>
              <a:defRPr sz="8800" spc="-120" baseline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67512" y="4206876"/>
            <a:ext cx="9228201" cy="1645920"/>
          </a:xfrm>
        </p:spPr>
        <p:txBody>
          <a:bodyPr>
            <a:normAutofit/>
          </a:bodyPr>
          <a:lstStyle>
            <a:lvl1pPr marL="0" indent="0" algn="l">
              <a:buNone/>
              <a:defRPr sz="3200">
                <a:solidFill>
                  <a:schemeClr val="bg1"/>
                </a:solidFill>
                <a:latin typeface="+mj-lt"/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fld id="{23D56812-86F4-4CBD-9F34-EACB0A7EFBAE}" type="datetimeFigureOut">
              <a:rPr lang="ru-RU" smtClean="0"/>
              <a:t>10.03.2019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5000"/>
                  </a:srgbClr>
                </a:solidFill>
              </a:defRPr>
            </a:lvl1pPr>
          </a:lstStyle>
          <a:p>
            <a:fld id="{CEE84F60-C279-48F3-8776-8D7C4F839D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9244549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D56812-86F4-4CBD-9F34-EACB0A7EFBAE}" type="datetimeFigureOut">
              <a:rPr lang="ru-RU" smtClean="0"/>
              <a:t>10.03.2019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84F60-C279-48F3-8776-8D7C4F839D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3363054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3504" y="767419"/>
            <a:ext cx="10780776" cy="3355848"/>
          </a:xfrm>
        </p:spPr>
        <p:txBody>
          <a:bodyPr anchor="b">
            <a:normAutofit/>
          </a:bodyPr>
          <a:lstStyle>
            <a:lvl1pPr>
              <a:lnSpc>
                <a:spcPct val="80000"/>
              </a:lnSpc>
              <a:defRPr sz="8800" b="0" baseline="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7512" y="4204209"/>
            <a:ext cx="9226296" cy="1645920"/>
          </a:xfrm>
        </p:spPr>
        <p:txBody>
          <a:bodyPr anchor="t">
            <a:normAutofit/>
          </a:bodyPr>
          <a:lstStyle>
            <a:lvl1pPr marL="0" indent="0">
              <a:buNone/>
              <a:defRPr sz="320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D56812-86F4-4CBD-9F34-EACB0A7EFBAE}" type="datetimeFigureOut">
              <a:rPr lang="ru-RU" smtClean="0"/>
              <a:t>10.03.2019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84F60-C279-48F3-8776-8D7C4F839D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9322374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6656" y="1998134"/>
            <a:ext cx="4663440" cy="376732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11330" y="1998134"/>
            <a:ext cx="4663440" cy="376732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D56812-86F4-4CBD-9F34-EACB0A7EFBAE}" type="datetimeFigureOut">
              <a:rPr lang="ru-RU" smtClean="0"/>
              <a:t>10.03.2019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84F60-C279-48F3-8776-8D7C4F839D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799487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040467"/>
            <a:ext cx="4663440" cy="723400"/>
          </a:xfrm>
        </p:spPr>
        <p:txBody>
          <a:bodyPr anchor="ctr">
            <a:normAutofit/>
          </a:bodyPr>
          <a:lstStyle>
            <a:lvl1pPr marL="0" indent="0">
              <a:buNone/>
              <a:defRPr sz="2200" b="0" cap="all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6656" y="2753084"/>
            <a:ext cx="4663440" cy="320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07608" y="2038435"/>
            <a:ext cx="4663440" cy="722376"/>
          </a:xfrm>
        </p:spPr>
        <p:txBody>
          <a:bodyPr anchor="ctr">
            <a:normAutofit/>
          </a:bodyPr>
          <a:lstStyle>
            <a:lvl1pPr marL="0" indent="0">
              <a:buNone/>
              <a:defRPr sz="2200" b="0" cap="all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007608" y="2750990"/>
            <a:ext cx="4663440" cy="320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D56812-86F4-4CBD-9F34-EACB0A7EFBAE}" type="datetimeFigureOut">
              <a:rPr lang="ru-RU" smtClean="0"/>
              <a:t>10.03.2019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84F60-C279-48F3-8776-8D7C4F839D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173004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D56812-86F4-4CBD-9F34-EACB0A7EFBAE}" type="datetimeFigureOut">
              <a:rPr lang="ru-RU" smtClean="0"/>
              <a:t>10.03.2019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84F60-C279-48F3-8776-8D7C4F839D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2595487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D56812-86F4-4CBD-9F34-EACB0A7EFBAE}" type="datetimeFigureOut">
              <a:rPr lang="ru-RU" smtClean="0"/>
              <a:t>10.03.2019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84F60-C279-48F3-8776-8D7C4F839D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2527370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620000" y="0"/>
            <a:ext cx="457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8261404" y="542282"/>
            <a:ext cx="3383280" cy="1920240"/>
          </a:xfrm>
        </p:spPr>
        <p:txBody>
          <a:bodyPr anchor="b">
            <a:noAutofit/>
          </a:bodyPr>
          <a:lstStyle>
            <a:lvl1pPr>
              <a:lnSpc>
                <a:spcPct val="85000"/>
              </a:lnSpc>
              <a:defRPr sz="40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762000"/>
            <a:ext cx="60960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75982" y="2511813"/>
            <a:ext cx="3398520" cy="3126987"/>
          </a:xfrm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>
                <a:solidFill>
                  <a:srgbClr val="262626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D56812-86F4-4CBD-9F34-EACB0A7EFBAE}" type="datetimeFigureOut">
              <a:rPr lang="ru-RU" smtClean="0"/>
              <a:t>10.03.2019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0000"/>
                  </a:srgbClr>
                </a:solidFill>
              </a:defRPr>
            </a:lvl1pPr>
          </a:lstStyle>
          <a:p>
            <a:fld id="{CEE84F60-C279-48F3-8776-8D7C4F839D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4132205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9224" y="5418667"/>
            <a:ext cx="10780776" cy="613283"/>
          </a:xfrm>
        </p:spPr>
        <p:txBody>
          <a:bodyPr anchor="b">
            <a:normAutofit/>
          </a:bodyPr>
          <a:lstStyle>
            <a:lvl1pPr>
              <a:defRPr sz="32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12192000" cy="5330952"/>
          </a:xfrm>
          <a:blipFill>
            <a:blip r:embed="rId2"/>
            <a:stretch>
              <a:fillRect/>
            </a:stretch>
          </a:blipFill>
        </p:spPr>
        <p:txBody>
          <a:bodyPr anchor="t"/>
          <a:lstStyle>
            <a:lvl1pPr marL="0" indent="0" algn="ctr">
              <a:spcBef>
                <a:spcPts val="800"/>
              </a:spcBef>
              <a:buNone/>
              <a:defRPr sz="3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656" y="5909735"/>
            <a:ext cx="9229344" cy="5334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400">
                <a:solidFill>
                  <a:srgbClr val="262626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fld id="{23D56812-86F4-4CBD-9F34-EACB0A7EFBAE}" type="datetimeFigureOut">
              <a:rPr lang="ru-RU" smtClean="0"/>
              <a:t>10.03.2019</a:t>
            </a:fld>
            <a:endParaRPr lang="ru-RU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endParaRPr lang="ru-RU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5000"/>
                  </a:srgbClr>
                </a:solidFill>
              </a:defRPr>
            </a:lvl1pPr>
          </a:lstStyle>
          <a:p>
            <a:fld id="{CEE84F60-C279-48F3-8776-8D7C4F839D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08554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D56812-86F4-4CBD-9F34-EACB0A7EFBAE}" type="datetimeFigureOut">
              <a:rPr lang="ru-RU" smtClean="0"/>
              <a:t>10.03.2019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84F60-C279-48F3-8776-8D7C4F839D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3400473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43950" y="695325"/>
            <a:ext cx="2628900" cy="48006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1525" y="714375"/>
            <a:ext cx="7734300" cy="540067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D56812-86F4-4CBD-9F34-EACB0A7EFBAE}" type="datetimeFigureOut">
              <a:rPr lang="ru-RU" smtClean="0"/>
              <a:t>10.03.2019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84F60-C279-48F3-8776-8D7C4F839D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138399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45127" y="365760"/>
            <a:ext cx="10515600" cy="13255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5127" y="1828800"/>
            <a:ext cx="10515600" cy="43513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23D56812-86F4-4CBD-9F34-EACB0A7EFBAE}" type="datetimeFigureOut">
              <a:rPr lang="ru-RU" smtClean="0"/>
              <a:t>10.03.2019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7527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E84F60-C279-48F3-8776-8D7C4F839D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687259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Wingdings 2" pitchFamily="18" charset="2"/>
        <a:buChar char="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57224" y="499533"/>
            <a:ext cx="10772775" cy="16581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011680"/>
            <a:ext cx="10753725" cy="376618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5800" y="6412447"/>
            <a:ext cx="41148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fld id="{23D56812-86F4-4CBD-9F34-EACB0A7EFBAE}" type="datetimeFigureOut">
              <a:rPr lang="ru-RU" smtClean="0"/>
              <a:t>10.03.2019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554697"/>
            <a:ext cx="50292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0" cap="all" baseline="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926" y="5876412"/>
            <a:ext cx="2926080" cy="139703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300" b="0">
                <a:ln>
                  <a:noFill/>
                </a:ln>
                <a:solidFill>
                  <a:schemeClr val="accent1">
                    <a:alpha val="25000"/>
                  </a:schemeClr>
                </a:solidFill>
                <a:latin typeface="+mj-lt"/>
              </a:defRPr>
            </a:lvl1pPr>
          </a:lstStyle>
          <a:p>
            <a:fld id="{CEE84F60-C279-48F3-8776-8D7C4F839D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782692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3" r:id="rId1"/>
    <p:sldLayoutId id="2147483764" r:id="rId2"/>
    <p:sldLayoutId id="2147483765" r:id="rId3"/>
    <p:sldLayoutId id="2147483766" r:id="rId4"/>
    <p:sldLayoutId id="2147483767" r:id="rId5"/>
    <p:sldLayoutId id="2147483768" r:id="rId6"/>
    <p:sldLayoutId id="2147483769" r:id="rId7"/>
    <p:sldLayoutId id="2147483770" r:id="rId8"/>
    <p:sldLayoutId id="2147483771" r:id="rId9"/>
    <p:sldLayoutId id="2147483772" r:id="rId10"/>
    <p:sldLayoutId id="2147483773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5400" kern="1200" spc="-120" baseline="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85000"/>
        </a:lnSpc>
        <a:spcBef>
          <a:spcPts val="1300"/>
        </a:spcBef>
        <a:buFont typeface="Arial" pitchFamily="34" charset="0"/>
        <a:buChar char=" 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347472" indent="-3429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548640" indent="-54864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2000" i="1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822960" indent="-82296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097280" indent="-109728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2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6pPr>
      <a:lvl7pPr marL="14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7pPr>
      <a:lvl8pPr marL="16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8pPr>
      <a:lvl9pPr marL="18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://docs.cntd.ru/document/902312609" TargetMode="External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sz="4800" b="1" dirty="0"/>
              <a:t>Педагогика в медицинском образовании: непрерывное медицинское образование, его цели, задачи, </a:t>
            </a:r>
            <a:r>
              <a:rPr lang="ru-RU" sz="4800" b="1" dirty="0" smtClean="0"/>
              <a:t>технологии</a:t>
            </a:r>
            <a:r>
              <a:rPr lang="ru-RU" sz="4800" b="1" dirty="0"/>
              <a:t/>
            </a:r>
            <a:br>
              <a:rPr lang="ru-RU" sz="4800" b="1" dirty="0"/>
            </a:br>
            <a:endParaRPr lang="ru-RU" sz="4800" b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ru-RU" b="1" dirty="0"/>
              <a:t>Педагогические аспекты профессиональной деятельности медицинского </a:t>
            </a:r>
            <a:r>
              <a:rPr lang="ru-RU" b="1" dirty="0" smtClean="0"/>
              <a:t>работника</a:t>
            </a:r>
            <a:endParaRPr lang="ru-RU" dirty="0"/>
          </a:p>
        </p:txBody>
      </p:sp>
      <p:pic>
        <p:nvPicPr>
          <p:cNvPr id="1026" name="Picture 2" descr="http://medkollegia.com/wp-content/uploads/2017/02/m4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9453" y="2420560"/>
            <a:ext cx="4252547" cy="4437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3752426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>Непрерывное медицинское образование (НМО) в Российской </a:t>
            </a:r>
            <a:r>
              <a:rPr lang="ru-RU" b="1" dirty="0"/>
              <a:t>Ф</a:t>
            </a:r>
            <a:r>
              <a:rPr lang="ru-RU" b="1" dirty="0" smtClean="0"/>
              <a:t>едерации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6656" y="2157731"/>
            <a:ext cx="10753725" cy="3620134"/>
          </a:xfrm>
        </p:spPr>
        <p:txBody>
          <a:bodyPr/>
          <a:lstStyle/>
          <a:p>
            <a:pPr lvl="1"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ru-RU" b="1" dirty="0" smtClean="0"/>
              <a:t>НМО</a:t>
            </a:r>
            <a:r>
              <a:rPr lang="ru-RU" dirty="0" smtClean="0"/>
              <a:t> </a:t>
            </a:r>
            <a:r>
              <a:rPr lang="ru-RU" dirty="0"/>
              <a:t>- это система последипломного образования, обеспечивающая непрерывное совершенствование знаний и навыков, умений в течение всей профессиональной жизни врача, а также постоянное повышение профессионального уровня и расширение профессиональных компетенций.</a:t>
            </a:r>
          </a:p>
          <a:p>
            <a:pPr lvl="1"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ru-RU" dirty="0" smtClean="0"/>
              <a:t>Развитие </a:t>
            </a:r>
            <a:r>
              <a:rPr lang="ru-RU" dirty="0"/>
              <a:t>системы НМО происходит в целях выполнения положений </a:t>
            </a:r>
            <a:r>
              <a:rPr lang="ru-RU" dirty="0" smtClean="0"/>
              <a:t> Федерального </a:t>
            </a:r>
            <a:r>
              <a:rPr lang="ru-RU" dirty="0"/>
              <a:t>закона от 21 ноября 2011 г. № 323-ФЗ "Об основах охраны здоровья граждан в Российской Федерации", где установлено, что медицинские работники обязаны повышать свою квалификацию и не реже 1 раза в 5 лет проходить аккредитацию в соответствии с порядком, установленным Минздравом России. 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2043451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>Основные цели и задачи непрерывного медицинского образования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6656" y="2347546"/>
            <a:ext cx="10753725" cy="3430319"/>
          </a:xfrm>
        </p:spPr>
        <p:txBody>
          <a:bodyPr/>
          <a:lstStyle/>
          <a:p>
            <a:r>
              <a:rPr lang="ru-RU" b="1" dirty="0" smtClean="0">
                <a:solidFill>
                  <a:schemeClr val="tx1"/>
                </a:solidFill>
              </a:rPr>
              <a:t>ГЛАВНАЯ ЦЕЛЬ НМО </a:t>
            </a:r>
            <a:r>
              <a:rPr lang="ru-RU" dirty="0" smtClean="0"/>
              <a:t>- обеспечение </a:t>
            </a:r>
            <a:r>
              <a:rPr lang="ru-RU" dirty="0"/>
              <a:t>гарантий для граждан России, нуждающихся в помощи медицинских организаций. </a:t>
            </a:r>
            <a:r>
              <a:rPr lang="ru-RU" dirty="0" smtClean="0"/>
              <a:t>Качество </a:t>
            </a:r>
            <a:r>
              <a:rPr lang="ru-RU" dirty="0"/>
              <a:t>и безопасность медицинских услуг на территории страны должны быть улучшены до высоких международных стандартов.</a:t>
            </a:r>
          </a:p>
        </p:txBody>
      </p:sp>
      <p:pic>
        <p:nvPicPr>
          <p:cNvPr id="2050" name="Picture 2" descr="https://cdn.pixabay.com/photo/2014/03/25/16/24/medicine-296966__480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6933" y="4224457"/>
            <a:ext cx="2048377" cy="21235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6" descr="https://bumper-stickers.ru/39043-thickbox_default/doktor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32182" y="232750"/>
            <a:ext cx="1859818" cy="18598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4288330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38202" y="597877"/>
            <a:ext cx="10753725" cy="5811715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 smtClean="0">
                <a:solidFill>
                  <a:srgbClr val="F0A2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ДЛЯ ДОСТИЖЕНИЯ ЭТОЙ ЦЕЛИ БЫЛ СФОРМИРОВАН ЦЕЛЫЙ РЯД ЗАДАЧ</a:t>
            </a:r>
          </a:p>
          <a:p>
            <a:endParaRPr lang="ru-RU" sz="2800" b="1" dirty="0" smtClean="0"/>
          </a:p>
          <a:p>
            <a:pPr marL="457200" lvl="0" indent="-457200">
              <a:buClr>
                <a:srgbClr val="F0A22E"/>
              </a:buClr>
              <a:buFont typeface="+mj-lt"/>
              <a:buAutoNum type="arabicPeriod"/>
            </a:pPr>
            <a:r>
              <a:rPr lang="ru-RU" sz="2800" dirty="0"/>
              <a:t>Повышение общего качества амбулаторного лечения;</a:t>
            </a:r>
          </a:p>
          <a:p>
            <a:pPr marL="457200" lvl="0" indent="-457200">
              <a:buClr>
                <a:srgbClr val="F0A22E"/>
              </a:buClr>
              <a:buFont typeface="+mj-lt"/>
              <a:buAutoNum type="arabicPeriod"/>
            </a:pPr>
            <a:r>
              <a:rPr lang="ru-RU" sz="2800" dirty="0"/>
              <a:t>Минимизация числа осложнений и летальных исходов на этапах амбулаторного лечения и госпитализации;</a:t>
            </a:r>
          </a:p>
          <a:p>
            <a:pPr marL="457200" lvl="0" indent="-457200">
              <a:buClr>
                <a:srgbClr val="F0A22E"/>
              </a:buClr>
              <a:buFont typeface="+mj-lt"/>
              <a:buAutoNum type="arabicPeriod"/>
            </a:pPr>
            <a:r>
              <a:rPr lang="ru-RU" sz="2800" dirty="0"/>
              <a:t>Уменьшение числа случаев госпитализации без явной необходимости данной процедуры;</a:t>
            </a:r>
          </a:p>
          <a:p>
            <a:pPr marL="457200" lvl="0" indent="-457200">
              <a:buClr>
                <a:srgbClr val="F0A22E"/>
              </a:buClr>
              <a:buFont typeface="+mj-lt"/>
              <a:buAutoNum type="arabicPeriod"/>
            </a:pPr>
            <a:r>
              <a:rPr lang="ru-RU" sz="2800" dirty="0"/>
              <a:t>Предоставление информационной поддержки пациентам, не только в рамках конкретного клинического случая, но и с целью пропаганды базовых знаний о ЗОЖ;</a:t>
            </a:r>
          </a:p>
          <a:p>
            <a:pPr marL="457200" lvl="0" indent="-457200">
              <a:buClr>
                <a:srgbClr val="F0A22E"/>
              </a:buClr>
              <a:buFont typeface="+mj-lt"/>
              <a:buAutoNum type="arabicPeriod"/>
            </a:pPr>
            <a:r>
              <a:rPr lang="ru-RU" sz="2800" dirty="0"/>
              <a:t>Повышение удовлетворенности качеством медицинского обслуживания среди пациентов и т.д.</a:t>
            </a:r>
          </a:p>
          <a:p>
            <a:endParaRPr lang="ru-RU" sz="2800" b="1" dirty="0"/>
          </a:p>
        </p:txBody>
      </p:sp>
    </p:spTree>
    <p:extLst>
      <p:ext uri="{BB962C8B-B14F-4D97-AF65-F5344CB8AC3E}">
        <p14:creationId xmlns:p14="http://schemas.microsoft.com/office/powerpoint/2010/main" val="13618746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Основные принципы НМО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457200" lvl="0" indent="-457200">
              <a:buClr>
                <a:srgbClr val="F0A22E"/>
              </a:buClr>
              <a:buFont typeface="+mj-lt"/>
              <a:buAutoNum type="arabicPeriod"/>
            </a:pPr>
            <a:r>
              <a:rPr lang="ru-RU" b="1" dirty="0"/>
              <a:t>Непрерывность процесса</a:t>
            </a:r>
            <a:r>
              <a:rPr lang="ru-RU" dirty="0"/>
              <a:t> (т.е. на освоение дополнительных образовательных про-</a:t>
            </a:r>
          </a:p>
          <a:p>
            <a:r>
              <a:rPr lang="ru-RU" dirty="0"/>
              <a:t>грамм или реализацию образовательных мероприятий специалист может затрачивать</a:t>
            </a:r>
          </a:p>
          <a:p>
            <a:r>
              <a:rPr lang="ru-RU" dirty="0"/>
              <a:t>на своё усмотрение, например, в среднем по 2-3 академических часа в неделю, либо</a:t>
            </a:r>
          </a:p>
          <a:p>
            <a:r>
              <a:rPr lang="ru-RU" dirty="0"/>
              <a:t>для него могут проводиться краткие циклы по 12-16 часов в течение месяца и т.д.). </a:t>
            </a:r>
          </a:p>
          <a:p>
            <a:r>
              <a:rPr lang="ru-RU" dirty="0"/>
              <a:t> </a:t>
            </a:r>
          </a:p>
          <a:p>
            <a:pPr marL="457200" lvl="0" indent="-457200">
              <a:buClr>
                <a:srgbClr val="F0A22E"/>
              </a:buClr>
              <a:buFont typeface="+mj-lt"/>
              <a:buAutoNum type="arabicPeriod" startAt="2"/>
            </a:pPr>
            <a:r>
              <a:rPr lang="ru-RU" b="1" dirty="0"/>
              <a:t>Разнообразие видов образовательной активности</a:t>
            </a:r>
            <a:r>
              <a:rPr lang="ru-RU" dirty="0"/>
              <a:t> (т.е. специалист имеет </a:t>
            </a:r>
            <a:r>
              <a:rPr lang="ru-RU" dirty="0" err="1"/>
              <a:t>возмож</a:t>
            </a:r>
            <a:r>
              <a:rPr lang="ru-RU" dirty="0"/>
              <a:t>-</a:t>
            </a:r>
          </a:p>
          <a:p>
            <a:r>
              <a:rPr lang="ru-RU" dirty="0" err="1"/>
              <a:t>ность</a:t>
            </a:r>
            <a:r>
              <a:rPr lang="ru-RU" dirty="0"/>
              <a:t> выбора образовательных мероприятий различного технического плана: </a:t>
            </a:r>
            <a:r>
              <a:rPr lang="ru-RU" dirty="0" err="1"/>
              <a:t>меро</a:t>
            </a:r>
            <a:r>
              <a:rPr lang="ru-RU" dirty="0"/>
              <a:t>-</a:t>
            </a:r>
          </a:p>
          <a:p>
            <a:r>
              <a:rPr lang="ru-RU" dirty="0"/>
              <a:t>приятия, проводимые в режиме реального времени (аудиторные занятия, </a:t>
            </a:r>
            <a:r>
              <a:rPr lang="ru-RU" dirty="0" err="1"/>
              <a:t>конферен</a:t>
            </a:r>
            <a:r>
              <a:rPr lang="ru-RU" dirty="0"/>
              <a:t>-</a:t>
            </a:r>
          </a:p>
          <a:p>
            <a:r>
              <a:rPr lang="ru-RU" dirty="0" err="1"/>
              <a:t>ции</a:t>
            </a:r>
            <a:r>
              <a:rPr lang="ru-RU" dirty="0"/>
              <a:t>, семинары, </a:t>
            </a:r>
            <a:r>
              <a:rPr lang="ru-RU" dirty="0" err="1"/>
              <a:t>симуляционные</a:t>
            </a:r>
            <a:r>
              <a:rPr lang="ru-RU" dirty="0"/>
              <a:t> курсы); электронное обучение - самостоятельное об-</a:t>
            </a:r>
          </a:p>
          <a:p>
            <a:r>
              <a:rPr lang="ru-RU" dirty="0"/>
              <a:t>учение с последующим тестовым контролем (электронные модули) и др.).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7006349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6656" y="615462"/>
            <a:ext cx="10753725" cy="5776546"/>
          </a:xfrm>
        </p:spPr>
        <p:txBody>
          <a:bodyPr>
            <a:normAutofit fontScale="92500" lnSpcReduction="10000"/>
          </a:bodyPr>
          <a:lstStyle/>
          <a:p>
            <a:pPr marL="457200" lvl="0" indent="-457200">
              <a:buClr>
                <a:srgbClr val="F0A22E"/>
              </a:buClr>
              <a:buFont typeface="+mj-lt"/>
              <a:buAutoNum type="arabicPeriod" startAt="3"/>
            </a:pPr>
            <a:r>
              <a:rPr lang="ru-RU" b="1" dirty="0"/>
              <a:t>Обеспечение качества материалов и </a:t>
            </a:r>
            <a:r>
              <a:rPr lang="ru-RU" b="1" dirty="0" smtClean="0"/>
              <a:t>мероприятий</a:t>
            </a:r>
            <a:endParaRPr lang="ru-RU" dirty="0"/>
          </a:p>
          <a:p>
            <a:r>
              <a:rPr lang="ru-RU" dirty="0"/>
              <a:t>Обучение проводится на основе специальных учебных материалов - электронных </a:t>
            </a:r>
            <a:r>
              <a:rPr lang="ru-RU" dirty="0" smtClean="0"/>
              <a:t>образовательных </a:t>
            </a:r>
            <a:r>
              <a:rPr lang="ru-RU" dirty="0"/>
              <a:t>модулей для дистанционного непрерывного медицинского образования </a:t>
            </a:r>
            <a:r>
              <a:rPr lang="ru-RU" dirty="0" smtClean="0"/>
              <a:t>врачей. Используемые </a:t>
            </a:r>
            <a:r>
              <a:rPr lang="ru-RU" dirty="0"/>
              <a:t>модули разрабатываются, редактируются и корректируются </a:t>
            </a:r>
            <a:r>
              <a:rPr lang="ru-RU" dirty="0" smtClean="0"/>
              <a:t>ведущими специалистами </a:t>
            </a:r>
            <a:r>
              <a:rPr lang="ru-RU" dirty="0"/>
              <a:t>профессиональных медицинских сообществ по различным </a:t>
            </a:r>
            <a:r>
              <a:rPr lang="ru-RU" dirty="0" smtClean="0"/>
              <a:t>специальностям</a:t>
            </a:r>
            <a:r>
              <a:rPr lang="ru-RU" dirty="0"/>
              <a:t>, руководителями медицинских вузов, научно-исследовательских учреждений, </a:t>
            </a:r>
            <a:r>
              <a:rPr lang="ru-RU" dirty="0" smtClean="0"/>
              <a:t>медицинскими </a:t>
            </a:r>
            <a:r>
              <a:rPr lang="ru-RU" dirty="0"/>
              <a:t>экспертами.</a:t>
            </a:r>
          </a:p>
          <a:p>
            <a:pPr marL="457200" lvl="0" indent="-457200">
              <a:buClr>
                <a:srgbClr val="F0A22E"/>
              </a:buClr>
              <a:buFont typeface="+mj-lt"/>
              <a:buAutoNum type="arabicPeriod" startAt="4"/>
            </a:pPr>
            <a:r>
              <a:rPr lang="ru-RU" b="1" dirty="0"/>
              <a:t>Контроль и учет образовательной </a:t>
            </a:r>
            <a:r>
              <a:rPr lang="ru-RU" b="1" dirty="0" smtClean="0"/>
              <a:t>активности:</a:t>
            </a:r>
            <a:endParaRPr lang="ru-RU" dirty="0"/>
          </a:p>
          <a:p>
            <a:pPr>
              <a:buFont typeface="Wingdings" panose="05000000000000000000" pitchFamily="2" charset="2"/>
              <a:buChar char="ü"/>
            </a:pPr>
            <a:r>
              <a:rPr lang="ru-RU" dirty="0" smtClean="0"/>
              <a:t>регистрация </a:t>
            </a:r>
            <a:r>
              <a:rPr lang="ru-RU" dirty="0"/>
              <a:t>медицинских работников на сайте www.edu.rosminzdrav.ru в течение </a:t>
            </a:r>
            <a:r>
              <a:rPr lang="ru-RU" dirty="0" smtClean="0"/>
              <a:t>месяца после </a:t>
            </a:r>
            <a:r>
              <a:rPr lang="ru-RU" dirty="0"/>
              <a:t>получения или продления своего сертификата специалиста в 2016-2020 </a:t>
            </a:r>
            <a:r>
              <a:rPr lang="ru-RU" dirty="0" smtClean="0"/>
              <a:t>гг.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dirty="0" smtClean="0"/>
              <a:t>контроль </a:t>
            </a:r>
            <a:r>
              <a:rPr lang="ru-RU" dirty="0"/>
              <a:t>через федеральный регистр медицинских работников (</a:t>
            </a:r>
            <a:r>
              <a:rPr lang="ru-RU" dirty="0" smtClean="0"/>
              <a:t>ФРМР)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dirty="0" smtClean="0"/>
              <a:t>составление </a:t>
            </a:r>
            <a:r>
              <a:rPr lang="ru-RU" dirty="0"/>
              <a:t>медицинским работником собственного индивидуального плана </a:t>
            </a:r>
            <a:r>
              <a:rPr lang="ru-RU" dirty="0" smtClean="0"/>
              <a:t>обучения (портфолио</a:t>
            </a:r>
            <a:r>
              <a:rPr lang="ru-RU" dirty="0"/>
              <a:t>) путём добавления зарегистрированных на портале </a:t>
            </a:r>
            <a:r>
              <a:rPr lang="ru-RU" dirty="0" smtClean="0"/>
              <a:t>непрерывного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dirty="0" smtClean="0"/>
              <a:t>медицинского </a:t>
            </a:r>
            <a:r>
              <a:rPr lang="ru-RU" dirty="0"/>
              <a:t>образования Минздрава России образовательных программ </a:t>
            </a:r>
            <a:r>
              <a:rPr lang="ru-RU" dirty="0" smtClean="0"/>
              <a:t>вузов,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dirty="0" smtClean="0"/>
              <a:t>электронных </a:t>
            </a:r>
            <a:r>
              <a:rPr lang="ru-RU" dirty="0"/>
              <a:t>материалов для самостоятельного обучения, мероприятий, организованных некоммерческими профессиональными медицинскими организациями.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1376828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6656" y="465992"/>
            <a:ext cx="10753725" cy="5311873"/>
          </a:xfrm>
        </p:spPr>
        <p:txBody>
          <a:bodyPr/>
          <a:lstStyle/>
          <a:p>
            <a:r>
              <a:rPr lang="ru-RU" dirty="0"/>
              <a:t> </a:t>
            </a:r>
          </a:p>
          <a:p>
            <a:pPr marL="457200" lvl="0" indent="-457200">
              <a:buClr>
                <a:srgbClr val="F0A22E"/>
              </a:buClr>
              <a:buFont typeface="+mj-lt"/>
              <a:buAutoNum type="arabicPeriod" startAt="5"/>
            </a:pPr>
            <a:r>
              <a:rPr lang="ru-RU" b="1" dirty="0"/>
              <a:t>Безусловное исполнение работодателем своих обязанностей по обеспечению участия его работников в НМО:</a:t>
            </a:r>
            <a:endParaRPr lang="ru-RU" dirty="0"/>
          </a:p>
          <a:p>
            <a:r>
              <a:rPr lang="ru-RU" dirty="0"/>
              <a:t>Для успешной реализации медицинскими работниками своих прав на НМО (</a:t>
            </a:r>
            <a:r>
              <a:rPr lang="ru-RU" dirty="0" smtClean="0"/>
              <a:t>согласно статье </a:t>
            </a:r>
            <a:r>
              <a:rPr lang="ru-RU" dirty="0"/>
              <a:t>72 Федерального закона №323-ФЗ) работодатель обязан: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dirty="0" smtClean="0"/>
              <a:t>предоставить </a:t>
            </a:r>
            <a:r>
              <a:rPr lang="ru-RU" dirty="0"/>
              <a:t>время для </a:t>
            </a:r>
            <a:r>
              <a:rPr lang="ru-RU" dirty="0" smtClean="0"/>
              <a:t>обучения,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dirty="0" smtClean="0"/>
              <a:t>предоставить </a:t>
            </a:r>
            <a:r>
              <a:rPr lang="ru-RU" dirty="0"/>
              <a:t>возможность выбора места и необходимого профиля обучения посредством реализации образовательных </a:t>
            </a:r>
            <a:r>
              <a:rPr lang="ru-RU" dirty="0" smtClean="0"/>
              <a:t>сертификатов,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dirty="0" smtClean="0"/>
              <a:t>оплатить </a:t>
            </a:r>
            <a:r>
              <a:rPr lang="ru-RU" dirty="0"/>
              <a:t>мероприятие и командировочные </a:t>
            </a:r>
            <a:r>
              <a:rPr lang="ru-RU" dirty="0" smtClean="0"/>
              <a:t>расходы,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dirty="0" smtClean="0"/>
              <a:t>обеспечить </a:t>
            </a:r>
            <a:r>
              <a:rPr lang="ru-RU" dirty="0"/>
              <a:t>доступ на рабочем месте к традиционным литературным данным и электронным библиотекам.</a:t>
            </a:r>
          </a:p>
        </p:txBody>
      </p:sp>
    </p:spTree>
    <p:extLst>
      <p:ext uri="{BB962C8B-B14F-4D97-AF65-F5344CB8AC3E}">
        <p14:creationId xmlns:p14="http://schemas.microsoft.com/office/powerpoint/2010/main" val="407872743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6656" y="501162"/>
            <a:ext cx="10753725" cy="5276703"/>
          </a:xfrm>
        </p:spPr>
        <p:txBody>
          <a:bodyPr>
            <a:normAutofit/>
          </a:bodyPr>
          <a:lstStyle/>
          <a:p>
            <a:pPr marL="457200" lvl="0" indent="-457200">
              <a:buClr>
                <a:srgbClr val="F0A22E"/>
              </a:buClr>
              <a:buFont typeface="+mj-lt"/>
              <a:buAutoNum type="arabicPeriod" startAt="6"/>
            </a:pPr>
            <a:r>
              <a:rPr lang="ru-RU" b="1" dirty="0"/>
              <a:t>Обеспечение наличия средств для НМО</a:t>
            </a:r>
            <a:r>
              <a:rPr lang="ru-RU" dirty="0"/>
              <a:t> (т.е. на участие в образовательных </a:t>
            </a:r>
            <a:r>
              <a:rPr lang="ru-RU" dirty="0" smtClean="0"/>
              <a:t>программах </a:t>
            </a:r>
            <a:r>
              <a:rPr lang="ru-RU" dirty="0"/>
              <a:t>врач может потратить средства образовательных сертификатов, финансируемых из средств нормированного страхового запаса территориального фонда обязательного медицинского страхования, предназначенных для финансового </a:t>
            </a:r>
            <a:r>
              <a:rPr lang="ru-RU" dirty="0" smtClean="0"/>
              <a:t>обеспечения мероприятий </a:t>
            </a:r>
            <a:r>
              <a:rPr lang="ru-RU" dirty="0"/>
              <a:t>по организации дополнительного профессионального образования медицинских работников по программам повышения квалификации, а также по приобретению и проведению ремонта медицинского оборудования)</a:t>
            </a:r>
          </a:p>
          <a:p>
            <a:r>
              <a:rPr lang="ru-RU" dirty="0"/>
              <a:t> </a:t>
            </a:r>
          </a:p>
          <a:p>
            <a:pPr marL="457200" lvl="0" indent="-457200">
              <a:buClr>
                <a:srgbClr val="F0A22E"/>
              </a:buClr>
              <a:buFont typeface="+mj-lt"/>
              <a:buAutoNum type="arabicPeriod" startAt="7"/>
            </a:pPr>
            <a:r>
              <a:rPr lang="ru-RU" b="1" dirty="0"/>
              <a:t>Мотивация участников НМО</a:t>
            </a:r>
            <a:r>
              <a:rPr lang="ru-RU" dirty="0"/>
              <a:t> (каждый специалист является заинтересованным в вовлечении в НМО, т.к. это является обязательным условием прохождения процедуры аккредитации специалиста, без которой он теряет право заниматься медицинской деятельностью).</a:t>
            </a:r>
          </a:p>
        </p:txBody>
      </p:sp>
      <p:pic>
        <p:nvPicPr>
          <p:cNvPr id="3074" name="Picture 2" descr="http://medvestnik.com/uploads/posts/2013-04/1366656455_slovar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39655" y="4628418"/>
            <a:ext cx="2198076" cy="20185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976004" y="5090747"/>
            <a:ext cx="5130503" cy="1631216"/>
          </a:xfrm>
          <a:prstGeom prst="rect">
            <a:avLst/>
          </a:prstGeom>
          <a:noFill/>
          <a:ln w="22225">
            <a:solidFill>
              <a:srgbClr val="F0A22E"/>
            </a:solidFill>
          </a:ln>
        </p:spPr>
        <p:txBody>
          <a:bodyPr wrap="square" rtlCol="0">
            <a:spAutoFit/>
          </a:bodyPr>
          <a:lstStyle/>
          <a:p>
            <a:r>
              <a:rPr lang="ru-RU" sz="2000" b="1" dirty="0"/>
              <a:t>В соответствии с этими принципами, каждый врач должен за год накопить не менее </a:t>
            </a:r>
            <a:r>
              <a:rPr lang="ru-RU" sz="2000" b="1" dirty="0" smtClean="0"/>
              <a:t>50 кредитов </a:t>
            </a:r>
            <a:r>
              <a:rPr lang="ru-RU" sz="2000" b="1" dirty="0"/>
              <a:t>(50 часов образовательной активности), а за 5 лет – не менее 250 </a:t>
            </a:r>
            <a:r>
              <a:rPr lang="ru-RU" sz="2000" b="1" dirty="0" smtClean="0"/>
              <a:t>кредитов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338546047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57224" y="499533"/>
            <a:ext cx="10772775" cy="1472130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>Организация системы медицинского образования с 2016 г.</a:t>
            </a:r>
            <a:endParaRPr lang="ru-RU" b="1" dirty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785813" y="3590924"/>
            <a:ext cx="2047875" cy="15049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Программы высшего медицинского образования (специалист)</a:t>
            </a:r>
            <a:endParaRPr lang="ru-RU" b="1" dirty="0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3705225" y="3590924"/>
            <a:ext cx="2047875" cy="180022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Программы высшего медицинского образования (ординатура, аспирантура)</a:t>
            </a:r>
            <a:endParaRPr lang="ru-RU" b="1" dirty="0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6624637" y="3638547"/>
            <a:ext cx="2047875" cy="136207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Программы дополнительного профессионального образования</a:t>
            </a:r>
            <a:endParaRPr lang="ru-RU" b="1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5486399" y="5648318"/>
            <a:ext cx="1838325" cy="485775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Переподготовки</a:t>
            </a:r>
            <a:endParaRPr lang="ru-RU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7972425" y="5600685"/>
            <a:ext cx="2038352" cy="590551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Повышения квалификации</a:t>
            </a:r>
            <a:endParaRPr lang="ru-RU" dirty="0"/>
          </a:p>
        </p:txBody>
      </p:sp>
      <p:cxnSp>
        <p:nvCxnSpPr>
          <p:cNvPr id="11" name="Прямая соединительная линия 10"/>
          <p:cNvCxnSpPr>
            <a:stCxn id="6" idx="3"/>
            <a:endCxn id="10" idx="1"/>
          </p:cNvCxnSpPr>
          <p:nvPr/>
        </p:nvCxnSpPr>
        <p:spPr>
          <a:xfrm>
            <a:off x="7324724" y="5891206"/>
            <a:ext cx="647701" cy="4755"/>
          </a:xfrm>
          <a:prstGeom prst="line">
            <a:avLst/>
          </a:prstGeom>
          <a:ln w="47625">
            <a:solidFill>
              <a:schemeClr val="accent6">
                <a:lumMod val="75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>
            <a:stCxn id="8" idx="2"/>
          </p:cNvCxnSpPr>
          <p:nvPr/>
        </p:nvCxnSpPr>
        <p:spPr>
          <a:xfrm flipH="1">
            <a:off x="7648574" y="5000622"/>
            <a:ext cx="1" cy="866774"/>
          </a:xfrm>
          <a:prstGeom prst="line">
            <a:avLst/>
          </a:prstGeom>
          <a:ln w="44450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 стрелкой 24"/>
          <p:cNvCxnSpPr>
            <a:stCxn id="4" idx="3"/>
          </p:cNvCxnSpPr>
          <p:nvPr/>
        </p:nvCxnSpPr>
        <p:spPr>
          <a:xfrm>
            <a:off x="2833688" y="4343399"/>
            <a:ext cx="871537" cy="0"/>
          </a:xfrm>
          <a:prstGeom prst="straightConnector1">
            <a:avLst/>
          </a:prstGeom>
          <a:ln w="47625">
            <a:solidFill>
              <a:schemeClr val="accent6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Соединительная линия уступом 27"/>
          <p:cNvCxnSpPr>
            <a:stCxn id="7" idx="3"/>
            <a:endCxn id="4105" idx="2"/>
          </p:cNvCxnSpPr>
          <p:nvPr/>
        </p:nvCxnSpPr>
        <p:spPr>
          <a:xfrm flipV="1">
            <a:off x="5753100" y="3462339"/>
            <a:ext cx="381000" cy="1028698"/>
          </a:xfrm>
          <a:prstGeom prst="bentConnector2">
            <a:avLst/>
          </a:prstGeom>
          <a:ln w="44450">
            <a:solidFill>
              <a:schemeClr val="accent6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Соединительная линия уступом 30"/>
          <p:cNvCxnSpPr/>
          <p:nvPr/>
        </p:nvCxnSpPr>
        <p:spPr>
          <a:xfrm rot="16200000" flipH="1">
            <a:off x="5975750" y="3842147"/>
            <a:ext cx="964403" cy="333373"/>
          </a:xfrm>
          <a:prstGeom prst="bentConnector3">
            <a:avLst>
              <a:gd name="adj1" fmla="val 101358"/>
            </a:avLst>
          </a:prstGeom>
          <a:ln w="44450">
            <a:solidFill>
              <a:schemeClr val="accent6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05" name="Скругленный прямоугольник 4104"/>
          <p:cNvSpPr/>
          <p:nvPr/>
        </p:nvSpPr>
        <p:spPr>
          <a:xfrm>
            <a:off x="5214937" y="2366964"/>
            <a:ext cx="1838325" cy="1095375"/>
          </a:xfrm>
          <a:prstGeom prst="roundRect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Аккредитация других специалистов</a:t>
            </a:r>
            <a:endParaRPr lang="ru-RU" b="1" dirty="0"/>
          </a:p>
        </p:txBody>
      </p:sp>
      <p:cxnSp>
        <p:nvCxnSpPr>
          <p:cNvPr id="46" name="Соединительная линия уступом 45"/>
          <p:cNvCxnSpPr/>
          <p:nvPr/>
        </p:nvCxnSpPr>
        <p:spPr>
          <a:xfrm rot="5400000" flipH="1" flipV="1">
            <a:off x="2859882" y="3912392"/>
            <a:ext cx="792954" cy="21433"/>
          </a:xfrm>
          <a:prstGeom prst="bentConnector3">
            <a:avLst>
              <a:gd name="adj1" fmla="val -451"/>
            </a:avLst>
          </a:prstGeom>
          <a:ln w="44450">
            <a:solidFill>
              <a:schemeClr val="accent6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Скругленный прямоугольник 50"/>
          <p:cNvSpPr/>
          <p:nvPr/>
        </p:nvSpPr>
        <p:spPr>
          <a:xfrm>
            <a:off x="2457450" y="2019300"/>
            <a:ext cx="1838325" cy="1438593"/>
          </a:xfrm>
          <a:prstGeom prst="roundRect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Аккредитация врачей- участковых терапевтов и ВОП</a:t>
            </a:r>
            <a:endParaRPr lang="ru-RU" b="1" dirty="0"/>
          </a:p>
        </p:txBody>
      </p:sp>
      <p:cxnSp>
        <p:nvCxnSpPr>
          <p:cNvPr id="54" name="Соединительная линия уступом 53"/>
          <p:cNvCxnSpPr/>
          <p:nvPr/>
        </p:nvCxnSpPr>
        <p:spPr>
          <a:xfrm flipV="1">
            <a:off x="8672512" y="3457893"/>
            <a:ext cx="381000" cy="1028698"/>
          </a:xfrm>
          <a:prstGeom prst="bentConnector2">
            <a:avLst/>
          </a:prstGeom>
          <a:ln w="44450">
            <a:solidFill>
              <a:schemeClr val="accent6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Скругленный прямоугольник 55"/>
          <p:cNvSpPr/>
          <p:nvPr/>
        </p:nvSpPr>
        <p:spPr>
          <a:xfrm>
            <a:off x="7877179" y="2004841"/>
            <a:ext cx="2514596" cy="1419874"/>
          </a:xfrm>
          <a:prstGeom prst="roundRect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Аккредитация всех специалистов не реже 1 раза в 5 лет</a:t>
            </a:r>
            <a:endParaRPr lang="ru-RU" b="1" dirty="0"/>
          </a:p>
        </p:txBody>
      </p:sp>
      <p:cxnSp>
        <p:nvCxnSpPr>
          <p:cNvPr id="62" name="Соединительная линия уступом 61"/>
          <p:cNvCxnSpPr/>
          <p:nvPr/>
        </p:nvCxnSpPr>
        <p:spPr>
          <a:xfrm rot="16200000" flipH="1">
            <a:off x="9342679" y="3537507"/>
            <a:ext cx="959958" cy="938210"/>
          </a:xfrm>
          <a:prstGeom prst="bentConnector3">
            <a:avLst>
              <a:gd name="adj1" fmla="val 100604"/>
            </a:avLst>
          </a:prstGeom>
          <a:ln w="44450">
            <a:solidFill>
              <a:schemeClr val="accent6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796661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6656" y="590550"/>
            <a:ext cx="10753725" cy="6400800"/>
          </a:xfrm>
        </p:spPr>
        <p:txBody>
          <a:bodyPr>
            <a:normAutofit/>
          </a:bodyPr>
          <a:lstStyle/>
          <a:p>
            <a:pPr algn="ctr"/>
            <a:r>
              <a:rPr lang="ru-RU" b="1" dirty="0" smtClean="0"/>
              <a:t>СИСТЕМА ПОВЫШЕНИЯ КВАЛИФИКАЦИИ В РАМКАХ НМО ВКЛЮЧАЕТ В СЕБЯ:</a:t>
            </a:r>
            <a:endParaRPr lang="ru-RU" dirty="0" smtClean="0"/>
          </a:p>
          <a:p>
            <a:pPr marL="457200" indent="-457200">
              <a:buClr>
                <a:srgbClr val="AD1F1F"/>
              </a:buClr>
              <a:buFont typeface="+mj-lt"/>
              <a:buAutoNum type="arabicPeriod"/>
            </a:pPr>
            <a:r>
              <a:rPr lang="ru-RU" b="1" dirty="0" smtClean="0">
                <a:solidFill>
                  <a:srgbClr val="AD1F1F"/>
                </a:solidFill>
              </a:rPr>
              <a:t>обучение </a:t>
            </a:r>
            <a:r>
              <a:rPr lang="ru-RU" b="1" dirty="0">
                <a:solidFill>
                  <a:srgbClr val="AD1F1F"/>
                </a:solidFill>
              </a:rPr>
              <a:t>по программам дополнительного профессионального образования образовательных организаций:</a:t>
            </a:r>
          </a:p>
          <a:p>
            <a:pPr lvl="1">
              <a:buClr>
                <a:srgbClr val="F0A22E"/>
              </a:buClr>
              <a:buFont typeface="Arial" panose="020B0604020202020204" pitchFamily="34" charset="0"/>
              <a:buChar char="•"/>
            </a:pPr>
            <a:r>
              <a:rPr lang="ru-RU" dirty="0"/>
              <a:t>очное обучение (практические занятия, лекции, семинары и обсуждения и т.д.) с итоговой </a:t>
            </a:r>
            <a:r>
              <a:rPr lang="ru-RU" dirty="0" err="1"/>
              <a:t>экзаминацией</a:t>
            </a:r>
            <a:r>
              <a:rPr lang="ru-RU" dirty="0"/>
              <a:t>;</a:t>
            </a:r>
          </a:p>
          <a:p>
            <a:pPr lvl="1">
              <a:buClr>
                <a:srgbClr val="F0A22E"/>
              </a:buClr>
              <a:buFont typeface="Arial" panose="020B0604020202020204" pitchFamily="34" charset="0"/>
              <a:buChar char="•"/>
            </a:pPr>
            <a:r>
              <a:rPr lang="ru-RU" dirty="0"/>
              <a:t>самостоятельное обучение с использованием ДОТ (интернет-сессии, </a:t>
            </a:r>
            <a:r>
              <a:rPr lang="ru-RU" dirty="0" err="1"/>
              <a:t>вебинары</a:t>
            </a:r>
            <a:r>
              <a:rPr lang="ru-RU" dirty="0"/>
              <a:t>, электронные учебные модули</a:t>
            </a:r>
            <a:r>
              <a:rPr lang="ru-RU" baseline="30000" dirty="0"/>
              <a:t> </a:t>
            </a:r>
            <a:r>
              <a:rPr lang="ru-RU" dirty="0"/>
              <a:t>и т.д.) с итоговым контрольным тестированием.</a:t>
            </a:r>
          </a:p>
          <a:p>
            <a:pPr marL="457200" lvl="0" indent="-457200">
              <a:buClr>
                <a:srgbClr val="AD1F1F"/>
              </a:buClr>
              <a:buFont typeface="+mj-lt"/>
              <a:buAutoNum type="arabicPeriod" startAt="2"/>
            </a:pPr>
            <a:r>
              <a:rPr lang="ru-RU" b="1" dirty="0">
                <a:solidFill>
                  <a:srgbClr val="AD1F1F"/>
                </a:solidFill>
              </a:rPr>
              <a:t>обучение на мероприятиях и по учебным материалам медицинских профессиональных некоммерческих организаций:</a:t>
            </a:r>
          </a:p>
          <a:p>
            <a:pPr lvl="1">
              <a:buClr>
                <a:srgbClr val="F0A22E"/>
              </a:buClr>
              <a:buFont typeface="Arial" panose="020B0604020202020204" pitchFamily="34" charset="0"/>
              <a:buChar char="•"/>
            </a:pPr>
            <a:r>
              <a:rPr lang="ru-RU" dirty="0"/>
              <a:t>очное обучение (конференции, семинары, мастер-классы, клинические разборы и т.д.) с итоговым контрольным тестированием.</a:t>
            </a:r>
          </a:p>
          <a:p>
            <a:pPr lvl="1">
              <a:buClr>
                <a:srgbClr val="F0A22E"/>
              </a:buClr>
              <a:buFont typeface="Arial" panose="020B0604020202020204" pitchFamily="34" charset="0"/>
              <a:buChar char="•"/>
            </a:pPr>
            <a:r>
              <a:rPr lang="ru-RU" dirty="0"/>
              <a:t>самостоятельное обучение с использованием ДОТ (интернет-сессии, </a:t>
            </a:r>
            <a:r>
              <a:rPr lang="ru-RU" dirty="0" err="1"/>
              <a:t>вебинары</a:t>
            </a:r>
            <a:r>
              <a:rPr lang="ru-RU" dirty="0"/>
              <a:t>, электронные учебные модули и т.д.) и с итоговым контрольным тестированием.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0725825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6656" y="971549"/>
            <a:ext cx="10848594" cy="5114925"/>
          </a:xfrm>
        </p:spPr>
        <p:txBody>
          <a:bodyPr/>
          <a:lstStyle/>
          <a:p>
            <a:pPr>
              <a:buFont typeface="Wingdings" panose="05000000000000000000" pitchFamily="2" charset="2"/>
              <a:buChar char="ü"/>
            </a:pPr>
            <a:r>
              <a:rPr lang="ru-RU" b="1" dirty="0">
                <a:solidFill>
                  <a:srgbClr val="F0A22E"/>
                </a:solidFill>
              </a:rPr>
              <a:t>НМО</a:t>
            </a:r>
            <a:r>
              <a:rPr lang="ru-RU" dirty="0"/>
              <a:t> призвано постепенно заменить систему цикличного повышения квалификации врачей. НМО отличает, в первую очередь, актуальность (соответствие образовательной потребности текущего момента и наличие запроса врачей-специалистов), непрерывность, использование инновационных технологий (дистанционные, электронные и </a:t>
            </a:r>
            <a:r>
              <a:rPr lang="ru-RU" dirty="0" err="1"/>
              <a:t>симуляционные</a:t>
            </a:r>
            <a:r>
              <a:rPr lang="ru-RU" dirty="0"/>
              <a:t> технологии обеспечивают также доступность и удобство получения новых знаний, умений, навыков</a:t>
            </a:r>
            <a:r>
              <a:rPr lang="ru-RU" dirty="0" smtClean="0"/>
              <a:t>).</a:t>
            </a:r>
          </a:p>
          <a:p>
            <a:pPr>
              <a:buFont typeface="Wingdings" panose="05000000000000000000" pitchFamily="2" charset="2"/>
              <a:buChar char="ü"/>
            </a:pPr>
            <a:endParaRPr lang="ru-RU" dirty="0"/>
          </a:p>
          <a:p>
            <a:pPr>
              <a:buClr>
                <a:srgbClr val="F0A22E"/>
              </a:buClr>
              <a:buFont typeface="Wingdings" panose="05000000000000000000" pitchFamily="2" charset="2"/>
              <a:buChar char="ü"/>
            </a:pPr>
            <a:r>
              <a:rPr lang="ru-RU" dirty="0"/>
              <a:t>Внедрение системы </a:t>
            </a:r>
            <a:r>
              <a:rPr lang="ru-RU" b="1" dirty="0">
                <a:solidFill>
                  <a:srgbClr val="F0A22E"/>
                </a:solidFill>
              </a:rPr>
              <a:t>НМО</a:t>
            </a:r>
            <a:r>
              <a:rPr lang="ru-RU" dirty="0"/>
              <a:t> и использование современных образовательных технологий станет основой для поэтапного введения с 2021 года аккредитации медицинских специалистов на основе НМО как системы допуска к осуществлению медицинской деятельности.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4914658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400" b="1" dirty="0" smtClean="0"/>
              <a:t>Аккредитация специалиста как новая процедура в системе здравоохранения</a:t>
            </a:r>
            <a:endParaRPr lang="ru-RU" sz="44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6656" y="2157731"/>
            <a:ext cx="10753725" cy="4157344"/>
          </a:xfrm>
        </p:spPr>
        <p:txBody>
          <a:bodyPr/>
          <a:lstStyle/>
          <a:p>
            <a:r>
              <a:rPr lang="ru-RU" b="1" dirty="0" smtClean="0">
                <a:solidFill>
                  <a:srgbClr val="F0A22E"/>
                </a:solidFill>
              </a:rPr>
              <a:t>АККРЕДИТАЦИЯ</a:t>
            </a:r>
            <a:r>
              <a:rPr lang="ru-RU" dirty="0" smtClean="0"/>
              <a:t> </a:t>
            </a:r>
            <a:r>
              <a:rPr lang="ru-RU" dirty="0"/>
              <a:t>–  процедура определения соответствия лица с медицинским, фармацевтическим или иным образованием требованиям к осуществлению фармацевтической или медицинской деятельности по отдельной специальности </a:t>
            </a:r>
            <a:r>
              <a:rPr lang="ru-RU" dirty="0" smtClean="0">
                <a:solidFill>
                  <a:srgbClr val="AD1F1F"/>
                </a:solidFill>
              </a:rPr>
              <a:t>(</a:t>
            </a:r>
            <a:r>
              <a:rPr lang="ru-RU" dirty="0" smtClean="0">
                <a:hlinkClick r:id="rId2"/>
              </a:rPr>
              <a:t>ч.1 </a:t>
            </a:r>
            <a:r>
              <a:rPr lang="ru-RU" dirty="0">
                <a:solidFill>
                  <a:srgbClr val="AD1F1F"/>
                </a:solidFill>
                <a:hlinkClick r:id="rId2"/>
              </a:rPr>
              <a:t>ст.69 ФЗ </a:t>
            </a:r>
            <a:r>
              <a:rPr lang="ru-RU" dirty="0">
                <a:hlinkClick r:id="rId2"/>
              </a:rPr>
              <a:t>РФ "Об основах охраны здоровья граждан в Российской Федерации</a:t>
            </a:r>
            <a:r>
              <a:rPr lang="ru-RU" dirty="0" smtClean="0">
                <a:hlinkClick r:id="rId2"/>
              </a:rPr>
              <a:t>"</a:t>
            </a:r>
            <a:r>
              <a:rPr lang="ru-RU" dirty="0" smtClean="0"/>
              <a:t>).</a:t>
            </a:r>
          </a:p>
          <a:p>
            <a:pPr marL="0" indent="0">
              <a:buNone/>
            </a:pPr>
            <a:r>
              <a:rPr lang="ru-RU" dirty="0" smtClean="0"/>
              <a:t>Положение </a:t>
            </a:r>
            <a:r>
              <a:rPr lang="ru-RU" dirty="0"/>
              <a:t>об аккредитации устанавливает общие принципы прохождения аккредитации. Так, выделяется три вида аккредитации - </a:t>
            </a:r>
            <a:r>
              <a:rPr lang="ru-RU" b="1" dirty="0">
                <a:solidFill>
                  <a:srgbClr val="AD1F1F"/>
                </a:solidFill>
              </a:rPr>
              <a:t>первичная</a:t>
            </a:r>
            <a:r>
              <a:rPr lang="ru-RU" dirty="0"/>
              <a:t>, </a:t>
            </a:r>
            <a:r>
              <a:rPr lang="ru-RU" b="1" dirty="0">
                <a:solidFill>
                  <a:srgbClr val="AD1F1F"/>
                </a:solidFill>
              </a:rPr>
              <a:t>первичная специализированная</a:t>
            </a:r>
            <a:r>
              <a:rPr lang="ru-RU" dirty="0"/>
              <a:t> и </a:t>
            </a:r>
            <a:r>
              <a:rPr lang="ru-RU" b="1" dirty="0">
                <a:solidFill>
                  <a:srgbClr val="AD1F1F"/>
                </a:solidFill>
              </a:rPr>
              <a:t>периодическая</a:t>
            </a:r>
            <a:r>
              <a:rPr lang="ru-RU" dirty="0"/>
              <a:t>. Основные различия данных видов аккредитации приведены ниже.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0961239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03363933"/>
              </p:ext>
            </p:extLst>
          </p:nvPr>
        </p:nvGraphicFramePr>
        <p:xfrm>
          <a:off x="0" y="0"/>
          <a:ext cx="12192000" cy="685800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99217">
                  <a:extLst>
                    <a:ext uri="{9D8B030D-6E8A-4147-A177-3AD203B41FA5}">
                      <a16:colId xmlns:a16="http://schemas.microsoft.com/office/drawing/2014/main" val="4155163911"/>
                    </a:ext>
                  </a:extLst>
                </a:gridCol>
                <a:gridCol w="2798146">
                  <a:extLst>
                    <a:ext uri="{9D8B030D-6E8A-4147-A177-3AD203B41FA5}">
                      <a16:colId xmlns:a16="http://schemas.microsoft.com/office/drawing/2014/main" val="2535271764"/>
                    </a:ext>
                  </a:extLst>
                </a:gridCol>
                <a:gridCol w="4197761">
                  <a:extLst>
                    <a:ext uri="{9D8B030D-6E8A-4147-A177-3AD203B41FA5}">
                      <a16:colId xmlns:a16="http://schemas.microsoft.com/office/drawing/2014/main" val="2237251505"/>
                    </a:ext>
                  </a:extLst>
                </a:gridCol>
                <a:gridCol w="4596876">
                  <a:extLst>
                    <a:ext uri="{9D8B030D-6E8A-4147-A177-3AD203B41FA5}">
                      <a16:colId xmlns:a16="http://schemas.microsoft.com/office/drawing/2014/main" val="669815010"/>
                    </a:ext>
                  </a:extLst>
                </a:gridCol>
              </a:tblGrid>
              <a:tr h="979713">
                <a:tc>
                  <a:txBody>
                    <a:bodyPr/>
                    <a:lstStyle/>
                    <a:p>
                      <a:pPr algn="ctr" fontAlgn="base">
                        <a:lnSpc>
                          <a:spcPts val="1575"/>
                        </a:lnSpc>
                        <a:spcAft>
                          <a:spcPts val="0"/>
                        </a:spcAft>
                      </a:pPr>
                      <a:endParaRPr lang="ru-RU" sz="2400" dirty="0" smtClean="0">
                        <a:effectLst/>
                      </a:endParaRPr>
                    </a:p>
                    <a:p>
                      <a:pPr algn="ctr" fontAlgn="base">
                        <a:lnSpc>
                          <a:spcPts val="1575"/>
                        </a:lnSpc>
                        <a:spcAft>
                          <a:spcPts val="0"/>
                        </a:spcAft>
                      </a:pPr>
                      <a:r>
                        <a:rPr lang="ru-RU" sz="2400" dirty="0" smtClean="0">
                          <a:effectLst/>
                        </a:rPr>
                        <a:t>N</a:t>
                      </a:r>
                      <a:endParaRPr lang="ru-RU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05410" marR="105410" marT="0" marB="0"/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ts val="1575"/>
                        </a:lnSpc>
                        <a:spcAft>
                          <a:spcPts val="0"/>
                        </a:spcAft>
                      </a:pPr>
                      <a:endParaRPr lang="ru-RU" sz="2400" dirty="0" smtClean="0">
                        <a:effectLst/>
                      </a:endParaRPr>
                    </a:p>
                    <a:p>
                      <a:pPr algn="ctr" fontAlgn="base">
                        <a:lnSpc>
                          <a:spcPts val="1575"/>
                        </a:lnSpc>
                        <a:spcAft>
                          <a:spcPts val="0"/>
                        </a:spcAft>
                      </a:pPr>
                      <a:r>
                        <a:rPr lang="ru-RU" sz="2400" dirty="0" smtClean="0">
                          <a:effectLst/>
                        </a:rPr>
                        <a:t>Наименование </a:t>
                      </a:r>
                      <a:r>
                        <a:rPr lang="ru-RU" sz="2400" dirty="0">
                          <a:effectLst/>
                        </a:rPr>
                        <a:t>аккредитации</a:t>
                      </a:r>
                      <a:endParaRPr lang="ru-RU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05410" marR="105410" marT="0" marB="0"/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ts val="1575"/>
                        </a:lnSpc>
                        <a:spcAft>
                          <a:spcPts val="0"/>
                        </a:spcAft>
                      </a:pPr>
                      <a:endParaRPr lang="ru-RU" sz="2400" dirty="0" smtClean="0">
                        <a:effectLst/>
                      </a:endParaRPr>
                    </a:p>
                    <a:p>
                      <a:pPr algn="ctr" fontAlgn="base">
                        <a:lnSpc>
                          <a:spcPts val="1575"/>
                        </a:lnSpc>
                        <a:spcAft>
                          <a:spcPts val="0"/>
                        </a:spcAft>
                      </a:pPr>
                      <a:r>
                        <a:rPr lang="ru-RU" sz="2400" dirty="0" smtClean="0">
                          <a:effectLst/>
                        </a:rPr>
                        <a:t>Категория </a:t>
                      </a:r>
                      <a:r>
                        <a:rPr lang="ru-RU" sz="2400" dirty="0">
                          <a:effectLst/>
                        </a:rPr>
                        <a:t>лиц, подлежащих аккредитации</a:t>
                      </a:r>
                      <a:endParaRPr lang="ru-RU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05410" marR="105410" marT="0" marB="0"/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ts val="1575"/>
                        </a:lnSpc>
                        <a:spcAft>
                          <a:spcPts val="0"/>
                        </a:spcAft>
                      </a:pPr>
                      <a:endParaRPr lang="ru-RU" sz="2400" dirty="0" smtClean="0">
                        <a:effectLst/>
                      </a:endParaRPr>
                    </a:p>
                    <a:p>
                      <a:pPr algn="ctr" fontAlgn="base">
                        <a:lnSpc>
                          <a:spcPts val="1575"/>
                        </a:lnSpc>
                        <a:spcAft>
                          <a:spcPts val="0"/>
                        </a:spcAft>
                      </a:pPr>
                      <a:r>
                        <a:rPr lang="ru-RU" sz="2400" dirty="0" smtClean="0">
                          <a:effectLst/>
                        </a:rPr>
                        <a:t>Предоставляемые </a:t>
                      </a:r>
                      <a:r>
                        <a:rPr lang="ru-RU" sz="2400" dirty="0">
                          <a:effectLst/>
                        </a:rPr>
                        <a:t>для прохождения аккредитации документы</a:t>
                      </a:r>
                      <a:endParaRPr lang="ru-RU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05410" marR="105410" marT="0" marB="0"/>
                </a:tc>
                <a:extLst>
                  <a:ext uri="{0D108BD9-81ED-4DB2-BD59-A6C34878D82A}">
                    <a16:rowId xmlns:a16="http://schemas.microsoft.com/office/drawing/2014/main" val="1927371619"/>
                  </a:ext>
                </a:extLst>
              </a:tr>
              <a:tr h="5878287">
                <a:tc>
                  <a:txBody>
                    <a:bodyPr/>
                    <a:lstStyle/>
                    <a:p>
                      <a:pPr algn="ctr" fontAlgn="base">
                        <a:lnSpc>
                          <a:spcPts val="1575"/>
                        </a:lnSpc>
                        <a:spcAft>
                          <a:spcPts val="0"/>
                        </a:spcAft>
                      </a:pPr>
                      <a:endParaRPr lang="ru-RU" sz="2400" dirty="0" smtClean="0">
                        <a:effectLst/>
                      </a:endParaRPr>
                    </a:p>
                    <a:p>
                      <a:pPr algn="ctr" fontAlgn="base">
                        <a:lnSpc>
                          <a:spcPts val="1575"/>
                        </a:lnSpc>
                        <a:spcAft>
                          <a:spcPts val="0"/>
                        </a:spcAft>
                      </a:pPr>
                      <a:r>
                        <a:rPr lang="ru-RU" sz="2400" dirty="0" smtClean="0">
                          <a:effectLst/>
                        </a:rPr>
                        <a:t>1</a:t>
                      </a:r>
                      <a:endParaRPr lang="ru-RU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05410" marR="105410" marT="0" marB="0"/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ts val="1575"/>
                        </a:lnSpc>
                        <a:spcAft>
                          <a:spcPts val="0"/>
                        </a:spcAft>
                      </a:pPr>
                      <a:endParaRPr lang="ru-RU" sz="2400" dirty="0" smtClean="0">
                        <a:effectLst/>
                        <a:latin typeface="+mj-lt"/>
                      </a:endParaRPr>
                    </a:p>
                    <a:p>
                      <a:pPr fontAlgn="base">
                        <a:lnSpc>
                          <a:spcPts val="1575"/>
                        </a:lnSpc>
                        <a:spcAft>
                          <a:spcPts val="0"/>
                        </a:spcAft>
                      </a:pPr>
                      <a:r>
                        <a:rPr lang="ru-RU" sz="2400" dirty="0" smtClean="0">
                          <a:effectLst/>
                          <a:latin typeface="+mj-lt"/>
                        </a:rPr>
                        <a:t>ПЕРВИЧНАЯ АККРЕДИТАЦИЯ</a:t>
                      </a:r>
                      <a:endParaRPr lang="ru-RU" sz="2400" dirty="0"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</a:txBody>
                  <a:tcPr marL="105410" marR="105410" marT="0" marB="0">
                    <a:solidFill>
                      <a:srgbClr val="F9E0CD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ase">
                        <a:lnSpc>
                          <a:spcPts val="1575"/>
                        </a:lnSpc>
                        <a:spcAft>
                          <a:spcPts val="0"/>
                        </a:spcAft>
                      </a:pPr>
                      <a:endParaRPr lang="ru-RU" sz="2400" dirty="0" smtClean="0">
                        <a:effectLst/>
                        <a:latin typeface="+mj-lt"/>
                      </a:endParaRPr>
                    </a:p>
                    <a:p>
                      <a:pPr algn="l" fontAlgn="base">
                        <a:lnSpc>
                          <a:spcPts val="1575"/>
                        </a:lnSpc>
                        <a:spcAft>
                          <a:spcPts val="0"/>
                        </a:spcAft>
                      </a:pPr>
                      <a:r>
                        <a:rPr lang="ru-RU" sz="2400" dirty="0" smtClean="0">
                          <a:effectLst/>
                          <a:latin typeface="+mj-lt"/>
                        </a:rPr>
                        <a:t>Лица</a:t>
                      </a:r>
                      <a:r>
                        <a:rPr lang="ru-RU" sz="2400" dirty="0">
                          <a:effectLst/>
                          <a:latin typeface="+mj-lt"/>
                        </a:rPr>
                        <a:t>, завершившие освоение основных образовательных программ высшего медицинского образования, высшего фармацевтического образования, среднего медицинского образования, среднего фармацевтического образования, иного образования, в соответствии с федеральными государственными образовательными стандартами</a:t>
                      </a:r>
                      <a:endParaRPr lang="ru-RU" sz="2400" dirty="0"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</a:txBody>
                  <a:tcPr marL="105410" marR="105410" marT="0" marB="0"/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ts val="1575"/>
                        </a:lnSpc>
                        <a:spcAft>
                          <a:spcPts val="0"/>
                        </a:spcAft>
                      </a:pPr>
                      <a:endParaRPr lang="ru-RU" sz="2400" dirty="0" smtClean="0">
                        <a:effectLst/>
                        <a:latin typeface="+mj-lt"/>
                      </a:endParaRPr>
                    </a:p>
                    <a:p>
                      <a:pPr marL="342900" indent="-342900" fontAlgn="base">
                        <a:lnSpc>
                          <a:spcPts val="1575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Char char="ü"/>
                      </a:pPr>
                      <a:r>
                        <a:rPr lang="ru-RU" sz="2400" dirty="0" smtClean="0">
                          <a:effectLst/>
                          <a:latin typeface="+mj-lt"/>
                        </a:rPr>
                        <a:t>заявление </a:t>
                      </a:r>
                      <a:r>
                        <a:rPr lang="ru-RU" sz="2400" dirty="0">
                          <a:effectLst/>
                          <a:latin typeface="+mj-lt"/>
                        </a:rPr>
                        <a:t>о допуске к аккредитации специалиста;</a:t>
                      </a:r>
                      <a:br>
                        <a:rPr lang="ru-RU" sz="2400" dirty="0">
                          <a:effectLst/>
                          <a:latin typeface="+mj-lt"/>
                        </a:rPr>
                      </a:br>
                      <a:endParaRPr lang="ru-RU" sz="2400" dirty="0" smtClean="0">
                        <a:effectLst/>
                        <a:latin typeface="+mj-lt"/>
                      </a:endParaRPr>
                    </a:p>
                    <a:p>
                      <a:pPr marL="342900" indent="-342900" fontAlgn="base">
                        <a:lnSpc>
                          <a:spcPts val="1575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Char char="ü"/>
                      </a:pPr>
                      <a:r>
                        <a:rPr lang="ru-RU" sz="2400" dirty="0" smtClean="0">
                          <a:effectLst/>
                          <a:latin typeface="+mj-lt"/>
                        </a:rPr>
                        <a:t>копия </a:t>
                      </a:r>
                      <a:r>
                        <a:rPr lang="ru-RU" sz="2400" dirty="0">
                          <a:effectLst/>
                          <a:latin typeface="+mj-lt"/>
                        </a:rPr>
                        <a:t>документа, удостоверяющего личность;</a:t>
                      </a:r>
                      <a:br>
                        <a:rPr lang="ru-RU" sz="2400" dirty="0">
                          <a:effectLst/>
                          <a:latin typeface="+mj-lt"/>
                        </a:rPr>
                      </a:br>
                      <a:endParaRPr lang="ru-RU" sz="2400" dirty="0" smtClean="0">
                        <a:effectLst/>
                        <a:latin typeface="+mj-lt"/>
                      </a:endParaRPr>
                    </a:p>
                    <a:p>
                      <a:pPr marL="342900" indent="-342900" fontAlgn="base">
                        <a:lnSpc>
                          <a:spcPts val="1575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Char char="ü"/>
                      </a:pPr>
                      <a:r>
                        <a:rPr lang="ru-RU" sz="2400" dirty="0" smtClean="0">
                          <a:effectLst/>
                          <a:latin typeface="+mj-lt"/>
                        </a:rPr>
                        <a:t>копия </a:t>
                      </a:r>
                      <a:r>
                        <a:rPr lang="ru-RU" sz="2400" dirty="0">
                          <a:effectLst/>
                          <a:latin typeface="+mj-lt"/>
                        </a:rPr>
                        <a:t>документов о высшем образовании и о квалификации (с приложениями) или о среднем профессиональном образовании (с приложениями) или выписка из протокола заседания государственной экзаменационной комиссии;</a:t>
                      </a:r>
                      <a:br>
                        <a:rPr lang="ru-RU" sz="2400" dirty="0">
                          <a:effectLst/>
                          <a:latin typeface="+mj-lt"/>
                        </a:rPr>
                      </a:br>
                      <a:endParaRPr lang="ru-RU" sz="2400" dirty="0" smtClean="0">
                        <a:effectLst/>
                        <a:latin typeface="+mj-lt"/>
                      </a:endParaRPr>
                    </a:p>
                    <a:p>
                      <a:pPr marL="342900" indent="-342900" fontAlgn="base">
                        <a:lnSpc>
                          <a:spcPts val="1575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Char char="ü"/>
                      </a:pPr>
                      <a:r>
                        <a:rPr lang="ru-RU" sz="2400" dirty="0" smtClean="0">
                          <a:effectLst/>
                          <a:latin typeface="+mj-lt"/>
                        </a:rPr>
                        <a:t>копия </a:t>
                      </a:r>
                      <a:r>
                        <a:rPr lang="ru-RU" sz="2400" dirty="0">
                          <a:effectLst/>
                          <a:latin typeface="+mj-lt"/>
                        </a:rPr>
                        <a:t>страхового свидетельства обязательного пенсионного страхования (при наличии)</a:t>
                      </a:r>
                      <a:endParaRPr lang="ru-RU" sz="2400" dirty="0"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</a:txBody>
                  <a:tcPr marL="105410" marR="105410" marT="0" marB="0"/>
                </a:tc>
                <a:extLst>
                  <a:ext uri="{0D108BD9-81ED-4DB2-BD59-A6C34878D82A}">
                    <a16:rowId xmlns:a16="http://schemas.microsoft.com/office/drawing/2014/main" val="339993958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4621905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08316404"/>
              </p:ext>
            </p:extLst>
          </p:nvPr>
        </p:nvGraphicFramePr>
        <p:xfrm>
          <a:off x="-1" y="-1"/>
          <a:ext cx="12192000" cy="856297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99217">
                  <a:extLst>
                    <a:ext uri="{9D8B030D-6E8A-4147-A177-3AD203B41FA5}">
                      <a16:colId xmlns:a16="http://schemas.microsoft.com/office/drawing/2014/main" val="2576151384"/>
                    </a:ext>
                  </a:extLst>
                </a:gridCol>
                <a:gridCol w="2798146">
                  <a:extLst>
                    <a:ext uri="{9D8B030D-6E8A-4147-A177-3AD203B41FA5}">
                      <a16:colId xmlns:a16="http://schemas.microsoft.com/office/drawing/2014/main" val="292782580"/>
                    </a:ext>
                  </a:extLst>
                </a:gridCol>
                <a:gridCol w="4197759">
                  <a:extLst>
                    <a:ext uri="{9D8B030D-6E8A-4147-A177-3AD203B41FA5}">
                      <a16:colId xmlns:a16="http://schemas.microsoft.com/office/drawing/2014/main" val="543735447"/>
                    </a:ext>
                  </a:extLst>
                </a:gridCol>
                <a:gridCol w="4596878">
                  <a:extLst>
                    <a:ext uri="{9D8B030D-6E8A-4147-A177-3AD203B41FA5}">
                      <a16:colId xmlns:a16="http://schemas.microsoft.com/office/drawing/2014/main" val="3538288120"/>
                    </a:ext>
                  </a:extLst>
                </a:gridCol>
              </a:tblGrid>
              <a:tr h="8562975">
                <a:tc>
                  <a:txBody>
                    <a:bodyPr/>
                    <a:lstStyle/>
                    <a:p>
                      <a:pPr algn="ctr" fontAlgn="base">
                        <a:lnSpc>
                          <a:spcPts val="1575"/>
                        </a:lnSpc>
                        <a:spcAft>
                          <a:spcPts val="0"/>
                        </a:spcAft>
                      </a:pPr>
                      <a:endParaRPr lang="ru-RU" sz="2400" dirty="0" smtClean="0">
                        <a:effectLst/>
                      </a:endParaRPr>
                    </a:p>
                    <a:p>
                      <a:pPr algn="ctr" fontAlgn="base">
                        <a:lnSpc>
                          <a:spcPts val="1575"/>
                        </a:lnSpc>
                        <a:spcAft>
                          <a:spcPts val="0"/>
                        </a:spcAft>
                      </a:pPr>
                      <a:r>
                        <a:rPr lang="ru-RU" sz="2400" dirty="0" smtClean="0">
                          <a:effectLst/>
                        </a:rPr>
                        <a:t>2</a:t>
                      </a:r>
                      <a:endParaRPr lang="ru-RU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9218" marR="59218" marT="0" marB="0"/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ts val="1575"/>
                        </a:lnSpc>
                        <a:spcAft>
                          <a:spcPts val="0"/>
                        </a:spcAft>
                      </a:pPr>
                      <a:endParaRPr lang="ru-RU" sz="2400" b="0" dirty="0" smtClean="0"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  <a:p>
                      <a:pPr fontAlgn="base">
                        <a:lnSpc>
                          <a:spcPts val="1575"/>
                        </a:lnSpc>
                        <a:spcAft>
                          <a:spcPts val="0"/>
                        </a:spcAft>
                      </a:pPr>
                      <a:r>
                        <a:rPr lang="ru-RU" sz="2400" b="0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Первичная </a:t>
                      </a:r>
                      <a:r>
                        <a:rPr lang="ru-RU" sz="2400" b="0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специализированная аккредитация</a:t>
                      </a:r>
                      <a:endParaRPr lang="ru-RU" sz="2400" b="0" dirty="0">
                        <a:solidFill>
                          <a:schemeClr val="tx1"/>
                        </a:solidFill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</a:txBody>
                  <a:tcPr marL="59218" marR="59218" marT="0" marB="0">
                    <a:solidFill>
                      <a:srgbClr val="F9E0CD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ts val="1575"/>
                        </a:lnSpc>
                        <a:spcAft>
                          <a:spcPts val="0"/>
                        </a:spcAft>
                      </a:pPr>
                      <a:endParaRPr lang="ru-RU" sz="2400" b="0" kern="1200" dirty="0" smtClean="0">
                        <a:solidFill>
                          <a:schemeClr val="dk1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  <a:p>
                      <a:pPr fontAlgn="base">
                        <a:lnSpc>
                          <a:spcPts val="1575"/>
                        </a:lnSpc>
                        <a:spcAft>
                          <a:spcPts val="0"/>
                        </a:spcAft>
                      </a:pPr>
                      <a:r>
                        <a:rPr lang="ru-RU" sz="2400" b="0" kern="1200" dirty="0" smtClean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Лица</a:t>
                      </a:r>
                      <a:r>
                        <a:rPr lang="ru-RU" sz="2400" b="0" kern="1200" dirty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, завершившие освоение программ подготовки кадров высшей квалификации и дополнительных профессиональных программ (профессиональная переподготовка), а также лица, получившие образование на территории иностранного государства</a:t>
                      </a:r>
                    </a:p>
                  </a:txBody>
                  <a:tcPr marL="59218" marR="59218" marT="0" marB="0">
                    <a:solidFill>
                      <a:srgbClr val="F9E0CD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ts val="1575"/>
                        </a:lnSpc>
                        <a:spcAft>
                          <a:spcPts val="0"/>
                        </a:spcAft>
                      </a:pPr>
                      <a:endParaRPr lang="ru-RU" sz="2400" b="0" kern="1200" dirty="0" smtClean="0">
                        <a:solidFill>
                          <a:schemeClr val="dk1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  <a:p>
                      <a:pPr marL="342900" indent="-342900" fontAlgn="base">
                        <a:lnSpc>
                          <a:spcPts val="1575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Char char="ü"/>
                      </a:pPr>
                      <a:r>
                        <a:rPr lang="ru-RU" sz="2400" b="0" kern="1200" dirty="0" smtClean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заявление</a:t>
                      </a:r>
                      <a:r>
                        <a:rPr lang="ru-RU" sz="2400" b="0" kern="1200" dirty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;</a:t>
                      </a:r>
                      <a:br>
                        <a:rPr lang="ru-RU" sz="2400" b="0" kern="1200" dirty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</a:br>
                      <a:endParaRPr lang="ru-RU" sz="2400" b="0" kern="1200" dirty="0" smtClean="0">
                        <a:solidFill>
                          <a:schemeClr val="dk1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  <a:p>
                      <a:pPr marL="342900" indent="-342900" fontAlgn="base">
                        <a:lnSpc>
                          <a:spcPts val="1575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Char char="ü"/>
                      </a:pPr>
                      <a:r>
                        <a:rPr lang="ru-RU" sz="2400" b="0" kern="1200" dirty="0" smtClean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копия </a:t>
                      </a:r>
                      <a:r>
                        <a:rPr lang="ru-RU" sz="2400" b="0" kern="1200" dirty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документа, удостоверяющего личность;</a:t>
                      </a:r>
                      <a:br>
                        <a:rPr lang="ru-RU" sz="2400" b="0" kern="1200" dirty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</a:br>
                      <a:endParaRPr lang="ru-RU" sz="2400" b="0" kern="1200" dirty="0" smtClean="0">
                        <a:solidFill>
                          <a:schemeClr val="dk1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  <a:p>
                      <a:pPr marL="342900" indent="-342900" fontAlgn="base">
                        <a:lnSpc>
                          <a:spcPts val="1575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Char char="ü"/>
                      </a:pPr>
                      <a:r>
                        <a:rPr lang="ru-RU" sz="2400" b="0" kern="1200" dirty="0" smtClean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отчет </a:t>
                      </a:r>
                      <a:r>
                        <a:rPr lang="ru-RU" sz="2400" b="0" kern="1200" dirty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за последние пять лет о профессиональной деятельности </a:t>
                      </a:r>
                      <a:r>
                        <a:rPr lang="ru-RU" sz="2400" b="0" kern="1200" dirty="0" smtClean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аккредитуемого (портфолио</a:t>
                      </a:r>
                      <a:r>
                        <a:rPr lang="ru-RU" sz="2400" b="0" kern="1200" dirty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);</a:t>
                      </a:r>
                      <a:br>
                        <a:rPr lang="ru-RU" sz="2400" b="0" kern="1200" dirty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</a:br>
                      <a:endParaRPr lang="ru-RU" sz="2400" b="0" kern="1200" dirty="0" smtClean="0">
                        <a:solidFill>
                          <a:schemeClr val="dk1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  <a:p>
                      <a:pPr marL="342900" indent="-342900" fontAlgn="base">
                        <a:lnSpc>
                          <a:spcPts val="1575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Char char="ü"/>
                      </a:pPr>
                      <a:r>
                        <a:rPr lang="ru-RU" sz="2400" b="0" kern="1200" dirty="0" smtClean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копия </a:t>
                      </a:r>
                      <a:r>
                        <a:rPr lang="ru-RU" sz="2400" b="0" kern="1200" dirty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сертификата специалиста (при наличии) или свидетельства об аккредитации специалиста (при наличии);</a:t>
                      </a:r>
                      <a:br>
                        <a:rPr lang="ru-RU" sz="2400" b="0" kern="1200" dirty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</a:br>
                      <a:endParaRPr lang="ru-RU" sz="2400" b="0" kern="1200" dirty="0" smtClean="0">
                        <a:solidFill>
                          <a:schemeClr val="dk1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  <a:p>
                      <a:pPr marL="342900" indent="-342900" fontAlgn="base">
                        <a:lnSpc>
                          <a:spcPts val="1575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Char char="ü"/>
                      </a:pPr>
                      <a:r>
                        <a:rPr lang="ru-RU" sz="2400" b="0" kern="1200" dirty="0" smtClean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копии </a:t>
                      </a:r>
                      <a:r>
                        <a:rPr lang="ru-RU" sz="2400" b="0" kern="1200" dirty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документов о высшем образовании и о квалификации (с приложениями) или о среднем профессиональном образовании (с приложениями) или выписка из протокола заседания государственной экзаменационной комиссии;</a:t>
                      </a:r>
                      <a:br>
                        <a:rPr lang="ru-RU" sz="2400" b="0" kern="1200" dirty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</a:br>
                      <a:endParaRPr lang="ru-RU" sz="2400" b="0" kern="1200" dirty="0" smtClean="0">
                        <a:solidFill>
                          <a:schemeClr val="dk1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  <a:p>
                      <a:pPr marL="342900" indent="-342900" fontAlgn="base">
                        <a:lnSpc>
                          <a:spcPts val="1575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Char char="ü"/>
                      </a:pPr>
                      <a:r>
                        <a:rPr lang="ru-RU" sz="2400" b="0" kern="1200" dirty="0" smtClean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копия </a:t>
                      </a:r>
                      <a:r>
                        <a:rPr lang="ru-RU" sz="2400" b="0" kern="1200" dirty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трудовой книжки (при наличии);</a:t>
                      </a:r>
                      <a:br>
                        <a:rPr lang="ru-RU" sz="2400" b="0" kern="1200" dirty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</a:br>
                      <a:endParaRPr lang="ru-RU" sz="2400" b="0" kern="1200" dirty="0" smtClean="0">
                        <a:solidFill>
                          <a:schemeClr val="dk1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  <a:p>
                      <a:pPr marL="342900" indent="-342900" fontAlgn="base">
                        <a:lnSpc>
                          <a:spcPts val="1575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Char char="ü"/>
                      </a:pPr>
                      <a:r>
                        <a:rPr lang="ru-RU" sz="2400" b="0" kern="1200" dirty="0" smtClean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копия </a:t>
                      </a:r>
                      <a:r>
                        <a:rPr lang="ru-RU" sz="2400" b="0" kern="1200" dirty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страхового свидетельства обязательного пенсионного страхования (при наличии).</a:t>
                      </a:r>
                    </a:p>
                  </a:txBody>
                  <a:tcPr marL="59218" marR="59218" marT="0" marB="0">
                    <a:solidFill>
                      <a:srgbClr val="F9E0C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846255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2235948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05293114"/>
              </p:ext>
            </p:extLst>
          </p:nvPr>
        </p:nvGraphicFramePr>
        <p:xfrm>
          <a:off x="-2" y="0"/>
          <a:ext cx="12192001" cy="685799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99217">
                  <a:extLst>
                    <a:ext uri="{9D8B030D-6E8A-4147-A177-3AD203B41FA5}">
                      <a16:colId xmlns:a16="http://schemas.microsoft.com/office/drawing/2014/main" val="234968177"/>
                    </a:ext>
                  </a:extLst>
                </a:gridCol>
                <a:gridCol w="2798146">
                  <a:extLst>
                    <a:ext uri="{9D8B030D-6E8A-4147-A177-3AD203B41FA5}">
                      <a16:colId xmlns:a16="http://schemas.microsoft.com/office/drawing/2014/main" val="869605911"/>
                    </a:ext>
                  </a:extLst>
                </a:gridCol>
                <a:gridCol w="4197760">
                  <a:extLst>
                    <a:ext uri="{9D8B030D-6E8A-4147-A177-3AD203B41FA5}">
                      <a16:colId xmlns:a16="http://schemas.microsoft.com/office/drawing/2014/main" val="4218979804"/>
                    </a:ext>
                  </a:extLst>
                </a:gridCol>
                <a:gridCol w="4596878">
                  <a:extLst>
                    <a:ext uri="{9D8B030D-6E8A-4147-A177-3AD203B41FA5}">
                      <a16:colId xmlns:a16="http://schemas.microsoft.com/office/drawing/2014/main" val="629267488"/>
                    </a:ext>
                  </a:extLst>
                </a:gridCol>
              </a:tblGrid>
              <a:tr h="6857999">
                <a:tc>
                  <a:txBody>
                    <a:bodyPr/>
                    <a:lstStyle/>
                    <a:p>
                      <a:pPr algn="ctr" fontAlgn="base">
                        <a:lnSpc>
                          <a:spcPts val="1575"/>
                        </a:lnSpc>
                        <a:spcAft>
                          <a:spcPts val="0"/>
                        </a:spcAft>
                      </a:pPr>
                      <a:endParaRPr lang="ru-RU" sz="2400" b="0" spc="1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 fontAlgn="base">
                        <a:lnSpc>
                          <a:spcPts val="1575"/>
                        </a:lnSpc>
                        <a:spcAft>
                          <a:spcPts val="0"/>
                        </a:spcAft>
                      </a:pPr>
                      <a:r>
                        <a:rPr lang="ru-RU" sz="2400" b="0" spc="10" dirty="0" smtClean="0">
                          <a:solidFill>
                            <a:schemeClr val="bg1"/>
                          </a:solidFill>
                          <a:effectLst/>
                        </a:rPr>
                        <a:t>3</a:t>
                      </a:r>
                      <a:endParaRPr lang="ru-RU" sz="2400" b="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05410" marR="105410" marT="0" marB="0">
                    <a:solidFill>
                      <a:srgbClr val="F0A22E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ts val="1575"/>
                        </a:lnSpc>
                        <a:spcAft>
                          <a:spcPts val="0"/>
                        </a:spcAft>
                      </a:pPr>
                      <a:endParaRPr lang="ru-RU" sz="2400" b="0" spc="1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fontAlgn="base">
                        <a:lnSpc>
                          <a:spcPts val="1575"/>
                        </a:lnSpc>
                        <a:spcAft>
                          <a:spcPts val="0"/>
                        </a:spcAft>
                      </a:pPr>
                      <a:r>
                        <a:rPr lang="ru-RU" sz="2400" b="0" spc="10" dirty="0" smtClean="0">
                          <a:solidFill>
                            <a:schemeClr val="tx1"/>
                          </a:solidFill>
                          <a:effectLst/>
                        </a:rPr>
                        <a:t>Периодическая </a:t>
                      </a:r>
                      <a:r>
                        <a:rPr lang="ru-RU" sz="2400" b="0" spc="10" dirty="0">
                          <a:solidFill>
                            <a:schemeClr val="tx1"/>
                          </a:solidFill>
                          <a:effectLst/>
                        </a:rPr>
                        <a:t>аккредитация</a:t>
                      </a:r>
                      <a:endParaRPr lang="ru-RU" sz="2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05410" marR="105410" marT="0" marB="0">
                    <a:solidFill>
                      <a:srgbClr val="F9E0CD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ts val="1575"/>
                        </a:lnSpc>
                        <a:spcAft>
                          <a:spcPts val="0"/>
                        </a:spcAft>
                      </a:pPr>
                      <a:endParaRPr lang="ru-RU" sz="2400" b="0" spc="1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fontAlgn="base">
                        <a:lnSpc>
                          <a:spcPts val="1575"/>
                        </a:lnSpc>
                        <a:spcAft>
                          <a:spcPts val="0"/>
                        </a:spcAft>
                      </a:pPr>
                      <a:r>
                        <a:rPr lang="ru-RU" sz="2400" b="0" spc="10" dirty="0" smtClean="0">
                          <a:solidFill>
                            <a:schemeClr val="tx1"/>
                          </a:solidFill>
                          <a:effectLst/>
                        </a:rPr>
                        <a:t>Лица</a:t>
                      </a:r>
                      <a:r>
                        <a:rPr lang="ru-RU" sz="2400" b="0" spc="10" dirty="0">
                          <a:solidFill>
                            <a:schemeClr val="tx1"/>
                          </a:solidFill>
                          <a:effectLst/>
                        </a:rPr>
                        <a:t>, завершившие освоение профессиональных образовательных программ медицинского образования и фармацевтического образования, обеспечивающих непрерывное совершенствование профессиональных знаний и навыков в течение всей жизни, а также постоянное повышение профессионального уровня и расширение квалификации</a:t>
                      </a:r>
                      <a:endParaRPr lang="ru-RU" sz="2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05410" marR="105410" marT="0" marB="0">
                    <a:solidFill>
                      <a:srgbClr val="F9E0CD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endParaRPr lang="ru-RU" sz="24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05410" marR="105410" marT="0" marB="0">
                    <a:solidFill>
                      <a:srgbClr val="F9E0C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4519237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3954863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dirty="0" smtClean="0"/>
              <a:t>Порядок проведения аккредитации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6656" y="1857376"/>
            <a:ext cx="10753725" cy="3920490"/>
          </a:xfrm>
        </p:spPr>
        <p:txBody>
          <a:bodyPr>
            <a:normAutofit lnSpcReduction="10000"/>
          </a:bodyPr>
          <a:lstStyle/>
          <a:p>
            <a:r>
              <a:rPr lang="ru-RU" dirty="0"/>
              <a:t>Аккредитация проводится в несколько этапов:</a:t>
            </a:r>
            <a:br>
              <a:rPr lang="ru-RU" dirty="0"/>
            </a:br>
            <a:endParaRPr lang="ru-RU" dirty="0"/>
          </a:p>
          <a:p>
            <a:pPr marL="457200" lvl="0" indent="-457200">
              <a:buClr>
                <a:srgbClr val="F0A22E"/>
              </a:buClr>
              <a:buFont typeface="+mj-lt"/>
              <a:buAutoNum type="arabicPeriod"/>
            </a:pPr>
            <a:r>
              <a:rPr lang="ru-RU" b="1" dirty="0"/>
              <a:t>Первичная, первичная специализированная аккредитация</a:t>
            </a:r>
            <a:r>
              <a:rPr lang="ru-RU" dirty="0"/>
              <a:t>:</a:t>
            </a:r>
            <a:br>
              <a:rPr lang="ru-RU" dirty="0"/>
            </a:br>
            <a:r>
              <a:rPr lang="ru-RU" dirty="0"/>
              <a:t>- тестирование;</a:t>
            </a:r>
            <a:br>
              <a:rPr lang="ru-RU" dirty="0"/>
            </a:br>
            <a:r>
              <a:rPr lang="ru-RU" dirty="0"/>
              <a:t>- оценка практических навыков (умений) в симулированных условиях (не менее 5 заданий);</a:t>
            </a:r>
            <a:br>
              <a:rPr lang="ru-RU" dirty="0"/>
            </a:br>
            <a:r>
              <a:rPr lang="ru-RU" dirty="0"/>
              <a:t>- решение ситуационных задач (не менее 3 задач с 5 вопросами в каждой).</a:t>
            </a:r>
          </a:p>
          <a:p>
            <a:r>
              <a:rPr lang="ru-RU" dirty="0"/>
              <a:t> </a:t>
            </a:r>
          </a:p>
          <a:p>
            <a:pPr marL="457200" lvl="0" indent="-457200">
              <a:buClr>
                <a:srgbClr val="F0A22E"/>
              </a:buClr>
              <a:buFont typeface="+mj-lt"/>
              <a:buAutoNum type="arabicPeriod" startAt="2"/>
            </a:pPr>
            <a:r>
              <a:rPr lang="ru-RU" b="1" dirty="0"/>
              <a:t>Периодическая аккредитация</a:t>
            </a:r>
            <a:r>
              <a:rPr lang="ru-RU" dirty="0"/>
              <a:t>:</a:t>
            </a:r>
            <a:br>
              <a:rPr lang="ru-RU" dirty="0"/>
            </a:br>
            <a:r>
              <a:rPr lang="ru-RU" dirty="0"/>
              <a:t>- оценка </a:t>
            </a:r>
            <a:r>
              <a:rPr lang="ru-RU" dirty="0" smtClean="0"/>
              <a:t>портфолио</a:t>
            </a:r>
            <a:r>
              <a:rPr lang="ru-RU" dirty="0"/>
              <a:t> ;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>- </a:t>
            </a:r>
            <a:r>
              <a:rPr lang="ru-RU" dirty="0" smtClean="0"/>
              <a:t>тестирование.</a:t>
            </a:r>
            <a:endParaRPr lang="ru-RU" dirty="0"/>
          </a:p>
          <a:p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7162800" y="4371975"/>
            <a:ext cx="4143375" cy="1938992"/>
          </a:xfrm>
          <a:prstGeom prst="rect">
            <a:avLst/>
          </a:prstGeom>
          <a:noFill/>
          <a:ln w="31750" cap="rnd">
            <a:solidFill>
              <a:srgbClr val="AD1F1F"/>
            </a:solidFill>
            <a:prstDash val="solid"/>
            <a:round/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400" dirty="0">
                <a:ln>
                  <a:solidFill>
                    <a:srgbClr val="AD1F1F"/>
                  </a:solidFill>
                </a:ln>
              </a:rPr>
              <a:t>Завершается процедура аккредитации выдачей специалисту свидетельства о прохождении аккредитации по установленному образцу.</a:t>
            </a:r>
          </a:p>
        </p:txBody>
      </p:sp>
    </p:spTree>
    <p:extLst>
      <p:ext uri="{BB962C8B-B14F-4D97-AF65-F5344CB8AC3E}">
        <p14:creationId xmlns:p14="http://schemas.microsoft.com/office/powerpoint/2010/main" val="365537242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Резюме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6656" y="2011680"/>
            <a:ext cx="10753725" cy="4360545"/>
          </a:xfrm>
        </p:spPr>
        <p:txBody>
          <a:bodyPr/>
          <a:lstStyle/>
          <a:p>
            <a:r>
              <a:rPr lang="ru-RU" dirty="0"/>
              <a:t>Таким образом, результатом непрерывного образования становятся реализация поставленных специалистом целей, достижение возросшего уровня профессионального мастерства, развитие способностей в новых сферах деятельности, расширение профессиональных и социальных возможностей. Непрерывное образование помогает человеку уточнить подходы к собственной профессиональной деятельности, преодолевать стереотипы, развивать профессиональное мышление, обеспечивает профессиональное и личностное саморазвитие. Успешность человека в профессиональной жизни во многом становится залогом его физического, психического и духовного здоровья.</a:t>
            </a:r>
          </a:p>
          <a:p>
            <a:endParaRPr lang="ru-RU" dirty="0"/>
          </a:p>
        </p:txBody>
      </p:sp>
      <p:pic>
        <p:nvPicPr>
          <p:cNvPr id="8194" name="Picture 2" descr="https://forum.facmedicine.com/attachments/9d89896f21cdc7cfedfa58b3ee2f45ab-jpg.22267/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7987" y="4980306"/>
            <a:ext cx="2460638" cy="16395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7914610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806484" y="2967335"/>
            <a:ext cx="657904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Спасибо за внимание!</a:t>
            </a:r>
            <a:endParaRPr lang="ru-RU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135027964"/>
      </p:ext>
    </p:extLst>
  </p:cSld>
  <p:clrMapOvr>
    <a:masterClrMapping/>
  </p:clrMapOvr>
</p:sld>
</file>

<file path=ppt/theme/theme1.xml><?xml version="1.0" encoding="utf-8"?>
<a:theme xmlns:a="http://schemas.openxmlformats.org/drawingml/2006/main" name="HDOfficeLightV0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Метрополия">
  <a:themeElements>
    <a:clrScheme name="Желтый и оранжевый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Метрополи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Метрополия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00000"/>
                <a:lumMod val="110000"/>
              </a:schemeClr>
            </a:gs>
            <a:gs pos="50000">
              <a:schemeClr val="phClr">
                <a:tint val="75000"/>
                <a:satMod val="101000"/>
                <a:lumMod val="105000"/>
              </a:schemeClr>
            </a:gs>
            <a:gs pos="100000">
              <a:schemeClr val="phClr">
                <a:tint val="82000"/>
                <a:satMod val="104000"/>
                <a:lumMod val="105000"/>
              </a:schemeClr>
            </a:gs>
          </a:gsLst>
          <a:lin ang="27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0000"/>
                <a:lumMod val="100000"/>
              </a:schemeClr>
            </a:gs>
            <a:gs pos="100000">
              <a:schemeClr val="phClr">
                <a:shade val="80000"/>
                <a:satMod val="100000"/>
                <a:lumMod val="99000"/>
              </a:schemeClr>
            </a:gs>
          </a:gsLst>
          <a:lin ang="27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solidFill>
          <a:schemeClr val="phClr">
            <a:shade val="95000"/>
            <a:satMod val="17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etropolitan" id="{4C5440D6-04D2-4954-96CF-F251137069B2}" vid="{79CFCA13-9412-4290-BB4B-85112F88857B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Аспект</Template>
  <TotalTime>64</TotalTime>
  <Words>1042</Words>
  <Application>Microsoft Office PowerPoint</Application>
  <PresentationFormat>Широкоэкранный</PresentationFormat>
  <Paragraphs>115</Paragraphs>
  <Slides>18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18</vt:i4>
      </vt:variant>
    </vt:vector>
  </HeadingPairs>
  <TitlesOfParts>
    <vt:vector size="26" baseType="lpstr">
      <vt:lpstr>Arial</vt:lpstr>
      <vt:lpstr>Calibri</vt:lpstr>
      <vt:lpstr>Calibri Light</vt:lpstr>
      <vt:lpstr>Times New Roman</vt:lpstr>
      <vt:lpstr>Wingdings</vt:lpstr>
      <vt:lpstr>Wingdings 2</vt:lpstr>
      <vt:lpstr>HDOfficeLightV0</vt:lpstr>
      <vt:lpstr>Метрополия</vt:lpstr>
      <vt:lpstr>Педагогика в медицинском образовании: непрерывное медицинское образование, его цели, задачи, технологии </vt:lpstr>
      <vt:lpstr>Непрерывное медицинское образование (НМО) в Российской Федерации</vt:lpstr>
      <vt:lpstr>Основные цели и задачи непрерывного медицинского образования</vt:lpstr>
      <vt:lpstr>Презентация PowerPoint</vt:lpstr>
      <vt:lpstr>Основные принципы НМО</vt:lpstr>
      <vt:lpstr>Презентация PowerPoint</vt:lpstr>
      <vt:lpstr>Презентация PowerPoint</vt:lpstr>
      <vt:lpstr>Презентация PowerPoint</vt:lpstr>
      <vt:lpstr>Организация системы медицинского образования с 2016 г.</vt:lpstr>
      <vt:lpstr>Презентация PowerPoint</vt:lpstr>
      <vt:lpstr>Презентация PowerPoint</vt:lpstr>
      <vt:lpstr>Аккредитация специалиста как новая процедура в системе здравоохранения</vt:lpstr>
      <vt:lpstr>Презентация PowerPoint</vt:lpstr>
      <vt:lpstr>Презентация PowerPoint</vt:lpstr>
      <vt:lpstr>Презентация PowerPoint</vt:lpstr>
      <vt:lpstr>Порядок проведения аккредитации </vt:lpstr>
      <vt:lpstr>Резюме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Педагогика в медицинском образовании: непрерывное медицинское образование, его цели, задачи, технологии </dc:title>
  <dc:creator>User</dc:creator>
  <cp:lastModifiedBy>User</cp:lastModifiedBy>
  <cp:revision>33</cp:revision>
  <dcterms:created xsi:type="dcterms:W3CDTF">2019-03-10T04:42:02Z</dcterms:created>
  <dcterms:modified xsi:type="dcterms:W3CDTF">2019-03-10T05:46:51Z</dcterms:modified>
</cp:coreProperties>
</file>