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2" r:id="rId34"/>
    <p:sldId id="290" r:id="rId35"/>
    <p:sldId id="291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30.10.2017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000" dirty="0" smtClean="0"/>
              <a:t>Основные категории педагогики. </a:t>
            </a:r>
            <a:r>
              <a:rPr lang="ru-RU" sz="6000" smtClean="0"/>
              <a:t>Образование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54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Основные понятия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400" dirty="0"/>
              <a:t>Основные педагогические понятия, выражающие научные обобщения, принято называть также </a:t>
            </a:r>
            <a:r>
              <a:rPr lang="ru-RU" sz="2400" b="1" dirty="0"/>
              <a:t>педагогическими категориями</a:t>
            </a:r>
            <a:r>
              <a:rPr lang="ru-RU" sz="2400" dirty="0"/>
              <a:t>. </a:t>
            </a:r>
            <a:endParaRPr lang="ru-RU" sz="2400" dirty="0" smtClean="0"/>
          </a:p>
          <a:p>
            <a:pPr marL="114300" indent="0">
              <a:buNone/>
            </a:pPr>
            <a:r>
              <a:rPr lang="ru-RU" sz="2400" dirty="0" smtClean="0"/>
              <a:t>К </a:t>
            </a:r>
            <a:r>
              <a:rPr lang="ru-RU" sz="2400" dirty="0"/>
              <a:t>основным педагогическим категориям </a:t>
            </a:r>
            <a:r>
              <a:rPr lang="ru-RU" sz="2400" dirty="0" smtClean="0"/>
              <a:t>относятся:</a:t>
            </a:r>
          </a:p>
          <a:p>
            <a:r>
              <a:rPr lang="ru-RU" sz="2400" dirty="0" smtClean="0"/>
              <a:t> воспитание</a:t>
            </a:r>
          </a:p>
          <a:p>
            <a:r>
              <a:rPr lang="ru-RU" sz="2400" dirty="0" smtClean="0"/>
              <a:t> обучение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образование. </a:t>
            </a:r>
            <a:endParaRPr lang="ru-RU" sz="2400" dirty="0" smtClean="0"/>
          </a:p>
          <a:p>
            <a:pPr marL="114300" indent="0">
              <a:buNone/>
            </a:pPr>
            <a:r>
              <a:rPr lang="ru-RU" sz="2400" dirty="0" smtClean="0"/>
              <a:t>Наша </a:t>
            </a:r>
            <a:r>
              <a:rPr lang="ru-RU" sz="2400" dirty="0"/>
              <a:t>наука широко оперирует также общенаучными категориями — такими, как развитие и формирование.</a:t>
            </a:r>
          </a:p>
        </p:txBody>
      </p:sp>
    </p:spTree>
    <p:extLst>
      <p:ext uri="{BB962C8B-B14F-4D97-AF65-F5344CB8AC3E}">
        <p14:creationId xmlns:p14="http://schemas.microsoft.com/office/powerpoint/2010/main" val="266218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Формирование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b="1" dirty="0"/>
              <a:t>Формирование</a:t>
            </a:r>
            <a:r>
              <a:rPr lang="ru-RU" sz="2400" dirty="0"/>
              <a:t> — процесс становления человека как социального существа под воздействием всех без исключения факторов: экологических, социальных, экономических, идеологических, психологических и т. д. </a:t>
            </a:r>
            <a:endParaRPr lang="ru-RU" sz="2400" dirty="0" smtClean="0"/>
          </a:p>
          <a:p>
            <a:pPr algn="just"/>
            <a:r>
              <a:rPr lang="ru-RU" sz="2400" b="1" dirty="0" smtClean="0"/>
              <a:t>Воспитание</a:t>
            </a:r>
            <a:r>
              <a:rPr lang="ru-RU" sz="2400" dirty="0" smtClean="0"/>
              <a:t> </a:t>
            </a:r>
            <a:r>
              <a:rPr lang="ru-RU" sz="2400" dirty="0"/>
              <a:t>— один из важнейших, но не единственный фактор формирования личности. Формирование подразумевает некую законченность человеческой личности, достижение уровня зрелости, устойчивости.</a:t>
            </a:r>
          </a:p>
        </p:txBody>
      </p:sp>
    </p:spTree>
    <p:extLst>
      <p:ext uri="{BB962C8B-B14F-4D97-AF65-F5344CB8AC3E}">
        <p14:creationId xmlns:p14="http://schemas.microsoft.com/office/powerpoint/2010/main" val="158359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Развитие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 smtClean="0"/>
              <a:t>Развитие</a:t>
            </a:r>
            <a:r>
              <a:rPr lang="ru-RU" dirty="0" smtClean="0"/>
              <a:t> </a:t>
            </a:r>
            <a:r>
              <a:rPr lang="ru-RU" dirty="0"/>
              <a:t>— это процесс и результат количественных и качественных изменений человека. Оно связано с постоянными, непрекращающимися изменениями, переходами из одного состояния в другое, восхождением от простого к сложному, от низшего к высшему. </a:t>
            </a:r>
            <a:endParaRPr lang="ru-RU" dirty="0" smtClean="0"/>
          </a:p>
          <a:p>
            <a:pPr algn="just"/>
            <a:r>
              <a:rPr lang="ru-RU" dirty="0"/>
              <a:t>С</a:t>
            </a:r>
            <a:r>
              <a:rPr lang="ru-RU" dirty="0" smtClean="0"/>
              <a:t>оставные компоненты развития: физический, психический, духовный, социальный </a:t>
            </a:r>
            <a:r>
              <a:rPr lang="ru-RU" dirty="0"/>
              <a:t>и </a:t>
            </a:r>
            <a:r>
              <a:rPr lang="ru-RU" dirty="0" smtClean="0"/>
              <a:t>другие.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Педагогика </a:t>
            </a:r>
            <a:r>
              <a:rPr lang="ru-RU" dirty="0"/>
              <a:t>изучает проблемы духовного развития личности во взаимосвязи со всеми другими компонентами.</a:t>
            </a:r>
          </a:p>
        </p:txBody>
      </p:sp>
    </p:spTree>
    <p:extLst>
      <p:ext uri="{BB962C8B-B14F-4D97-AF65-F5344CB8AC3E}">
        <p14:creationId xmlns:p14="http://schemas.microsoft.com/office/powerpoint/2010/main" val="166846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/>
              <a:t>К педагогическим категориям в некоторых случаях можно отнести и такие достаточно общие понятия, как </a:t>
            </a:r>
            <a:r>
              <a:rPr lang="ru-RU" sz="2800" b="1" dirty="0"/>
              <a:t>самовоспитание, саморазвитие, педагогический процесс, педагогическое общение (взаимодействие), продукты педагогической деятельности, социальное формирование, педагогические технологии, </a:t>
            </a:r>
            <a:r>
              <a:rPr lang="ru-RU" sz="2800" b="1" dirty="0" smtClean="0"/>
              <a:t>учебно-воспитательные </a:t>
            </a:r>
            <a:r>
              <a:rPr lang="ru-RU" sz="2800" b="1" dirty="0"/>
              <a:t>инновации и др.</a:t>
            </a:r>
          </a:p>
        </p:txBody>
      </p:sp>
    </p:spTree>
    <p:extLst>
      <p:ext uri="{BB962C8B-B14F-4D97-AF65-F5344CB8AC3E}">
        <p14:creationId xmlns:p14="http://schemas.microsoft.com/office/powerpoint/2010/main" val="139858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Образование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/>
              <a:t>В буквальном смысле оно </a:t>
            </a:r>
            <a:r>
              <a:rPr lang="ru-RU" sz="2400" b="1" dirty="0"/>
              <a:t>означает</a:t>
            </a:r>
            <a:r>
              <a:rPr lang="ru-RU" sz="2400" dirty="0"/>
              <a:t> формирование образа хорошо обученного, воспитанного, интеллигентного человека. </a:t>
            </a:r>
            <a:endParaRPr lang="ru-RU" sz="2400" dirty="0" smtClean="0"/>
          </a:p>
          <a:p>
            <a:pPr algn="just"/>
            <a:endParaRPr lang="ru-RU" sz="2400" dirty="0" smtClean="0"/>
          </a:p>
          <a:p>
            <a:pPr algn="just"/>
            <a:r>
              <a:rPr lang="ru-RU" sz="2400" b="1" dirty="0" smtClean="0"/>
              <a:t>Образование</a:t>
            </a:r>
            <a:r>
              <a:rPr lang="ru-RU" sz="2400" dirty="0" smtClean="0"/>
              <a:t> </a:t>
            </a:r>
            <a:r>
              <a:rPr lang="ru-RU" sz="2400" dirty="0"/>
              <a:t>— система накопленных в процессе обучения знаний, умений, навыков, способов мышления, которыми овладел обучаемый.</a:t>
            </a:r>
          </a:p>
        </p:txBody>
      </p:sp>
    </p:spTree>
    <p:extLst>
      <p:ext uri="{BB962C8B-B14F-4D97-AF65-F5344CB8AC3E}">
        <p14:creationId xmlns:p14="http://schemas.microsoft.com/office/powerpoint/2010/main" val="260750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sz="2400" dirty="0"/>
              <a:t>Главные критерии </a:t>
            </a:r>
            <a:r>
              <a:rPr lang="ru-RU" sz="2400" dirty="0" smtClean="0"/>
              <a:t>образованности:</a:t>
            </a:r>
          </a:p>
          <a:p>
            <a:pPr algn="just"/>
            <a:r>
              <a:rPr lang="ru-RU" sz="2400" dirty="0" smtClean="0"/>
              <a:t>системность знаний,</a:t>
            </a:r>
          </a:p>
          <a:p>
            <a:pPr algn="just"/>
            <a:r>
              <a:rPr lang="ru-RU" sz="2400" dirty="0" smtClean="0"/>
              <a:t>системность мышления,</a:t>
            </a:r>
          </a:p>
          <a:p>
            <a:pPr marL="114300" indent="0" algn="just">
              <a:buNone/>
            </a:pPr>
            <a:r>
              <a:rPr lang="ru-RU" sz="2400" dirty="0" smtClean="0"/>
              <a:t>проявляющиеся </a:t>
            </a:r>
            <a:r>
              <a:rPr lang="ru-RU" sz="2400" dirty="0"/>
              <a:t>в том, что человек способен </a:t>
            </a:r>
            <a:r>
              <a:rPr lang="ru-RU" sz="2400" b="1" dirty="0"/>
              <a:t>самостоятельно</a:t>
            </a:r>
            <a:r>
              <a:rPr lang="ru-RU" sz="2400" dirty="0"/>
              <a:t> восстанавливать недостающие звенья в системе знаний с помощью логических рассуждений</a:t>
            </a:r>
            <a:r>
              <a:rPr lang="ru-RU" sz="2400" dirty="0" smtClean="0"/>
              <a:t>.</a:t>
            </a:r>
          </a:p>
          <a:p>
            <a:pPr marL="114300" indent="0" algn="just">
              <a:buNone/>
            </a:pPr>
            <a:endParaRPr lang="ru-RU" sz="2400" dirty="0"/>
          </a:p>
          <a:p>
            <a:pPr marL="114300" indent="0" algn="ctr">
              <a:buNone/>
            </a:pPr>
            <a:r>
              <a:rPr lang="ru-RU" sz="2400" dirty="0" smtClean="0"/>
              <a:t> </a:t>
            </a:r>
            <a:r>
              <a:rPr lang="ru-RU" sz="2400" b="1" dirty="0" smtClean="0"/>
              <a:t>«</a:t>
            </a:r>
            <a:r>
              <a:rPr lang="ru-RU" sz="2400" b="1" dirty="0"/>
              <a:t>Образование есть то, что остается, когда все выученное </a:t>
            </a:r>
            <a:r>
              <a:rPr lang="ru-RU" sz="2400" b="1" dirty="0" smtClean="0"/>
              <a:t>забывается».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43136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О</a:t>
            </a:r>
            <a:r>
              <a:rPr lang="ru-RU" dirty="0" smtClean="0"/>
              <a:t>бразованием так же </a:t>
            </a:r>
            <a:r>
              <a:rPr lang="ru-RU" b="1" dirty="0"/>
              <a:t>называется</a:t>
            </a:r>
            <a:r>
              <a:rPr lang="ru-RU" dirty="0"/>
              <a:t> </a:t>
            </a:r>
            <a:r>
              <a:rPr lang="ru-RU" dirty="0" smtClean="0"/>
              <a:t>целенаправленно </a:t>
            </a:r>
            <a:r>
              <a:rPr lang="ru-RU" dirty="0"/>
              <a:t>организованный процесс управления </a:t>
            </a:r>
            <a:r>
              <a:rPr lang="ru-RU" b="1" dirty="0" smtClean="0"/>
              <a:t>социализацией</a:t>
            </a:r>
            <a:r>
              <a:rPr lang="ru-RU" dirty="0" smtClean="0"/>
              <a:t>*, </a:t>
            </a:r>
            <a:r>
              <a:rPr lang="ru-RU" dirty="0"/>
              <a:t>которое представляет собой сложнейший социально-исторический феномен со множеством сторон и аспектов, исследованием которых, как уже отмечалось, занимается ряд наук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marL="114300" indent="0" algn="just">
              <a:buNone/>
            </a:pPr>
            <a:r>
              <a:rPr lang="ru-RU" sz="1800" dirty="0" smtClean="0"/>
              <a:t>*Социализация </a:t>
            </a:r>
            <a:r>
              <a:rPr lang="ru-RU" sz="1800" dirty="0"/>
              <a:t>- это развитие человека на протяжении всей его жизни во взаимодействии с окружающей средой в процессе усвоения и воспроизводства социальных и культурных ценностей, а также саморазвития и самореализации в том обществе, к которому он принадлежит.</a:t>
            </a:r>
          </a:p>
        </p:txBody>
      </p:sp>
    </p:spTree>
    <p:extLst>
      <p:ext uri="{BB962C8B-B14F-4D97-AF65-F5344CB8AC3E}">
        <p14:creationId xmlns:p14="http://schemas.microsoft.com/office/powerpoint/2010/main" val="424821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b="1" dirty="0" smtClean="0"/>
              <a:t>Образование как социальное явление </a:t>
            </a:r>
            <a:r>
              <a:rPr lang="ru-RU" sz="2400" dirty="0" smtClean="0"/>
              <a:t>– это общественная </a:t>
            </a:r>
            <a:r>
              <a:rPr lang="ru-RU" sz="2400" dirty="0"/>
              <a:t>система, функцией которой является обучение и воспитание членов общества и которая ориентирована на передачу определенных знаний, идейно-нравственных ценностей, умений, навыков, норм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243980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7620000" cy="5348064"/>
          </a:xfrm>
        </p:spPr>
        <p:txBody>
          <a:bodyPr/>
          <a:lstStyle/>
          <a:p>
            <a:pPr algn="just"/>
            <a:r>
              <a:rPr lang="ru-RU" dirty="0"/>
              <a:t>Образование можно рассматривать как своеобразный </a:t>
            </a:r>
            <a:r>
              <a:rPr lang="ru-RU" b="1" dirty="0"/>
              <a:t>способ вхождения человека в мир науки и культуры</a:t>
            </a:r>
            <a:r>
              <a:rPr lang="ru-RU" dirty="0"/>
              <a:t>. </a:t>
            </a:r>
            <a:r>
              <a:rPr lang="ru-RU" dirty="0" smtClean="0"/>
              <a:t>Термин </a:t>
            </a:r>
            <a:r>
              <a:rPr lang="ru-RU" dirty="0"/>
              <a:t>«культура» в переводе с латинского языка означает «взращивание, совершенствование», а применительно к человеку – это взращивание, совершенствование, формирование его образа. </a:t>
            </a:r>
            <a:endParaRPr lang="ru-RU" dirty="0" smtClean="0"/>
          </a:p>
          <a:p>
            <a:pPr algn="just"/>
            <a:r>
              <a:rPr lang="ru-RU" dirty="0" smtClean="0"/>
              <a:t>Исходя </a:t>
            </a:r>
            <a:r>
              <a:rPr lang="ru-RU" dirty="0"/>
              <a:t>из данной трактовки культура является и </a:t>
            </a:r>
            <a:r>
              <a:rPr lang="ru-RU" b="1" dirty="0"/>
              <a:t>предпосылкой</a:t>
            </a:r>
            <a:r>
              <a:rPr lang="ru-RU" dirty="0"/>
              <a:t>, и </a:t>
            </a:r>
            <a:r>
              <a:rPr lang="ru-RU" b="1" dirty="0"/>
              <a:t>результатом</a:t>
            </a:r>
            <a:r>
              <a:rPr lang="ru-RU" dirty="0"/>
              <a:t> образования человека. В </a:t>
            </a:r>
            <a:r>
              <a:rPr lang="ru-RU" b="1" dirty="0"/>
              <a:t>процессе образования </a:t>
            </a:r>
            <a:r>
              <a:rPr lang="ru-RU" dirty="0"/>
              <a:t>человек осваивает культурные ценности – исторические, художественные, архитектурные и пр. Поскольку содержание образования черпается и пополняется из наследия науки и культуры, а также из жизни и практики человека, то образование является </a:t>
            </a:r>
            <a:r>
              <a:rPr lang="ru-RU" b="1" dirty="0"/>
              <a:t>социокультурным </a:t>
            </a:r>
            <a:r>
              <a:rPr lang="ru-RU" b="1" dirty="0" smtClean="0"/>
              <a:t>феноменом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860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Социокультурные функции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dirty="0"/>
              <a:t>вхождение человека в мир науки и культуры;</a:t>
            </a:r>
          </a:p>
          <a:p>
            <a:pPr algn="just"/>
            <a:r>
              <a:rPr lang="ru-RU" sz="2400" dirty="0" smtClean="0"/>
              <a:t>социализация </a:t>
            </a:r>
            <a:r>
              <a:rPr lang="ru-RU" sz="2400" dirty="0"/>
              <a:t>человека;</a:t>
            </a:r>
          </a:p>
          <a:p>
            <a:pPr algn="just"/>
            <a:r>
              <a:rPr lang="ru-RU" sz="2400" dirty="0" smtClean="0"/>
              <a:t>обеспечение </a:t>
            </a:r>
            <a:r>
              <a:rPr lang="ru-RU" sz="2400" dirty="0"/>
              <a:t>преемственности поколений;</a:t>
            </a:r>
          </a:p>
          <a:p>
            <a:pPr algn="just"/>
            <a:r>
              <a:rPr lang="ru-RU" sz="2400" dirty="0" smtClean="0"/>
              <a:t>обеспечение </a:t>
            </a:r>
            <a:r>
              <a:rPr lang="ru-RU" sz="2400" dirty="0"/>
              <a:t>трансляции культурных ценностей;</a:t>
            </a:r>
          </a:p>
          <a:p>
            <a:pPr algn="just"/>
            <a:r>
              <a:rPr lang="ru-RU" sz="2400" dirty="0" smtClean="0"/>
              <a:t>обеспечение </a:t>
            </a:r>
            <a:r>
              <a:rPr lang="ru-RU" sz="2400" dirty="0"/>
              <a:t>сохранения и развития национальных традиций;</a:t>
            </a:r>
          </a:p>
          <a:p>
            <a:pPr algn="just"/>
            <a:r>
              <a:rPr lang="ru-RU" sz="2400" dirty="0" smtClean="0"/>
              <a:t>способствование </a:t>
            </a:r>
            <a:r>
              <a:rPr lang="ru-RU" sz="2400" dirty="0"/>
              <a:t>активному ускорению культурных перемен в общественной жизни.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451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Образование как система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b="1" dirty="0"/>
              <a:t>Система</a:t>
            </a:r>
            <a:r>
              <a:rPr lang="ru-RU" sz="2400" dirty="0"/>
              <a:t> – это выделенное на основе определенных признаков упорядоченное множество взаимосвязанных элементов, объединенных общей целью функционирования и единства управления и выступающих во взаимодействии со средой как целостное явление. </a:t>
            </a:r>
            <a:endParaRPr lang="ru-RU" sz="2400" dirty="0" smtClean="0"/>
          </a:p>
          <a:p>
            <a:pPr algn="just"/>
            <a:endParaRPr lang="ru-RU" sz="2400" dirty="0"/>
          </a:p>
          <a:p>
            <a:pPr algn="just"/>
            <a:r>
              <a:rPr lang="ru-RU" sz="2400" b="1" dirty="0"/>
              <a:t>Система образования </a:t>
            </a:r>
            <a:r>
              <a:rPr lang="ru-RU" sz="2400" dirty="0"/>
              <a:t>– это открытая, непрерывно изменяющаяся система, обладающая рядом особых свойств.</a:t>
            </a:r>
          </a:p>
        </p:txBody>
      </p:sp>
    </p:spTree>
    <p:extLst>
      <p:ext uri="{BB962C8B-B14F-4D97-AF65-F5344CB8AC3E}">
        <p14:creationId xmlns:p14="http://schemas.microsoft.com/office/powerpoint/2010/main" val="300888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Элементы образовательной системы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цели и содержание образования; </a:t>
            </a:r>
            <a:endParaRPr lang="ru-RU" dirty="0" smtClean="0"/>
          </a:p>
          <a:p>
            <a:r>
              <a:rPr lang="ru-RU" dirty="0" smtClean="0"/>
              <a:t>средства </a:t>
            </a:r>
            <a:r>
              <a:rPr lang="ru-RU" dirty="0"/>
              <a:t>и способы получения образования; </a:t>
            </a:r>
            <a:endParaRPr lang="ru-RU" dirty="0" smtClean="0"/>
          </a:p>
          <a:p>
            <a:r>
              <a:rPr lang="ru-RU" dirty="0" smtClean="0"/>
              <a:t>формы </a:t>
            </a:r>
            <a:r>
              <a:rPr lang="ru-RU" dirty="0"/>
              <a:t>организации образовательного процесса; </a:t>
            </a:r>
            <a:endParaRPr lang="ru-RU" dirty="0" smtClean="0"/>
          </a:p>
          <a:p>
            <a:r>
              <a:rPr lang="ru-RU" dirty="0" smtClean="0"/>
              <a:t>педагогический </a:t>
            </a:r>
            <a:r>
              <a:rPr lang="ru-RU" dirty="0"/>
              <a:t>процесс как единство обучения, воспитания и развития человека; </a:t>
            </a:r>
            <a:endParaRPr lang="ru-RU" dirty="0" smtClean="0"/>
          </a:p>
          <a:p>
            <a:r>
              <a:rPr lang="ru-RU" dirty="0" smtClean="0"/>
              <a:t>субъекты </a:t>
            </a:r>
            <a:r>
              <a:rPr lang="ru-RU" dirty="0"/>
              <a:t>и объекты образовательного процесса; </a:t>
            </a:r>
            <a:endParaRPr lang="ru-RU" dirty="0" smtClean="0"/>
          </a:p>
          <a:p>
            <a:r>
              <a:rPr lang="ru-RU" dirty="0" smtClean="0"/>
              <a:t>система </a:t>
            </a:r>
            <a:r>
              <a:rPr lang="ru-RU" dirty="0"/>
              <a:t>управления образовательным процессом; </a:t>
            </a:r>
            <a:endParaRPr lang="ru-RU" dirty="0" smtClean="0"/>
          </a:p>
          <a:p>
            <a:r>
              <a:rPr lang="ru-RU" dirty="0" smtClean="0"/>
              <a:t>образовательная </a:t>
            </a:r>
            <a:r>
              <a:rPr lang="ru-RU" dirty="0"/>
              <a:t>среда; </a:t>
            </a:r>
            <a:endParaRPr lang="ru-RU" dirty="0" smtClean="0"/>
          </a:p>
          <a:p>
            <a:r>
              <a:rPr lang="ru-RU" dirty="0" smtClean="0"/>
              <a:t>результаты </a:t>
            </a:r>
            <a:r>
              <a:rPr lang="ru-RU" dirty="0"/>
              <a:t>образования (уровень, качество).</a:t>
            </a:r>
          </a:p>
        </p:txBody>
      </p:sp>
    </p:spTree>
    <p:extLst>
      <p:ext uri="{BB962C8B-B14F-4D97-AF65-F5344CB8AC3E}">
        <p14:creationId xmlns:p14="http://schemas.microsoft.com/office/powerpoint/2010/main" val="284987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Свойства образовательной системы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algn="just"/>
            <a:r>
              <a:rPr lang="ru-RU" sz="2400" dirty="0" smtClean="0"/>
              <a:t>эффективность </a:t>
            </a:r>
            <a:r>
              <a:rPr lang="ru-RU" sz="2400" dirty="0"/>
              <a:t>системы образования зависит от того, насколько она современна, соответствует ли стратегии развития общества;</a:t>
            </a:r>
          </a:p>
          <a:p>
            <a:pPr algn="just"/>
            <a:r>
              <a:rPr lang="ru-RU" sz="2400" dirty="0" smtClean="0"/>
              <a:t>она </a:t>
            </a:r>
            <a:r>
              <a:rPr lang="ru-RU" sz="2400" dirty="0"/>
              <a:t>всегда ориентирована на будущее;</a:t>
            </a:r>
          </a:p>
          <a:p>
            <a:pPr algn="just"/>
            <a:r>
              <a:rPr lang="ru-RU" sz="2400" dirty="0" smtClean="0"/>
              <a:t>система </a:t>
            </a:r>
            <a:r>
              <a:rPr lang="ru-RU" sz="2400" dirty="0"/>
              <a:t>постоянно обновляется (новое содержание, новые технологии, механизмы управления и т. д.).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873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Компоненты содержания образования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dirty="0"/>
              <a:t>основные понятия и термины, характеризующие как повседневную действительность, так и научные знания</a:t>
            </a:r>
            <a:r>
              <a:rPr lang="ru-RU" dirty="0" smtClean="0"/>
              <a:t>;</a:t>
            </a:r>
            <a:endParaRPr lang="ru-RU" dirty="0"/>
          </a:p>
          <a:p>
            <a:pPr algn="just"/>
            <a:r>
              <a:rPr lang="ru-RU" dirty="0" smtClean="0"/>
              <a:t>факты </a:t>
            </a:r>
            <a:r>
              <a:rPr lang="ru-RU" dirty="0"/>
              <a:t>повседневной действительности и науки, необходимые для доказательства и отстаивания своих идей;</a:t>
            </a:r>
          </a:p>
          <a:p>
            <a:pPr algn="just"/>
            <a:r>
              <a:rPr lang="ru-RU" dirty="0" smtClean="0"/>
              <a:t>основные </a:t>
            </a:r>
            <a:r>
              <a:rPr lang="ru-RU" dirty="0"/>
              <a:t>законы науки, раскрывающие связи и отношения между разными объектами и явлениями действительности;</a:t>
            </a:r>
          </a:p>
          <a:p>
            <a:pPr algn="just"/>
            <a:r>
              <a:rPr lang="ru-RU" dirty="0" smtClean="0"/>
              <a:t>теории</a:t>
            </a:r>
            <a:r>
              <a:rPr lang="ru-RU" dirty="0"/>
              <a:t>, содержащие систему научных знаний об определенной совокупности объектов, о взаимосвязях между ними и о методах объяснения явлений данной предметной области;</a:t>
            </a:r>
          </a:p>
          <a:p>
            <a:pPr algn="just"/>
            <a:r>
              <a:rPr lang="ru-RU" dirty="0" smtClean="0"/>
              <a:t>знания </a:t>
            </a:r>
            <a:r>
              <a:rPr lang="ru-RU" dirty="0"/>
              <a:t>о способах научной деятельности, методах познания и истории получения научного знания;</a:t>
            </a:r>
          </a:p>
          <a:p>
            <a:pPr algn="just"/>
            <a:r>
              <a:rPr lang="ru-RU" dirty="0" smtClean="0"/>
              <a:t>оценочные </a:t>
            </a:r>
            <a:r>
              <a:rPr lang="ru-RU" dirty="0"/>
              <a:t>знания, знания об установленных в обществе нормах отношений к различным явлениям жизни.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20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Принципы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400" dirty="0" smtClean="0"/>
              <a:t>соответствие </a:t>
            </a:r>
            <a:r>
              <a:rPr lang="ru-RU" sz="2400" dirty="0"/>
              <a:t>содержания образования требованиям развития общества, науки, культуры и личности;</a:t>
            </a:r>
          </a:p>
          <a:p>
            <a:pPr algn="just"/>
            <a:r>
              <a:rPr lang="ru-RU" sz="2400" dirty="0" smtClean="0"/>
              <a:t>единство </a:t>
            </a:r>
            <a:r>
              <a:rPr lang="ru-RU" sz="2400" dirty="0"/>
              <a:t>содержательной и процессуальной сторон обучения;</a:t>
            </a:r>
          </a:p>
          <a:p>
            <a:pPr algn="just"/>
            <a:r>
              <a:rPr lang="ru-RU" sz="2400" dirty="0" err="1" smtClean="0"/>
              <a:t>гуманизация</a:t>
            </a:r>
            <a:r>
              <a:rPr lang="ru-RU" sz="2400" dirty="0" smtClean="0"/>
              <a:t> </a:t>
            </a:r>
            <a:r>
              <a:rPr lang="ru-RU" sz="2400" dirty="0"/>
              <a:t>и </a:t>
            </a:r>
            <a:r>
              <a:rPr lang="ru-RU" sz="2400" dirty="0" err="1"/>
              <a:t>фундаментализация</a:t>
            </a:r>
            <a:r>
              <a:rPr lang="ru-RU" sz="2400" dirty="0"/>
              <a:t> содержания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588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/>
              <a:t>Современное мировое образовательное пространство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/>
              <a:t>Мировое образовательное пространство объединяет национальные образовательные системы разных типов и уровней, значительно различающиеся по философским и культурным традициям, уровню целей и задач, своему качественному состоянию. Поэтому следует говорить о </a:t>
            </a:r>
            <a:r>
              <a:rPr lang="ru-RU" sz="2400" b="1" dirty="0"/>
              <a:t>современном мировом образовательном пространстве </a:t>
            </a:r>
            <a:r>
              <a:rPr lang="ru-RU" sz="2400" dirty="0"/>
              <a:t>как о формирующемся едином организме при наличии в каждой образовательной системе глобальных тенденций и сохранении разнообразия.</a:t>
            </a:r>
          </a:p>
        </p:txBody>
      </p:sp>
    </p:spTree>
    <p:extLst>
      <p:ext uri="{BB962C8B-B14F-4D97-AF65-F5344CB8AC3E}">
        <p14:creationId xmlns:p14="http://schemas.microsoft.com/office/powerpoint/2010/main" val="40173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7620000" cy="1008112"/>
          </a:xfrm>
        </p:spPr>
        <p:txBody>
          <a:bodyPr/>
          <a:lstStyle/>
          <a:p>
            <a:pPr algn="ctr"/>
            <a:r>
              <a:rPr lang="ru-RU" dirty="0" smtClean="0"/>
              <a:t>Тенденции развития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7620000" cy="513204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1" dirty="0"/>
              <a:t>Первая тенденция </a:t>
            </a:r>
            <a:r>
              <a:rPr lang="ru-RU" dirty="0"/>
              <a:t>– это повсеместное ориентирование большинства стран на переход от элитного образования к высококачественному образованию для всех.</a:t>
            </a:r>
          </a:p>
          <a:p>
            <a:pPr algn="just"/>
            <a:r>
              <a:rPr lang="ru-RU" b="1" dirty="0"/>
              <a:t>Вторая тенденция </a:t>
            </a:r>
            <a:r>
              <a:rPr lang="ru-RU" dirty="0" smtClean="0"/>
              <a:t>- углубление </a:t>
            </a:r>
            <a:r>
              <a:rPr lang="ru-RU" dirty="0"/>
              <a:t>межгосударственного сотрудничества в области образования. </a:t>
            </a:r>
            <a:endParaRPr lang="ru-RU" dirty="0" smtClean="0"/>
          </a:p>
          <a:p>
            <a:pPr algn="just"/>
            <a:r>
              <a:rPr lang="ru-RU" b="1" dirty="0" smtClean="0"/>
              <a:t>Третья </a:t>
            </a:r>
            <a:r>
              <a:rPr lang="ru-RU" b="1" dirty="0"/>
              <a:t>тенденция </a:t>
            </a:r>
            <a:r>
              <a:rPr lang="ru-RU" dirty="0" smtClean="0"/>
              <a:t>- существенное </a:t>
            </a:r>
            <a:r>
              <a:rPr lang="ru-RU" dirty="0"/>
              <a:t>увеличение в мировом образовании гуманитарной составляющей за счет введения научных и учебных дисциплин, ориентированных на человека: политологии, психологии, социологии, культурологии, экологии, эргономики, экономики.</a:t>
            </a:r>
          </a:p>
          <a:p>
            <a:pPr algn="just"/>
            <a:r>
              <a:rPr lang="ru-RU" b="1" dirty="0" smtClean="0"/>
              <a:t>Четвертая тенденция </a:t>
            </a:r>
            <a:r>
              <a:rPr lang="ru-RU" dirty="0" smtClean="0"/>
              <a:t>- является </a:t>
            </a:r>
            <a:r>
              <a:rPr lang="ru-RU" dirty="0"/>
              <a:t>значительное распространение нововведений при сохранении сложившихся национальных традиций и национальной идентичности стран и регионов. Поэтому пространство становится поликультурным и ориентированным на развитие человека и цивилизации в целом, более открытым для формирования международной образовательной среды, наднациональным по характеру знаний и приобщению человека к мировым ценностям.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059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Модель образования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		</a:t>
            </a:r>
            <a:r>
              <a:rPr lang="ru-RU" sz="2400" dirty="0" smtClean="0"/>
              <a:t>общеобразовательная школа</a:t>
            </a:r>
          </a:p>
          <a:p>
            <a:pPr marL="114300" indent="0">
              <a:buNone/>
            </a:pPr>
            <a:endParaRPr lang="ru-RU" sz="2400" dirty="0"/>
          </a:p>
          <a:p>
            <a:pPr marL="114300" indent="0">
              <a:buNone/>
            </a:pPr>
            <a:r>
              <a:rPr lang="ru-RU" sz="2400" dirty="0" smtClean="0"/>
              <a:t>		       лицей или колледж</a:t>
            </a:r>
          </a:p>
          <a:p>
            <a:pPr marL="114300" indent="0">
              <a:buNone/>
            </a:pPr>
            <a:endParaRPr lang="ru-RU" sz="2400" dirty="0"/>
          </a:p>
          <a:p>
            <a:pPr marL="114300" indent="0">
              <a:buNone/>
            </a:pPr>
            <a:r>
              <a:rPr lang="ru-RU" sz="2400" dirty="0" smtClean="0"/>
              <a:t>	          институт, университет или академия</a:t>
            </a:r>
          </a:p>
          <a:p>
            <a:pPr marL="114300" indent="0">
              <a:buNone/>
            </a:pPr>
            <a:r>
              <a:rPr lang="ru-RU" sz="2400" dirty="0" smtClean="0"/>
              <a:t>		(бакалавриат, магистратура)</a:t>
            </a:r>
          </a:p>
          <a:p>
            <a:pPr marL="114300" indent="0">
              <a:buNone/>
            </a:pPr>
            <a:endParaRPr lang="ru-RU" sz="2400" dirty="0"/>
          </a:p>
          <a:p>
            <a:pPr marL="114300" indent="0">
              <a:buNone/>
            </a:pPr>
            <a:r>
              <a:rPr lang="ru-RU" sz="2400" dirty="0" smtClean="0"/>
              <a:t>			аспирантура</a:t>
            </a:r>
          </a:p>
          <a:p>
            <a:pPr marL="114300" indent="0">
              <a:buNone/>
            </a:pPr>
            <a:endParaRPr lang="ru-RU" sz="2400" dirty="0"/>
          </a:p>
          <a:p>
            <a:pPr marL="114300" indent="0">
              <a:buNone/>
            </a:pPr>
            <a:r>
              <a:rPr lang="ru-RU" sz="2400" dirty="0" smtClean="0"/>
              <a:t>			докторантура</a:t>
            </a:r>
            <a:endParaRPr lang="ru-RU" sz="2400" dirty="0"/>
          </a:p>
        </p:txBody>
      </p:sp>
      <p:sp>
        <p:nvSpPr>
          <p:cNvPr id="4" name="Стрелка вниз 3"/>
          <p:cNvSpPr/>
          <p:nvPr/>
        </p:nvSpPr>
        <p:spPr>
          <a:xfrm>
            <a:off x="3970199" y="2060848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3984410" y="4365104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3995936" y="5229200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3970199" y="2996952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303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Болонский процесс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19 июня 1999 г. в итальянском городе Болонья министры образования 29 европейских стран подписали </a:t>
            </a:r>
            <a:r>
              <a:rPr lang="ru-RU" b="1" dirty="0"/>
              <a:t>Декларацию о европейском регионе высшего образования</a:t>
            </a:r>
            <a:r>
              <a:rPr lang="ru-RU" dirty="0"/>
              <a:t>. Основная </a:t>
            </a:r>
            <a:r>
              <a:rPr lang="ru-RU" b="1" dirty="0"/>
              <a:t>цель Болонского процесса </a:t>
            </a:r>
            <a:r>
              <a:rPr lang="ru-RU" dirty="0"/>
              <a:t>заключается в создании общеевропейской системы высшего образования, которая поможет повысить мобильность граждан на мировом рынке труда и усилить конкурентоспособность европейской высшей школы. В настоящее время абсолютным лидером по части предоставления </a:t>
            </a:r>
            <a:r>
              <a:rPr lang="ru-RU" dirty="0" smtClean="0"/>
              <a:t>международных </a:t>
            </a:r>
            <a:r>
              <a:rPr lang="ru-RU" dirty="0"/>
              <a:t>образовательных услуг являются </a:t>
            </a:r>
            <a:r>
              <a:rPr lang="ru-RU" b="1" dirty="0"/>
              <a:t>США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8032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 Болонского процесса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введение двухуровневой системы высшего образования: бакалавр – </a:t>
            </a:r>
            <a:r>
              <a:rPr lang="ru-RU" dirty="0" smtClean="0"/>
              <a:t>магистр;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внедрение </a:t>
            </a:r>
            <a:r>
              <a:rPr lang="ru-RU" dirty="0"/>
              <a:t>системы, обеспечивающей сопоставимость дипломов о высшем образовании в европейских странах</a:t>
            </a:r>
            <a:r>
              <a:rPr lang="ru-RU" dirty="0" smtClean="0"/>
              <a:t>;</a:t>
            </a:r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создание </a:t>
            </a:r>
            <a:r>
              <a:rPr lang="ru-RU" dirty="0"/>
              <a:t>единой формы учета, обеспечивающей мобильность студентов и преподавателей в европейском образовательном пространстве.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276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Свойства современного образования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err="1" smtClean="0"/>
              <a:t>гуманизация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err="1" smtClean="0"/>
              <a:t>гуманитаризация</a:t>
            </a:r>
            <a:endParaRPr lang="ru-RU" dirty="0" smtClean="0"/>
          </a:p>
          <a:p>
            <a:r>
              <a:rPr lang="ru-RU" dirty="0" smtClean="0"/>
              <a:t> дифференциация</a:t>
            </a:r>
          </a:p>
          <a:p>
            <a:r>
              <a:rPr lang="ru-RU" dirty="0" smtClean="0"/>
              <a:t> диверсификация</a:t>
            </a:r>
          </a:p>
          <a:p>
            <a:r>
              <a:rPr lang="ru-RU" dirty="0" smtClean="0"/>
              <a:t> стандартизация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многовариантность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err="1" smtClean="0"/>
              <a:t>многоуровневость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err="1" smtClean="0"/>
              <a:t>фундаментализация</a:t>
            </a:r>
            <a:endParaRPr lang="ru-RU" dirty="0" smtClean="0"/>
          </a:p>
          <a:p>
            <a:r>
              <a:rPr lang="ru-RU" dirty="0" smtClean="0"/>
              <a:t> информатизация</a:t>
            </a:r>
          </a:p>
          <a:p>
            <a:r>
              <a:rPr lang="ru-RU" dirty="0" smtClean="0"/>
              <a:t> индивидуализация</a:t>
            </a:r>
          </a:p>
          <a:p>
            <a:r>
              <a:rPr lang="ru-RU" dirty="0" smtClean="0"/>
              <a:t> непрерывность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970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06090"/>
          </a:xfrm>
        </p:spPr>
        <p:txBody>
          <a:bodyPr/>
          <a:lstStyle/>
          <a:p>
            <a:pPr algn="ctr"/>
            <a:r>
              <a:rPr lang="ru-RU" dirty="0" err="1" smtClean="0"/>
              <a:t>Гуманизация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</a:pPr>
            <a:r>
              <a:rPr lang="ru-RU" dirty="0" smtClean="0"/>
              <a:t>это </a:t>
            </a:r>
            <a:r>
              <a:rPr lang="ru-RU" dirty="0"/>
              <a:t>ориентирование образовательной системы и всего образовательного процесса на осуществление следующих моментов: </a:t>
            </a:r>
            <a:endParaRPr lang="ru-RU" dirty="0" smtClean="0"/>
          </a:p>
          <a:p>
            <a:pPr algn="just"/>
            <a:r>
              <a:rPr lang="ru-RU" dirty="0" smtClean="0"/>
              <a:t>развитие </a:t>
            </a:r>
            <a:r>
              <a:rPr lang="ru-RU" dirty="0"/>
              <a:t>и становление отношений взаимного уважения учащихся и педагогов, </a:t>
            </a:r>
            <a:r>
              <a:rPr lang="ru-RU" dirty="0" smtClean="0"/>
              <a:t>основанного </a:t>
            </a:r>
            <a:r>
              <a:rPr lang="ru-RU" dirty="0"/>
              <a:t>на уважении прав каждого человека; </a:t>
            </a:r>
            <a:endParaRPr lang="ru-RU" dirty="0" smtClean="0"/>
          </a:p>
          <a:p>
            <a:pPr algn="just"/>
            <a:r>
              <a:rPr lang="ru-RU" dirty="0" smtClean="0"/>
              <a:t>сохранение </a:t>
            </a:r>
            <a:r>
              <a:rPr lang="ru-RU" dirty="0"/>
              <a:t>и укрепление их здоровья, чувства собственного достоинства и развития личностного потенциала. </a:t>
            </a:r>
            <a:endParaRPr lang="ru-RU" dirty="0" smtClean="0"/>
          </a:p>
          <a:p>
            <a:pPr marL="114300" indent="0" algn="just">
              <a:buNone/>
            </a:pPr>
            <a:r>
              <a:rPr lang="ru-RU" dirty="0"/>
              <a:t>Основным смыслом образования в этом случае становится </a:t>
            </a:r>
            <a:r>
              <a:rPr lang="ru-RU" b="1" dirty="0"/>
              <a:t>развитие личности</a:t>
            </a:r>
            <a:r>
              <a:rPr lang="ru-RU" dirty="0"/>
              <a:t>, а это означает изменение задач, стоящих перед педагогами, методов и приемов работы учителя. 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139952" y="980728"/>
            <a:ext cx="2880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33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06090"/>
          </a:xfrm>
        </p:spPr>
        <p:txBody>
          <a:bodyPr/>
          <a:lstStyle/>
          <a:p>
            <a:pPr algn="ctr"/>
            <a:r>
              <a:rPr lang="ru-RU" dirty="0" err="1" smtClean="0"/>
              <a:t>Гуманитаризация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dirty="0" smtClean="0"/>
              <a:t>это </a:t>
            </a:r>
            <a:r>
              <a:rPr lang="ru-RU" dirty="0"/>
              <a:t>система мер, направленных на приоритетное развитие общекультурных компонентов в содержании образования, ориентирование его независимо от уровня и типа </a:t>
            </a:r>
            <a:r>
              <a:rPr lang="ru-RU" dirty="0" smtClean="0"/>
              <a:t>на:</a:t>
            </a:r>
          </a:p>
          <a:p>
            <a:pPr algn="just"/>
            <a:r>
              <a:rPr lang="ru-RU" dirty="0" smtClean="0"/>
              <a:t>изучение </a:t>
            </a:r>
            <a:r>
              <a:rPr lang="ru-RU" dirty="0"/>
              <a:t>социальных </a:t>
            </a:r>
            <a:r>
              <a:rPr lang="ru-RU" dirty="0" smtClean="0"/>
              <a:t>проблем</a:t>
            </a:r>
          </a:p>
          <a:p>
            <a:pPr algn="just"/>
            <a:r>
              <a:rPr lang="ru-RU" dirty="0" smtClean="0"/>
              <a:t>благо человека</a:t>
            </a:r>
          </a:p>
          <a:p>
            <a:pPr algn="just"/>
            <a:r>
              <a:rPr lang="ru-RU" dirty="0" smtClean="0"/>
              <a:t>умение </a:t>
            </a:r>
            <a:r>
              <a:rPr lang="ru-RU" dirty="0"/>
              <a:t>его свободно общаться с людьми других национальностей и народов, имеющими любые профессии и </a:t>
            </a:r>
            <a:r>
              <a:rPr lang="ru-RU" dirty="0" smtClean="0"/>
              <a:t>специальности</a:t>
            </a:r>
          </a:p>
          <a:p>
            <a:pPr algn="just"/>
            <a:r>
              <a:rPr lang="ru-RU" dirty="0" smtClean="0"/>
              <a:t>хорошее </a:t>
            </a:r>
            <a:r>
              <a:rPr lang="ru-RU" dirty="0"/>
              <a:t>знание родного языка, истории и </a:t>
            </a:r>
            <a:r>
              <a:rPr lang="ru-RU" dirty="0" smtClean="0"/>
              <a:t>культуры</a:t>
            </a:r>
          </a:p>
          <a:p>
            <a:pPr algn="just"/>
            <a:r>
              <a:rPr lang="ru-RU" dirty="0" smtClean="0"/>
              <a:t>на </a:t>
            </a:r>
            <a:r>
              <a:rPr lang="ru-RU" dirty="0"/>
              <a:t>свободное владение иностранными </a:t>
            </a:r>
            <a:r>
              <a:rPr lang="ru-RU" dirty="0" smtClean="0"/>
              <a:t>языками</a:t>
            </a:r>
          </a:p>
          <a:p>
            <a:pPr algn="just"/>
            <a:r>
              <a:rPr lang="ru-RU" dirty="0" smtClean="0"/>
              <a:t>на </a:t>
            </a:r>
            <a:r>
              <a:rPr lang="ru-RU" dirty="0"/>
              <a:t>юридическую и экономическую грамотность человека </a:t>
            </a:r>
            <a:endParaRPr lang="ru-RU" dirty="0" smtClean="0"/>
          </a:p>
          <a:p>
            <a:pPr algn="just"/>
            <a:r>
              <a:rPr lang="ru-RU" dirty="0" smtClean="0"/>
              <a:t>формирование </a:t>
            </a:r>
            <a:r>
              <a:rPr lang="ru-RU" dirty="0"/>
              <a:t>личностной зрелости учащихся.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139952" y="980728"/>
            <a:ext cx="360040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46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06090"/>
          </a:xfrm>
        </p:spPr>
        <p:txBody>
          <a:bodyPr/>
          <a:lstStyle/>
          <a:p>
            <a:pPr algn="ctr"/>
            <a:r>
              <a:rPr lang="ru-RU" dirty="0" smtClean="0"/>
              <a:t>Дифференциация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dirty="0" smtClean="0"/>
              <a:t>это </a:t>
            </a:r>
            <a:r>
              <a:rPr lang="ru-RU" dirty="0"/>
              <a:t>ориентирование учебного процесса на учет, удовлетворение и развитие интересов, склонностей и способностей учащихся. </a:t>
            </a:r>
            <a:endParaRPr lang="ru-RU" dirty="0" smtClean="0"/>
          </a:p>
          <a:p>
            <a:pPr algn="just"/>
            <a:r>
              <a:rPr lang="ru-RU" dirty="0" smtClean="0"/>
              <a:t>Дифференциация </a:t>
            </a:r>
            <a:r>
              <a:rPr lang="ru-RU" dirty="0"/>
              <a:t>может воплощаться на практике разными способами, </a:t>
            </a:r>
            <a:r>
              <a:rPr lang="ru-RU" b="1" dirty="0"/>
              <a:t>например</a:t>
            </a:r>
            <a:r>
              <a:rPr lang="ru-RU" dirty="0"/>
              <a:t> группированием учащихся по признаку их успеваемости, разделением учебных дисциплин на обязательные и по выбору, разделением учебных заведений на элитные, массовые и предназначенные для учащихся с задержками или отклонениями в развитии, составлением индивидуальных планов и образовательных маршрутов для отдельных учащихся или студентов в соответствии с интересами и профессиональной ориентацией и т. д. 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211960" y="1052736"/>
            <a:ext cx="432048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58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922114"/>
          </a:xfrm>
        </p:spPr>
        <p:txBody>
          <a:bodyPr/>
          <a:lstStyle/>
          <a:p>
            <a:pPr algn="ctr"/>
            <a:r>
              <a:rPr lang="ru-RU" dirty="0" smtClean="0"/>
              <a:t>Диверсификация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6"/>
            <a:ext cx="7620000" cy="4627984"/>
          </a:xfrm>
        </p:spPr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sz="2400" dirty="0" smtClean="0"/>
              <a:t>это </a:t>
            </a:r>
            <a:r>
              <a:rPr lang="ru-RU" sz="2400" dirty="0"/>
              <a:t>ориентирование образовательной системы на широкое многообразие учебных заведений, образовательных программ и органов управления.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139952" y="1196752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96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Стандартизация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ориентирование </a:t>
            </a:r>
            <a:r>
              <a:rPr lang="ru-RU" dirty="0"/>
              <a:t>образовательной системы на </a:t>
            </a:r>
            <a:r>
              <a:rPr lang="ru-RU" dirty="0" smtClean="0"/>
              <a:t>реализацию, </a:t>
            </a:r>
            <a:r>
              <a:rPr lang="ru-RU" dirty="0"/>
              <a:t>прежде </a:t>
            </a:r>
            <a:r>
              <a:rPr lang="ru-RU" dirty="0" smtClean="0"/>
              <a:t>всего, </a:t>
            </a:r>
            <a:r>
              <a:rPr lang="ru-RU" b="1" dirty="0"/>
              <a:t>государственного образовательного стандарта</a:t>
            </a:r>
            <a:r>
              <a:rPr lang="ru-RU" dirty="0"/>
              <a:t> – набора обязательных учебных дисциплин в четко определенном объеме часов.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139952" y="836712"/>
            <a:ext cx="360040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8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Многовариантность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smtClean="0"/>
              <a:t>создание </a:t>
            </a:r>
            <a:r>
              <a:rPr lang="ru-RU" sz="2400" dirty="0"/>
              <a:t>в образовательной системе условий выбора и предоставление каждому субъекту шанса для достижения успеха, стимулирование учащихся или студентов к самостоятельному выбору и принятию ответственного решения, обеспечение развития альтернативного и самостоятельного мышления. 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211960" y="980728"/>
            <a:ext cx="360040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57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Многоуровневость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sz="2400" dirty="0" smtClean="0"/>
              <a:t>это </a:t>
            </a:r>
            <a:r>
              <a:rPr lang="ru-RU" sz="2400" dirty="0"/>
              <a:t>организация </a:t>
            </a:r>
            <a:r>
              <a:rPr lang="ru-RU" sz="2400" b="1" dirty="0"/>
              <a:t>многоэтапного образовательного процесса</a:t>
            </a:r>
            <a:r>
              <a:rPr lang="ru-RU" sz="2400" dirty="0"/>
              <a:t>, обеспечивающего возможность достижения на каждом этапе уровня образованности, соответствующего интересам человека. Каждый уровень – это период, который имеет свои цели, сроки обучения и особенности. Момент завершения обучения на каждом этапе характеризуется качественной завершенностью образования.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139952" y="836712"/>
            <a:ext cx="43204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64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Фундаментализация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sz="2400" dirty="0" smtClean="0"/>
              <a:t>усиление </a:t>
            </a:r>
            <a:r>
              <a:rPr lang="ru-RU" sz="2400" b="1" dirty="0"/>
              <a:t>взаимосвязи</a:t>
            </a:r>
            <a:r>
              <a:rPr lang="ru-RU" sz="2400" dirty="0"/>
              <a:t> теоретической и практической подготовок молодого человека к современной жизнедеятельности. Особое значение придается здесь глубокому и системному освоению научно-теоретических знаний по всем дисциплинам учебного плана образовательной </a:t>
            </a:r>
            <a:r>
              <a:rPr lang="ru-RU" sz="2400" dirty="0" smtClean="0"/>
              <a:t>системы.</a:t>
            </a:r>
            <a:endParaRPr lang="ru-RU" sz="2400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139952" y="836712"/>
            <a:ext cx="43204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31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Информатизация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just">
              <a:buNone/>
            </a:pPr>
            <a:r>
              <a:rPr lang="ru-RU" sz="2400" dirty="0" smtClean="0"/>
              <a:t>это </a:t>
            </a:r>
            <a:r>
              <a:rPr lang="ru-RU" sz="2400" dirty="0"/>
              <a:t>часть процесса информатизации общества, комплекс социально-педагогических преобразований, связанных с </a:t>
            </a:r>
            <a:r>
              <a:rPr lang="ru-RU" sz="2400" b="1" dirty="0"/>
              <a:t>внедрением </a:t>
            </a:r>
            <a:r>
              <a:rPr lang="ru-RU" sz="2400" dirty="0"/>
              <a:t>вычислительной техники и информационных технологий в учреждения образования, в образовательный процесс. 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139952" y="836712"/>
            <a:ext cx="432048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96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Индивидуализация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</a:pPr>
            <a:r>
              <a:rPr lang="ru-RU" dirty="0" smtClean="0"/>
              <a:t> </a:t>
            </a:r>
            <a:r>
              <a:rPr lang="ru-RU" sz="2400" dirty="0"/>
              <a:t>это учет и развитие индивидуальных особенностей учащихся и студентов во всех формах взаимодействия с ними в процессе обучения и воспитания. Индивидуализация обучения направлена на преодоление несоответствия между уровнем учебной деятельности, который задают программы, и реальными возможностями учащихся. Индивидуализация обучения позволяет создать оптимальные условия для реализации потенциальных возможностей каждого ученика.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139952" y="908720"/>
            <a:ext cx="360040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71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Непрерывность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 marL="114300" indent="0" algn="just">
              <a:buNone/>
            </a:pPr>
            <a:r>
              <a:rPr lang="ru-RU" sz="2400" dirty="0" smtClean="0"/>
              <a:t>философско-педагогическая </a:t>
            </a:r>
            <a:r>
              <a:rPr lang="ru-RU" sz="2400" dirty="0"/>
              <a:t>концепция, согласно которой образование рассматривается как процесс, охватывающий всю жизнь человека, как непрекращающееся, целенаправленное освоение человеком социокультурного опыта, самообразование человека в течение всей жизнедеятельности в связи с быстро меняющимися условиями жизни в современном обществе.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519" y="1268760"/>
            <a:ext cx="420687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73355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Образовательные учреждения России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endParaRPr lang="ru-RU" dirty="0" smtClean="0"/>
          </a:p>
          <a:p>
            <a:pPr marL="114300" indent="0">
              <a:buNone/>
            </a:pPr>
            <a:r>
              <a:rPr lang="ru-RU" dirty="0" smtClean="0"/>
              <a:t>Государственные			Муниципальные  	</a:t>
            </a:r>
          </a:p>
          <a:p>
            <a:pPr marL="114300" indent="0">
              <a:buNone/>
            </a:pPr>
            <a:endParaRPr lang="ru-RU" dirty="0"/>
          </a:p>
          <a:p>
            <a:pPr marL="114300" indent="0">
              <a:buNone/>
            </a:pPr>
            <a:r>
              <a:rPr lang="ru-RU" dirty="0" smtClean="0"/>
              <a:t>		     Негосударственные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2267744" y="1628800"/>
            <a:ext cx="504056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851920" y="1628800"/>
            <a:ext cx="0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148064" y="1628800"/>
            <a:ext cx="504056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3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850106"/>
          </a:xfrm>
        </p:spPr>
        <p:txBody>
          <a:bodyPr/>
          <a:lstStyle/>
          <a:p>
            <a:pPr algn="ctr"/>
            <a:r>
              <a:rPr lang="ru-RU" sz="3600" dirty="0" smtClean="0"/>
              <a:t>Образовательные учреждения России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000" b="1" dirty="0" smtClean="0"/>
              <a:t>Дошкольные	</a:t>
            </a:r>
            <a:r>
              <a:rPr lang="ru-RU" sz="2000" b="1" dirty="0"/>
              <a:t> </a:t>
            </a:r>
            <a:r>
              <a:rPr lang="ru-RU" sz="2000" b="1" dirty="0" smtClean="0"/>
              <a:t>   Общеобразовательные         Профессионального </a:t>
            </a:r>
          </a:p>
          <a:p>
            <a:pPr marL="114300" indent="0">
              <a:buNone/>
            </a:pPr>
            <a:r>
              <a:rPr lang="ru-RU" sz="2000" b="1" dirty="0"/>
              <a:t>						образования</a:t>
            </a:r>
          </a:p>
          <a:p>
            <a:pPr marL="114300" indent="0">
              <a:buNone/>
            </a:pPr>
            <a:endParaRPr lang="ru-RU" sz="2000" dirty="0" smtClean="0"/>
          </a:p>
          <a:p>
            <a:pPr marL="114300" indent="0">
              <a:buNone/>
            </a:pPr>
            <a:r>
              <a:rPr lang="ru-RU" sz="2000" dirty="0"/>
              <a:t>д</a:t>
            </a:r>
            <a:r>
              <a:rPr lang="ru-RU" sz="2000" dirty="0" smtClean="0"/>
              <a:t>етский сад	</a:t>
            </a:r>
            <a:r>
              <a:rPr lang="ru-RU" sz="2000" dirty="0"/>
              <a:t>	</a:t>
            </a:r>
            <a:r>
              <a:rPr lang="ru-RU" sz="2000" dirty="0" smtClean="0"/>
              <a:t>начальное	        </a:t>
            </a:r>
            <a:r>
              <a:rPr lang="ru-RU" sz="2000" dirty="0" err="1" smtClean="0"/>
              <a:t>среднеспециальное</a:t>
            </a:r>
            <a:endParaRPr lang="ru-RU" sz="2000" dirty="0" smtClean="0"/>
          </a:p>
          <a:p>
            <a:pPr marL="114300" indent="0">
              <a:buNone/>
            </a:pPr>
            <a:r>
              <a:rPr lang="ru-RU" sz="2000" dirty="0"/>
              <a:t>	</a:t>
            </a:r>
            <a:r>
              <a:rPr lang="ru-RU" sz="2000" dirty="0" smtClean="0"/>
              <a:t>		среднее	 общее	               высшее</a:t>
            </a:r>
          </a:p>
          <a:p>
            <a:pPr marL="114300" indent="0">
              <a:buNone/>
            </a:pPr>
            <a:r>
              <a:rPr lang="ru-RU" sz="2000" dirty="0"/>
              <a:t>	</a:t>
            </a:r>
            <a:r>
              <a:rPr lang="ru-RU" sz="2000" dirty="0" smtClean="0"/>
              <a:t>		среднее полное	               послевузовское</a:t>
            </a:r>
          </a:p>
          <a:p>
            <a:pPr marL="114300" indent="0">
              <a:buNone/>
            </a:pPr>
            <a:endParaRPr lang="ru-RU" sz="2000" dirty="0"/>
          </a:p>
          <a:p>
            <a:pPr marL="114300" indent="0">
              <a:buNone/>
            </a:pPr>
            <a:r>
              <a:rPr lang="ru-RU" sz="2000" b="1" dirty="0" smtClean="0"/>
              <a:t>Специальное образовательные	       Дополнительное образование</a:t>
            </a:r>
          </a:p>
          <a:p>
            <a:pPr marL="114300" indent="0">
              <a:buNone/>
            </a:pPr>
            <a:endParaRPr lang="ru-RU" sz="2000" b="1" dirty="0"/>
          </a:p>
          <a:p>
            <a:pPr marL="114300" indent="0">
              <a:buNone/>
            </a:pPr>
            <a:r>
              <a:rPr lang="ru-RU" sz="2000" dirty="0" smtClean="0"/>
              <a:t>коррекционные		       специализированные школы</a:t>
            </a:r>
          </a:p>
          <a:p>
            <a:pPr marL="114300" indent="0">
              <a:buNone/>
            </a:pPr>
            <a:r>
              <a:rPr lang="ru-RU" sz="2000" dirty="0" smtClean="0"/>
              <a:t>оздоровительные и т.п.		       кружки</a:t>
            </a:r>
          </a:p>
          <a:p>
            <a:pPr marL="114300" indent="0">
              <a:buNone/>
            </a:pPr>
            <a:r>
              <a:rPr lang="ru-RU" sz="2000" dirty="0"/>
              <a:t>	</a:t>
            </a:r>
            <a:r>
              <a:rPr lang="ru-RU" sz="2000" dirty="0" smtClean="0"/>
              <a:t>			       студии</a:t>
            </a:r>
          </a:p>
          <a:p>
            <a:pPr marL="114300" indent="0">
              <a:buNone/>
            </a:pPr>
            <a:r>
              <a:rPr lang="ru-RU" sz="2000" dirty="0"/>
              <a:t>	</a:t>
            </a:r>
            <a:r>
              <a:rPr lang="ru-RU" sz="2000" dirty="0" smtClean="0"/>
              <a:t>			       дома культуры и т.д.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1979712" y="1196752"/>
            <a:ext cx="194421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427984" y="1196752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860032" y="1196752"/>
            <a:ext cx="158417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Соединительная линия уступом 13"/>
          <p:cNvCxnSpPr/>
          <p:nvPr/>
        </p:nvCxnSpPr>
        <p:spPr>
          <a:xfrm rot="16200000" flipH="1">
            <a:off x="3707904" y="2276872"/>
            <a:ext cx="3168352" cy="288032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Соединительная линия уступом 15"/>
          <p:cNvCxnSpPr/>
          <p:nvPr/>
        </p:nvCxnSpPr>
        <p:spPr>
          <a:xfrm rot="5400000">
            <a:off x="755575" y="2204864"/>
            <a:ext cx="3312371" cy="144016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1259632" y="198884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804248" y="2276872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851920" y="206084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619672" y="4437112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372200" y="4437112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072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93</TotalTime>
  <Words>1628</Words>
  <Application>Microsoft Office PowerPoint</Application>
  <PresentationFormat>Экран (4:3)</PresentationFormat>
  <Paragraphs>162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Соседство</vt:lpstr>
      <vt:lpstr>Основные категории педагогики. Образование</vt:lpstr>
      <vt:lpstr>Основные понятия</vt:lpstr>
      <vt:lpstr>Формирование</vt:lpstr>
      <vt:lpstr>Развитие</vt:lpstr>
      <vt:lpstr>Презентация PowerPoint</vt:lpstr>
      <vt:lpstr>Образование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Социокультурные функции</vt:lpstr>
      <vt:lpstr>Образование как система</vt:lpstr>
      <vt:lpstr>Элементы образовательной системы</vt:lpstr>
      <vt:lpstr>Свойства образовательной системы</vt:lpstr>
      <vt:lpstr>Компоненты содержания образования</vt:lpstr>
      <vt:lpstr>Принципы</vt:lpstr>
      <vt:lpstr>Современное мировое образовательное пространство</vt:lpstr>
      <vt:lpstr>Тенденции развития</vt:lpstr>
      <vt:lpstr>Модель образования</vt:lpstr>
      <vt:lpstr>Болонский процесс</vt:lpstr>
      <vt:lpstr>Задачи Болонского процесса</vt:lpstr>
      <vt:lpstr>Свойства современного образования</vt:lpstr>
      <vt:lpstr>Гуманизация</vt:lpstr>
      <vt:lpstr>Гуманитаризация</vt:lpstr>
      <vt:lpstr>Дифференциация</vt:lpstr>
      <vt:lpstr>Диверсификация</vt:lpstr>
      <vt:lpstr>Стандартизация  </vt:lpstr>
      <vt:lpstr>Многовариантность </vt:lpstr>
      <vt:lpstr>Многоуровневость </vt:lpstr>
      <vt:lpstr>Фундаментализация </vt:lpstr>
      <vt:lpstr>Информатизация </vt:lpstr>
      <vt:lpstr>Индивидуализация </vt:lpstr>
      <vt:lpstr>Непрерывность</vt:lpstr>
      <vt:lpstr>Образовательные учреждения России</vt:lpstr>
      <vt:lpstr>Образовательные учреждения России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категории педагогики</dc:title>
  <dc:creator>Dekanat</dc:creator>
  <cp:lastModifiedBy>Dekanat</cp:lastModifiedBy>
  <cp:revision>11</cp:revision>
  <dcterms:created xsi:type="dcterms:W3CDTF">2017-03-01T04:03:03Z</dcterms:created>
  <dcterms:modified xsi:type="dcterms:W3CDTF">2017-10-30T08:28:11Z</dcterms:modified>
</cp:coreProperties>
</file>