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161ACDC-5C03-4496-BF3C-63A6C735C6B3}" type="datetimeFigureOut">
              <a:rPr lang="ru-RU" smtClean="0"/>
              <a:pPr/>
              <a:t>04.11.2015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6C10CBB-064A-40E5-BC2C-DFB15D86A2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484784"/>
            <a:ext cx="8458200" cy="1470025"/>
          </a:xfrm>
        </p:spPr>
        <p:txBody>
          <a:bodyPr/>
          <a:lstStyle/>
          <a:p>
            <a:pPr algn="ctr"/>
            <a:r>
              <a:rPr lang="ru-RU" dirty="0" smtClean="0"/>
              <a:t>Лечебно-профилактическое питание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684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3491880" cy="22955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812360" cy="1066800"/>
          </a:xfrm>
        </p:spPr>
        <p:txBody>
          <a:bodyPr>
            <a:normAutofit/>
          </a:bodyPr>
          <a:lstStyle/>
          <a:p>
            <a:pPr marL="857250" indent="-857250" algn="r">
              <a:buFont typeface="+mj-lt"/>
              <a:buAutoNum type="romanUcPeriod"/>
            </a:pPr>
            <a:r>
              <a:rPr lang="ru-RU" sz="3600" b="1" i="1" dirty="0" smtClean="0"/>
              <a:t>Общее представление</a:t>
            </a:r>
            <a:endParaRPr lang="ru-RU" sz="36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408164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3200" b="1" dirty="0" smtClean="0"/>
              <a:t>Лечебно-профилактическое питание (ЛПП) </a:t>
            </a:r>
            <a:r>
              <a:rPr lang="ru-RU" sz="3200" dirty="0" smtClean="0"/>
              <a:t>– специально подобранные рационы питания, направленные на предупреждение нарушений в организме, обусловленных воздействием вредных профессиональных факторов (физических или химических).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97152"/>
            <a:ext cx="8892480" cy="206084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1" dirty="0" smtClean="0"/>
              <a:t>ЛПП </a:t>
            </a:r>
            <a:r>
              <a:rPr lang="ru-RU" dirty="0" smtClean="0"/>
              <a:t>предназначено для здоровых людей трудоспособного возраста и поэтому основывается на принципах рационального питания с учетом особенностей обмена </a:t>
            </a:r>
            <a:r>
              <a:rPr lang="ru-RU" dirty="0" err="1" smtClean="0"/>
              <a:t>ксенобиотиков</a:t>
            </a:r>
            <a:r>
              <a:rPr lang="ru-RU" dirty="0" smtClean="0"/>
              <a:t> в организме и роли отдельных частей пищи, оказывающих защитный эффект.</a:t>
            </a:r>
            <a:endParaRPr lang="ru-RU" dirty="0"/>
          </a:p>
        </p:txBody>
      </p:sp>
      <p:pic>
        <p:nvPicPr>
          <p:cNvPr id="2050" name="Picture 2" descr="C:\Users\admin\Desktop\к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20688"/>
            <a:ext cx="5706882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435280" cy="544979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Химический состав пищи и активность ее компонентов способствуют уменьшению вредного действия </a:t>
            </a:r>
            <a:r>
              <a:rPr lang="ru-RU" dirty="0" err="1" smtClean="0"/>
              <a:t>ксенобиотиков</a:t>
            </a:r>
            <a:r>
              <a:rPr lang="ru-RU" dirty="0" smtClean="0"/>
              <a:t> и продуктов их метаболизма: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sz="2800" dirty="0" smtClean="0"/>
              <a:t>Задержка абсорбции вредных веществ из ЖКТ;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sz="2800" dirty="0" smtClean="0"/>
              <a:t>Ускорение выведения из организма;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sz="2800" dirty="0" smtClean="0"/>
              <a:t>Повышение общей </a:t>
            </a:r>
            <a:r>
              <a:rPr lang="ru-RU" sz="2800" dirty="0" err="1" smtClean="0"/>
              <a:t>резистентности</a:t>
            </a:r>
            <a:r>
              <a:rPr lang="ru-RU" sz="2800" dirty="0" smtClean="0"/>
              <a:t>;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sz="2800" dirty="0" smtClean="0"/>
              <a:t>Защита отдельных систем от вредного воздействия токсичных веществ.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Превращение </a:t>
            </a:r>
            <a:r>
              <a:rPr lang="ru-RU" sz="3200" dirty="0" err="1" smtClean="0"/>
              <a:t>ксенобиотиков</a:t>
            </a:r>
            <a:r>
              <a:rPr lang="ru-RU" sz="3200" dirty="0" smtClean="0"/>
              <a:t> в организме осуществляется </a:t>
            </a:r>
            <a:r>
              <a:rPr lang="ru-RU" sz="3200" b="1" dirty="0" smtClean="0"/>
              <a:t>метаболической трансформацией </a:t>
            </a:r>
            <a:r>
              <a:rPr lang="ru-RU" sz="3200" dirty="0" smtClean="0"/>
              <a:t>и </a:t>
            </a:r>
            <a:r>
              <a:rPr lang="ru-RU" sz="3200" b="1" dirty="0" smtClean="0"/>
              <a:t>конъюгацией</a:t>
            </a:r>
            <a:r>
              <a:rPr lang="ru-RU" sz="3200" dirty="0" smtClean="0"/>
              <a:t>.</a:t>
            </a:r>
          </a:p>
          <a:p>
            <a:pPr algn="just"/>
            <a:r>
              <a:rPr lang="ru-RU" sz="3200" b="1" dirty="0" smtClean="0"/>
              <a:t>Метаболическая трансформация </a:t>
            </a:r>
            <a:r>
              <a:rPr lang="ru-RU" sz="3200" dirty="0" smtClean="0"/>
              <a:t>(окисление, восстановление, гидролиз, отщепление химических групп молекул) осуществляется при участии </a:t>
            </a:r>
            <a:r>
              <a:rPr lang="ru-RU" sz="3200" dirty="0" err="1" smtClean="0"/>
              <a:t>микросомальных</a:t>
            </a:r>
            <a:r>
              <a:rPr lang="ru-RU" sz="3200" dirty="0" smtClean="0"/>
              <a:t> ферментов ЭПС клеток (гл. обр. </a:t>
            </a:r>
            <a:r>
              <a:rPr lang="ru-RU" sz="3200" dirty="0" err="1" smtClean="0"/>
              <a:t>гепатоцитов</a:t>
            </a:r>
            <a:r>
              <a:rPr lang="ru-RU" sz="3200" dirty="0" smtClean="0"/>
              <a:t>).</a:t>
            </a:r>
          </a:p>
          <a:p>
            <a:pPr algn="just">
              <a:buNone/>
            </a:pP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 smtClean="0"/>
              <a:t>Конъюгация</a:t>
            </a:r>
            <a:r>
              <a:rPr lang="ru-RU" sz="3200" dirty="0" smtClean="0"/>
              <a:t> – биосинтетический процесс, в котором ксенобиотики или их метаболиты соединяются с легкодоступными эндогенными субстратами (</a:t>
            </a:r>
            <a:r>
              <a:rPr lang="ru-RU" sz="3200" dirty="0" err="1" smtClean="0"/>
              <a:t>глюкуроновой</a:t>
            </a:r>
            <a:r>
              <a:rPr lang="ru-RU" sz="3200" dirty="0" smtClean="0"/>
              <a:t> кислотой, </a:t>
            </a:r>
            <a:r>
              <a:rPr lang="ru-RU" sz="3200" dirty="0" err="1" smtClean="0"/>
              <a:t>глутатионом</a:t>
            </a:r>
            <a:r>
              <a:rPr lang="ru-RU" sz="3200" dirty="0" smtClean="0"/>
              <a:t>, аминокислотами, ацетильными и </a:t>
            </a:r>
            <a:r>
              <a:rPr lang="ru-RU" sz="3200" dirty="0" err="1" smtClean="0"/>
              <a:t>метильными</a:t>
            </a:r>
            <a:r>
              <a:rPr lang="ru-RU" sz="3200" dirty="0" smtClean="0"/>
              <a:t> группами, сульфатом).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4824536" cy="5832648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При метаболической трансформации и </a:t>
            </a:r>
            <a:r>
              <a:rPr lang="ru-RU" dirty="0" err="1" smtClean="0"/>
              <a:t>конъгации</a:t>
            </a:r>
            <a:r>
              <a:rPr lang="ru-RU" dirty="0" smtClean="0"/>
              <a:t> ксенобиотики превращаются в более полярные и более растворимые метаболиты, что способствует их более быстрому и полному выведению из организма экскреторными системами (гл. обр. с мочой и желчью).</a:t>
            </a:r>
            <a:endParaRPr lang="ru-RU" dirty="0"/>
          </a:p>
        </p:txBody>
      </p:sp>
      <p:pic>
        <p:nvPicPr>
          <p:cNvPr id="3074" name="Picture 2" descr="C:\Users\admin\Desktop\35436584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92696"/>
            <a:ext cx="3995936" cy="5947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При функциональной недостаточности механизмов обезвреживания активные промежуточные метаболиты </a:t>
            </a:r>
            <a:r>
              <a:rPr lang="ru-RU" sz="3200" dirty="0" err="1" smtClean="0"/>
              <a:t>ксенобиотиков</a:t>
            </a:r>
            <a:r>
              <a:rPr lang="ru-RU" sz="3200" dirty="0" smtClean="0"/>
              <a:t> могут вступать во взаимодействие с молекулами клетки-мишени (белки, РНК, ДНК, липиды), приводя к проявлению </a:t>
            </a:r>
            <a:r>
              <a:rPr lang="ru-RU" sz="3200" dirty="0" err="1" smtClean="0"/>
              <a:t>гепато</a:t>
            </a:r>
            <a:r>
              <a:rPr lang="ru-RU" sz="3200" dirty="0" smtClean="0"/>
              <a:t>-, нефротоксического, </a:t>
            </a:r>
            <a:r>
              <a:rPr lang="ru-RU" sz="3200" dirty="0" err="1" smtClean="0"/>
              <a:t>терато</a:t>
            </a:r>
            <a:r>
              <a:rPr lang="ru-RU" sz="3200" dirty="0" smtClean="0"/>
              <a:t>-, </a:t>
            </a:r>
            <a:r>
              <a:rPr lang="ru-RU" sz="3200" dirty="0" err="1" smtClean="0"/>
              <a:t>канцеро</a:t>
            </a:r>
            <a:r>
              <a:rPr lang="ru-RU" sz="3200" dirty="0" smtClean="0"/>
              <a:t>-, мутагенного, сенсибилизирующего действий.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857250" indent="-857250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 smtClean="0"/>
              <a:t>Принципы ЛПП: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Использование </a:t>
            </a:r>
            <a:r>
              <a:rPr lang="ru-RU" sz="3200" dirty="0" err="1" smtClean="0"/>
              <a:t>антидотных</a:t>
            </a:r>
            <a:r>
              <a:rPr lang="ru-RU" sz="3200" dirty="0" smtClean="0"/>
              <a:t> свойств компонентов пищи в зависимости от природы вредного фактора и характера его действия;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Ускорение метаболизма ядов, замедление их всасывания в ЖКТ, ускорение выведения из организма;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/>
          <a:lstStyle/>
          <a:p>
            <a:pPr marL="925830" lvl="1" indent="-514350" algn="just">
              <a:buAutoNum type="arabicParenR" startAt="3"/>
            </a:pPr>
            <a:r>
              <a:rPr lang="ru-RU" sz="3200" dirty="0" smtClean="0"/>
              <a:t>Повышение общей </a:t>
            </a:r>
            <a:r>
              <a:rPr lang="ru-RU" sz="3200" dirty="0" err="1" smtClean="0"/>
              <a:t>резистентности</a:t>
            </a:r>
            <a:r>
              <a:rPr lang="ru-RU" sz="3200" dirty="0" smtClean="0"/>
              <a:t> организма и функциональных способностей наиболее пораженных органов;</a:t>
            </a:r>
          </a:p>
          <a:p>
            <a:pPr marL="925830" lvl="1" indent="-514350" algn="just">
              <a:buAutoNum type="arabicParenR" startAt="3"/>
            </a:pPr>
            <a:r>
              <a:rPr lang="ru-RU" sz="3200" dirty="0" smtClean="0"/>
              <a:t>Компенсация повышенных затрат биологически активных веществ в связи с </a:t>
            </a:r>
            <a:r>
              <a:rPr lang="ru-RU" sz="3200" dirty="0" err="1" smtClean="0"/>
              <a:t>детоксикацией</a:t>
            </a:r>
            <a:r>
              <a:rPr lang="ru-RU" sz="3200" dirty="0" smtClean="0"/>
              <a:t> ядов и действием вредных веществ.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3200" b="1" dirty="0" smtClean="0"/>
              <a:t>Задачи ЛПП: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Защита физиологических барьеров;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Усиление </a:t>
            </a:r>
            <a:r>
              <a:rPr lang="ru-RU" sz="3200" dirty="0" err="1" smtClean="0"/>
              <a:t>биотрансформации</a:t>
            </a:r>
            <a:r>
              <a:rPr lang="ru-RU" sz="3200" dirty="0" smtClean="0"/>
              <a:t> ядов;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>
                <a:solidFill>
                  <a:srgbClr val="002060"/>
                </a:solidFill>
              </a:rPr>
              <a:t>Выведение ядов из организма;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Нормализация функций органов и систем;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>
                <a:solidFill>
                  <a:srgbClr val="002060"/>
                </a:solidFill>
              </a:rPr>
              <a:t>Нормализация дефицита пищевых веществ;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Усиление антитоксической функции печени;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>
                <a:solidFill>
                  <a:srgbClr val="002060"/>
                </a:solidFill>
              </a:rPr>
              <a:t>Нормализация аутогенных реакций и повышение общей </a:t>
            </a:r>
            <a:r>
              <a:rPr lang="ru-RU" sz="3200" dirty="0" err="1" smtClean="0">
                <a:solidFill>
                  <a:srgbClr val="002060"/>
                </a:solidFill>
              </a:rPr>
              <a:t>резистентности</a:t>
            </a:r>
            <a:r>
              <a:rPr lang="ru-RU" sz="3200" dirty="0" smtClean="0">
                <a:solidFill>
                  <a:srgbClr val="002060"/>
                </a:solidFill>
              </a:rPr>
              <a:t> организма;</a:t>
            </a:r>
          </a:p>
          <a:p>
            <a:pPr marL="925830" lvl="1" indent="-514350" algn="just">
              <a:buFont typeface="+mj-lt"/>
              <a:buAutoNum type="arabicParenR"/>
            </a:pPr>
            <a:r>
              <a:rPr lang="ru-RU" sz="3200" dirty="0" smtClean="0"/>
              <a:t>Ограничение продуктов, индуцирующих действие вредных факторов.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363272" cy="1584176"/>
          </a:xfrm>
        </p:spPr>
        <p:txBody>
          <a:bodyPr>
            <a:normAutofit/>
          </a:bodyPr>
          <a:lstStyle/>
          <a:p>
            <a:pPr marL="857250" indent="-857250" algn="r"/>
            <a:r>
              <a:rPr lang="en-US" sz="3600" b="1" i="1" dirty="0" smtClean="0"/>
              <a:t>II.	</a:t>
            </a:r>
            <a:r>
              <a:rPr lang="ru-RU" sz="3600" b="1" i="1" dirty="0" smtClean="0"/>
              <a:t>Организация лечебно-профилактического питания</a:t>
            </a:r>
            <a:endParaRPr lang="ru-RU" sz="3600" b="1" i="1" dirty="0"/>
          </a:p>
        </p:txBody>
      </p:sp>
      <p:pic>
        <p:nvPicPr>
          <p:cNvPr id="4098" name="Picture 2" descr="C:\Users\admin\Desktop\вап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132856"/>
            <a:ext cx="4608512" cy="4420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Основной принцип подбора рациона конкретного состава – </a:t>
            </a:r>
            <a:r>
              <a:rPr lang="ru-RU" sz="3200" b="1" dirty="0" smtClean="0"/>
              <a:t>патогенетическая обоснованность с учетом механизма действия профессионального фактора.</a:t>
            </a:r>
          </a:p>
          <a:p>
            <a:pPr algn="just"/>
            <a:r>
              <a:rPr lang="ru-RU" sz="3200" dirty="0" smtClean="0"/>
              <a:t>Вид и объем ЛПП определяется характером действующего агента, продолжительностью контакта с ним, условиями производственной среды.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8435280" cy="6093296"/>
          </a:xfrm>
        </p:spPr>
        <p:txBody>
          <a:bodyPr/>
          <a:lstStyle/>
          <a:p>
            <a:pPr algn="just"/>
            <a:r>
              <a:rPr lang="ru-RU" dirty="0" smtClean="0"/>
              <a:t>Конкретный вид ЛПП выбирают, исходя из производственных условий в соответствии с утвержденным официальным «</a:t>
            </a:r>
            <a:r>
              <a:rPr lang="ru-RU" b="1" dirty="0" smtClean="0"/>
              <a:t>Перечнем производств, профессий и должностей, работа в которых дает право на бесплатное получение ЛПП в связи с особо вредными условиями труда»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Выдача ЛПП не зависит от организационно-правовых форм и форм собственности работодателей, отрасли экономики производства.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5013176"/>
            <a:ext cx="8712968" cy="17053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ЛПП выдается работникам в дни фактического выполнения ими работы не менее половины рабочего дня, а также в дни болезни с временной утратой трудоспособности, если заболевание является профессиональным.</a:t>
            </a:r>
            <a:endParaRPr lang="ru-RU" dirty="0"/>
          </a:p>
        </p:txBody>
      </p:sp>
      <p:pic>
        <p:nvPicPr>
          <p:cNvPr id="5123" name="Picture 3" descr="C:\Users\admin\Desktop\ббб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3771900" cy="3743325"/>
          </a:xfrm>
          <a:prstGeom prst="rect">
            <a:avLst/>
          </a:prstGeom>
          <a:noFill/>
        </p:spPr>
      </p:pic>
      <p:pic>
        <p:nvPicPr>
          <p:cNvPr id="5122" name="Picture 2" descr="C:\Users\admin\Desktop\ыыыа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412776"/>
            <a:ext cx="5468267" cy="3597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В соответствии с Трудовым кодексом РФ ЛПП предполагает бесплатную выдачу: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dirty="0" smtClean="0"/>
              <a:t>Горячих завтраков;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dirty="0" smtClean="0"/>
              <a:t>Молока или кисломолочных продуктов;</a:t>
            </a:r>
          </a:p>
          <a:p>
            <a:pPr marL="1191006" lvl="2" indent="-514350" algn="just">
              <a:buFont typeface="+mj-lt"/>
              <a:buAutoNum type="arabicParenR"/>
            </a:pPr>
            <a:r>
              <a:rPr lang="ru-RU" dirty="0" smtClean="0"/>
              <a:t>Витаминных препаратов.</a:t>
            </a:r>
          </a:p>
          <a:p>
            <a:pPr marL="1191006" lvl="2" indent="-514350" algn="just">
              <a:buFont typeface="+mj-lt"/>
              <a:buAutoNum type="arabicParenR"/>
            </a:pPr>
            <a:endParaRPr lang="ru-RU" dirty="0" smtClean="0"/>
          </a:p>
          <a:p>
            <a:pPr marL="1191006" lvl="2" indent="-514350" algn="just">
              <a:buNone/>
            </a:pPr>
            <a:endParaRPr lang="ru-RU" dirty="0" smtClean="0"/>
          </a:p>
          <a:p>
            <a:pPr marL="1191006" lvl="2" indent="-514350" algn="just">
              <a:buNone/>
            </a:pPr>
            <a:endParaRPr lang="ru-RU" dirty="0" smtClean="0"/>
          </a:p>
        </p:txBody>
      </p:sp>
      <p:pic>
        <p:nvPicPr>
          <p:cNvPr id="6147" name="Picture 3" descr="C:\Users\admin\Desktop\дгшп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5" y="3333860"/>
            <a:ext cx="6120680" cy="33242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/>
          <a:lstStyle/>
          <a:p>
            <a:pPr algn="just"/>
            <a:r>
              <a:rPr lang="ru-RU" b="1" dirty="0" smtClean="0"/>
              <a:t>Горячие завтраки </a:t>
            </a:r>
            <a:r>
              <a:rPr lang="ru-RU" dirty="0" smtClean="0"/>
              <a:t>- 8 рационов в соответствии с основными группами производственных вредностей - выдают </a:t>
            </a:r>
            <a:r>
              <a:rPr lang="ru-RU" b="1" dirty="0" smtClean="0"/>
              <a:t>перед началом рабочей смены</a:t>
            </a:r>
            <a:r>
              <a:rPr lang="ru-RU" dirty="0" smtClean="0"/>
              <a:t>, за исключением работ в условиях повышенного давления (в кессонах, барокамерах, водолазные работы – получают рацион ЛПП после </a:t>
            </a:r>
            <a:r>
              <a:rPr lang="ru-RU" dirty="0" err="1" smtClean="0"/>
              <a:t>вышлюзования</a:t>
            </a:r>
            <a:r>
              <a:rPr lang="ru-RU" dirty="0" smtClean="0"/>
              <a:t>);</a:t>
            </a:r>
          </a:p>
          <a:p>
            <a:pPr algn="just"/>
            <a:r>
              <a:rPr lang="ru-RU" b="1" dirty="0" smtClean="0"/>
              <a:t>Горячий завтрак </a:t>
            </a:r>
            <a:r>
              <a:rPr lang="ru-RU" dirty="0" smtClean="0"/>
              <a:t>должен содержать не менее </a:t>
            </a:r>
            <a:r>
              <a:rPr lang="ru-RU" b="1" dirty="0" smtClean="0"/>
              <a:t>50%</a:t>
            </a:r>
            <a:r>
              <a:rPr lang="ru-RU" dirty="0" smtClean="0"/>
              <a:t> суточной потребности в энергии и пищевых веществах.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805664" cy="1066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i="1" dirty="0" smtClean="0"/>
              <a:t>III</a:t>
            </a:r>
            <a:r>
              <a:rPr lang="ru-RU" b="1" i="1" dirty="0" smtClean="0"/>
              <a:t>.	Характеристика рационов ЛПП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Разработано 5 рационов;</a:t>
            </a:r>
          </a:p>
          <a:p>
            <a:pPr algn="just"/>
            <a:r>
              <a:rPr lang="ru-RU" dirty="0" smtClean="0"/>
              <a:t>Составлены на основе принципа соответствия защитной активности рациона специфике влияния вредного воздействия;</a:t>
            </a:r>
          </a:p>
          <a:p>
            <a:pPr algn="just"/>
            <a:r>
              <a:rPr lang="ru-RU" dirty="0" smtClean="0"/>
              <a:t>Вредные вещества объединены по признаку однородности механизма действия.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№1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/>
          <a:lstStyle/>
          <a:p>
            <a:pPr algn="just"/>
            <a:r>
              <a:rPr lang="ru-RU" dirty="0" smtClean="0"/>
              <a:t>Составлен для работающих в условиях возможного воздействия ионизирующего излучения и радиоактивных веществ;</a:t>
            </a:r>
          </a:p>
          <a:p>
            <a:pPr algn="just"/>
            <a:r>
              <a:rPr lang="ru-RU" dirty="0" smtClean="0"/>
              <a:t>Содержит продукты, богатые </a:t>
            </a:r>
            <a:r>
              <a:rPr lang="ru-RU" dirty="0" err="1" smtClean="0"/>
              <a:t>липотропными</a:t>
            </a:r>
            <a:r>
              <a:rPr lang="ru-RU" dirty="0" smtClean="0"/>
              <a:t> веществами, которые стимулируют жировой обмен в печени и повышают ее антитоксическую функцию, антиоксидантами;</a:t>
            </a:r>
          </a:p>
          <a:p>
            <a:pPr algn="just"/>
            <a:r>
              <a:rPr lang="ru-RU" dirty="0" smtClean="0"/>
              <a:t>Предотвращает ПОЛ, снижает последствия радиационного мутагенеза.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1584176"/>
          </a:xfrm>
        </p:spPr>
        <p:txBody>
          <a:bodyPr>
            <a:normAutofit/>
          </a:bodyPr>
          <a:lstStyle/>
          <a:p>
            <a:r>
              <a:rPr lang="ru-RU" dirty="0" smtClean="0"/>
              <a:t>Содержит 59 г белков, 51 г жиров, 159 г углеводов, дополнительно  - 150 мг Вит.С;</a:t>
            </a:r>
          </a:p>
          <a:p>
            <a:r>
              <a:rPr lang="ru-RU" dirty="0" smtClean="0"/>
              <a:t>Примерный список продуктов:</a:t>
            </a:r>
          </a:p>
          <a:p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611560" y="2348880"/>
            <a:ext cx="8064896" cy="4176464"/>
          </a:xfrm>
          <a:prstGeom prst="rect">
            <a:avLst/>
          </a:prstGeom>
        </p:spPr>
        <p:txBody>
          <a:bodyPr vert="horz" numCol="2">
            <a:normAutofit fontScale="92500" lnSpcReduction="20000"/>
          </a:bodyPr>
          <a:lstStyle/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Хлеб пшеничный, ржаной;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Мука пшеничная;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Картофель, крахмал картофельный;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Сухари;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Крупы, макароны;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Мясо, печень, яйца, рыба;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Молоко, кефир, творог, сметана;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Масло животное, растительное;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Сыр;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Бобовые;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Овощи (в.т.ч. капуста, морковь);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Свежие фрукты;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Брюква;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Сахар, соль;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Чай.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/>
          <a:lstStyle/>
          <a:p>
            <a:pPr algn="just"/>
            <a:r>
              <a:rPr lang="ru-RU" dirty="0" smtClean="0"/>
              <a:t>Составлен для работающих в условиях воздействия щелочных металлов, хлора и фтора, их неорганических соединений, ФОС, цианистыми соединениями, неорганическими кислотами.</a:t>
            </a:r>
          </a:p>
          <a:p>
            <a:pPr algn="just"/>
            <a:r>
              <a:rPr lang="ru-RU" dirty="0" smtClean="0"/>
              <a:t>Обогащен полноценными белками, ПНЖК, Са2+, которые препятствуют накоплению в организме и способствуют выведению химикатов.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1872208"/>
          </a:xfrm>
        </p:spPr>
        <p:txBody>
          <a:bodyPr/>
          <a:lstStyle/>
          <a:p>
            <a:r>
              <a:rPr lang="ru-RU" dirty="0" err="1" smtClean="0"/>
              <a:t>Сожержит</a:t>
            </a:r>
            <a:r>
              <a:rPr lang="ru-RU" dirty="0" smtClean="0"/>
              <a:t> 63 г белка, 50 г жира, 185 г углеводов, дополнительно - в третье блюдо - Вит. А (2 мг) и С (100 мг);</a:t>
            </a:r>
          </a:p>
          <a:p>
            <a:r>
              <a:rPr lang="ru-RU" dirty="0" smtClean="0"/>
              <a:t>Примерный список продуктов: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611560" y="2681536"/>
            <a:ext cx="8064896" cy="3987824"/>
          </a:xfrm>
          <a:prstGeom prst="rect">
            <a:avLst/>
          </a:prstGeom>
        </p:spPr>
        <p:txBody>
          <a:bodyPr vert="horz" numCol="2">
            <a:normAutofit lnSpcReduction="10000"/>
          </a:bodyPr>
          <a:lstStyle/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Хлеб пшеничный, ржаной;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Мука пшеничная;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Картофель;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Крупы, макароны;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Мясо, печень, яйца, рыба;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Молоко, кефир;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Масло животное, растительное;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Сыр 30% жирности;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Бобовые;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Капуста, зеленый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горошек;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Томат-пюре;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Сахар, соль;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Чай.</a:t>
            </a:r>
          </a:p>
          <a:p>
            <a:pPr marL="658368" marR="0" lvl="1" indent="-246888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Tx/>
              <a:buFont typeface="Georgia"/>
              <a:buChar char="▫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№2а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/>
          <a:lstStyle/>
          <a:p>
            <a:pPr algn="just"/>
            <a:r>
              <a:rPr lang="ru-RU" dirty="0" smtClean="0"/>
              <a:t>Предназначен для работников, контактирующих с хромом и его соединениями;</a:t>
            </a:r>
          </a:p>
          <a:p>
            <a:pPr algn="just"/>
            <a:r>
              <a:rPr lang="ru-RU" dirty="0" smtClean="0"/>
              <a:t>Обеспечивает </a:t>
            </a:r>
            <a:r>
              <a:rPr lang="ru-RU" dirty="0" err="1" smtClean="0"/>
              <a:t>гипоаллергенную</a:t>
            </a:r>
            <a:r>
              <a:rPr lang="ru-RU" dirty="0" smtClean="0"/>
              <a:t> направленность питания работников;</a:t>
            </a:r>
          </a:p>
          <a:p>
            <a:pPr algn="just"/>
            <a:r>
              <a:rPr lang="ru-RU" dirty="0" smtClean="0"/>
              <a:t>Содержит 52 г белка, 63 г жира, 156 г углеводов, дополнительно – Вит. С 150 мг, минеральная вода «Нарзан» 100 мл.</a:t>
            </a:r>
          </a:p>
          <a:p>
            <a:pPr algn="just"/>
            <a:r>
              <a:rPr lang="ru-RU" dirty="0" err="1" smtClean="0"/>
              <a:t>Рекоммендовано</a:t>
            </a:r>
            <a:r>
              <a:rPr lang="ru-RU" dirty="0" smtClean="0"/>
              <a:t> приготовление отварных, </a:t>
            </a:r>
            <a:r>
              <a:rPr lang="ru-RU" dirty="0" err="1" smtClean="0"/>
              <a:t>паровых,печеных</a:t>
            </a:r>
            <a:r>
              <a:rPr lang="ru-RU" dirty="0" smtClean="0"/>
              <a:t>, тушеных блюд.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809832"/>
          </a:xfrm>
        </p:spPr>
        <p:txBody>
          <a:bodyPr/>
          <a:lstStyle/>
          <a:p>
            <a:pPr algn="just"/>
            <a:r>
              <a:rPr lang="ru-RU" dirty="0" smtClean="0"/>
              <a:t>Необходимо включить в </a:t>
            </a:r>
            <a:r>
              <a:rPr lang="ru-RU" smtClean="0"/>
              <a:t>рацион капусту</a:t>
            </a:r>
            <a:r>
              <a:rPr lang="ru-RU" dirty="0" smtClean="0"/>
              <a:t>, кабачки, тыкву, огурцы, брюкву, репу, салат, яблоки, груши, сливы, виноград, черноплодную рябину.</a:t>
            </a:r>
          </a:p>
          <a:p>
            <a:pPr algn="just"/>
            <a:r>
              <a:rPr lang="ru-RU" dirty="0" smtClean="0"/>
              <a:t>Возможно употребление вымоченных соленых, квашенных, маринованных овощей.</a:t>
            </a:r>
            <a:endParaRPr lang="ru-RU" dirty="0"/>
          </a:p>
        </p:txBody>
      </p:sp>
      <p:pic>
        <p:nvPicPr>
          <p:cNvPr id="7170" name="Picture 2" descr="C:\Users\admin\Desktop\Lechebnyie-ovoshh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5548" y="3501008"/>
            <a:ext cx="5132755" cy="31317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36104"/>
          </a:xfrm>
        </p:spPr>
        <p:txBody>
          <a:bodyPr/>
          <a:lstStyle/>
          <a:p>
            <a:pPr algn="ctr"/>
            <a:r>
              <a:rPr lang="ru-RU" dirty="0" smtClean="0"/>
              <a:t>Рацион №3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Предназначен для работников, контактирующих с неорганическими и органическими соединениями свинца;</a:t>
            </a:r>
          </a:p>
          <a:p>
            <a:pPr algn="just"/>
            <a:r>
              <a:rPr lang="ru-RU" dirty="0" smtClean="0"/>
              <a:t>Содержит 64 г белка, 52 г жира, 198 г углеводов, дополнительно – Вит. С 150 мг.</a:t>
            </a:r>
          </a:p>
          <a:p>
            <a:pPr algn="just"/>
            <a:r>
              <a:rPr lang="ru-RU" dirty="0" smtClean="0"/>
              <a:t>Обязательно выдача не подвергнутых термической обработке фруктов и овощей, выдача хлеба из муки грубого помола, </a:t>
            </a:r>
            <a:r>
              <a:rPr lang="ru-RU" dirty="0" err="1" smtClean="0"/>
              <a:t>низкоочищенных</a:t>
            </a:r>
            <a:r>
              <a:rPr lang="ru-RU" dirty="0" smtClean="0"/>
              <a:t> круп (Геркулес).</a:t>
            </a:r>
          </a:p>
          <a:p>
            <a:pPr algn="just"/>
            <a:r>
              <a:rPr lang="ru-RU" dirty="0" smtClean="0"/>
              <a:t>Молоко в натуральном виде не выдается, заменить на кисломолочные продукты.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Предназначен для работников, контактирующих с соединениями бензола и фенола, хлорированных УВ, мышьяка, ртути, стеклопластиков, либо работающих в условиях повышенного давления;</a:t>
            </a:r>
          </a:p>
          <a:p>
            <a:pPr algn="just"/>
            <a:r>
              <a:rPr lang="ru-RU" dirty="0" smtClean="0"/>
              <a:t>Обеспечивает защиту печени и кроветворных органов от </a:t>
            </a:r>
            <a:r>
              <a:rPr lang="ru-RU" dirty="0" err="1" smtClean="0"/>
              <a:t>тропных</a:t>
            </a:r>
            <a:r>
              <a:rPr lang="ru-RU" dirty="0" smtClean="0"/>
              <a:t> к ним соединений;</a:t>
            </a:r>
          </a:p>
          <a:p>
            <a:pPr algn="just"/>
            <a:r>
              <a:rPr lang="ru-RU" dirty="0" smtClean="0"/>
              <a:t>Содержит 65 г белка, 45 г жира, 181 г углеводов, дополнительно – 150 мг Вит. С и В</a:t>
            </a:r>
            <a:r>
              <a:rPr lang="ru-RU" dirty="0" smtClean="0">
                <a:latin typeface="Calibri"/>
              </a:rPr>
              <a:t>₁ - </a:t>
            </a:r>
            <a:r>
              <a:rPr lang="ru-RU" dirty="0" smtClean="0"/>
              <a:t>4 мг.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№4а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Предназначен для работников, контактирующих с фосфорной кислотой, ангидридом, фосфором;</a:t>
            </a:r>
          </a:p>
          <a:p>
            <a:pPr algn="just"/>
            <a:r>
              <a:rPr lang="ru-RU" dirty="0" smtClean="0"/>
              <a:t>Обеспечивает снижение всасывания фосфора в ЖКТ;</a:t>
            </a:r>
          </a:p>
          <a:p>
            <a:pPr algn="just"/>
            <a:r>
              <a:rPr lang="ru-RU" dirty="0" smtClean="0"/>
              <a:t>Содержит 54 г белка, 43 г жира, 200 г углеводов, дополнительно – Вит. С 100 мг  и В</a:t>
            </a:r>
            <a:r>
              <a:rPr lang="ru-RU" dirty="0" smtClean="0">
                <a:latin typeface="Calibri"/>
              </a:rPr>
              <a:t>₁ - </a:t>
            </a:r>
            <a:r>
              <a:rPr lang="ru-RU" dirty="0" smtClean="0"/>
              <a:t>2 мг.</a:t>
            </a:r>
          </a:p>
          <a:p>
            <a:pPr algn="just"/>
            <a:r>
              <a:rPr lang="ru-RU" dirty="0" err="1" smtClean="0"/>
              <a:t>Рекоммендовано</a:t>
            </a:r>
            <a:r>
              <a:rPr lang="ru-RU" dirty="0" smtClean="0"/>
              <a:t> максимально сократить жировой компонент.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4б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Предназначен для работников, контактирующих с анилиновыми и </a:t>
            </a:r>
            <a:r>
              <a:rPr lang="ru-RU" dirty="0" err="1" smtClean="0"/>
              <a:t>толуидиновыми</a:t>
            </a:r>
            <a:r>
              <a:rPr lang="ru-RU" dirty="0" smtClean="0"/>
              <a:t> производными, </a:t>
            </a:r>
            <a:r>
              <a:rPr lang="ru-RU" dirty="0" err="1" smtClean="0"/>
              <a:t>динитрохлорбензолом</a:t>
            </a:r>
            <a:r>
              <a:rPr lang="ru-RU" dirty="0" smtClean="0"/>
              <a:t>;</a:t>
            </a:r>
          </a:p>
          <a:p>
            <a:pPr algn="just"/>
            <a:r>
              <a:rPr lang="ru-RU" dirty="0" smtClean="0"/>
              <a:t>Обеспечивает повышение клеточных защитно-адаптационных механизмов;</a:t>
            </a:r>
          </a:p>
          <a:p>
            <a:pPr algn="just"/>
            <a:r>
              <a:rPr lang="ru-RU" dirty="0" smtClean="0"/>
              <a:t>Содержит 56 г белка, 56 г жира, 164 г углеводов, дополнительно – Вит. С 150 мг, В</a:t>
            </a:r>
            <a:r>
              <a:rPr lang="ru-RU" dirty="0" smtClean="0">
                <a:latin typeface="Calibri"/>
              </a:rPr>
              <a:t>₁ - </a:t>
            </a:r>
            <a:r>
              <a:rPr lang="ru-RU" dirty="0" smtClean="0"/>
              <a:t>2 мг, В</a:t>
            </a:r>
            <a:r>
              <a:rPr lang="ru-RU" dirty="0" smtClean="0">
                <a:latin typeface="Calibri"/>
              </a:rPr>
              <a:t>₂ - </a:t>
            </a:r>
            <a:r>
              <a:rPr lang="ru-RU" dirty="0" smtClean="0"/>
              <a:t>2 мг, В</a:t>
            </a:r>
            <a:r>
              <a:rPr lang="ru-RU" dirty="0" smtClean="0">
                <a:latin typeface="Calibri"/>
              </a:rPr>
              <a:t>₆ - </a:t>
            </a:r>
            <a:r>
              <a:rPr lang="ru-RU" dirty="0" smtClean="0"/>
              <a:t>3 мг, РР – 20 мг, Е – 10 мг, глютаминовая кислота – 500 мг.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Рацион №5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/>
          <a:lstStyle/>
          <a:p>
            <a:pPr algn="just"/>
            <a:r>
              <a:rPr lang="ru-RU" dirty="0" smtClean="0"/>
              <a:t>Предназначен для работников, контактирующих с УВ, сероуглеродом, этиленгликолем, пестицидами, полимерными и синтетическими материалами, марганцем;</a:t>
            </a:r>
          </a:p>
          <a:p>
            <a:pPr algn="just"/>
            <a:r>
              <a:rPr lang="ru-RU" dirty="0" smtClean="0"/>
              <a:t>Обеспечивает защиту нервной системы и печени;</a:t>
            </a:r>
          </a:p>
          <a:p>
            <a:pPr algn="just"/>
            <a:r>
              <a:rPr lang="ru-RU" dirty="0" smtClean="0"/>
              <a:t>Содержит 58 г белка, 53 г жира, 172 г углеводов, дополнительно – Вит. С 150 мг, В</a:t>
            </a:r>
            <a:r>
              <a:rPr lang="ru-RU" dirty="0" smtClean="0">
                <a:latin typeface="Calibri"/>
              </a:rPr>
              <a:t>₁ - </a:t>
            </a:r>
            <a:r>
              <a:rPr lang="ru-RU" dirty="0" smtClean="0"/>
              <a:t>4 мг, лецитин.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д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896"/>
            <a:ext cx="3855769" cy="381642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2276872"/>
            <a:ext cx="5904656" cy="429766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Работники, контактирующие с соединениями цветных металлов, вместо молока  получают кисломолочные продукты, а также дополнительно - 2 г пектина в составе желе, джемов, соков перед началом рабочего дня.</a:t>
            </a:r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79512" y="692696"/>
            <a:ext cx="8659688" cy="18002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Согласно приказу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Минздравсоцразвития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РФ утверждена бесплатная выдача молока (0, 5 л за смену) в дни фактической занятости.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180</TotalTime>
  <Words>1336</Words>
  <Application>Microsoft Office PowerPoint</Application>
  <PresentationFormat>Экран (4:3)</PresentationFormat>
  <Paragraphs>115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Городская</vt:lpstr>
      <vt:lpstr>Лечебно-профилактическое питание</vt:lpstr>
      <vt:lpstr>Общее представление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II. Организация лечебно-профилактического питания</vt:lpstr>
      <vt:lpstr>Слайд 13</vt:lpstr>
      <vt:lpstr>Слайд 14</vt:lpstr>
      <vt:lpstr>Слайд 15</vt:lpstr>
      <vt:lpstr>Слайд 16</vt:lpstr>
      <vt:lpstr>Слайд 17</vt:lpstr>
      <vt:lpstr>III. Характеристика рационов ЛПП</vt:lpstr>
      <vt:lpstr>Рацион №1</vt:lpstr>
      <vt:lpstr>Слайд 20</vt:lpstr>
      <vt:lpstr>Рацион №2</vt:lpstr>
      <vt:lpstr>Слайд 22</vt:lpstr>
      <vt:lpstr>Рацион №2а</vt:lpstr>
      <vt:lpstr>Слайд 24</vt:lpstr>
      <vt:lpstr>Рацион №3</vt:lpstr>
      <vt:lpstr>Рацион №4</vt:lpstr>
      <vt:lpstr>Рацион №4а</vt:lpstr>
      <vt:lpstr>Рацион 4б</vt:lpstr>
      <vt:lpstr>Рацион №5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Лечебно-профилактическое питание</dc:title>
  <dc:creator>admin</dc:creator>
  <cp:lastModifiedBy>user1</cp:lastModifiedBy>
  <cp:revision>21</cp:revision>
  <dcterms:created xsi:type="dcterms:W3CDTF">2014-11-25T18:07:18Z</dcterms:created>
  <dcterms:modified xsi:type="dcterms:W3CDTF">2015-11-04T00:04:23Z</dcterms:modified>
</cp:coreProperties>
</file>