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26.05.2018</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26.05.2018</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26.05.2018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26.05.2018</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26.05.2018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26.05.2018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26.05.2018</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26.05.2018</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26.05.2018</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51720" y="5661248"/>
            <a:ext cx="6400800" cy="697632"/>
          </a:xfrm>
        </p:spPr>
        <p:txBody>
          <a:bodyPr/>
          <a:lstStyle/>
          <a:p>
            <a:endParaRPr lang="ru-RU" dirty="0">
              <a:latin typeface="Times New Roman" pitchFamily="18" charset="0"/>
              <a:cs typeface="Times New Roman" pitchFamily="18" charset="0"/>
            </a:endParaRPr>
          </a:p>
        </p:txBody>
      </p:sp>
      <p:sp>
        <p:nvSpPr>
          <p:cNvPr id="2" name="Заголовок 1"/>
          <p:cNvSpPr>
            <a:spLocks noGrp="1"/>
          </p:cNvSpPr>
          <p:nvPr>
            <p:ph type="ctrTitle"/>
          </p:nvPr>
        </p:nvSpPr>
        <p:spPr>
          <a:xfrm>
            <a:off x="457200" y="188640"/>
            <a:ext cx="8305800" cy="4464496"/>
          </a:xfrm>
        </p:spPr>
        <p:txBody>
          <a:bodyPr>
            <a:normAutofit/>
          </a:bodyPr>
          <a:lstStyle/>
          <a:p>
            <a:r>
              <a:rPr lang="ru-RU" sz="4000" b="1" dirty="0" smtClean="0"/>
              <a:t>Требования </a:t>
            </a:r>
            <a:r>
              <a:rPr lang="ru-RU" sz="4000" b="1" dirty="0"/>
              <a:t>к устройству и содержанию помещений предприятий мясной промышленности. Санитарно-гигиенические требования к оборудованию., инвентарю, посуде и таре</a:t>
            </a:r>
            <a:r>
              <a:rPr lang="ru-RU" sz="4000" b="1" dirty="0" smtClean="0"/>
              <a:t>.</a:t>
            </a:r>
            <a:endParaRPr lang="ru-RU" dirty="0"/>
          </a:p>
        </p:txBody>
      </p:sp>
    </p:spTree>
    <p:extLst>
      <p:ext uri="{BB962C8B-B14F-4D97-AF65-F5344CB8AC3E}">
        <p14:creationId xmlns:p14="http://schemas.microsoft.com/office/powerpoint/2010/main" val="3195192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836712"/>
            <a:ext cx="8229600" cy="5832648"/>
          </a:xfrm>
        </p:spPr>
        <p:txBody>
          <a:bodyPr>
            <a:normAutofit fontScale="77500" lnSpcReduction="20000"/>
          </a:bodyPr>
          <a:lstStyle/>
          <a:p>
            <a:r>
              <a:rPr lang="ru-RU" dirty="0">
                <a:latin typeface="Times New Roman" pitchFamily="18" charset="0"/>
                <a:cs typeface="Times New Roman" pitchFamily="18" charset="0"/>
              </a:rPr>
              <a:t>Производственные помещения должны обеспечивать возможность проведения технологических операций в соответствии с требованиями нормативно-технической документации, а их планировка - исключать пересечение потоков сырья и готовой продукции.</a:t>
            </a:r>
          </a:p>
          <a:p>
            <a:r>
              <a:rPr lang="ru-RU" dirty="0">
                <a:latin typeface="Times New Roman" pitchFamily="18" charset="0"/>
                <a:cs typeface="Times New Roman" pitchFamily="18" charset="0"/>
              </a:rPr>
              <a:t>Помещения для производства пищевой и технической продукции должны быть изолированы друг от друга.</a:t>
            </a:r>
          </a:p>
          <a:p>
            <a:r>
              <a:rPr lang="ru-RU" dirty="0">
                <a:latin typeface="Times New Roman" pitchFamily="18" charset="0"/>
                <a:cs typeface="Times New Roman" pitchFamily="18" charset="0"/>
              </a:rPr>
              <a:t>У входа в производственные помещения помещают коврики, смоченные дезинфицирующим раствором.</a:t>
            </a:r>
          </a:p>
          <a:p>
            <a:r>
              <a:rPr lang="ru-RU" dirty="0" smtClean="0">
                <a:latin typeface="Times New Roman" pitchFamily="18" charset="0"/>
                <a:cs typeface="Times New Roman" pitchFamily="18" charset="0"/>
              </a:rPr>
              <a:t>В </a:t>
            </a:r>
            <a:r>
              <a:rPr lang="ru-RU" dirty="0">
                <a:latin typeface="Times New Roman" pitchFamily="18" charset="0"/>
                <a:cs typeface="Times New Roman" pitchFamily="18" charset="0"/>
              </a:rPr>
              <a:t>цехах, вырабатывающих пищевые продукты, и помещениях санитарного блока панели стен и колонны должны быть облицованы глазурованной плиткой или окрашены масляной краской светлых тонов на высоту не менее 2 м.</a:t>
            </a:r>
          </a:p>
          <a:p>
            <a:r>
              <a:rPr lang="ru-RU" dirty="0" smtClean="0">
                <a:latin typeface="Times New Roman" pitchFamily="18" charset="0"/>
                <a:cs typeface="Times New Roman" pitchFamily="18" charset="0"/>
              </a:rPr>
              <a:t>Внутрицеховые </a:t>
            </a:r>
            <a:r>
              <a:rPr lang="ru-RU" dirty="0">
                <a:latin typeface="Times New Roman" pitchFamily="18" charset="0"/>
                <a:cs typeface="Times New Roman" pitchFamily="18" charset="0"/>
              </a:rPr>
              <a:t>трубопроводы в соответствии с их назначением должны быть окрашены в установленные отличительные цвета и содержаться в чистоте.</a:t>
            </a:r>
          </a:p>
          <a:p>
            <a:r>
              <a:rPr lang="ru-RU" dirty="0" smtClean="0">
                <a:latin typeface="Times New Roman" pitchFamily="18" charset="0"/>
                <a:cs typeface="Times New Roman" pitchFamily="18" charset="0"/>
              </a:rPr>
              <a:t>В </a:t>
            </a:r>
            <a:r>
              <a:rPr lang="ru-RU" dirty="0">
                <a:latin typeface="Times New Roman" pitchFamily="18" charset="0"/>
                <a:cs typeface="Times New Roman" pitchFamily="18" charset="0"/>
              </a:rPr>
              <a:t>местах движения напольного транспорта углы колонн должны быть защищены от повреждений металлическим листом на высоту 1 м, а в местах движения подвесного транспорта - на высоту 2 м. Нижняя часть дверей должна быть обита металлическим листом на высоту 0,5 м</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2" name="Заголовок 1"/>
          <p:cNvSpPr>
            <a:spLocks noGrp="1"/>
          </p:cNvSpPr>
          <p:nvPr>
            <p:ph type="title"/>
          </p:nvPr>
        </p:nvSpPr>
        <p:spPr>
          <a:xfrm>
            <a:off x="457200" y="152400"/>
            <a:ext cx="8229600" cy="756320"/>
          </a:xfrm>
        </p:spPr>
        <p:txBody>
          <a:bodyPr/>
          <a:lstStyle/>
          <a:p>
            <a:r>
              <a:rPr lang="ru-RU" dirty="0"/>
              <a:t>Производственные помещения</a:t>
            </a:r>
          </a:p>
        </p:txBody>
      </p:sp>
    </p:spTree>
    <p:extLst>
      <p:ext uri="{BB962C8B-B14F-4D97-AF65-F5344CB8AC3E}">
        <p14:creationId xmlns:p14="http://schemas.microsoft.com/office/powerpoint/2010/main" val="2154533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04664"/>
            <a:ext cx="8229600" cy="6192688"/>
          </a:xfrm>
        </p:spPr>
        <p:txBody>
          <a:bodyPr>
            <a:normAutofit fontScale="85000" lnSpcReduction="20000"/>
          </a:bodyPr>
          <a:lstStyle/>
          <a:p>
            <a:r>
              <a:rPr lang="ru-RU" dirty="0" smtClean="0">
                <a:latin typeface="Times New Roman" pitchFamily="18" charset="0"/>
                <a:cs typeface="Times New Roman" pitchFamily="18" charset="0"/>
              </a:rPr>
              <a:t>Полы </a:t>
            </a:r>
            <a:r>
              <a:rPr lang="ru-RU" dirty="0">
                <a:latin typeface="Times New Roman" pitchFamily="18" charset="0"/>
                <a:cs typeface="Times New Roman" pitchFamily="18" charset="0"/>
              </a:rPr>
              <a:t>во всех помещениях должны быть без щелей и выбоин и покрыты водонепроницаемыми материалами с уклоном в сторону трапов, располагаемых в стороне от рабочих мест и проходов.</a:t>
            </a:r>
          </a:p>
          <a:p>
            <a:r>
              <a:rPr lang="ru-RU" dirty="0" smtClean="0">
                <a:latin typeface="Times New Roman" pitchFamily="18" charset="0"/>
                <a:cs typeface="Times New Roman" pitchFamily="18" charset="0"/>
              </a:rPr>
              <a:t>Текущий </a:t>
            </a:r>
            <a:r>
              <a:rPr lang="ru-RU" dirty="0">
                <a:latin typeface="Times New Roman" pitchFamily="18" charset="0"/>
                <a:cs typeface="Times New Roman" pitchFamily="18" charset="0"/>
              </a:rPr>
              <a:t>ремонт помещений следует производить по мере необходимости, но не реже одного раза в 6 месяцев. Побелку или покраску стен и потолков производственных, бытовых и вспомогательных помещений, как правило, совмещают с одновременной их дезинфекцией.</a:t>
            </a:r>
          </a:p>
          <a:p>
            <a:r>
              <a:rPr lang="ru-RU" dirty="0" smtClean="0">
                <a:latin typeface="Times New Roman" pitchFamily="18" charset="0"/>
                <a:cs typeface="Times New Roman" pitchFamily="18" charset="0"/>
              </a:rPr>
              <a:t>В </a:t>
            </a:r>
            <a:r>
              <a:rPr lang="ru-RU" dirty="0">
                <a:latin typeface="Times New Roman" pitchFamily="18" charset="0"/>
                <a:cs typeface="Times New Roman" pitchFamily="18" charset="0"/>
              </a:rPr>
              <a:t>жировых и некоторых мясоперерабатывающих цехах, где по условиям производственных процессов полы и стены могут быть загрязнены жиром, их промывают горячим раствором мыла не реже двух раз в день. Допускается промывка щелоком или другими обезжиривающими веществами, разрешенными органами здравоохранения.</a:t>
            </a:r>
          </a:p>
          <a:p>
            <a:r>
              <a:rPr lang="ru-RU" dirty="0" smtClean="0">
                <a:latin typeface="Times New Roman" pitchFamily="18" charset="0"/>
                <a:cs typeface="Times New Roman" pitchFamily="18" charset="0"/>
              </a:rPr>
              <a:t>Во </a:t>
            </a:r>
            <a:r>
              <a:rPr lang="ru-RU" dirty="0">
                <a:latin typeface="Times New Roman" pitchFamily="18" charset="0"/>
                <a:cs typeface="Times New Roman" pitchFamily="18" charset="0"/>
              </a:rPr>
              <a:t>всех производственных, бытовых и вспомогательных помещениях постоянно поддерживают надлежащую чистоту. При уборке полов в производственных помещениях в процессе работы должна быть исключена возможность загрязнения технологического оборудования, инвентаря, обрабатываемого сырья и готовой продукции.</a:t>
            </a:r>
          </a:p>
          <a:p>
            <a:endParaRPr lang="ru-RU" dirty="0"/>
          </a:p>
        </p:txBody>
      </p:sp>
      <p:sp>
        <p:nvSpPr>
          <p:cNvPr id="3" name="Заголовок 2"/>
          <p:cNvSpPr>
            <a:spLocks noGrp="1"/>
          </p:cNvSpPr>
          <p:nvPr>
            <p:ph type="title"/>
          </p:nvPr>
        </p:nvSpPr>
        <p:spPr>
          <a:xfrm>
            <a:off x="457200" y="152400"/>
            <a:ext cx="8229600" cy="108248"/>
          </a:xfrm>
        </p:spPr>
        <p:txBody>
          <a:bodyPr>
            <a:normAutofit fontScale="90000"/>
          </a:bodyPr>
          <a:lstStyle/>
          <a:p>
            <a:endParaRPr lang="ru-RU" dirty="0"/>
          </a:p>
        </p:txBody>
      </p:sp>
    </p:spTree>
    <p:extLst>
      <p:ext uri="{BB962C8B-B14F-4D97-AF65-F5344CB8AC3E}">
        <p14:creationId xmlns:p14="http://schemas.microsoft.com/office/powerpoint/2010/main" val="3207998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0"/>
            <a:ext cx="8229600" cy="6669360"/>
          </a:xfrm>
        </p:spPr>
        <p:txBody>
          <a:bodyPr>
            <a:normAutofit fontScale="85000" lnSpcReduction="20000"/>
          </a:bodyPr>
          <a:lstStyle/>
          <a:p>
            <a:pPr marL="0" indent="0">
              <a:buNone/>
            </a:pPr>
            <a:endParaRPr lang="ru-RU" dirty="0"/>
          </a:p>
          <a:p>
            <a:r>
              <a:rPr lang="ru-RU" dirty="0">
                <a:latin typeface="Times New Roman" pitchFamily="18" charset="0"/>
                <a:cs typeface="Times New Roman" pitchFamily="18" charset="0"/>
              </a:rPr>
              <a:t>При проведении в производственных цехах ремонтных работ без остановки производства ремонтируемые участки в обязательном порядке ограждают, исключая возможность загрязнения работающего оборудования, обрабатываемого сырья, готовой продукции и попадания в них посторонних предметов.</a:t>
            </a:r>
          </a:p>
          <a:p>
            <a:r>
              <a:rPr lang="ru-RU" dirty="0" smtClean="0">
                <a:latin typeface="Times New Roman" pitchFamily="18" charset="0"/>
                <a:cs typeface="Times New Roman" pitchFamily="18" charset="0"/>
              </a:rPr>
              <a:t>Все </a:t>
            </a:r>
            <a:r>
              <a:rPr lang="ru-RU" dirty="0">
                <a:latin typeface="Times New Roman" pitchFamily="18" charset="0"/>
                <a:cs typeface="Times New Roman" pitchFamily="18" charset="0"/>
              </a:rPr>
              <a:t>внутрицеховые двери ежедневно промывают и протирают насухо. Особенно тщательно протирают места около ручек, сами ручки и нижние части дверей.</a:t>
            </a:r>
          </a:p>
          <a:p>
            <a:r>
              <a:rPr lang="ru-RU" dirty="0">
                <a:latin typeface="Times New Roman" pitchFamily="18" charset="0"/>
                <a:cs typeface="Times New Roman" pitchFamily="18" charset="0"/>
              </a:rPr>
              <a:t>Наружные поверхности дверей промывают, ремонтируют и красят масляной краской по мере необходимости.</a:t>
            </a:r>
          </a:p>
          <a:p>
            <a:r>
              <a:rPr lang="ru-RU" dirty="0" smtClean="0">
                <a:latin typeface="Times New Roman" pitchFamily="18" charset="0"/>
                <a:cs typeface="Times New Roman" pitchFamily="18" charset="0"/>
              </a:rPr>
              <a:t>Трапы </a:t>
            </a:r>
            <a:r>
              <a:rPr lang="ru-RU" dirty="0">
                <a:latin typeface="Times New Roman" pitchFamily="18" charset="0"/>
                <a:cs typeface="Times New Roman" pitchFamily="18" charset="0"/>
              </a:rPr>
              <a:t>и лотки для смывных вод ежедневно очищают, промывают и дезинфицируют. Транспортеры, конвейеры, лифты ежедневно подвергают соответствующей уборке в конце смены.</a:t>
            </a:r>
          </a:p>
          <a:p>
            <a:r>
              <a:rPr lang="ru-RU" dirty="0" smtClean="0">
                <a:latin typeface="Times New Roman" pitchFamily="18" charset="0"/>
                <a:cs typeface="Times New Roman" pitchFamily="18" charset="0"/>
              </a:rPr>
              <a:t>Уборочный </a:t>
            </a:r>
            <a:r>
              <a:rPr lang="ru-RU" dirty="0">
                <a:latin typeface="Times New Roman" pitchFamily="18" charset="0"/>
                <a:cs typeface="Times New Roman" pitchFamily="18" charset="0"/>
              </a:rPr>
              <a:t>инвентарь, а также моющие и дезинфицирующие средства должны быть в достаточных количествах. Хранят их в специально отведенных кладовых, в шкафах, ларях. Уборочный инвентарь санузлов хранят отдельно.</a:t>
            </a:r>
          </a:p>
          <a:p>
            <a:r>
              <a:rPr lang="ru-RU" dirty="0" smtClean="0">
                <a:latin typeface="Times New Roman" pitchFamily="18" charset="0"/>
                <a:cs typeface="Times New Roman" pitchFamily="18" charset="0"/>
              </a:rPr>
              <a:t>В </a:t>
            </a:r>
            <a:r>
              <a:rPr lang="ru-RU" dirty="0">
                <a:latin typeface="Times New Roman" pitchFamily="18" charset="0"/>
                <a:cs typeface="Times New Roman" pitchFamily="18" charset="0"/>
              </a:rPr>
              <a:t>соответствии с Положением о порядке проведения санитарного дня на предприятиях мясной и молочной промышленности на мясокомбинатах и мясоперерабатывающих заводах ежемесячно проводят санитарный день.</a:t>
            </a:r>
          </a:p>
          <a:p>
            <a:endParaRPr lang="ru-RU" dirty="0"/>
          </a:p>
        </p:txBody>
      </p:sp>
      <p:sp>
        <p:nvSpPr>
          <p:cNvPr id="3" name="Заголовок 2"/>
          <p:cNvSpPr>
            <a:spLocks noGrp="1"/>
          </p:cNvSpPr>
          <p:nvPr>
            <p:ph type="title"/>
          </p:nvPr>
        </p:nvSpPr>
        <p:spPr>
          <a:xfrm>
            <a:off x="457200" y="152400"/>
            <a:ext cx="8229600" cy="180256"/>
          </a:xfrm>
        </p:spPr>
        <p:txBody>
          <a:bodyPr>
            <a:normAutofit fontScale="90000"/>
          </a:bodyPr>
          <a:lstStyle/>
          <a:p>
            <a:endParaRPr lang="ru-RU" dirty="0"/>
          </a:p>
        </p:txBody>
      </p:sp>
    </p:spTree>
    <p:extLst>
      <p:ext uri="{BB962C8B-B14F-4D97-AF65-F5344CB8AC3E}">
        <p14:creationId xmlns:p14="http://schemas.microsoft.com/office/powerpoint/2010/main" val="3674725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692696"/>
            <a:ext cx="8229600" cy="5688632"/>
          </a:xfrm>
        </p:spPr>
        <p:txBody>
          <a:bodyPr>
            <a:normAutofit fontScale="85000" lnSpcReduction="20000"/>
          </a:bodyPr>
          <a:lstStyle/>
          <a:p>
            <a:r>
              <a:rPr lang="ru-RU" dirty="0"/>
              <a:t>Оборудование, инвентарь, тара должны быть изготовлены из материалов, допущенных органами здравоохранения для контакта с пищевыми продуктами, химически устойчивых, не подвергающихся коррозии.</a:t>
            </a:r>
          </a:p>
          <a:p>
            <a:r>
              <a:rPr lang="ru-RU" dirty="0" smtClean="0"/>
              <a:t>Оборудование </a:t>
            </a:r>
            <a:r>
              <a:rPr lang="ru-RU" dirty="0"/>
              <a:t>в производственном помещении размещают так, чтобы оно не создавало помех для поддержания должного санитарного уровня производства. Конструкция оборудования должна обеспечивать возможность эффективной его санитарной обработки.</a:t>
            </a:r>
          </a:p>
          <a:p>
            <a:r>
              <a:rPr lang="ru-RU" dirty="0" smtClean="0"/>
              <a:t>Чаны</a:t>
            </a:r>
            <a:r>
              <a:rPr lang="ru-RU" dirty="0"/>
              <a:t>, ванны, металлическая технологическая посуда, лотки, желоба должны иметь легко очищаемую гладкую поверхность, без щелей, зазоров, выступающих болтов или заклепок и других элементов, затрудняющих санитарную обработку.</a:t>
            </a:r>
          </a:p>
          <a:p>
            <a:r>
              <a:rPr lang="ru-RU" dirty="0" smtClean="0"/>
              <a:t>Поверхности </a:t>
            </a:r>
            <a:r>
              <a:rPr lang="ru-RU" dirty="0"/>
              <a:t>столов должны быть гладкими, без щелей и других дефектов. Столы, служащие для приема спускаемого по желобам и люкам сырья, должны иметь ограждения для предотвращения падения сырья на пол.</a:t>
            </a:r>
          </a:p>
          <a:p>
            <a:endParaRPr lang="ru-RU" dirty="0"/>
          </a:p>
        </p:txBody>
      </p:sp>
      <p:sp>
        <p:nvSpPr>
          <p:cNvPr id="3" name="Заголовок 2"/>
          <p:cNvSpPr>
            <a:spLocks noGrp="1"/>
          </p:cNvSpPr>
          <p:nvPr>
            <p:ph type="title"/>
          </p:nvPr>
        </p:nvSpPr>
        <p:spPr>
          <a:xfrm>
            <a:off x="457200" y="116632"/>
            <a:ext cx="8229600" cy="504056"/>
          </a:xfrm>
        </p:spPr>
        <p:txBody>
          <a:bodyPr>
            <a:noAutofit/>
          </a:bodyPr>
          <a:lstStyle/>
          <a:p>
            <a:r>
              <a:rPr lang="ru-RU" sz="3200" dirty="0">
                <a:effectLst/>
                <a:latin typeface="Times New Roman" pitchFamily="18" charset="0"/>
                <a:cs typeface="Times New Roman" pitchFamily="18" charset="0"/>
              </a:rPr>
              <a:t>Технологическое оборудование и инвентарь</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471797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260648"/>
            <a:ext cx="8229600" cy="6264696"/>
          </a:xfrm>
        </p:spPr>
        <p:txBody>
          <a:bodyPr>
            <a:normAutofit fontScale="92500" lnSpcReduction="10000"/>
          </a:bodyPr>
          <a:lstStyle/>
          <a:p>
            <a:r>
              <a:rPr lang="ru-RU" dirty="0" smtClean="0"/>
              <a:t> </a:t>
            </a:r>
            <a:r>
              <a:rPr lang="ru-RU" dirty="0"/>
              <a:t>Во всех производственных помещениях, используемых для выработки пищевых продуктов, должны быть установлены стерилизаторы для мелкого инвентаря (ножи, </a:t>
            </a:r>
            <a:r>
              <a:rPr lang="ru-RU" dirty="0" err="1"/>
              <a:t>мусаты</a:t>
            </a:r>
            <a:r>
              <a:rPr lang="ru-RU" dirty="0"/>
              <a:t> и т.п.). Для мытья и дезинфекции более крупного инвентаря и оборотной тары применяют моечные машины или оборудуют моечные помещения с подводкой к ваннам холодной и горячей воды.</a:t>
            </a:r>
          </a:p>
          <a:p>
            <a:r>
              <a:rPr lang="ru-RU" dirty="0" smtClean="0"/>
              <a:t>Санитарная </a:t>
            </a:r>
            <a:r>
              <a:rPr lang="ru-RU" dirty="0"/>
              <a:t>обработка технологического оборудования и инвентаря является неотъемлемой частью технологического процесса.</a:t>
            </a:r>
          </a:p>
          <a:p>
            <a:r>
              <a:rPr lang="ru-RU" dirty="0" smtClean="0"/>
              <a:t>Предприятие </a:t>
            </a:r>
            <a:r>
              <a:rPr lang="ru-RU" dirty="0"/>
              <a:t>обязано периодически, но не реже одного раза в 15 дней во всех пищевых цехах осуществлять, согласно графику, контроль эффективности санитарной обработки путем бактериологических исследований смывов с технологического оборудования, инвентаря, производственной тары, санитарной одежды, рук рабочих</a:t>
            </a:r>
            <a:r>
              <a:rPr lang="ru-RU" dirty="0" smtClean="0"/>
              <a:t>.</a:t>
            </a:r>
            <a:endParaRPr lang="ru-RU" dirty="0"/>
          </a:p>
        </p:txBody>
      </p:sp>
      <p:sp>
        <p:nvSpPr>
          <p:cNvPr id="3" name="Заголовок 2"/>
          <p:cNvSpPr>
            <a:spLocks noGrp="1"/>
          </p:cNvSpPr>
          <p:nvPr>
            <p:ph type="title"/>
          </p:nvPr>
        </p:nvSpPr>
        <p:spPr>
          <a:xfrm>
            <a:off x="457200" y="152400"/>
            <a:ext cx="8229600" cy="180256"/>
          </a:xfrm>
        </p:spPr>
        <p:txBody>
          <a:bodyPr>
            <a:normAutofit fontScale="90000"/>
          </a:bodyPr>
          <a:lstStyle/>
          <a:p>
            <a:endParaRPr lang="ru-RU" dirty="0"/>
          </a:p>
        </p:txBody>
      </p:sp>
    </p:spTree>
    <p:extLst>
      <p:ext uri="{BB962C8B-B14F-4D97-AF65-F5344CB8AC3E}">
        <p14:creationId xmlns:p14="http://schemas.microsoft.com/office/powerpoint/2010/main" val="1959268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836712"/>
            <a:ext cx="8229600" cy="6021288"/>
          </a:xfrm>
        </p:spPr>
        <p:txBody>
          <a:bodyPr>
            <a:normAutofit fontScale="77500" lnSpcReduction="20000"/>
          </a:bodyPr>
          <a:lstStyle/>
          <a:p>
            <a:r>
              <a:rPr lang="ru-RU" dirty="0"/>
              <a:t> Предприятия мясной промышленности обеспечивают достаточным количеством складских помещений для хранения сырья, упаковочных и вспомогательных материалов, используемых при производстве пищевых продуктов. Для вспомогательных материалов, не допускаемых к совместному хранению с пищевым сырьем, оборудуют обособленные складские помещения.</a:t>
            </a:r>
          </a:p>
          <a:p>
            <a:r>
              <a:rPr lang="ru-RU" dirty="0" smtClean="0"/>
              <a:t>При </a:t>
            </a:r>
            <a:r>
              <a:rPr lang="ru-RU" dirty="0"/>
              <a:t>хранении пищевого сырья и вспомогательных материалов используют подтоварники, стеллажи, полки. Складирование их непосредственно на пол не допускается.</a:t>
            </a:r>
          </a:p>
          <a:p>
            <a:r>
              <a:rPr lang="ru-RU" dirty="0" smtClean="0"/>
              <a:t>Все </a:t>
            </a:r>
            <a:r>
              <a:rPr lang="ru-RU" dirty="0"/>
              <a:t>складские помещения содержат в чистоте, подвергают систематической уборке. Полы, стены, потолки, стеллажи промывают и дезинфицируют по мере необходимости. В складских помещениях систематически проводят мероприятия по борьбе с грызунами.</a:t>
            </a:r>
          </a:p>
          <a:p>
            <a:r>
              <a:rPr lang="ru-RU" dirty="0" smtClean="0"/>
              <a:t>Поступившую </a:t>
            </a:r>
            <a:r>
              <a:rPr lang="ru-RU" dirty="0"/>
              <a:t>на предприятие пищевую соль выгружают в крытые склады с влагопроницаемыми полами.</a:t>
            </a:r>
          </a:p>
          <a:p>
            <a:r>
              <a:rPr lang="ru-RU" dirty="0" smtClean="0"/>
              <a:t>Топливо</a:t>
            </a:r>
            <a:r>
              <a:rPr lang="ru-RU" dirty="0"/>
              <a:t>, тару, стройматериалы хранят в складах, под навесами или на специально отведенных площадках с соответствующим укрытием.</a:t>
            </a:r>
          </a:p>
          <a:p>
            <a:r>
              <a:rPr lang="ru-RU" dirty="0"/>
              <a:t>Кость хранят под навесами с водопроницаемым полом, закрытыми со всех сторон сетчатой перегородкой</a:t>
            </a:r>
            <a:r>
              <a:rPr lang="ru-RU" dirty="0" smtClean="0"/>
              <a:t>.</a:t>
            </a:r>
            <a:endParaRPr lang="ru-RU" dirty="0"/>
          </a:p>
        </p:txBody>
      </p:sp>
      <p:sp>
        <p:nvSpPr>
          <p:cNvPr id="3" name="Заголовок 2"/>
          <p:cNvSpPr>
            <a:spLocks noGrp="1"/>
          </p:cNvSpPr>
          <p:nvPr>
            <p:ph type="title"/>
          </p:nvPr>
        </p:nvSpPr>
        <p:spPr>
          <a:xfrm>
            <a:off x="457200" y="152400"/>
            <a:ext cx="8229600" cy="756320"/>
          </a:xfrm>
        </p:spPr>
        <p:txBody>
          <a:bodyPr/>
          <a:lstStyle/>
          <a:p>
            <a:r>
              <a:rPr lang="ru-RU" dirty="0">
                <a:effectLst/>
              </a:rPr>
              <a:t>Складские помещения</a:t>
            </a:r>
            <a:endParaRPr lang="ru-RU" dirty="0"/>
          </a:p>
        </p:txBody>
      </p:sp>
    </p:spTree>
    <p:extLst>
      <p:ext uri="{BB962C8B-B14F-4D97-AF65-F5344CB8AC3E}">
        <p14:creationId xmlns:p14="http://schemas.microsoft.com/office/powerpoint/2010/main" val="401688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908720"/>
            <a:ext cx="8229600" cy="5688632"/>
          </a:xfrm>
        </p:spPr>
        <p:txBody>
          <a:bodyPr>
            <a:normAutofit lnSpcReduction="10000"/>
          </a:bodyPr>
          <a:lstStyle/>
          <a:p>
            <a:r>
              <a:rPr lang="ru-RU" dirty="0"/>
              <a:t> Бытовые помещения для работников производственных цехов предприятий мясной промышленности должны быть оборудованы по типу санпропускника.</a:t>
            </a:r>
          </a:p>
          <a:p>
            <a:r>
              <a:rPr lang="ru-RU" dirty="0" smtClean="0"/>
              <a:t>В </a:t>
            </a:r>
            <a:r>
              <a:rPr lang="ru-RU" dirty="0"/>
              <a:t>состав бытовых помещений должны входить: гардеробные верхней, домашней, рабочей и санитарной одежды, бельевая для чистой санитарной одежды, прачечная, помещение для приема грязной санитарной одежды, душевые, маникюрная, туалет, раковины для мойки рук, здравпункт или комната медосмотра, помещение для личной гигиены женщин, сушилка для одежды и обуви в соответствии с санитарными и ветеринарными требованиями к проектированию предприятий мясной промышленности.</a:t>
            </a:r>
          </a:p>
          <a:p>
            <a:endParaRPr lang="ru-RU" dirty="0"/>
          </a:p>
        </p:txBody>
      </p:sp>
      <p:sp>
        <p:nvSpPr>
          <p:cNvPr id="3" name="Заголовок 2"/>
          <p:cNvSpPr>
            <a:spLocks noGrp="1"/>
          </p:cNvSpPr>
          <p:nvPr>
            <p:ph type="title"/>
          </p:nvPr>
        </p:nvSpPr>
        <p:spPr>
          <a:xfrm>
            <a:off x="457200" y="152400"/>
            <a:ext cx="8229600" cy="756320"/>
          </a:xfrm>
        </p:spPr>
        <p:txBody>
          <a:bodyPr/>
          <a:lstStyle/>
          <a:p>
            <a:r>
              <a:rPr lang="ru-RU" dirty="0"/>
              <a:t>Бытовые помещения</a:t>
            </a:r>
          </a:p>
        </p:txBody>
      </p:sp>
    </p:spTree>
    <p:extLst>
      <p:ext uri="{BB962C8B-B14F-4D97-AF65-F5344CB8AC3E}">
        <p14:creationId xmlns:p14="http://schemas.microsoft.com/office/powerpoint/2010/main" val="906753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476672"/>
            <a:ext cx="8229600" cy="5976664"/>
          </a:xfrm>
        </p:spPr>
        <p:txBody>
          <a:bodyPr>
            <a:normAutofit/>
          </a:bodyPr>
          <a:lstStyle/>
          <a:p>
            <a:r>
              <a:rPr lang="ru-RU" dirty="0"/>
              <a:t> Бытовые помещения необходимо ежедневно по окончании работы тщательно убирать; очищать от пыли, стены, полы и инвентарь промывать мыльно-щелочным раствором и горячей водой; шкафы в гардеробных очищать влажным способом и не реже 1 раза в неделю подвергать дезинфекции путем орошения или протирания тканью, смоченной дезинфицирующим средством.</a:t>
            </a:r>
          </a:p>
          <a:p>
            <a:r>
              <a:rPr lang="ru-RU" dirty="0" smtClean="0"/>
              <a:t>Санитарные </a:t>
            </a:r>
            <a:r>
              <a:rPr lang="ru-RU" dirty="0"/>
              <a:t>узлы и оборудование комнаты гигиены женщин по мере необходимости, но не реже 1 раза в смену, тщательно очищают, промывают водой, после чего дезинфицируют.</a:t>
            </a:r>
          </a:p>
          <a:p>
            <a:endParaRPr lang="ru-RU" dirty="0"/>
          </a:p>
        </p:txBody>
      </p:sp>
      <p:sp>
        <p:nvSpPr>
          <p:cNvPr id="3" name="Заголовок 2"/>
          <p:cNvSpPr>
            <a:spLocks noGrp="1"/>
          </p:cNvSpPr>
          <p:nvPr>
            <p:ph type="title"/>
          </p:nvPr>
        </p:nvSpPr>
        <p:spPr>
          <a:xfrm>
            <a:off x="457200" y="152400"/>
            <a:ext cx="8229600" cy="396280"/>
          </a:xfrm>
        </p:spPr>
        <p:txBody>
          <a:bodyPr>
            <a:normAutofit fontScale="90000"/>
          </a:bodyPr>
          <a:lstStyle/>
          <a:p>
            <a:endParaRPr lang="ru-RU" dirty="0"/>
          </a:p>
        </p:txBody>
      </p:sp>
    </p:spTree>
    <p:extLst>
      <p:ext uri="{BB962C8B-B14F-4D97-AF65-F5344CB8AC3E}">
        <p14:creationId xmlns:p14="http://schemas.microsoft.com/office/powerpoint/2010/main" val="7031591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15</TotalTime>
  <Words>720</Words>
  <Application>Microsoft Office PowerPoint</Application>
  <PresentationFormat>Экран (4:3)</PresentationFormat>
  <Paragraphs>39</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Бумажная</vt:lpstr>
      <vt:lpstr>Требования к устройству и содержанию помещений предприятий мясной промышленности. Санитарно-гигиенические требования к оборудованию., инвентарю, посуде и таре.</vt:lpstr>
      <vt:lpstr>Производственные помещения</vt:lpstr>
      <vt:lpstr>Презентация PowerPoint</vt:lpstr>
      <vt:lpstr>Презентация PowerPoint</vt:lpstr>
      <vt:lpstr>Технологическое оборудование и инвентарь</vt:lpstr>
      <vt:lpstr>Презентация PowerPoint</vt:lpstr>
      <vt:lpstr>Складские помещения</vt:lpstr>
      <vt:lpstr>Бытовые помещения</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Требования к устройству и содержанию помещений предприятий мясной промышленности. Санитарно-гигиенические требования к оборудованию., инвентарю, посуде и таре.</dc:title>
  <dc:creator>Dns</dc:creator>
  <cp:lastModifiedBy>kassir</cp:lastModifiedBy>
  <cp:revision>4</cp:revision>
  <dcterms:created xsi:type="dcterms:W3CDTF">2016-09-17T05:17:35Z</dcterms:created>
  <dcterms:modified xsi:type="dcterms:W3CDTF">2018-05-26T07:19:00Z</dcterms:modified>
</cp:coreProperties>
</file>