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3" r:id="rId18"/>
    <p:sldId id="274" r:id="rId19"/>
    <p:sldId id="275" r:id="rId20"/>
    <p:sldId id="272" r:id="rId21"/>
    <p:sldId id="276" r:id="rId22"/>
    <p:sldId id="277" r:id="rId23"/>
    <p:sldId id="278" r:id="rId24"/>
    <p:sldId id="281" r:id="rId25"/>
    <p:sldId id="282" r:id="rId26"/>
    <p:sldId id="279" r:id="rId27"/>
    <p:sldId id="280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22D00"/>
    <a:srgbClr val="E9D9B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132" autoAdjust="0"/>
    <p:restoredTop sz="94660"/>
  </p:normalViewPr>
  <p:slideViewPr>
    <p:cSldViewPr snapToGrid="0">
      <p:cViewPr varScale="1">
        <p:scale>
          <a:sx n="92" d="100"/>
          <a:sy n="92" d="100"/>
        </p:scale>
        <p:origin x="-876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9101683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 b="1" cap="none" spc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922D00"/>
                </a:solidFill>
                <a:effectLst>
                  <a:outerShdw blurRad="800100" dist="38100" dir="2640000" algn="bl" rotWithShape="0">
                    <a:schemeClr val="bg1"/>
                  </a:outerShdw>
                </a:effectLst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63741416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280072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759085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385741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31419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183299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44154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3369495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37838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4162603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9D414-25F2-4FB4-8164-A81641633D2D}" type="datetimeFigureOut">
              <a:rPr lang="ru-RU" smtClean="0"/>
              <a:t>26.05.2018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1387A3-5257-4DAE-AD1A-53F6A54AEAFA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99985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://docs.cntd.ru/document/1200110164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://docs.cntd.ru/document/1200001987" TargetMode="External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35231" y="757646"/>
            <a:ext cx="7073537" cy="3030583"/>
          </a:xfrm>
        </p:spPr>
        <p:txBody>
          <a:bodyPr>
            <a:normAutofit fontScale="90000"/>
          </a:bodyPr>
          <a:lstStyle/>
          <a:p>
            <a:r>
              <a:rPr lang="ru-RU" sz="3600" b="1" dirty="0"/>
              <a:t>ГОСТ Р 51740-2001. Технические условия на пищевые продукты. Общие требования к разработке и </a:t>
            </a:r>
            <a:r>
              <a:rPr lang="ru-RU" sz="3600" b="1" dirty="0" smtClean="0"/>
              <a:t>оформлению.</a:t>
            </a:r>
            <a:r>
              <a:rPr lang="ru-RU" dirty="0"/>
              <a:t/>
            </a:r>
            <a:br>
              <a:rPr lang="ru-RU" dirty="0"/>
            </a:br>
            <a:endParaRPr lang="ru-RU" sz="4800" b="1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solidFill>
                <a:srgbClr val="922D00"/>
              </a:solidFill>
              <a:effectLst>
                <a:outerShdw blurRad="647700" dist="38100" dir="2640000" sx="93000" sy="93000" algn="bl" rotWithShape="0">
                  <a:schemeClr val="bg1"/>
                </a:outerShdw>
              </a:effectLst>
              <a:latin typeface="Bookman Old Style" panose="020506040505050202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644537" y="5656216"/>
            <a:ext cx="4098471" cy="574765"/>
          </a:xfrm>
        </p:spPr>
        <p:txBody>
          <a:bodyPr/>
          <a:lstStyle/>
          <a:p>
            <a:r>
              <a:rPr lang="ru-RU" dirty="0" smtClean="0">
                <a:latin typeface="Bookman Old Style" panose="02050604050505020204" pitchFamily="18" charset="0"/>
              </a:rPr>
              <a:t>.</a:t>
            </a:r>
            <a:endParaRPr lang="ru-RU" dirty="0">
              <a:latin typeface="Bookman Old Style" panose="0205060405050502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7246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52451" y="613954"/>
            <a:ext cx="5839097" cy="741408"/>
          </a:xfrm>
        </p:spPr>
        <p:txBody>
          <a:bodyPr>
            <a:normAutofit/>
          </a:bodyPr>
          <a:lstStyle/>
          <a:p>
            <a:r>
              <a:rPr lang="ru-RU" sz="3200" dirty="0">
                <a:effectLst/>
              </a:rPr>
              <a:t>1 Область применения</a:t>
            </a:r>
            <a:endParaRPr lang="ru-RU" sz="32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58537" y="1355362"/>
            <a:ext cx="6505304" cy="473192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dirty="0"/>
              <a:t>Настоящий стандарт устанавливает общие требования к построению, изложению, содержанию, оформлению, обозначению, согласованию, утверждению, регистрации, применению, обновлению, отмене технических условий (ТУ) на российские пищевые продукты*, предназначенные для реализации населению и для промышленной переработки на пищевые цели.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294224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62149" y="783772"/>
            <a:ext cx="7653201" cy="893855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effectLst/>
              </a:rPr>
              <a:t>2 Нормативные ссылки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23850" y="1332411"/>
            <a:ext cx="6204859" cy="4728755"/>
          </a:xfrm>
        </p:spPr>
        <p:txBody>
          <a:bodyPr>
            <a:normAutofit fontScale="85000" lnSpcReduction="20000"/>
          </a:bodyPr>
          <a:lstStyle/>
          <a:p>
            <a:r>
              <a:rPr lang="ru-RU" u="sng" dirty="0"/>
              <a:t>ГОСТ </a:t>
            </a:r>
            <a:r>
              <a:rPr lang="ru-RU" u="sng" dirty="0" smtClean="0"/>
              <a:t>8.417-81</a:t>
            </a:r>
          </a:p>
          <a:p>
            <a:r>
              <a:rPr lang="ru-RU" u="sng" dirty="0"/>
              <a:t>ГОСТ </a:t>
            </a:r>
            <a:r>
              <a:rPr lang="ru-RU" u="sng" dirty="0" smtClean="0"/>
              <a:t>14192-96</a:t>
            </a:r>
          </a:p>
          <a:p>
            <a:r>
              <a:rPr lang="ru-RU" u="sng" dirty="0"/>
              <a:t>ГОСТ </a:t>
            </a:r>
            <a:r>
              <a:rPr lang="ru-RU" u="sng" dirty="0" smtClean="0"/>
              <a:t>15846-79</a:t>
            </a:r>
            <a:endParaRPr lang="ru-RU" dirty="0" smtClean="0"/>
          </a:p>
          <a:p>
            <a:r>
              <a:rPr lang="ru-RU" u="sng" dirty="0"/>
              <a:t>ГОСТ </a:t>
            </a:r>
            <a:r>
              <a:rPr lang="ru-RU" u="sng" dirty="0" smtClean="0"/>
              <a:t>16299-78</a:t>
            </a:r>
          </a:p>
          <a:p>
            <a:r>
              <a:rPr lang="ru-RU" u="sng" dirty="0"/>
              <a:t>ГОСТ </a:t>
            </a:r>
            <a:r>
              <a:rPr lang="ru-RU" u="sng" dirty="0" smtClean="0"/>
              <a:t>17527-86</a:t>
            </a:r>
            <a:endParaRPr lang="ru-RU" dirty="0"/>
          </a:p>
          <a:p>
            <a:r>
              <a:rPr lang="ru-RU" u="sng" dirty="0"/>
              <a:t>ГОСТ </a:t>
            </a:r>
            <a:r>
              <a:rPr lang="ru-RU" u="sng" dirty="0" smtClean="0"/>
              <a:t>18321-73</a:t>
            </a:r>
          </a:p>
          <a:p>
            <a:pPr fontAlgn="base"/>
            <a:r>
              <a:rPr lang="ru-RU" u="sng" dirty="0"/>
              <a:t>ОК (МК (ИСО/ИНФКО МКС) 001-96) 001-2000 Общероссийский классификатор стандартов</a:t>
            </a:r>
            <a:r>
              <a:rPr lang="ru-RU" dirty="0"/>
              <a:t>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u="sng" dirty="0"/>
              <a:t>ОК 034-2014 (КПЕС 2008) Общероссийский классификатор продукции по видам экономической деятельности</a:t>
            </a:r>
            <a:endParaRPr lang="ru-RU" dirty="0"/>
          </a:p>
          <a:p>
            <a:endParaRPr lang="ru-RU" u="sng" dirty="0" smtClean="0"/>
          </a:p>
        </p:txBody>
      </p:sp>
    </p:spTree>
    <p:extLst>
      <p:ext uri="{BB962C8B-B14F-4D97-AF65-F5344CB8AC3E}">
        <p14:creationId xmlns:p14="http://schemas.microsoft.com/office/powerpoint/2010/main" val="42810298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61382" y="822327"/>
            <a:ext cx="6621236" cy="849720"/>
          </a:xfrm>
        </p:spPr>
        <p:txBody>
          <a:bodyPr>
            <a:normAutofit fontScale="90000"/>
          </a:bodyPr>
          <a:lstStyle/>
          <a:p>
            <a:r>
              <a:rPr lang="ru-RU" sz="3600" dirty="0">
                <a:effectLst/>
              </a:rPr>
              <a:t>3 Основные положения</a:t>
            </a:r>
            <a:r>
              <a:rPr lang="ru-RU" dirty="0">
                <a:effectLst/>
              </a:rPr>
              <a:t/>
            </a:r>
            <a:br>
              <a:rPr lang="ru-RU" dirty="0">
                <a:effectLst/>
              </a:rPr>
            </a:b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61382" y="1149530"/>
            <a:ext cx="6621236" cy="5133703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3.1 ТУ на пищевые продукты являются техническим документом, в котором изготовитель устанавливает требования к качеству и безопасности конкретного пищевого продукта (нескольким конкретным пищевым продуктам), необходимые и достаточные для идентификации продукта, контроля его качества и безопасности при изготовлении, хранении, транспортировании.</a:t>
            </a:r>
            <a:br>
              <a:rPr lang="ru-RU" dirty="0"/>
            </a:br>
            <a:endParaRPr lang="ru-RU" dirty="0"/>
          </a:p>
          <a:p>
            <a:r>
              <a:rPr lang="ru-RU" dirty="0"/>
              <a:t>3.2 Для идентификации конкретного пищевого продукта в ТУ регламентируют его наименование, органолептические, физические и химические показатели, состав и содержание ингредиентов, а также, при необходимости, форму, размеры, массу, категорию, сорт и другие показатели, однозначно его определяющие.</a:t>
            </a:r>
          </a:p>
        </p:txBody>
      </p:sp>
    </p:spTree>
    <p:extLst>
      <p:ext uri="{BB962C8B-B14F-4D97-AF65-F5344CB8AC3E}">
        <p14:creationId xmlns:p14="http://schemas.microsoft.com/office/powerpoint/2010/main" val="36430090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97726" y="822959"/>
            <a:ext cx="6230983" cy="5354003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3.4 При отсутствии государственных стандартов общих технических условий или технических условий на конкретные пищевые продукты в ТУ должны быть регламентированы требования, установленные в государственных стандартах на методы контроля, маркировку, упаковку, транспортирование и хранение, распространяющихся на пищевые продукты.</a:t>
            </a:r>
            <a:br>
              <a:rPr lang="ru-RU" dirty="0"/>
            </a:br>
            <a:endParaRPr lang="ru-RU" dirty="0"/>
          </a:p>
          <a:p>
            <a:r>
              <a:rPr lang="ru-RU" dirty="0"/>
              <a:t>3.5 При наличии государственных стандартов общих технических условий или технических условий на группу пищевых продуктов требования к конкретным пищевым продуктам в ТУ излагаются с учетом требований этих стандартов.</a:t>
            </a:r>
          </a:p>
        </p:txBody>
      </p:sp>
    </p:spTree>
    <p:extLst>
      <p:ext uri="{BB962C8B-B14F-4D97-AF65-F5344CB8AC3E}">
        <p14:creationId xmlns:p14="http://schemas.microsoft.com/office/powerpoint/2010/main" val="254540510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53589" y="1867354"/>
            <a:ext cx="7117624" cy="2508703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4 Требования к построению, изложению и оформлению технических условий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1418" y="4376057"/>
            <a:ext cx="6113416" cy="1532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93854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4480" y="849085"/>
            <a:ext cx="5982789" cy="5327877"/>
          </a:xfrm>
        </p:spPr>
        <p:txBody>
          <a:bodyPr>
            <a:normAutofit/>
          </a:bodyPr>
          <a:lstStyle/>
          <a:p>
            <a:pPr marL="0" indent="0" fontAlgn="base">
              <a:buNone/>
            </a:pPr>
            <a:r>
              <a:rPr lang="ru-RU" sz="3500" b="1" dirty="0"/>
              <a:t>4.1 Требования к </a:t>
            </a:r>
            <a:r>
              <a:rPr lang="ru-RU" sz="3500" b="1" dirty="0" smtClean="0"/>
              <a:t>построению:</a:t>
            </a:r>
            <a:endParaRPr lang="ru-RU" sz="3500" b="1" dirty="0"/>
          </a:p>
          <a:p>
            <a:pPr fontAlgn="base"/>
            <a:r>
              <a:rPr lang="ru-RU" b="1" dirty="0"/>
              <a:t>4.1.1 ТУ содержат следующие структурные элементы</a:t>
            </a:r>
            <a:r>
              <a:rPr lang="ru-RU" b="1" dirty="0" smtClean="0"/>
              <a:t>: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- титульный лист</a:t>
            </a:r>
            <a:r>
              <a:rPr lang="ru-RU" b="1" dirty="0" smtClean="0"/>
              <a:t>,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- основную часть</a:t>
            </a:r>
            <a:r>
              <a:rPr lang="ru-RU" b="1" dirty="0" smtClean="0"/>
              <a:t>;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- обязательные, рекомендуемые и справочные приложения (при необходимости</a:t>
            </a:r>
            <a:r>
              <a:rPr lang="ru-RU" b="1" dirty="0" smtClean="0"/>
              <a:t>);</a:t>
            </a:r>
            <a:r>
              <a:rPr lang="ru-RU" b="1" dirty="0"/>
              <a:t/>
            </a:r>
            <a:br>
              <a:rPr lang="ru-RU" b="1" dirty="0"/>
            </a:br>
            <a:r>
              <a:rPr lang="ru-RU" b="1" dirty="0"/>
              <a:t>- лист регистрации изменений.</a:t>
            </a:r>
            <a:r>
              <a:rPr lang="ru-RU" sz="2900" b="1" dirty="0"/>
              <a:t/>
            </a:r>
            <a:br>
              <a:rPr lang="ru-RU" sz="2900" b="1" dirty="0"/>
            </a:br>
            <a:endParaRPr lang="ru-RU" sz="2900" b="1" dirty="0"/>
          </a:p>
        </p:txBody>
      </p:sp>
    </p:spTree>
    <p:extLst>
      <p:ext uri="{BB962C8B-B14F-4D97-AF65-F5344CB8AC3E}">
        <p14:creationId xmlns:p14="http://schemas.microsoft.com/office/powerpoint/2010/main" val="192089415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16925" y="313508"/>
            <a:ext cx="6255476" cy="4754881"/>
          </a:xfrm>
        </p:spPr>
        <p:txBody>
          <a:bodyPr>
            <a:normAutofit fontScale="70000" lnSpcReduction="20000"/>
          </a:bodyPr>
          <a:lstStyle/>
          <a:p>
            <a:pPr marL="0" indent="0" fontAlgn="base">
              <a:buNone/>
            </a:pP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r>
              <a:rPr lang="ru-RU" dirty="0"/>
              <a:t>4.1.3. Основная часть ТУ состоит из следующих разделов: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"Область применения";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"Требования к качеству и безопасности";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"Маркировка";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"Упаковка";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"Правила приемки";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"Методы контроля";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"Правила транспортирования и хранения".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7927080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1896" y="1489166"/>
            <a:ext cx="7757704" cy="1672045"/>
          </a:xfrm>
        </p:spPr>
        <p:txBody>
          <a:bodyPr>
            <a:normAutofit fontScale="90000"/>
          </a:bodyPr>
          <a:lstStyle/>
          <a:p>
            <a:r>
              <a:rPr lang="ru-RU" dirty="0">
                <a:effectLst/>
              </a:rPr>
              <a:t>4.2 Требования к титульному листу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56533" y="2677494"/>
            <a:ext cx="2188429" cy="3030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92827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9166" y="809897"/>
            <a:ext cx="6087291" cy="5367066"/>
          </a:xfrm>
        </p:spPr>
        <p:txBody>
          <a:bodyPr>
            <a:normAutofit fontScale="85000" lnSpcReduction="20000"/>
          </a:bodyPr>
          <a:lstStyle/>
          <a:p>
            <a:pPr fontAlgn="base"/>
            <a:r>
              <a:rPr lang="ru-RU" dirty="0"/>
              <a:t>4.2.1 Титульный лист ТУ предназначен для представления общих сведений об этом документе и о продукте, на который данные ТУ распространяются.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4.2.2 На титульном листе ТУ приводят следующие данные: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наименование продукции;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наименование документа;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обозначение документа;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информацию о новизне документа или о замене им другого документа;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9396455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0788" y="888273"/>
            <a:ext cx="6230983" cy="5288689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- дату введения документа в действие;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коды, характеризующие продукт;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наименование держателя подлинника ТУ;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- утверждающие и согласующие подписи;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сведения о разработчике ТУ (по решению держателя подлинника);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сведения о местонахождении держателя подлинника ТУ;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год утверждения документа.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Указанные данные размещают на титульном листе ТУ в соответствии с приложением Б.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8930241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28354" y="770709"/>
            <a:ext cx="6074229" cy="5406254"/>
          </a:xfrm>
        </p:spPr>
        <p:txBody>
          <a:bodyPr>
            <a:normAutofit fontScale="92500" lnSpcReduction="20000"/>
          </a:bodyPr>
          <a:lstStyle/>
          <a:p>
            <a:pPr fontAlgn="base"/>
            <a:r>
              <a:rPr lang="ru-RU" dirty="0"/>
              <a:t>4.2.3 Наименование продукта, на который распространяются ТУ, приводимое на титульном листе в поле 6 (приложение Б), формируют в соответствии с 4.3 и печатают прописными буквами, а при наличии технических возможностей (при использовании машинного способа оформления ТУ) выделяют более крупным полужирным шрифтом.</a:t>
            </a:r>
            <a:br>
              <a:rPr lang="ru-RU" dirty="0"/>
            </a:br>
            <a:endParaRPr lang="ru-RU" dirty="0"/>
          </a:p>
          <a:p>
            <a:r>
              <a:rPr lang="ru-RU" dirty="0"/>
              <a:t>4.2.4 Наименование документа - "Технические условия" приводят под наименованием продукта и печатают строчными буквами с первой заглавной.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6819625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63040" y="849086"/>
            <a:ext cx="6139543" cy="5327877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dirty="0"/>
              <a:t>4.2.7 Дату введения ТУ в действие приводят в поле 10 (приложение Б) в виде разделенных точкой групп двузначных чисел, означающих число и месяц, и отделенных от них точкой четырех цифр года и сокращения "г</a:t>
            </a:r>
            <a:r>
              <a:rPr lang="ru-RU" dirty="0" smtClean="0"/>
              <a:t>.".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 - Дата введения в действие - 01.01.2002 г</a:t>
            </a:r>
            <a:r>
              <a:rPr lang="ru-RU" dirty="0" smtClean="0"/>
              <a:t>.</a:t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Если срок действия ТУ ограничен, то под датой введения их в действие указывают дату окончания срока действия, используя указанный выше порядок записи этой даты.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 - Дата окончания срока действия - 01.01.2005 г</a:t>
            </a:r>
            <a:r>
              <a:rPr lang="ru-RU" dirty="0" smtClean="0"/>
              <a:t>.</a:t>
            </a:r>
            <a:endParaRPr lang="ru-RU" dirty="0"/>
          </a:p>
          <a:p>
            <a:pPr fontAlgn="base"/>
            <a:r>
              <a:rPr lang="ru-RU" dirty="0"/>
              <a:t>4.2.8 Код для конкретного продукта выбирают по </a:t>
            </a:r>
            <a:r>
              <a:rPr lang="ru-RU" u="sng" dirty="0" smtClean="0">
                <a:hlinkClick r:id="rId2"/>
              </a:rPr>
              <a:t>Общероссийскому </a:t>
            </a:r>
            <a:r>
              <a:rPr lang="ru-RU" u="sng" dirty="0">
                <a:hlinkClick r:id="rId2"/>
              </a:rPr>
              <a:t>классификатору продукции по видам экономической деятельности </a:t>
            </a:r>
            <a:r>
              <a:rPr lang="ru-RU" u="sng" dirty="0" smtClean="0">
                <a:hlinkClick r:id="rId2"/>
              </a:rPr>
              <a:t>ОК 034</a:t>
            </a:r>
            <a:r>
              <a:rPr lang="ru-RU" dirty="0"/>
              <a:t> (далее - ОКПД2) и указывают девятиразрядный код продукта в поле 2 (приложение Б). При этом, если ТУ распространяются на несколько конкретных продуктов, то следует указывать код категории, включающий все продукты, представленные в ТУ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9799201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54480" y="809897"/>
            <a:ext cx="6126480" cy="3592286"/>
          </a:xfrm>
        </p:spPr>
        <p:txBody>
          <a:bodyPr>
            <a:normAutofit lnSpcReduction="10000"/>
          </a:bodyPr>
          <a:lstStyle/>
          <a:p>
            <a:r>
              <a:rPr lang="ru-RU" dirty="0"/>
              <a:t>4.2.9 Код "Группы" выбирают по Классификатору государственных стандартов (КГС) и приводят на титульном листе в поле 3 (приложение Б) после слова "Группа" без интервала между буквенной, обозначающей раздел, и цифровой частью кода.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7520" y="4001299"/>
            <a:ext cx="2942408" cy="19779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523457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89166" y="809897"/>
            <a:ext cx="6087291" cy="5367066"/>
          </a:xfrm>
        </p:spPr>
        <p:txBody>
          <a:bodyPr/>
          <a:lstStyle/>
          <a:p>
            <a:r>
              <a:rPr lang="ru-RU" dirty="0"/>
              <a:t>В верхней части титульного листа ТУ в поле 1 (приложение Б) приводят полное наименование предприятия (организации) - держателя подлинника ТУ, включая ведомственную подчиненность этого предприятия (организации) и(или) его форму собственности. При необходимости под полным наименованием приводят краткое наименование.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0553807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7382" y="1344840"/>
            <a:ext cx="8097339" cy="2182131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4.3 Требования к наименованию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315" y="2834640"/>
            <a:ext cx="4168501" cy="28658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1606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71600" y="796834"/>
            <a:ext cx="6413863" cy="5394959"/>
          </a:xfrm>
        </p:spPr>
        <p:txBody>
          <a:bodyPr>
            <a:normAutofit fontScale="85000" lnSpcReduction="20000"/>
          </a:bodyPr>
          <a:lstStyle/>
          <a:p>
            <a:r>
              <a:rPr lang="ru-RU" dirty="0"/>
              <a:t>Наименование конкретного пищевого продукта, используемое в ТУ, должно соответствовать требованиям </a:t>
            </a:r>
            <a:r>
              <a:rPr lang="ru-RU" u="sng" dirty="0"/>
              <a:t>ГОСТ Р 51074</a:t>
            </a:r>
            <a:r>
              <a:rPr lang="ru-RU" dirty="0"/>
              <a:t>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Наименование пищевого продукта, используемое в ТУ, должно точно и однозначно его характеризовать. При этом наименование должно быть кратким, но позволяющим потребителям безошибочно идентифицировать пищевой продукт по принадлежности к определенной группе однородной продукции, характеризующейся общностью назначения, состава (сырья), состояния, способа изготовления и(или) других факторов. При этом наименование продукта может быть дополнено торговым названием.</a:t>
            </a:r>
          </a:p>
        </p:txBody>
      </p:sp>
    </p:spTree>
    <p:extLst>
      <p:ext uri="{BB962C8B-B14F-4D97-AF65-F5344CB8AC3E}">
        <p14:creationId xmlns:p14="http://schemas.microsoft.com/office/powerpoint/2010/main" val="242526592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27909" y="914399"/>
            <a:ext cx="6426926" cy="5262563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 Если ТУ распространяются на продукты двух и более наименований, для которых отсутствует обобщенное наименование, то сначала записывают существительные, соединенные союзом "и" (если более двух существительных - запятой и союзом "и"), а затем прилагательное, характеризующее признак, или прилагательные, характеризующие несколько признаков.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 - Пельмени и манты замороженные. </a:t>
            </a:r>
            <a:br>
              <a:rPr lang="ru-RU" dirty="0"/>
            </a:br>
            <a:endParaRPr lang="ru-RU" dirty="0"/>
          </a:p>
          <a:p>
            <a:r>
              <a:rPr lang="ru-RU" dirty="0"/>
              <a:t>Не допускается включать в одни ТУ требования к продуктам различных наименований, классифицируемых в разных категориях </a:t>
            </a:r>
            <a:r>
              <a:rPr lang="ru-RU" u="sng" dirty="0"/>
              <a:t>ОКПД2</a:t>
            </a:r>
            <a:r>
              <a:rPr lang="ru-RU" dirty="0"/>
              <a:t> и характеризуемых разными показателями.</a:t>
            </a:r>
            <a:br>
              <a:rPr lang="ru-RU" dirty="0"/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0340708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355" y="1202849"/>
            <a:ext cx="5996668" cy="4504164"/>
          </a:xfrm>
        </p:spPr>
      </p:pic>
    </p:spTree>
    <p:extLst>
      <p:ext uri="{BB962C8B-B14F-4D97-AF65-F5344CB8AC3E}">
        <p14:creationId xmlns:p14="http://schemas.microsoft.com/office/powerpoint/2010/main" val="178151028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41416" y="770709"/>
            <a:ext cx="6087293" cy="5406254"/>
          </a:xfrm>
        </p:spPr>
        <p:txBody>
          <a:bodyPr>
            <a:normAutofit fontScale="92500"/>
          </a:bodyPr>
          <a:lstStyle/>
          <a:p>
            <a:pPr fontAlgn="base"/>
            <a:r>
              <a:rPr lang="ru-RU" dirty="0"/>
              <a:t>Наименование ТУ, устанавливающих требования к пищевому продукту, состоящему из нескольких ингредиентов, может включать наименования отдельных (основных) ингредиентов.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Примеры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1 Кофе растворимый с сахаром и сухими сливками.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2 Капуста тушеная с сосисками.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3986015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71455" y="1690689"/>
            <a:ext cx="5455506" cy="3273304"/>
          </a:xfrm>
        </p:spPr>
      </p:pic>
    </p:spTree>
    <p:extLst>
      <p:ext uri="{BB962C8B-B14F-4D97-AF65-F5344CB8AC3E}">
        <p14:creationId xmlns:p14="http://schemas.microsoft.com/office/powerpoint/2010/main" val="36440645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06286" y="914399"/>
            <a:ext cx="6387737" cy="4297681"/>
          </a:xfrm>
        </p:spPr>
        <p:txBody>
          <a:bodyPr/>
          <a:lstStyle/>
          <a:p>
            <a:r>
              <a:rPr lang="ru-RU" dirty="0"/>
              <a:t>Не рекомендуется в наименовании ТУ указывать одновременно и групповой заголовок и наименование конкретного продукта.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 - "Хлебобулочные изделия. Булочка-шишка"</a:t>
            </a:r>
          </a:p>
        </p:txBody>
      </p:sp>
    </p:spTree>
    <p:extLst>
      <p:ext uri="{BB962C8B-B14F-4D97-AF65-F5344CB8AC3E}">
        <p14:creationId xmlns:p14="http://schemas.microsoft.com/office/powerpoint/2010/main" val="4908510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5436" y="1789612"/>
            <a:ext cx="6293128" cy="3668894"/>
          </a:xfrm>
        </p:spPr>
      </p:pic>
    </p:spTree>
    <p:extLst>
      <p:ext uri="{BB962C8B-B14F-4D97-AF65-F5344CB8AC3E}">
        <p14:creationId xmlns:p14="http://schemas.microsoft.com/office/powerpoint/2010/main" val="3811606431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7575" y="1005206"/>
            <a:ext cx="8502288" cy="3305537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4.4 Требования к обозначению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8149" y="3106375"/>
            <a:ext cx="2408736" cy="24087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357885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06730" y="836023"/>
            <a:ext cx="6021979" cy="5340940"/>
          </a:xfrm>
        </p:spPr>
        <p:txBody>
          <a:bodyPr>
            <a:normAutofit fontScale="62500" lnSpcReduction="20000"/>
          </a:bodyPr>
          <a:lstStyle/>
          <a:p>
            <a:pPr fontAlgn="base"/>
            <a:r>
              <a:rPr lang="ru-RU" dirty="0"/>
              <a:t>Обозначение ТУ на пищевые продукты присваивает держатель подлинника ТУ до их согласования, формируя его из следующих данных: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индекса "ТУ";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отделенных от него пробелом первых шести знаков кода продукта по </a:t>
            </a:r>
            <a:r>
              <a:rPr lang="ru-RU" u="sng" dirty="0"/>
              <a:t>ОКПД2</a:t>
            </a:r>
            <a:r>
              <a:rPr lang="ru-RU" dirty="0"/>
              <a:t>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(Поправка. ИУС N 1-2016).</a:t>
            </a:r>
          </a:p>
          <a:p>
            <a:pPr fontAlgn="base"/>
            <a:r>
              <a:rPr lang="ru-RU" dirty="0"/>
              <a:t/>
            </a:r>
            <a:br>
              <a:rPr lang="ru-RU" dirty="0"/>
            </a:br>
            <a:r>
              <a:rPr lang="ru-RU" dirty="0"/>
              <a:t>- отделенного от них тире трехразрядного регистрационного номера, присваиваемого в соответствии с 6.11;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- отделенного от него тире кода держателя подлинника ТУ по Общероссийскому классификатору предприятий и организаций (ОКПО) по ОК 007;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отделенных от него тире двух четырех последних цифр года утверждения ТУ;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3804555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6103" y="757646"/>
            <a:ext cx="6178732" cy="5419317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Поправка. ИУС N 1-2016). </a:t>
            </a:r>
          </a:p>
          <a:p>
            <a:pPr fontAlgn="base"/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Пример - ТУ на сухари "Нежные", держателем подлинника которых является ГУП "</a:t>
            </a:r>
            <a:r>
              <a:rPr lang="ru-RU" dirty="0" err="1"/>
              <a:t>Хлебсервис</a:t>
            </a:r>
            <a:r>
              <a:rPr lang="ru-RU" dirty="0"/>
              <a:t>", обозначают: 10.72.11-231-36530682-2000, 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где - 10.72.11 - код вида продукции по </a:t>
            </a:r>
            <a:r>
              <a:rPr lang="ru-RU" u="sng" dirty="0"/>
              <a:t>ОКПД2</a:t>
            </a:r>
            <a:r>
              <a:rPr lang="ru-RU" dirty="0"/>
              <a:t> "Хлебцы хрустящие, сухари, гренки и аналогичные обжаренные продукты";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(Поправка. ИУС N 1-2016). </a:t>
            </a:r>
          </a:p>
          <a:p>
            <a:pPr fontAlgn="base"/>
            <a:r>
              <a:rPr lang="ru-RU" dirty="0"/>
              <a:t/>
            </a:r>
            <a:br>
              <a:rPr lang="ru-RU" dirty="0"/>
            </a:br>
            <a:r>
              <a:rPr lang="ru-RU" dirty="0"/>
              <a:t>- 231 - </a:t>
            </a:r>
            <a:r>
              <a:rPr lang="ru-RU" dirty="0" err="1"/>
              <a:t>регистрационнный</a:t>
            </a:r>
            <a:r>
              <a:rPr lang="ru-RU" dirty="0"/>
              <a:t> номер ТУ, присвоенный ГУП "</a:t>
            </a:r>
            <a:r>
              <a:rPr lang="ru-RU" dirty="0" err="1"/>
              <a:t>Хлебсервис</a:t>
            </a:r>
            <a:r>
              <a:rPr lang="ru-RU" dirty="0"/>
              <a:t>";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- 36530682 - код ОКПО этого предприятия;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- 2000 - четыре последние цифры года утверждения ТУ</a:t>
            </a:r>
          </a:p>
        </p:txBody>
      </p:sp>
    </p:spTree>
    <p:extLst>
      <p:ext uri="{BB962C8B-B14F-4D97-AF65-F5344CB8AC3E}">
        <p14:creationId xmlns:p14="http://schemas.microsoft.com/office/powerpoint/2010/main" val="6569823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4233000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4.5 Требования к изложению</a:t>
            </a:r>
            <a:br>
              <a:rPr lang="ru-RU" dirty="0">
                <a:effectLst/>
              </a:rPr>
            </a:b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20047517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76102" y="783772"/>
            <a:ext cx="6152607" cy="5393192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Текст ТУ должен быть кратким, точным, не допускающим различных толкований, логически последовательным, необходимым и достаточным для понимания содержания ТУ.</a:t>
            </a:r>
            <a:br>
              <a:rPr lang="ru-RU" dirty="0"/>
            </a:br>
            <a:endParaRPr lang="ru-RU" dirty="0"/>
          </a:p>
          <a:p>
            <a:r>
              <a:rPr lang="ru-RU" dirty="0"/>
              <a:t>4.5.2 В ТУ следует применять термины, установленные государственными стандартами, а при их отсутствии допускается применять термины, установленные стандартами отраслей. Если в ТУ применены термины, установленные в стандарте на термины и определения, то в разделе 1 основной части ТУ (после первого абзаца) приводят примечание со следующей формулировкой: "В настоящих технических условиях используются термины, определения к которым установлены в ГОСТ</a:t>
            </a:r>
          </a:p>
        </p:txBody>
      </p:sp>
    </p:spTree>
    <p:extLst>
      <p:ext uri="{BB962C8B-B14F-4D97-AF65-F5344CB8AC3E}">
        <p14:creationId xmlns:p14="http://schemas.microsoft.com/office/powerpoint/2010/main" val="179563780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1449" y="926829"/>
            <a:ext cx="8593727" cy="2116817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4.6 Требования к приложениям</a:t>
            </a:r>
            <a:br>
              <a:rPr lang="ru-RU" dirty="0">
                <a:effectLst/>
              </a:rPr>
            </a:b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6081" y="2397034"/>
            <a:ext cx="3422468" cy="34224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576375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567542" y="718457"/>
            <a:ext cx="6035041" cy="5458506"/>
          </a:xfrm>
        </p:spPr>
        <p:txBody>
          <a:bodyPr>
            <a:normAutofit fontScale="92500"/>
          </a:bodyPr>
          <a:lstStyle/>
          <a:p>
            <a:pPr fontAlgn="base"/>
            <a:r>
              <a:rPr lang="ru-RU" dirty="0"/>
              <a:t>4.6.1 Приложения могут быть обязательными, рекомендуемыми и справочными.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4.6.2 Приложения обозначают прописными буквами русского алфавита, начиная с А (за исключением букв Ё, З, Й, О, Ч, Ь, Ы, Ъ), которые приводят после слова "Приложение".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Если в ТУ одно приложение, то ему присваивают обозначение "А".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5122014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45474" y="744584"/>
            <a:ext cx="6622869" cy="5721530"/>
          </a:xfrm>
        </p:spPr>
        <p:txBody>
          <a:bodyPr>
            <a:normAutofit fontScale="77500" lnSpcReduction="20000"/>
          </a:bodyPr>
          <a:lstStyle/>
          <a:p>
            <a:r>
              <a:rPr lang="ru-RU" dirty="0"/>
              <a:t>3 Каждое приложение начинают с новой страницы. При этом в верхней части страницы, по ее середине приводят слово "Приложение", написанное с прописной буквы, и обозначение приложения, а под ними в скобках указывают, каким оно является: "обязательное", "рекомендуемое" или "справочное". Наименование приложения указывают в его заголовке, который располагают симметрично относительно текста, приводят в виде отдельной строки (или строк), печатают строчными буквами с первой прописной (заглавной), а при использовании машинного способа выделяют шрифтом.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Если заголовок приложения состоит из одного слова, то его печатают прописными буквами.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Допускается размещение на одной странице двух (и более) последовательно расположенных приложений, если их можно полностью изложить на одной странице.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395238200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8650" y="705394"/>
            <a:ext cx="7886700" cy="4258492"/>
          </a:xfrm>
        </p:spPr>
        <p:txBody>
          <a:bodyPr>
            <a:normAutofit/>
          </a:bodyPr>
          <a:lstStyle/>
          <a:p>
            <a:r>
              <a:rPr lang="ru-RU" dirty="0">
                <a:effectLst/>
              </a:rPr>
              <a:t>Требования к оформлению</a:t>
            </a:r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82765" y="3487782"/>
            <a:ext cx="2960835" cy="2396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23186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384664" y="809897"/>
            <a:ext cx="6426926" cy="6048103"/>
          </a:xfrm>
        </p:spPr>
        <p:txBody>
          <a:bodyPr>
            <a:normAutofit fontScale="40000" lnSpcReduction="20000"/>
          </a:bodyPr>
          <a:lstStyle/>
          <a:p>
            <a:pPr fontAlgn="base"/>
            <a:r>
              <a:rPr lang="ru-RU" sz="4500" dirty="0"/>
              <a:t>4.8.1 ТУ оформляют машинописным или машинным (компьютерным) способом, на листах размерами 220х290 мм или 205х290 мм (формат А4).</a:t>
            </a:r>
            <a:br>
              <a:rPr lang="ru-RU" sz="4500" dirty="0"/>
            </a:br>
            <a:endParaRPr lang="ru-RU" sz="4500" dirty="0"/>
          </a:p>
          <a:p>
            <a:pPr fontAlgn="base"/>
            <a:r>
              <a:rPr lang="ru-RU" sz="4500" dirty="0"/>
              <a:t>4.8.2 При использовании машинописного способа текст ТУ печатают на одной стороне листа через два интервала, а заголовок в таблице через один интервал.</a:t>
            </a:r>
            <a:br>
              <a:rPr lang="ru-RU" sz="4500" dirty="0"/>
            </a:br>
            <a:endParaRPr lang="ru-RU" sz="4500" dirty="0"/>
          </a:p>
          <a:p>
            <a:pPr fontAlgn="base"/>
            <a:r>
              <a:rPr lang="ru-RU" sz="4500" dirty="0"/>
              <a:t>4.8.3 При использовании машинного способа ТУ выполняют в соответствии с </a:t>
            </a:r>
            <a:r>
              <a:rPr lang="ru-RU" sz="4500" u="sng" dirty="0">
                <a:hlinkClick r:id="rId2"/>
              </a:rPr>
              <a:t>ГОСТ 2.004</a:t>
            </a:r>
            <a:r>
              <a:rPr lang="ru-RU" sz="4500" dirty="0"/>
              <a:t>.</a:t>
            </a:r>
            <a:br>
              <a:rPr lang="ru-RU" sz="4500" dirty="0"/>
            </a:br>
            <a:endParaRPr lang="ru-RU" sz="4500" dirty="0"/>
          </a:p>
          <a:p>
            <a:pPr fontAlgn="base"/>
            <a:r>
              <a:rPr lang="ru-RU" sz="4500" dirty="0"/>
              <a:t>4.8.4 Расстояние между заголовками раздела, подраздела, предыдущим и последующим текстом, а также между заголовками раздела и подраздела должно быть равно:</a:t>
            </a:r>
            <a:br>
              <a:rPr lang="ru-RU" sz="4500" dirty="0"/>
            </a:br>
            <a:r>
              <a:rPr lang="ru-RU" sz="4500" dirty="0"/>
              <a:t/>
            </a:r>
            <a:br>
              <a:rPr lang="ru-RU" sz="4500" dirty="0"/>
            </a:br>
            <a:r>
              <a:rPr lang="ru-RU" sz="4500" dirty="0"/>
              <a:t>- трем интервалам - при выполнении ТУ машинописным способом;</a:t>
            </a:r>
            <a:br>
              <a:rPr lang="ru-RU" sz="4500" dirty="0"/>
            </a:br>
            <a:r>
              <a:rPr lang="ru-RU" sz="4500" dirty="0"/>
              <a:t/>
            </a:r>
            <a:br>
              <a:rPr lang="ru-RU" sz="4500" dirty="0"/>
            </a:br>
            <a:r>
              <a:rPr lang="ru-RU" sz="4500" dirty="0"/>
              <a:t>- не менее чем четырем высотам шрифта - при выполнении ТУ машинным способом. </a:t>
            </a:r>
            <a:br>
              <a:rPr lang="ru-RU" sz="4500" dirty="0"/>
            </a:br>
            <a:r>
              <a:rPr lang="ru-RU" sz="4500" dirty="0"/>
              <a:t/>
            </a:r>
            <a:br>
              <a:rPr lang="ru-RU" sz="4500" dirty="0"/>
            </a:br>
            <a:r>
              <a:rPr lang="ru-RU" sz="4500" dirty="0"/>
              <a:t>Расстояние между строками заголовков подразделов и пунктов принимают таким же, как в тексте. </a:t>
            </a:r>
            <a:br>
              <a:rPr lang="ru-RU" sz="4500" dirty="0"/>
            </a:br>
            <a:endParaRPr lang="ru-RU" sz="4500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34253264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175658" y="770709"/>
            <a:ext cx="6557553" cy="5930538"/>
          </a:xfrm>
        </p:spPr>
        <p:txBody>
          <a:bodyPr>
            <a:normAutofit fontScale="70000" lnSpcReduction="20000"/>
          </a:bodyPr>
          <a:lstStyle/>
          <a:p>
            <a:pPr fontAlgn="base"/>
            <a:r>
              <a:rPr lang="ru-RU" dirty="0"/>
              <a:t>4.8.5 При подготовке текста ТУ буквы латинского и греческого алфавитов, отдельные слова с использованием букв латинского алфавита, формулы, условные знаки допускается вписывать черными чернилами, пастой или тушью. При этом плотность вписанного текста должна быть аналогична плотности остального текста. Схемы, диаграммы, рисунки и другой графический материал (если их невозможно выполнить машинным способом) выполняют черной тушью или пастой.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4.8.6 При применении машинописного способа для подготовки ТУ описки и графические неточности исправляют с помощью специального корректирующего средства и(или) путем впечатывания исправленного (дополнительного) текста (или его вписывания рукописным способом) на том же месте или между строк.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При подготовке ТУ не допускаются повреждения листов, помарки и(или) следы не полностью удаленного прежнего текста (графического материала).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145311921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632856" y="849086"/>
            <a:ext cx="6882493" cy="5327877"/>
          </a:xfrm>
        </p:spPr>
        <p:txBody>
          <a:bodyPr>
            <a:normAutofit fontScale="77500" lnSpcReduction="20000"/>
          </a:bodyPr>
          <a:lstStyle/>
          <a:p>
            <a:pPr fontAlgn="base"/>
            <a:r>
              <a:rPr lang="ru-RU" dirty="0"/>
              <a:t>4.8.7 Абзацный отступ должен быть одинаковым по всему тексту ТУ и равен пяти знакам. 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Текст ТУ должен иметь поля следующих размеров: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- 20 мм - верхнее;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- 10 мм - правое;</a:t>
            </a:r>
            <a:br>
              <a:rPr lang="ru-RU" dirty="0"/>
            </a:br>
            <a:r>
              <a:rPr lang="ru-RU" dirty="0"/>
              <a:t/>
            </a:r>
            <a:br>
              <a:rPr lang="ru-RU" dirty="0"/>
            </a:br>
            <a:r>
              <a:rPr lang="ru-RU" dirty="0"/>
              <a:t>- не менее 20 мм - левое и нижнее.</a:t>
            </a:r>
            <a:br>
              <a:rPr lang="ru-RU" dirty="0"/>
            </a:br>
            <a:endParaRPr lang="ru-RU" dirty="0"/>
          </a:p>
          <a:p>
            <a:pPr fontAlgn="base"/>
            <a:r>
              <a:rPr lang="ru-RU" dirty="0"/>
              <a:t>4.8.8 Оформление всех страниц ТУ (за исключением титульного листа) - в соответствии с приложением В. При этом используют сквозную нумерацию всех страниц (включая приложения и лист регистрации изменений) арабскими цифрами с учетом титульного листа ТУ, на котором номер страницы не проставляют.</a:t>
            </a:r>
            <a:br>
              <a:rPr lang="ru-RU" dirty="0"/>
            </a:br>
            <a:endParaRPr lang="ru-RU" dirty="0"/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612412600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ldbook">
      <a:majorFont>
        <a:latin typeface="Bookman Old Style"/>
        <a:ea typeface=""/>
        <a:cs typeface=""/>
      </a:majorFont>
      <a:minorFont>
        <a:latin typeface="Book Antiqua"/>
        <a:ea typeface=""/>
        <a:cs typeface=""/>
      </a:minorFont>
    </a:fontScheme>
    <a:fmtScheme name="Тема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128</TotalTime>
  <Words>791</Words>
  <Application>Microsoft Office PowerPoint</Application>
  <PresentationFormat>Экран (4:3)</PresentationFormat>
  <Paragraphs>67</Paragraphs>
  <Slides>35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36" baseType="lpstr">
      <vt:lpstr>Тема Office</vt:lpstr>
      <vt:lpstr>ГОСТ Р 51740-2001. Технические условия на пищевые продукты. Общие требования к разработке и оформлению. </vt:lpstr>
      <vt:lpstr>1 Область применения</vt:lpstr>
      <vt:lpstr>2 Нормативные ссылки </vt:lpstr>
      <vt:lpstr>3 Основные положения </vt:lpstr>
      <vt:lpstr>Презентация PowerPoint</vt:lpstr>
      <vt:lpstr>4 Требования к построению, изложению и оформлению технических условий </vt:lpstr>
      <vt:lpstr>Презентация PowerPoint</vt:lpstr>
      <vt:lpstr>Презентация PowerPoint</vt:lpstr>
      <vt:lpstr>4.2 Требования к титульному листу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4.3 Требования к наименованию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4.4 Требования к обозначению </vt:lpstr>
      <vt:lpstr>Презентация PowerPoint</vt:lpstr>
      <vt:lpstr>Презентация PowerPoint</vt:lpstr>
      <vt:lpstr>4.5 Требования к изложению </vt:lpstr>
      <vt:lpstr>Презентация PowerPoint</vt:lpstr>
      <vt:lpstr>4.6 Требования к приложениям </vt:lpstr>
      <vt:lpstr>Презентация PowerPoint</vt:lpstr>
      <vt:lpstr>Презентация PowerPoint</vt:lpstr>
      <vt:lpstr>Требования к оформлению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Dmytro</dc:creator>
  <cp:lastModifiedBy>kassir</cp:lastModifiedBy>
  <cp:revision>11</cp:revision>
  <dcterms:created xsi:type="dcterms:W3CDTF">2015-10-12T16:01:33Z</dcterms:created>
  <dcterms:modified xsi:type="dcterms:W3CDTF">2018-05-26T08:11:05Z</dcterms:modified>
</cp:coreProperties>
</file>