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80"/>
  </p:notesMasterIdLst>
  <p:sldIdLst>
    <p:sldId id="383" r:id="rId2"/>
    <p:sldId id="404" r:id="rId3"/>
    <p:sldId id="384" r:id="rId4"/>
    <p:sldId id="273" r:id="rId5"/>
    <p:sldId id="385" r:id="rId6"/>
    <p:sldId id="386" r:id="rId7"/>
    <p:sldId id="387" r:id="rId8"/>
    <p:sldId id="258" r:id="rId9"/>
    <p:sldId id="405" r:id="rId10"/>
    <p:sldId id="409" r:id="rId11"/>
    <p:sldId id="408" r:id="rId12"/>
    <p:sldId id="406" r:id="rId13"/>
    <p:sldId id="424" r:id="rId14"/>
    <p:sldId id="425" r:id="rId15"/>
    <p:sldId id="426" r:id="rId16"/>
    <p:sldId id="433" r:id="rId17"/>
    <p:sldId id="411" r:id="rId18"/>
    <p:sldId id="394" r:id="rId19"/>
    <p:sldId id="438" r:id="rId20"/>
    <p:sldId id="439" r:id="rId21"/>
    <p:sldId id="441" r:id="rId22"/>
    <p:sldId id="440" r:id="rId23"/>
    <p:sldId id="434" r:id="rId24"/>
    <p:sldId id="395" r:id="rId25"/>
    <p:sldId id="407" r:id="rId26"/>
    <p:sldId id="402" r:id="rId27"/>
    <p:sldId id="412" r:id="rId28"/>
    <p:sldId id="375" r:id="rId29"/>
    <p:sldId id="376" r:id="rId30"/>
    <p:sldId id="390" r:id="rId31"/>
    <p:sldId id="319" r:id="rId32"/>
    <p:sldId id="427" r:id="rId33"/>
    <p:sldId id="391" r:id="rId34"/>
    <p:sldId id="392" r:id="rId35"/>
    <p:sldId id="363" r:id="rId36"/>
    <p:sldId id="428" r:id="rId37"/>
    <p:sldId id="400" r:id="rId38"/>
    <p:sldId id="276" r:id="rId39"/>
    <p:sldId id="317" r:id="rId40"/>
    <p:sldId id="303" r:id="rId41"/>
    <p:sldId id="432" r:id="rId42"/>
    <p:sldId id="430" r:id="rId43"/>
    <p:sldId id="431" r:id="rId44"/>
    <p:sldId id="410" r:id="rId45"/>
    <p:sldId id="443" r:id="rId46"/>
    <p:sldId id="442" r:id="rId47"/>
    <p:sldId id="281" r:id="rId48"/>
    <p:sldId id="393" r:id="rId49"/>
    <p:sldId id="282" r:id="rId50"/>
    <p:sldId id="284" r:id="rId51"/>
    <p:sldId id="360" r:id="rId52"/>
    <p:sldId id="361" r:id="rId53"/>
    <p:sldId id="401" r:id="rId54"/>
    <p:sldId id="285" r:id="rId55"/>
    <p:sldId id="286" r:id="rId56"/>
    <p:sldId id="359" r:id="rId57"/>
    <p:sldId id="397" r:id="rId58"/>
    <p:sldId id="396" r:id="rId59"/>
    <p:sldId id="423" r:id="rId60"/>
    <p:sldId id="420" r:id="rId61"/>
    <p:sldId id="421" r:id="rId62"/>
    <p:sldId id="429" r:id="rId63"/>
    <p:sldId id="399" r:id="rId64"/>
    <p:sldId id="413" r:id="rId65"/>
    <p:sldId id="305" r:id="rId66"/>
    <p:sldId id="414" r:id="rId67"/>
    <p:sldId id="419" r:id="rId68"/>
    <p:sldId id="398" r:id="rId69"/>
    <p:sldId id="415" r:id="rId70"/>
    <p:sldId id="437" r:id="rId71"/>
    <p:sldId id="436" r:id="rId72"/>
    <p:sldId id="422" r:id="rId73"/>
    <p:sldId id="416" r:id="rId74"/>
    <p:sldId id="302" r:id="rId75"/>
    <p:sldId id="355" r:id="rId76"/>
    <p:sldId id="403" r:id="rId77"/>
    <p:sldId id="388" r:id="rId78"/>
    <p:sldId id="389" r:id="rId7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2" Type="http://schemas.openxmlformats.org/officeDocument/2006/relationships/oleObject" Target="file:///D:\&#1087;&#1077;&#1095;&#1072;&#1090;&#1072;&#1090;&#1100;!\&#1088;&#1072;&#1089;&#1087;&#1080;&#1089;&#1072;&#1085;&#1080;&#1077;%20&#1086;&#1087;&#1077;&#1085;.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roundedCorners val="1"/>
  <c:style val="30"/>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565509815177807E-2"/>
          <c:y val="7.6698554177950559E-2"/>
          <c:w val="0.69741262470659759"/>
          <c:h val="0.79058509691118284"/>
        </c:manualLayout>
      </c:layout>
      <c:lineChart>
        <c:grouping val="standard"/>
        <c:varyColors val="1"/>
        <c:ser>
          <c:idx val="0"/>
          <c:order val="0"/>
          <c:tx>
            <c:strRef>
              <c:f>Лист1!$A$81</c:f>
              <c:strCache>
                <c:ptCount val="1"/>
                <c:pt idx="0">
                  <c:v>11б</c:v>
                </c:pt>
              </c:strCache>
            </c:strRef>
          </c:tx>
          <c:cat>
            <c:strRef>
              <c:f>Лист1!$B$80:$G$80</c:f>
              <c:strCache>
                <c:ptCount val="6"/>
                <c:pt idx="0">
                  <c:v>понедельник</c:v>
                </c:pt>
                <c:pt idx="1">
                  <c:v>вторник</c:v>
                </c:pt>
                <c:pt idx="2">
                  <c:v>среда</c:v>
                </c:pt>
                <c:pt idx="3">
                  <c:v>четверг</c:v>
                </c:pt>
                <c:pt idx="4">
                  <c:v>пятница</c:v>
                </c:pt>
                <c:pt idx="5">
                  <c:v>суббота</c:v>
                </c:pt>
              </c:strCache>
            </c:strRef>
          </c:cat>
          <c:val>
            <c:numRef>
              <c:f>Лист1!$B$81:$G$81</c:f>
              <c:numCache>
                <c:formatCode>General</c:formatCode>
                <c:ptCount val="6"/>
                <c:pt idx="0">
                  <c:v>47</c:v>
                </c:pt>
                <c:pt idx="1">
                  <c:v>40</c:v>
                </c:pt>
                <c:pt idx="2">
                  <c:v>30</c:v>
                </c:pt>
                <c:pt idx="3">
                  <c:v>47</c:v>
                </c:pt>
                <c:pt idx="4">
                  <c:v>42</c:v>
                </c:pt>
                <c:pt idx="5">
                  <c:v>43</c:v>
                </c:pt>
              </c:numCache>
            </c:numRef>
          </c:val>
          <c:smooth val="1"/>
        </c:ser>
        <c:ser>
          <c:idx val="1"/>
          <c:order val="1"/>
          <c:tx>
            <c:strRef>
              <c:f>Лист1!$A$82</c:f>
              <c:strCache>
                <c:ptCount val="1"/>
                <c:pt idx="0">
                  <c:v>1б</c:v>
                </c:pt>
              </c:strCache>
            </c:strRef>
          </c:tx>
          <c:cat>
            <c:strRef>
              <c:f>Лист1!$B$80:$G$80</c:f>
              <c:strCache>
                <c:ptCount val="6"/>
                <c:pt idx="0">
                  <c:v>понедельник</c:v>
                </c:pt>
                <c:pt idx="1">
                  <c:v>вторник</c:v>
                </c:pt>
                <c:pt idx="2">
                  <c:v>среда</c:v>
                </c:pt>
                <c:pt idx="3">
                  <c:v>четверг</c:v>
                </c:pt>
                <c:pt idx="4">
                  <c:v>пятница</c:v>
                </c:pt>
                <c:pt idx="5">
                  <c:v>суббота</c:v>
                </c:pt>
              </c:strCache>
            </c:strRef>
          </c:cat>
          <c:val>
            <c:numRef>
              <c:f>Лист1!$B$82:$G$82</c:f>
              <c:numCache>
                <c:formatCode>General</c:formatCode>
                <c:ptCount val="6"/>
                <c:pt idx="0">
                  <c:v>21</c:v>
                </c:pt>
                <c:pt idx="1">
                  <c:v>23</c:v>
                </c:pt>
                <c:pt idx="2">
                  <c:v>19</c:v>
                </c:pt>
                <c:pt idx="3">
                  <c:v>17</c:v>
                </c:pt>
                <c:pt idx="4">
                  <c:v>23</c:v>
                </c:pt>
              </c:numCache>
            </c:numRef>
          </c:val>
          <c:smooth val="1"/>
        </c:ser>
        <c:dLbls>
          <c:showLegendKey val="0"/>
          <c:showVal val="0"/>
          <c:showCatName val="0"/>
          <c:showSerName val="0"/>
          <c:showPercent val="0"/>
          <c:showBubbleSize val="0"/>
        </c:dLbls>
        <c:marker val="1"/>
        <c:smooth val="0"/>
        <c:axId val="116838400"/>
        <c:axId val="116839936"/>
      </c:lineChart>
      <c:catAx>
        <c:axId val="116838400"/>
        <c:scaling>
          <c:orientation val="minMax"/>
        </c:scaling>
        <c:delete val="1"/>
        <c:axPos val="b"/>
        <c:numFmt formatCode="General" sourceLinked="1"/>
        <c:majorTickMark val="cross"/>
        <c:minorTickMark val="cross"/>
        <c:tickLblPos val="nextTo"/>
        <c:crossAx val="116839936"/>
        <c:crossesAt val="0"/>
        <c:auto val="1"/>
        <c:lblAlgn val="ctr"/>
        <c:lblOffset val="100"/>
        <c:tickLblSkip val="2"/>
        <c:tickMarkSkip val="1"/>
        <c:noMultiLvlLbl val="1"/>
      </c:catAx>
      <c:valAx>
        <c:axId val="116839936"/>
        <c:scaling>
          <c:orientation val="minMax"/>
        </c:scaling>
        <c:delete val="1"/>
        <c:axPos val="l"/>
        <c:majorGridlines/>
        <c:numFmt formatCode="General" sourceLinked="1"/>
        <c:majorTickMark val="cross"/>
        <c:minorTickMark val="cross"/>
        <c:tickLblPos val="nextTo"/>
        <c:crossAx val="116838400"/>
        <c:crossesAt val="1"/>
        <c:crossBetween val="midCat"/>
      </c:valAx>
    </c:plotArea>
    <c:legend>
      <c:legendPos val="r"/>
      <c:layout>
        <c:manualLayout>
          <c:xMode val="edge"/>
          <c:yMode val="edge"/>
          <c:x val="0.82742012120522357"/>
          <c:y val="0.10670735304401076"/>
          <c:w val="0.1640495632628674"/>
          <c:h val="0.45211029407744485"/>
        </c:manualLayout>
      </c:layout>
      <c:overlay val="1"/>
    </c:legend>
    <c:plotVisOnly val="1"/>
    <c:dispBlanksAs val="gap"/>
    <c:showDLblsOverMax val="1"/>
  </c:chart>
  <c:txPr>
    <a:bodyPr/>
    <a:lstStyle/>
    <a:p>
      <a:pPr>
        <a:defRPr sz="1800"/>
      </a:pPr>
      <a:endParaRPr lang="ru-RU"/>
    </a:p>
  </c:txPr>
  <c:externalData r:id="rId2">
    <c:autoUpdate val="1"/>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E64CD45-7156-46A9-BA1D-1AAA93BF7F0E}" type="datetimeFigureOut">
              <a:rPr lang="ru-RU" smtClean="0"/>
              <a:pPr/>
              <a:t>10.10.2021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6CA744-F2C2-47A8-8785-986DE10C634A}" type="slidenum">
              <a:rPr lang="ru-RU" smtClean="0"/>
              <a:pPr/>
              <a:t>‹#›</a:t>
            </a:fld>
            <a:endParaRPr lang="ru-RU"/>
          </a:p>
        </p:txBody>
      </p:sp>
    </p:spTree>
    <p:extLst>
      <p:ext uri="{BB962C8B-B14F-4D97-AF65-F5344CB8AC3E}">
        <p14:creationId xmlns:p14="http://schemas.microsoft.com/office/powerpoint/2010/main" val="2785501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86CA744-F2C2-47A8-8785-986DE10C634A}" type="slidenum">
              <a:rPr lang="ru-RU" smtClean="0"/>
              <a:pPr/>
              <a:t>28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10.10.2021</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10.10.2021</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10.10.2021</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10.10.2021</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10.10.2021</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10.10.2021</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10.10.2021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10.10.2021</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hyperlink" Target="http://www.izuchi.ru/shkoly-chelyabinska/gimnazii-chelyabinska/"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hyperlink" Target="http://www.izuchi.ru/shkoly-chelyabinska/gimnazii-chelyabinska/"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logo[3].gif"/>
          <p:cNvPicPr>
            <a:picLocks noGrp="1" noChangeAspect="1"/>
          </p:cNvPicPr>
          <p:nvPr>
            <p:ph sz="half" idx="4294967295"/>
          </p:nvPr>
        </p:nvPicPr>
        <p:blipFill>
          <a:blip r:embed="rId2" cstate="print"/>
          <a:stretch>
            <a:fillRect/>
          </a:stretch>
        </p:blipFill>
        <p:spPr>
          <a:xfrm>
            <a:off x="642910" y="357166"/>
            <a:ext cx="2500313" cy="2500313"/>
          </a:xfrm>
        </p:spPr>
      </p:pic>
      <p:sp>
        <p:nvSpPr>
          <p:cNvPr id="9" name="Трапеция 8"/>
          <p:cNvSpPr/>
          <p:nvPr/>
        </p:nvSpPr>
        <p:spPr>
          <a:xfrm>
            <a:off x="5357818" y="1000108"/>
            <a:ext cx="3357586" cy="1500198"/>
          </a:xfrm>
          <a:prstGeom prst="trapezoid">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7030A0"/>
                </a:solidFill>
                <a:latin typeface="Times New Roman" pitchFamily="18" charset="0"/>
                <a:cs typeface="Times New Roman" pitchFamily="18" charset="0"/>
              </a:rPr>
              <a:t>Кафедра</a:t>
            </a:r>
          </a:p>
          <a:p>
            <a:pPr algn="ctr"/>
            <a:r>
              <a:rPr lang="ru-RU" sz="3200" b="1" dirty="0" smtClean="0">
                <a:solidFill>
                  <a:srgbClr val="7030A0"/>
                </a:solidFill>
                <a:latin typeface="Times New Roman" pitchFamily="18" charset="0"/>
                <a:cs typeface="Times New Roman" pitchFamily="18" charset="0"/>
              </a:rPr>
              <a:t> гигиены </a:t>
            </a:r>
          </a:p>
          <a:p>
            <a:pPr algn="ctr"/>
            <a:r>
              <a:rPr lang="ru-RU" sz="3200" b="1" dirty="0" smtClean="0">
                <a:solidFill>
                  <a:srgbClr val="7030A0"/>
                </a:solidFill>
                <a:latin typeface="Times New Roman" pitchFamily="18" charset="0"/>
                <a:cs typeface="Times New Roman" pitchFamily="18" charset="0"/>
              </a:rPr>
              <a:t>и экологии</a:t>
            </a:r>
            <a:endParaRPr lang="ru-RU" sz="3200" b="1" dirty="0">
              <a:solidFill>
                <a:srgbClr val="7030A0"/>
              </a:solidFill>
              <a:latin typeface="Times New Roman" pitchFamily="18" charset="0"/>
              <a:cs typeface="Times New Roman" pitchFamily="18" charset="0"/>
            </a:endParaRPr>
          </a:p>
        </p:txBody>
      </p:sp>
      <p:sp>
        <p:nvSpPr>
          <p:cNvPr id="10" name="Горизонтальный свиток 9"/>
          <p:cNvSpPr/>
          <p:nvPr/>
        </p:nvSpPr>
        <p:spPr>
          <a:xfrm>
            <a:off x="1214414" y="3071810"/>
            <a:ext cx="6572296" cy="3429024"/>
          </a:xfrm>
          <a:prstGeom prst="horizontalScroll">
            <a:avLst/>
          </a:prstGeom>
          <a:solidFill>
            <a:schemeClr val="bg1">
              <a:lumMod val="9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i="1" dirty="0" smtClean="0">
                <a:solidFill>
                  <a:srgbClr val="7030A0"/>
                </a:solidFill>
                <a:latin typeface="Times New Roman" pitchFamily="18" charset="0"/>
                <a:cs typeface="Times New Roman" pitchFamily="18" charset="0"/>
              </a:rPr>
              <a:t>СПЕЦИАЛЬНОСТЬ</a:t>
            </a:r>
            <a:r>
              <a:rPr lang="ru-RU" sz="2400" b="1" dirty="0" smtClean="0">
                <a:solidFill>
                  <a:srgbClr val="7030A0"/>
                </a:solidFill>
                <a:latin typeface="Times New Roman" pitchFamily="18" charset="0"/>
                <a:cs typeface="Times New Roman" pitchFamily="18" charset="0"/>
              </a:rPr>
              <a:t> </a:t>
            </a:r>
          </a:p>
          <a:p>
            <a:pPr algn="ctr"/>
            <a:r>
              <a:rPr lang="ru-RU" sz="2400" b="1" dirty="0" smtClean="0">
                <a:solidFill>
                  <a:srgbClr val="7030A0"/>
                </a:solidFill>
                <a:latin typeface="Times New Roman" pitchFamily="18" charset="0"/>
                <a:cs typeface="Times New Roman" pitchFamily="18" charset="0"/>
              </a:rPr>
              <a:t>060105 «Медико-профилактическое дело»</a:t>
            </a:r>
          </a:p>
          <a:p>
            <a:pPr algn="ctr"/>
            <a:r>
              <a:rPr lang="ru-RU" sz="2400" b="1" i="1" dirty="0" smtClean="0">
                <a:solidFill>
                  <a:srgbClr val="7030A0"/>
                </a:solidFill>
                <a:latin typeface="Times New Roman" pitchFamily="18" charset="0"/>
                <a:cs typeface="Times New Roman" pitchFamily="18" charset="0"/>
              </a:rPr>
              <a:t>ДИСЦИПЛИНА</a:t>
            </a:r>
            <a:r>
              <a:rPr lang="ru-RU" sz="2400" b="1" dirty="0" smtClean="0">
                <a:solidFill>
                  <a:srgbClr val="7030A0"/>
                </a:solidFill>
                <a:latin typeface="Times New Roman" pitchFamily="18" charset="0"/>
                <a:cs typeface="Times New Roman" pitchFamily="18" charset="0"/>
              </a:rPr>
              <a:t> </a:t>
            </a:r>
          </a:p>
          <a:p>
            <a:pPr algn="ctr"/>
            <a:r>
              <a:rPr lang="ru-RU" sz="2400" b="1" dirty="0" smtClean="0">
                <a:solidFill>
                  <a:srgbClr val="7030A0"/>
                </a:solidFill>
                <a:latin typeface="Times New Roman" pitchFamily="18" charset="0"/>
                <a:cs typeface="Times New Roman" pitchFamily="18" charset="0"/>
              </a:rPr>
              <a:t>С3.Б.</a:t>
            </a:r>
            <a:r>
              <a:rPr lang="en-US" sz="2400" b="1" dirty="0" smtClean="0">
                <a:solidFill>
                  <a:srgbClr val="7030A0"/>
                </a:solidFill>
                <a:latin typeface="Times New Roman" pitchFamily="18" charset="0"/>
                <a:cs typeface="Times New Roman" pitchFamily="18" charset="0"/>
              </a:rPr>
              <a:t>1</a:t>
            </a:r>
            <a:r>
              <a:rPr lang="ru-RU" sz="2400" b="1" dirty="0" smtClean="0">
                <a:solidFill>
                  <a:srgbClr val="7030A0"/>
                </a:solidFill>
                <a:latin typeface="Times New Roman" pitchFamily="18" charset="0"/>
                <a:cs typeface="Times New Roman" pitchFamily="18" charset="0"/>
              </a:rPr>
              <a:t>.10. «Гигиена детей и подростков</a:t>
            </a:r>
            <a:r>
              <a:rPr lang="ru-RU" sz="2400" b="1" dirty="0" smtClean="0">
                <a:solidFill>
                  <a:srgbClr val="7030A0"/>
                </a:solidFill>
              </a:rPr>
              <a:t>»</a:t>
            </a:r>
            <a:endParaRPr lang="ru-RU" sz="2400" b="1" dirty="0">
              <a:solidFill>
                <a:srgbClr val="7030A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4294967295"/>
          </p:nvPr>
        </p:nvSpPr>
        <p:spPr>
          <a:xfrm>
            <a:off x="0" y="1857364"/>
            <a:ext cx="7429520" cy="4616461"/>
          </a:xfrm>
        </p:spPr>
        <p:txBody>
          <a:bodyPr>
            <a:normAutofit fontScale="85000" lnSpcReduction="10000"/>
          </a:bodyPr>
          <a:lstStyle/>
          <a:p>
            <a:pPr algn="ctr">
              <a:buNone/>
            </a:pPr>
            <a:r>
              <a:rPr lang="ru-RU" b="1" dirty="0" smtClean="0"/>
              <a:t/>
            </a:r>
            <a:br>
              <a:rPr lang="ru-RU" b="1" dirty="0" smtClean="0"/>
            </a:br>
            <a:r>
              <a:rPr lang="ru-RU" b="1" dirty="0" smtClean="0"/>
              <a:t>      </a:t>
            </a:r>
            <a:r>
              <a:rPr lang="ru-RU" dirty="0" smtClean="0"/>
              <a:t> 1</a:t>
            </a:r>
            <a:r>
              <a:rPr lang="ru-RU" b="1" dirty="0" smtClean="0"/>
              <a:t>. </a:t>
            </a:r>
            <a:r>
              <a:rPr lang="ru-RU" dirty="0" smtClean="0">
                <a:latin typeface="Times New Roman" pitchFamily="18" charset="0"/>
                <a:cs typeface="Times New Roman" pitchFamily="18" charset="0"/>
              </a:rPr>
              <a:t>Каждый имеет право на образование.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2. Гарантируются общедоступность и бесплатность дошкольного, основного общего и среднего профессионального образования в государственных или муниципальных образовательных учреждениях и на предприятиях.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3. Каждый вправе на конкурсной основе бесплатно получить высшее образование в государственном или муниципальном образовательном учреждении и на предприятии.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4. Основное общее образование обязательно. Родители или лица, их заменяющие, обеспечивают получение детьми основного общего образования.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5. Российская Федерация устанавливает федеральные государственные образовательные стандарты, поддерживает различные формы образования и самообразования. </a:t>
            </a:r>
            <a:endParaRPr lang="ru-RU" dirty="0">
              <a:latin typeface="Times New Roman" pitchFamily="18" charset="0"/>
              <a:cs typeface="Times New Roman" pitchFamily="18" charset="0"/>
            </a:endParaRPr>
          </a:p>
        </p:txBody>
      </p:sp>
      <p:pic>
        <p:nvPicPr>
          <p:cNvPr id="70658" name="Picture 2" descr="http://new.tlt.ru/uploads/2010/12/2ea01012abcbac032a6e0a809cc0dfc3_x1024.jpg"/>
          <p:cNvPicPr>
            <a:picLocks noChangeAspect="1" noChangeArrowheads="1"/>
          </p:cNvPicPr>
          <p:nvPr/>
        </p:nvPicPr>
        <p:blipFill>
          <a:blip r:embed="rId2" cstate="print"/>
          <a:srcRect/>
          <a:stretch>
            <a:fillRect/>
          </a:stretch>
        </p:blipFill>
        <p:spPr bwMode="auto">
          <a:xfrm>
            <a:off x="428596" y="285728"/>
            <a:ext cx="2293922" cy="1819845"/>
          </a:xfrm>
          <a:prstGeom prst="rect">
            <a:avLst/>
          </a:prstGeom>
          <a:noFill/>
        </p:spPr>
      </p:pic>
      <p:sp>
        <p:nvSpPr>
          <p:cNvPr id="6" name="Овал 5"/>
          <p:cNvSpPr/>
          <p:nvPr/>
        </p:nvSpPr>
        <p:spPr>
          <a:xfrm>
            <a:off x="4572000" y="785794"/>
            <a:ext cx="3357586" cy="857256"/>
          </a:xfrm>
          <a:prstGeom prst="ellipse">
            <a:avLst/>
          </a:prstGeom>
          <a:solidFill>
            <a:schemeClr val="accent3">
              <a:lumMod val="60000"/>
              <a:lumOff val="40000"/>
            </a:schemeClr>
          </a:solidFill>
          <a:ln w="76200">
            <a:solidFill>
              <a:schemeClr val="bg2">
                <a:lumMod val="9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t>Статья 43</a:t>
            </a:r>
            <a:endParaRPr lang="ru-RU" sz="32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85720" y="285728"/>
            <a:ext cx="8286808" cy="1071570"/>
          </a:xfrm>
          <a:solidFill>
            <a:schemeClr val="accent4">
              <a:lumMod val="20000"/>
              <a:lumOff val="80000"/>
            </a:schemeClr>
          </a:solidFill>
        </p:spPr>
        <p:txBody>
          <a:bodyPr/>
          <a:lstStyle/>
          <a:p>
            <a:pPr algn="ctr"/>
            <a:r>
              <a:rPr lang="ru-RU" b="1" dirty="0" smtClean="0">
                <a:solidFill>
                  <a:srgbClr val="7030A0"/>
                </a:solidFill>
              </a:rPr>
              <a:t>ИЗ РАБОЧЕЙ ПРОГРАММЫ</a:t>
            </a:r>
            <a:endParaRPr lang="ru-RU" b="1" dirty="0">
              <a:solidFill>
                <a:srgbClr val="7030A0"/>
              </a:solidFill>
            </a:endParaRPr>
          </a:p>
        </p:txBody>
      </p:sp>
      <p:graphicFrame>
        <p:nvGraphicFramePr>
          <p:cNvPr id="4" name="Содержимое 3"/>
          <p:cNvGraphicFramePr>
            <a:graphicFrameLocks noGrp="1"/>
          </p:cNvGraphicFramePr>
          <p:nvPr>
            <p:ph sz="quarter" idx="1"/>
          </p:nvPr>
        </p:nvGraphicFramePr>
        <p:xfrm>
          <a:off x="457200" y="2500306"/>
          <a:ext cx="8401081" cy="3352800"/>
        </p:xfrm>
        <a:graphic>
          <a:graphicData uri="http://schemas.openxmlformats.org/drawingml/2006/table">
            <a:tbl>
              <a:tblPr firstRow="1" bandRow="1">
                <a:tableStyleId>{5C22544A-7EE6-4342-B048-85BDC9FD1C3A}</a:tableStyleId>
              </a:tblPr>
              <a:tblGrid>
                <a:gridCol w="685776"/>
                <a:gridCol w="2786082"/>
                <a:gridCol w="4214842"/>
                <a:gridCol w="714381"/>
              </a:tblGrid>
              <a:tr h="0">
                <a:tc gridSpan="4">
                  <a:txBody>
                    <a:bodyPr/>
                    <a:lstStyle/>
                    <a:p>
                      <a:pPr algn="ctr"/>
                      <a:r>
                        <a:rPr lang="ru-RU" dirty="0" smtClean="0"/>
                        <a:t>Раздел</a:t>
                      </a:r>
                      <a:endParaRPr lang="ru-RU" dirty="0"/>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0">
                <a:tc>
                  <a:txBody>
                    <a:bodyPr/>
                    <a:lstStyle/>
                    <a:p>
                      <a:pPr algn="ctr"/>
                      <a:r>
                        <a:rPr lang="ru-RU" b="1" i="1" dirty="0" smtClean="0"/>
                        <a:t>№ </a:t>
                      </a:r>
                      <a:r>
                        <a:rPr lang="ru-RU" b="1" i="1" dirty="0" err="1" smtClean="0"/>
                        <a:t>п\п</a:t>
                      </a:r>
                      <a:endParaRPr lang="ru-RU" b="1" i="1" dirty="0"/>
                    </a:p>
                  </a:txBody>
                  <a:tcPr/>
                </a:tc>
                <a:tc>
                  <a:txBody>
                    <a:bodyPr/>
                    <a:lstStyle/>
                    <a:p>
                      <a:endParaRPr lang="ru-RU" dirty="0"/>
                    </a:p>
                  </a:txBody>
                  <a:tcPr/>
                </a:tc>
                <a:tc>
                  <a:txBody>
                    <a:bodyPr/>
                    <a:lstStyle/>
                    <a:p>
                      <a:pPr algn="ctr"/>
                      <a:r>
                        <a:rPr lang="ru-RU" b="1" i="1" dirty="0" smtClean="0"/>
                        <a:t>Тема</a:t>
                      </a:r>
                      <a:endParaRPr lang="ru-RU" b="1" i="1" dirty="0"/>
                    </a:p>
                  </a:txBody>
                  <a:tcPr/>
                </a:tc>
                <a:tc>
                  <a:txBody>
                    <a:bodyPr/>
                    <a:lstStyle/>
                    <a:p>
                      <a:pPr algn="ctr"/>
                      <a:r>
                        <a:rPr lang="ru-RU" b="1" i="1" dirty="0" smtClean="0"/>
                        <a:t>Кол-во часов</a:t>
                      </a:r>
                      <a:endParaRPr lang="ru-RU" b="1" i="1" dirty="0"/>
                    </a:p>
                  </a:txBody>
                  <a:tcPr/>
                </a:tc>
              </a:tr>
              <a:tr h="0">
                <a:tc>
                  <a:txBody>
                    <a:bodyPr/>
                    <a:lstStyle/>
                    <a:p>
                      <a:r>
                        <a:rPr lang="ru-RU" dirty="0" smtClean="0"/>
                        <a:t>1.</a:t>
                      </a:r>
                      <a:endParaRPr lang="ru-RU" dirty="0"/>
                    </a:p>
                  </a:txBody>
                  <a:tcPr/>
                </a:tc>
                <a:tc>
                  <a:txBody>
                    <a:bodyPr/>
                    <a:lstStyle/>
                    <a:p>
                      <a:r>
                        <a:rPr kumimoji="0" lang="ru-RU" sz="1800" kern="1200" dirty="0" smtClean="0">
                          <a:solidFill>
                            <a:schemeClr val="dk1"/>
                          </a:solidFill>
                          <a:latin typeface="+mn-lt"/>
                          <a:ea typeface="+mn-ea"/>
                          <a:cs typeface="+mn-cs"/>
                        </a:rPr>
                        <a:t>ПК 1,6,7,10,14,16, 30</a:t>
                      </a:r>
                    </a:p>
                    <a:p>
                      <a:r>
                        <a:rPr kumimoji="0" lang="ru-RU" sz="1800" kern="1200" dirty="0" err="1" smtClean="0">
                          <a:solidFill>
                            <a:schemeClr val="dk1"/>
                          </a:solidFill>
                          <a:latin typeface="+mn-lt"/>
                          <a:ea typeface="+mn-ea"/>
                          <a:cs typeface="+mn-cs"/>
                        </a:rPr>
                        <a:t>Зн</a:t>
                      </a:r>
                      <a:r>
                        <a:rPr kumimoji="0" lang="ru-RU" sz="1800" kern="1200" dirty="0" smtClean="0">
                          <a:solidFill>
                            <a:schemeClr val="dk1"/>
                          </a:solidFill>
                          <a:latin typeface="+mn-lt"/>
                          <a:ea typeface="+mn-ea"/>
                          <a:cs typeface="+mn-cs"/>
                        </a:rPr>
                        <a:t> 1,2,9,11,12,19,20, 25</a:t>
                      </a:r>
                      <a:endParaRPr lang="ru-RU" dirty="0">
                        <a:latin typeface="Times New Roman" pitchFamily="18" charset="0"/>
                        <a:cs typeface="Times New Roman" pitchFamily="18" charset="0"/>
                      </a:endParaRPr>
                    </a:p>
                  </a:txBody>
                  <a:tcPr/>
                </a:tc>
                <a:tc>
                  <a:txBody>
                    <a:bodyPr/>
                    <a:lstStyle/>
                    <a:p>
                      <a:pPr algn="ctr"/>
                      <a:r>
                        <a:rPr lang="ru-RU" sz="2800" b="1" dirty="0" smtClean="0">
                          <a:solidFill>
                            <a:srgbClr val="FF0000"/>
                          </a:solidFill>
                          <a:latin typeface="Times New Roman" pitchFamily="18" charset="0"/>
                          <a:cs typeface="Times New Roman" pitchFamily="18" charset="0"/>
                        </a:rPr>
                        <a:t>Гигиенические принципы</a:t>
                      </a:r>
                      <a:r>
                        <a:rPr lang="ru-RU" sz="2800" b="1" baseline="0" dirty="0" smtClean="0">
                          <a:solidFill>
                            <a:srgbClr val="FF0000"/>
                          </a:solidFill>
                          <a:latin typeface="Times New Roman" pitchFamily="18" charset="0"/>
                          <a:cs typeface="Times New Roman" pitchFamily="18" charset="0"/>
                        </a:rPr>
                        <a:t> организации учебного процесса в различных учреждениях</a:t>
                      </a:r>
                      <a:endParaRPr lang="ru-RU" sz="2800" b="1" dirty="0">
                        <a:solidFill>
                          <a:srgbClr val="FF0000"/>
                        </a:solidFill>
                        <a:latin typeface="Times New Roman" pitchFamily="18" charset="0"/>
                        <a:cs typeface="Times New Roman" pitchFamily="18" charset="0"/>
                      </a:endParaRPr>
                    </a:p>
                  </a:txBody>
                  <a:tcPr/>
                </a:tc>
                <a:tc>
                  <a:txBody>
                    <a:bodyPr/>
                    <a:lstStyle/>
                    <a:p>
                      <a:r>
                        <a:rPr lang="ru-RU" dirty="0" smtClean="0"/>
                        <a:t>2</a:t>
                      </a:r>
                      <a:endParaRPr lang="ru-RU" dirty="0"/>
                    </a:p>
                  </a:txBody>
                  <a:tcPr/>
                </a:tc>
              </a:tr>
            </a:tbl>
          </a:graphicData>
        </a:graphic>
      </p:graphicFrame>
      <p:sp>
        <p:nvSpPr>
          <p:cNvPr id="5" name="Прямоугольник 4"/>
          <p:cNvSpPr/>
          <p:nvPr/>
        </p:nvSpPr>
        <p:spPr>
          <a:xfrm>
            <a:off x="2643174" y="1571612"/>
            <a:ext cx="3929090" cy="571504"/>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rgbClr val="7030A0"/>
                </a:solidFill>
              </a:rPr>
              <a:t>2.1. Содержание лекционного курса</a:t>
            </a:r>
            <a:endParaRPr lang="ru-RU" b="1" i="1" dirty="0">
              <a:solidFill>
                <a:srgbClr val="7030A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85720" y="214290"/>
            <a:ext cx="8286808" cy="1357322"/>
          </a:xfrm>
          <a:solidFill>
            <a:schemeClr val="accent6">
              <a:lumMod val="20000"/>
              <a:lumOff val="80000"/>
            </a:schemeClr>
          </a:solidFill>
        </p:spPr>
        <p:txBody>
          <a:bodyPr/>
          <a:lstStyle/>
          <a:p>
            <a:pPr algn="ctr"/>
            <a:r>
              <a:rPr lang="ru-RU" dirty="0" smtClean="0"/>
              <a:t>      Гигиена обучения</a:t>
            </a:r>
            <a:endParaRPr lang="ru-RU" dirty="0"/>
          </a:p>
        </p:txBody>
      </p:sp>
      <p:pic>
        <p:nvPicPr>
          <p:cNvPr id="6" name="Picture 2"/>
          <p:cNvPicPr>
            <a:picLocks noGrp="1" noChangeAspect="1" noChangeArrowheads="1"/>
          </p:cNvPicPr>
          <p:nvPr>
            <p:ph sz="quarter" idx="1"/>
          </p:nvPr>
        </p:nvPicPr>
        <p:blipFill>
          <a:blip r:embed="rId2"/>
          <a:stretch>
            <a:fillRect/>
          </a:stretch>
        </p:blipFill>
        <p:spPr bwMode="auto">
          <a:xfrm>
            <a:off x="1142976" y="1643050"/>
            <a:ext cx="3200400" cy="4010025"/>
          </a:xfrm>
          <a:prstGeom prst="rect">
            <a:avLst/>
          </a:prstGeom>
          <a:noFill/>
          <a:ln w="9525">
            <a:noFill/>
            <a:miter lim="800000"/>
            <a:headEnd/>
            <a:tailEnd/>
          </a:ln>
          <a:effectLst/>
        </p:spPr>
      </p:pic>
      <p:sp>
        <p:nvSpPr>
          <p:cNvPr id="5" name="Трапеция 4"/>
          <p:cNvSpPr/>
          <p:nvPr/>
        </p:nvSpPr>
        <p:spPr>
          <a:xfrm>
            <a:off x="4286248" y="5000636"/>
            <a:ext cx="4000528" cy="1357322"/>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Подготовил доцент </a:t>
            </a:r>
            <a:r>
              <a:rPr lang="ru-RU" dirty="0" err="1" smtClean="0"/>
              <a:t>кмн</a:t>
            </a:r>
            <a:endParaRPr lang="ru-RU" dirty="0" smtClean="0"/>
          </a:p>
          <a:p>
            <a:pPr algn="ctr"/>
            <a:r>
              <a:rPr lang="ru-RU" dirty="0" smtClean="0"/>
              <a:t>Семенова В.Н.</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285720" y="285728"/>
            <a:ext cx="8286808" cy="1143008"/>
          </a:xfrm>
          <a:solidFill>
            <a:schemeClr val="accent4">
              <a:lumMod val="20000"/>
              <a:lumOff val="80000"/>
            </a:schemeClr>
          </a:solidFill>
        </p:spPr>
        <p:txBody>
          <a:bodyPr/>
          <a:lstStyle/>
          <a:p>
            <a:pPr algn="ctr"/>
            <a:r>
              <a:rPr lang="ru-RU" b="1" dirty="0" smtClean="0">
                <a:solidFill>
                  <a:srgbClr val="7030A0"/>
                </a:solidFill>
              </a:rPr>
              <a:t>ЦЕЛЬ</a:t>
            </a:r>
            <a:endParaRPr lang="ru-RU" b="1" dirty="0">
              <a:solidFill>
                <a:srgbClr val="7030A0"/>
              </a:solidFill>
            </a:endParaRPr>
          </a:p>
        </p:txBody>
      </p:sp>
      <p:sp>
        <p:nvSpPr>
          <p:cNvPr id="2" name="Содержимое 1"/>
          <p:cNvSpPr>
            <a:spLocks noGrp="1"/>
          </p:cNvSpPr>
          <p:nvPr>
            <p:ph sz="quarter" idx="1"/>
          </p:nvPr>
        </p:nvSpPr>
        <p:spPr>
          <a:solidFill>
            <a:schemeClr val="tx2">
              <a:lumMod val="20000"/>
              <a:lumOff val="80000"/>
            </a:schemeClr>
          </a:solidFill>
        </p:spPr>
        <p:txBody>
          <a:bodyPr>
            <a:normAutofit/>
          </a:bodyPr>
          <a:lstStyle/>
          <a:p>
            <a:pPr algn="ctr">
              <a:buNone/>
            </a:pPr>
            <a:r>
              <a:rPr lang="ru-RU" dirty="0" smtClean="0">
                <a:latin typeface="Times New Roman" pitchFamily="18" charset="0"/>
                <a:cs typeface="Times New Roman" pitchFamily="18" charset="0"/>
              </a:rPr>
              <a:t>   </a:t>
            </a:r>
          </a:p>
          <a:p>
            <a:pPr algn="ctr">
              <a:buNone/>
            </a:pPr>
            <a:r>
              <a:rPr lang="ru-RU" sz="3600" dirty="0" smtClean="0">
                <a:latin typeface="Times New Roman" pitchFamily="18" charset="0"/>
                <a:cs typeface="Times New Roman" pitchFamily="18" charset="0"/>
              </a:rPr>
              <a:t>Представить </a:t>
            </a:r>
          </a:p>
          <a:p>
            <a:pPr algn="ctr"/>
            <a:r>
              <a:rPr lang="ru-RU" sz="3600" dirty="0" smtClean="0">
                <a:latin typeface="Times New Roman" pitchFamily="18" charset="0"/>
                <a:cs typeface="Times New Roman" pitchFamily="18" charset="0"/>
              </a:rPr>
              <a:t>основные теоретические положения  и практические рекомендации по гигиене образовательного процесса</a:t>
            </a:r>
          </a:p>
          <a:p>
            <a:pPr algn="ctr">
              <a:buNone/>
            </a:pPr>
            <a:endParaRPr lang="ru-RU" sz="3600" dirty="0" smtClean="0">
              <a:latin typeface="Times New Roman" pitchFamily="18" charset="0"/>
              <a:cs typeface="Times New Roman" pitchFamily="18" charset="0"/>
            </a:endParaRPr>
          </a:p>
          <a:p>
            <a:pPr algn="ctr"/>
            <a:endParaRPr lang="ru-RU" sz="3600" dirty="0" smtClean="0">
              <a:latin typeface="Times New Roman" pitchFamily="18" charset="0"/>
              <a:cs typeface="Times New Roman" pitchFamily="18" charset="0"/>
            </a:endParaRPr>
          </a:p>
          <a:p>
            <a:pPr algn="ctr">
              <a:buNone/>
            </a:pPr>
            <a:endParaRPr lang="ru-RU" sz="3200" dirty="0" smtClean="0">
              <a:latin typeface="Times New Roman" pitchFamily="18" charset="0"/>
              <a:cs typeface="Times New Roman" pitchFamily="18" charset="0"/>
            </a:endParaRPr>
          </a:p>
          <a:p>
            <a:endParaRPr lang="ru-RU"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42844" y="285728"/>
            <a:ext cx="8501122" cy="1143008"/>
          </a:xfrm>
          <a:solidFill>
            <a:schemeClr val="accent4">
              <a:lumMod val="20000"/>
              <a:lumOff val="80000"/>
            </a:schemeClr>
          </a:solidFill>
        </p:spPr>
        <p:txBody>
          <a:bodyPr>
            <a:normAutofit/>
          </a:bodyPr>
          <a:lstStyle/>
          <a:p>
            <a:pPr algn="ctr"/>
            <a:r>
              <a:rPr lang="ru-RU" b="1" dirty="0" smtClean="0">
                <a:solidFill>
                  <a:srgbClr val="7030A0"/>
                </a:solidFill>
              </a:rPr>
              <a:t>ЦЕЛЬ. </a:t>
            </a:r>
            <a:r>
              <a:rPr lang="ru-RU" b="1" i="1" dirty="0" smtClean="0">
                <a:solidFill>
                  <a:srgbClr val="7030A0"/>
                </a:solidFill>
              </a:rPr>
              <a:t>Формирование профессиональных компетенций</a:t>
            </a:r>
            <a:endParaRPr lang="ru-RU" b="1" i="1" dirty="0">
              <a:solidFill>
                <a:srgbClr val="7030A0"/>
              </a:solidFill>
            </a:endParaRPr>
          </a:p>
        </p:txBody>
      </p:sp>
      <p:sp>
        <p:nvSpPr>
          <p:cNvPr id="2" name="Содержимое 1"/>
          <p:cNvSpPr>
            <a:spLocks noGrp="1"/>
          </p:cNvSpPr>
          <p:nvPr>
            <p:ph sz="quarter" idx="1"/>
          </p:nvPr>
        </p:nvSpPr>
        <p:spPr>
          <a:solidFill>
            <a:schemeClr val="tx2">
              <a:lumMod val="20000"/>
              <a:lumOff val="80000"/>
            </a:schemeClr>
          </a:solidFill>
        </p:spPr>
        <p:txBody>
          <a:bodyPr>
            <a:normAutofit/>
          </a:bodyPr>
          <a:lstStyle/>
          <a:p>
            <a:pPr algn="ctr">
              <a:buNone/>
            </a:pPr>
            <a:r>
              <a:rPr lang="ru-RU" dirty="0" smtClean="0">
                <a:latin typeface="Times New Roman" pitchFamily="18" charset="0"/>
                <a:cs typeface="Times New Roman" pitchFamily="18" charset="0"/>
              </a:rPr>
              <a:t>   </a:t>
            </a:r>
          </a:p>
          <a:p>
            <a:pPr algn="ctr"/>
            <a:r>
              <a:rPr lang="ru-RU" sz="3200" b="1" dirty="0" smtClean="0">
                <a:latin typeface="Times New Roman" pitchFamily="18" charset="0"/>
                <a:cs typeface="Times New Roman" pitchFamily="18" charset="0"/>
              </a:rPr>
              <a:t>ПК</a:t>
            </a:r>
            <a:r>
              <a:rPr lang="en-US" sz="3200" b="1" dirty="0" smtClean="0">
                <a:latin typeface="Times New Roman" pitchFamily="18" charset="0"/>
                <a:cs typeface="Times New Roman" pitchFamily="18" charset="0"/>
              </a:rPr>
              <a:t> 1</a:t>
            </a:r>
            <a:endParaRPr lang="ru-RU" sz="3200" b="1" dirty="0" smtClean="0">
              <a:latin typeface="Times New Roman" pitchFamily="18" charset="0"/>
              <a:cs typeface="Times New Roman" pitchFamily="18" charset="0"/>
            </a:endParaRPr>
          </a:p>
          <a:p>
            <a:pPr algn="ctr"/>
            <a:r>
              <a:rPr lang="ru-RU" sz="3200" b="1" dirty="0" smtClean="0">
                <a:latin typeface="Times New Roman" pitchFamily="18" charset="0"/>
                <a:cs typeface="Times New Roman" pitchFamily="18" charset="0"/>
              </a:rPr>
              <a:t>ПК</a:t>
            </a:r>
            <a:r>
              <a:rPr lang="en-US" sz="3200" b="1" dirty="0" smtClean="0">
                <a:latin typeface="Times New Roman" pitchFamily="18" charset="0"/>
                <a:cs typeface="Times New Roman" pitchFamily="18" charset="0"/>
              </a:rPr>
              <a:t> </a:t>
            </a:r>
            <a:r>
              <a:rPr lang="ru-RU" sz="3200" b="1" dirty="0" smtClean="0">
                <a:latin typeface="Times New Roman" pitchFamily="18" charset="0"/>
                <a:cs typeface="Times New Roman" pitchFamily="18" charset="0"/>
              </a:rPr>
              <a:t>2</a:t>
            </a:r>
            <a:endParaRPr lang="ru-RU" sz="3200" b="1" dirty="0" smtClean="0">
              <a:latin typeface="Times New Roman" pitchFamily="18" charset="0"/>
              <a:cs typeface="Times New Roman" pitchFamily="18" charset="0"/>
            </a:endParaRPr>
          </a:p>
          <a:p>
            <a:pPr algn="ctr"/>
            <a:r>
              <a:rPr lang="ru-RU" sz="3200" b="1" dirty="0" smtClean="0">
                <a:latin typeface="Times New Roman" pitchFamily="18" charset="0"/>
                <a:cs typeface="Times New Roman" pitchFamily="18" charset="0"/>
              </a:rPr>
              <a:t>ПК</a:t>
            </a:r>
            <a:r>
              <a:rPr lang="en-US" sz="3200" b="1" dirty="0" smtClean="0">
                <a:latin typeface="Times New Roman" pitchFamily="18" charset="0"/>
                <a:cs typeface="Times New Roman" pitchFamily="18" charset="0"/>
              </a:rPr>
              <a:t> </a:t>
            </a:r>
            <a:r>
              <a:rPr lang="ru-RU" sz="3200" b="1" dirty="0" smtClean="0">
                <a:latin typeface="Times New Roman" pitchFamily="18" charset="0"/>
                <a:cs typeface="Times New Roman" pitchFamily="18" charset="0"/>
              </a:rPr>
              <a:t>4</a:t>
            </a:r>
            <a:endParaRPr lang="ru-RU" sz="3200" b="1" dirty="0" smtClean="0">
              <a:latin typeface="Times New Roman" pitchFamily="18" charset="0"/>
              <a:cs typeface="Times New Roman" pitchFamily="18" charset="0"/>
            </a:endParaRPr>
          </a:p>
          <a:p>
            <a:pPr marL="0" indent="0" algn="ctr">
              <a:buNone/>
            </a:pPr>
            <a:endParaRPr lang="ru-RU" sz="3200" dirty="0" smtClean="0">
              <a:latin typeface="Times New Roman" pitchFamily="18" charset="0"/>
              <a:cs typeface="Times New Roman" pitchFamily="18" charset="0"/>
            </a:endParaRPr>
          </a:p>
          <a:p>
            <a:pPr algn="ctr"/>
            <a:endParaRPr lang="en-US" sz="3200" dirty="0" smtClean="0">
              <a:latin typeface="Times New Roman" pitchFamily="18" charset="0"/>
              <a:cs typeface="Times New Roman" pitchFamily="18" charset="0"/>
            </a:endParaRPr>
          </a:p>
          <a:p>
            <a:pPr algn="ctr"/>
            <a:endParaRPr lang="ru-RU" sz="3200" dirty="0" smtClean="0">
              <a:latin typeface="Times New Roman" pitchFamily="18" charset="0"/>
              <a:cs typeface="Times New Roman" pitchFamily="18" charset="0"/>
            </a:endParaRPr>
          </a:p>
          <a:p>
            <a:pPr algn="ctr">
              <a:buNone/>
            </a:pPr>
            <a:endParaRPr lang="ru-RU" sz="3200" dirty="0" smtClean="0">
              <a:latin typeface="Times New Roman" pitchFamily="18" charset="0"/>
              <a:cs typeface="Times New Roman" pitchFamily="18" charset="0"/>
            </a:endParaRPr>
          </a:p>
          <a:p>
            <a:endParaRPr lang="ru-RU" dirty="0" smtClean="0"/>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214282" y="357166"/>
            <a:ext cx="8501122" cy="1071570"/>
          </a:xfrm>
          <a:solidFill>
            <a:schemeClr val="accent4">
              <a:lumMod val="20000"/>
              <a:lumOff val="80000"/>
            </a:schemeClr>
          </a:solidFill>
        </p:spPr>
        <p:txBody>
          <a:bodyPr/>
          <a:lstStyle/>
          <a:p>
            <a:pPr algn="ctr"/>
            <a:r>
              <a:rPr lang="ru-RU" b="1" dirty="0" smtClean="0">
                <a:solidFill>
                  <a:srgbClr val="7030A0"/>
                </a:solidFill>
              </a:rPr>
              <a:t>ЦЕЛЬ. </a:t>
            </a:r>
            <a:r>
              <a:rPr lang="ru-RU" b="1" i="1" dirty="0" smtClean="0">
                <a:solidFill>
                  <a:srgbClr val="7030A0"/>
                </a:solidFill>
              </a:rPr>
              <a:t>Студент должен знать</a:t>
            </a:r>
            <a:endParaRPr lang="ru-RU" b="1" i="1" dirty="0">
              <a:solidFill>
                <a:srgbClr val="7030A0"/>
              </a:solidFill>
            </a:endParaRPr>
          </a:p>
        </p:txBody>
      </p:sp>
      <p:sp>
        <p:nvSpPr>
          <p:cNvPr id="2" name="Содержимое 1"/>
          <p:cNvSpPr>
            <a:spLocks noGrp="1"/>
          </p:cNvSpPr>
          <p:nvPr>
            <p:ph sz="quarter" idx="1"/>
          </p:nvPr>
        </p:nvSpPr>
        <p:spPr>
          <a:solidFill>
            <a:schemeClr val="tx2">
              <a:lumMod val="20000"/>
              <a:lumOff val="80000"/>
            </a:schemeClr>
          </a:solidFill>
        </p:spPr>
        <p:txBody>
          <a:bodyPr>
            <a:normAutofit fontScale="92500" lnSpcReduction="20000"/>
          </a:bodyPr>
          <a:lstStyle/>
          <a:p>
            <a:pPr algn="ctr">
              <a:buNone/>
            </a:pPr>
            <a:r>
              <a:rPr lang="ru-RU" dirty="0" smtClean="0">
                <a:latin typeface="Times New Roman" pitchFamily="18" charset="0"/>
                <a:cs typeface="Times New Roman" pitchFamily="18" charset="0"/>
              </a:rPr>
              <a:t>   </a:t>
            </a:r>
          </a:p>
          <a:p>
            <a:pPr algn="ctr"/>
            <a:r>
              <a:rPr lang="ru-RU" b="1" i="1" dirty="0" err="1" smtClean="0"/>
              <a:t>Зн</a:t>
            </a:r>
            <a:r>
              <a:rPr lang="ru-RU" b="1" i="1" dirty="0" smtClean="0"/>
              <a:t>.</a:t>
            </a:r>
            <a:r>
              <a:rPr lang="ru-RU" dirty="0" smtClean="0"/>
              <a:t>.</a:t>
            </a:r>
            <a:r>
              <a:rPr lang="ru-RU" dirty="0" smtClean="0"/>
              <a:t>Основы взаимодействия человека и окружающей среды, принципы организации профилактических мероприятий по предупреждению неблагоприятного  влияния факторов окружающей среды на организм</a:t>
            </a:r>
          </a:p>
          <a:p>
            <a:pPr algn="ctr"/>
            <a:endParaRPr lang="ru-RU" dirty="0" smtClean="0"/>
          </a:p>
          <a:p>
            <a:pPr algn="ctr"/>
            <a:r>
              <a:rPr lang="ru-RU" b="1" i="1" dirty="0" err="1" smtClean="0"/>
              <a:t>Зн</a:t>
            </a:r>
            <a:r>
              <a:rPr lang="ru-RU" b="1" i="1" dirty="0" smtClean="0"/>
              <a:t>.</a:t>
            </a:r>
            <a:r>
              <a:rPr lang="ru-RU" dirty="0" smtClean="0"/>
              <a:t>. </a:t>
            </a:r>
            <a:r>
              <a:rPr lang="ru-RU" dirty="0" smtClean="0"/>
              <a:t>Нормативные, нормативно-технические, правовые и законодательные документы в пределах профессиональной деятельности.</a:t>
            </a:r>
            <a:endParaRPr lang="en-US" dirty="0" smtClean="0"/>
          </a:p>
          <a:p>
            <a:pPr algn="ctr"/>
            <a:endParaRPr lang="ru-RU" dirty="0" smtClean="0"/>
          </a:p>
          <a:p>
            <a:pPr algn="ctr"/>
            <a:r>
              <a:rPr lang="ru-RU" b="1" i="1" dirty="0" err="1" smtClean="0"/>
              <a:t>Зн</a:t>
            </a:r>
            <a:r>
              <a:rPr lang="ru-RU" b="1" i="1" dirty="0" smtClean="0"/>
              <a:t>.</a:t>
            </a:r>
            <a:r>
              <a:rPr lang="ru-RU" dirty="0" smtClean="0"/>
              <a:t>.Физиолого-гигиенические </a:t>
            </a:r>
            <a:r>
              <a:rPr lang="ru-RU" dirty="0" smtClean="0"/>
              <a:t>принципы организации учебно-воспитательного процесса в образовательных учреждениях</a:t>
            </a:r>
          </a:p>
          <a:p>
            <a:pPr algn="ctr">
              <a:buNone/>
            </a:pPr>
            <a:r>
              <a:rPr lang="ru-RU" dirty="0" smtClean="0"/>
              <a:t> </a:t>
            </a:r>
          </a:p>
          <a:p>
            <a:pPr algn="ctr">
              <a:buNone/>
            </a:pPr>
            <a:endParaRPr lang="ru-RU" sz="3200" dirty="0" smtClean="0">
              <a:latin typeface="Times New Roman" pitchFamily="18" charset="0"/>
              <a:cs typeface="Times New Roman" pitchFamily="18" charset="0"/>
            </a:endParaRPr>
          </a:p>
          <a:p>
            <a:pPr algn="ctr">
              <a:buNone/>
            </a:pPr>
            <a:endParaRPr lang="ru-RU" sz="3200" dirty="0" smtClean="0">
              <a:latin typeface="Times New Roman" pitchFamily="18" charset="0"/>
              <a:cs typeface="Times New Roman" pitchFamily="18" charset="0"/>
            </a:endParaRPr>
          </a:p>
          <a:p>
            <a:endParaRPr lang="ru-RU" dirty="0" smtClean="0"/>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214282" y="274638"/>
            <a:ext cx="8429684" cy="1296974"/>
          </a:xfrm>
          <a:solidFill>
            <a:schemeClr val="accent4">
              <a:lumMod val="20000"/>
              <a:lumOff val="80000"/>
            </a:schemeClr>
          </a:solidFill>
        </p:spPr>
        <p:txBody>
          <a:bodyPr/>
          <a:lstStyle/>
          <a:p>
            <a:pPr algn="ctr"/>
            <a:r>
              <a:rPr lang="ru-RU" b="1" dirty="0" smtClean="0">
                <a:solidFill>
                  <a:srgbClr val="7030A0"/>
                </a:solidFill>
              </a:rPr>
              <a:t>ПЛАН (</a:t>
            </a:r>
            <a:r>
              <a:rPr lang="ru-RU" b="1" i="1" dirty="0" smtClean="0">
                <a:solidFill>
                  <a:srgbClr val="7030A0"/>
                </a:solidFill>
              </a:rPr>
              <a:t>основные положения</a:t>
            </a:r>
            <a:r>
              <a:rPr lang="ru-RU" dirty="0" smtClean="0"/>
              <a:t>)</a:t>
            </a:r>
            <a:endParaRPr lang="ru-RU" dirty="0"/>
          </a:p>
        </p:txBody>
      </p:sp>
      <p:sp>
        <p:nvSpPr>
          <p:cNvPr id="5" name="Содержимое 4"/>
          <p:cNvSpPr>
            <a:spLocks noGrp="1"/>
          </p:cNvSpPr>
          <p:nvPr>
            <p:ph sz="quarter" idx="1"/>
          </p:nvPr>
        </p:nvSpPr>
        <p:spPr>
          <a:solidFill>
            <a:schemeClr val="bg1">
              <a:lumMod val="95000"/>
            </a:schemeClr>
          </a:solidFill>
        </p:spPr>
        <p:txBody>
          <a:bodyPr>
            <a:normAutofit lnSpcReduction="10000"/>
          </a:bodyPr>
          <a:lstStyle/>
          <a:p>
            <a:pPr marL="880110" lvl="1" indent="-514350">
              <a:buAutoNum type="arabicPeriod"/>
            </a:pPr>
            <a:r>
              <a:rPr lang="ru-RU" sz="2800" b="1" dirty="0" smtClean="0">
                <a:latin typeface="Times New Roman" pitchFamily="18" charset="0"/>
                <a:cs typeface="Times New Roman" pitchFamily="18" charset="0"/>
              </a:rPr>
              <a:t>Анатомо-физиологические особенности детей школьников.</a:t>
            </a:r>
          </a:p>
          <a:p>
            <a:pPr marL="880110" lvl="1" indent="-514350">
              <a:buAutoNum type="arabicPeriod"/>
            </a:pPr>
            <a:r>
              <a:rPr lang="ru-RU" sz="2800" b="1" dirty="0" smtClean="0">
                <a:latin typeface="Times New Roman" pitchFamily="18" charset="0"/>
                <a:cs typeface="Times New Roman" pitchFamily="18" charset="0"/>
              </a:rPr>
              <a:t> Режим дня школьников младшего, среднего и старшего школьного возраста</a:t>
            </a:r>
          </a:p>
          <a:p>
            <a:pPr marL="880110" lvl="1" indent="-514350">
              <a:buAutoNum type="arabicPeriod"/>
            </a:pPr>
            <a:r>
              <a:rPr lang="ru-RU" sz="2800" b="1" dirty="0" smtClean="0">
                <a:latin typeface="Times New Roman" pitchFamily="18" charset="0"/>
                <a:cs typeface="Times New Roman" pitchFamily="18" charset="0"/>
              </a:rPr>
              <a:t>  Гигиенические принципы организации учебного процесса в школе.</a:t>
            </a:r>
          </a:p>
          <a:p>
            <a:pPr marL="880110" lvl="1" indent="-514350">
              <a:buAutoNum type="arabicPeriod"/>
            </a:pPr>
            <a:r>
              <a:rPr lang="ru-RU" sz="2800" b="1" dirty="0" smtClean="0">
                <a:latin typeface="Times New Roman" pitchFamily="18" charset="0"/>
                <a:cs typeface="Times New Roman" pitchFamily="18" charset="0"/>
              </a:rPr>
              <a:t>  Гигиенические требования к расписанию, уроку, организации перемен.</a:t>
            </a:r>
          </a:p>
          <a:p>
            <a:pPr marL="822960" lvl="1" indent="-457200">
              <a:buFont typeface="+mj-lt"/>
              <a:buAutoNum type="arabicPeriod"/>
            </a:pP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lumMod val="95000"/>
            </a:schemeClr>
          </a:solidFill>
        </p:spPr>
        <p:txBody>
          <a:bodyPr>
            <a:noAutofit/>
          </a:bodyPr>
          <a:lstStyle/>
          <a:p>
            <a:pPr algn="ctr"/>
            <a:r>
              <a:rPr lang="ru-RU" sz="3600" b="1" dirty="0" smtClean="0">
                <a:solidFill>
                  <a:srgbClr val="7030A0"/>
                </a:solidFill>
                <a:effectLst>
                  <a:outerShdw blurRad="38100" dist="38100" dir="2700000" algn="tl">
                    <a:srgbClr val="000000">
                      <a:alpha val="43137"/>
                    </a:srgbClr>
                  </a:outerShdw>
                </a:effectLst>
                <a:latin typeface="Tahoma" pitchFamily="34" charset="0"/>
                <a:cs typeface="Tahoma" pitchFamily="34" charset="0"/>
              </a:rPr>
              <a:t>ИСТОРИЯ </a:t>
            </a:r>
            <a:r>
              <a:rPr lang="ru-RU" sz="3600" b="1" dirty="0" smtClean="0">
                <a:solidFill>
                  <a:srgbClr val="7030A0"/>
                </a:solidFill>
                <a:latin typeface="Tahoma" pitchFamily="34" charset="0"/>
                <a:cs typeface="Tahoma" pitchFamily="34" charset="0"/>
              </a:rPr>
              <a:t/>
            </a:r>
            <a:br>
              <a:rPr lang="ru-RU" sz="3600" b="1" dirty="0" smtClean="0">
                <a:solidFill>
                  <a:srgbClr val="7030A0"/>
                </a:solidFill>
                <a:latin typeface="Tahoma" pitchFamily="34" charset="0"/>
                <a:cs typeface="Tahoma" pitchFamily="34" charset="0"/>
              </a:rPr>
            </a:br>
            <a:r>
              <a:rPr lang="ru-RU" sz="3600" b="1" dirty="0" smtClean="0">
                <a:solidFill>
                  <a:srgbClr val="7030A0"/>
                </a:solidFill>
                <a:latin typeface="Tahoma" pitchFamily="34" charset="0"/>
                <a:cs typeface="Tahoma" pitchFamily="34" charset="0"/>
              </a:rPr>
              <a:t>образования в России</a:t>
            </a:r>
            <a:endParaRPr lang="ru-RU" sz="3600" b="1" dirty="0">
              <a:solidFill>
                <a:srgbClr val="7030A0"/>
              </a:solidFill>
              <a:latin typeface="Tahoma" pitchFamily="34" charset="0"/>
              <a:cs typeface="Tahoma" pitchFamily="34" charset="0"/>
            </a:endParaRPr>
          </a:p>
        </p:txBody>
      </p:sp>
      <p:sp>
        <p:nvSpPr>
          <p:cNvPr id="3" name="Содержимое 2"/>
          <p:cNvSpPr>
            <a:spLocks noGrp="1"/>
          </p:cNvSpPr>
          <p:nvPr>
            <p:ph sz="quarter" idx="1"/>
          </p:nvPr>
        </p:nvSpPr>
        <p:spPr/>
        <p:txBody>
          <a:bodyPr/>
          <a:lstStyle/>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udcenter.mtuci.ru/stories/35/diagramm_3.gif"/>
          <p:cNvPicPr>
            <a:picLocks noChangeAspect="1" noChangeArrowheads="1"/>
          </p:cNvPicPr>
          <p:nvPr/>
        </p:nvPicPr>
        <p:blipFill>
          <a:blip r:embed="rId2"/>
          <a:srcRect/>
          <a:stretch>
            <a:fillRect/>
          </a:stretch>
        </p:blipFill>
        <p:spPr bwMode="auto">
          <a:xfrm>
            <a:off x="-112736" y="357166"/>
            <a:ext cx="9003651" cy="607223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74638"/>
            <a:ext cx="8572560" cy="1296974"/>
          </a:xfrm>
          <a:solidFill>
            <a:schemeClr val="accent4">
              <a:lumMod val="20000"/>
              <a:lumOff val="80000"/>
            </a:schemeClr>
          </a:solidFill>
        </p:spPr>
        <p:txBody>
          <a:bodyPr>
            <a:normAutofit fontScale="90000"/>
          </a:bodyPr>
          <a:lstStyle/>
          <a:p>
            <a:pPr algn="ctr"/>
            <a:r>
              <a:rPr lang="ru-RU" b="1" dirty="0" smtClean="0">
                <a:solidFill>
                  <a:srgbClr val="7030A0"/>
                </a:solidFill>
                <a:effectLst>
                  <a:outerShdw blurRad="38100" dist="38100" dir="2700000" algn="tl">
                    <a:srgbClr val="000000">
                      <a:alpha val="43137"/>
                    </a:srgbClr>
                  </a:outerShdw>
                </a:effectLst>
              </a:rPr>
              <a:t>ТИПЫ</a:t>
            </a:r>
            <a:r>
              <a:rPr lang="ru-RU" b="1" strike="sngStrike" dirty="0" smtClean="0">
                <a:solidFill>
                  <a:srgbClr val="7030A0"/>
                </a:solidFill>
              </a:rPr>
              <a:t> </a:t>
            </a:r>
            <a:r>
              <a:rPr lang="ru-RU" b="1" dirty="0" smtClean="0">
                <a:solidFill>
                  <a:srgbClr val="7030A0"/>
                </a:solidFill>
              </a:rPr>
              <a:t>учебных заведений (образовательных учреждений) в современной России</a:t>
            </a:r>
          </a:p>
        </p:txBody>
      </p:sp>
      <p:sp>
        <p:nvSpPr>
          <p:cNvPr id="3" name="Содержимое 2"/>
          <p:cNvSpPr>
            <a:spLocks noGrp="1"/>
          </p:cNvSpPr>
          <p:nvPr>
            <p:ph sz="quarter" idx="1"/>
          </p:nvPr>
        </p:nvSpPr>
        <p:spPr/>
        <p:txBody>
          <a:bodyPr>
            <a:normAutofit fontScale="85000" lnSpcReduction="10000"/>
          </a:bodyPr>
          <a:lstStyle/>
          <a:p>
            <a:pPr>
              <a:buNone/>
            </a:pPr>
            <a:r>
              <a:rPr lang="ru-RU" dirty="0" smtClean="0"/>
              <a:t>  </a:t>
            </a:r>
          </a:p>
          <a:p>
            <a:pPr>
              <a:buNone/>
            </a:pPr>
            <a:r>
              <a:rPr lang="en-US" dirty="0" smtClean="0"/>
              <a:t>    </a:t>
            </a:r>
            <a:r>
              <a:rPr lang="ru-RU" dirty="0" smtClean="0"/>
              <a:t>1) дошкольные;</a:t>
            </a:r>
            <a:br>
              <a:rPr lang="ru-RU" dirty="0" smtClean="0"/>
            </a:br>
            <a:r>
              <a:rPr lang="ru-RU" dirty="0" smtClean="0"/>
              <a:t>2) общеобразовательные (начального общего, основного общего, среднего (полного) общего образования);</a:t>
            </a:r>
            <a:br>
              <a:rPr lang="ru-RU" dirty="0" smtClean="0"/>
            </a:br>
            <a:r>
              <a:rPr lang="ru-RU" dirty="0" smtClean="0"/>
              <a:t>3) учреждения начального профессионального, среднего профессионального, высшего профессионального и послевузовского профессионального образования;</a:t>
            </a:r>
            <a:br>
              <a:rPr lang="ru-RU" dirty="0" smtClean="0"/>
            </a:br>
            <a:r>
              <a:rPr lang="ru-RU" dirty="0" smtClean="0"/>
              <a:t>4) учреждения дополнительного образования взрослых;</a:t>
            </a:r>
            <a:br>
              <a:rPr lang="ru-RU" dirty="0" smtClean="0"/>
            </a:br>
            <a:r>
              <a:rPr lang="ru-RU" dirty="0" smtClean="0"/>
              <a:t>5) специальные (коррекционные) для обучающихся, воспитанников с отклонениями в развитии;</a:t>
            </a:r>
            <a:br>
              <a:rPr lang="ru-RU" dirty="0" smtClean="0"/>
            </a:br>
            <a:r>
              <a:rPr lang="ru-RU" dirty="0" smtClean="0"/>
              <a:t>6) учреждения для детей-сирот и детей, оставшихся без попечения родителей (законных представителей);</a:t>
            </a:r>
            <a:br>
              <a:rPr lang="ru-RU" dirty="0" smtClean="0"/>
            </a:br>
            <a:r>
              <a:rPr lang="ru-RU" dirty="0" smtClean="0"/>
              <a:t>7) учреждения дополнительного образования детей;</a:t>
            </a:r>
            <a:br>
              <a:rPr lang="ru-RU" dirty="0" smtClean="0"/>
            </a:br>
            <a:r>
              <a:rPr lang="ru-RU" dirty="0" smtClean="0"/>
              <a:t>8) другие учреждения, осуществляющие образовательный процесс. </a:t>
            </a:r>
          </a:p>
          <a:p>
            <a:r>
              <a:rPr lang="ru-RU" dirty="0" smtClean="0"/>
              <a:t>  </a:t>
            </a: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3050"/>
            <a:ext cx="8429684" cy="1155686"/>
          </a:xfrm>
          <a:solidFill>
            <a:schemeClr val="accent4">
              <a:lumMod val="20000"/>
              <a:lumOff val="80000"/>
            </a:schemeClr>
          </a:solidFill>
        </p:spPr>
        <p:txBody>
          <a:bodyPr/>
          <a:lstStyle/>
          <a:p>
            <a:pPr algn="ctr"/>
            <a:r>
              <a:rPr lang="ru-RU" b="1" dirty="0" smtClean="0">
                <a:solidFill>
                  <a:srgbClr val="7030A0"/>
                </a:solidFill>
                <a:latin typeface="Times New Roman" pitchFamily="18" charset="0"/>
                <a:cs typeface="Times New Roman" pitchFamily="18" charset="0"/>
              </a:rPr>
              <a:t>ОБРАЗОВАТЕЛЬНЫЕ УЧРЕЖДЕНИЯ</a:t>
            </a:r>
            <a:endParaRPr lang="ru-RU" b="1" dirty="0">
              <a:solidFill>
                <a:srgbClr val="7030A0"/>
              </a:solidFill>
              <a:latin typeface="Times New Roman" pitchFamily="18" charset="0"/>
              <a:cs typeface="Times New Roman" pitchFamily="18" charset="0"/>
            </a:endParaRPr>
          </a:p>
        </p:txBody>
      </p:sp>
      <p:sp>
        <p:nvSpPr>
          <p:cNvPr id="5" name="Содержимое 4"/>
          <p:cNvSpPr>
            <a:spLocks noGrp="1"/>
          </p:cNvSpPr>
          <p:nvPr>
            <p:ph sz="quarter" idx="2"/>
          </p:nvPr>
        </p:nvSpPr>
        <p:spPr/>
        <p:txBody>
          <a:bodyPr/>
          <a:lstStyle/>
          <a:p>
            <a:endParaRPr lang="ru-RU" dirty="0"/>
          </a:p>
        </p:txBody>
      </p:sp>
      <p:sp>
        <p:nvSpPr>
          <p:cNvPr id="7" name="Содержимое 6"/>
          <p:cNvSpPr>
            <a:spLocks noGrp="1"/>
          </p:cNvSpPr>
          <p:nvPr>
            <p:ph sz="quarter" idx="4"/>
          </p:nvPr>
        </p:nvSpPr>
        <p:spPr/>
        <p:txBody>
          <a:bodyPr/>
          <a:lstStyle/>
          <a:p>
            <a:endParaRPr lang="ru-RU" dirty="0"/>
          </a:p>
        </p:txBody>
      </p:sp>
      <p:sp>
        <p:nvSpPr>
          <p:cNvPr id="4" name="Текст 3"/>
          <p:cNvSpPr>
            <a:spLocks noGrp="1"/>
          </p:cNvSpPr>
          <p:nvPr>
            <p:ph type="body" sz="quarter" idx="1"/>
          </p:nvPr>
        </p:nvSpPr>
        <p:spPr>
          <a:solidFill>
            <a:schemeClr val="accent5">
              <a:lumMod val="75000"/>
            </a:schemeClr>
          </a:solidFill>
        </p:spPr>
        <p:txBody>
          <a:bodyPr/>
          <a:lstStyle/>
          <a:p>
            <a:pPr algn="ctr"/>
            <a:r>
              <a:rPr lang="ru-RU" dirty="0" smtClean="0"/>
              <a:t>типы</a:t>
            </a:r>
            <a:endParaRPr lang="ru-RU" dirty="0"/>
          </a:p>
        </p:txBody>
      </p:sp>
      <p:sp>
        <p:nvSpPr>
          <p:cNvPr id="6" name="Текст 5"/>
          <p:cNvSpPr>
            <a:spLocks noGrp="1"/>
          </p:cNvSpPr>
          <p:nvPr>
            <p:ph type="body" sz="quarter" idx="3"/>
          </p:nvPr>
        </p:nvSpPr>
        <p:spPr>
          <a:solidFill>
            <a:srgbClr val="7030A0"/>
          </a:solidFill>
        </p:spPr>
        <p:txBody>
          <a:bodyPr/>
          <a:lstStyle/>
          <a:p>
            <a:r>
              <a:rPr lang="ru-RU" dirty="0" smtClean="0"/>
              <a:t>количество школьников</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b="1" i="1" dirty="0" smtClean="0"/>
              <a:t>К истории</a:t>
            </a:r>
            <a:endParaRPr lang="ru-RU" b="1" i="1" dirty="0"/>
          </a:p>
        </p:txBody>
      </p:sp>
      <p:sp>
        <p:nvSpPr>
          <p:cNvPr id="8" name="Содержимое 7"/>
          <p:cNvSpPr>
            <a:spLocks noGrp="1"/>
          </p:cNvSpPr>
          <p:nvPr>
            <p:ph sz="quarter" idx="1"/>
          </p:nvPr>
        </p:nvSpPr>
        <p:spPr/>
        <p:txBody>
          <a:bodyPr>
            <a:normAutofit fontScale="55000" lnSpcReduction="20000"/>
          </a:bodyPr>
          <a:lstStyle/>
          <a:p>
            <a:r>
              <a:rPr lang="ru-RU" b="1" dirty="0" smtClean="0"/>
              <a:t>ГИГИЕНИЧЕСКИЕ ТРЕБОВАНИЯ К РАСПИСАНИЮ УРОКОВ </a:t>
            </a:r>
            <a:r>
              <a:rPr lang="ru-RU" b="1" baseline="30000" dirty="0" smtClean="0"/>
              <a:t>1</a:t>
            </a:r>
            <a:r>
              <a:rPr lang="ru-RU" b="1" dirty="0" smtClean="0"/>
              <a:t> </a:t>
            </a:r>
          </a:p>
          <a:p>
            <a:r>
              <a:rPr lang="ru-RU" dirty="0" smtClean="0"/>
              <a:t>  (</a:t>
            </a:r>
            <a:r>
              <a:rPr lang="ru-RU" baseline="30000" dirty="0" smtClean="0"/>
              <a:t>1</a:t>
            </a:r>
            <a:r>
              <a:rPr lang="ru-RU" dirty="0" smtClean="0"/>
              <a:t> Эрисман Ф. Ф. Избранные произведения.—М.: </a:t>
            </a:r>
            <a:r>
              <a:rPr lang="ru-RU" dirty="0" err="1" smtClean="0"/>
              <a:t>Медгиз</a:t>
            </a:r>
            <a:r>
              <a:rPr lang="ru-RU" dirty="0" smtClean="0"/>
              <a:t>, 1959, с. 230—235.)</a:t>
            </a:r>
          </a:p>
          <a:p>
            <a:r>
              <a:rPr lang="ru-RU" b="1" dirty="0" smtClean="0"/>
              <a:t>Ф. Ф. ЭРИСМАН (1842—1915)</a:t>
            </a:r>
          </a:p>
          <a:p>
            <a:r>
              <a:rPr lang="ru-RU" dirty="0" smtClean="0"/>
              <a:t>Предварительные замечания. Первый доклад по этому вопросу был сделан господином доктором </a:t>
            </a:r>
            <a:r>
              <a:rPr lang="ru-RU" dirty="0" err="1" smtClean="0"/>
              <a:t>Вердером</a:t>
            </a:r>
            <a:r>
              <a:rPr lang="ru-RU" dirty="0" smtClean="0"/>
              <a:t>, ректором </a:t>
            </a:r>
            <a:r>
              <a:rPr lang="ru-RU" dirty="0" err="1" smtClean="0"/>
              <a:t>Базельского</a:t>
            </a:r>
            <a:r>
              <a:rPr lang="ru-RU" dirty="0" smtClean="0"/>
              <a:t> университета и напечатан в I тетради «</a:t>
            </a:r>
            <a:r>
              <a:rPr lang="ru-RU" dirty="0" err="1" smtClean="0"/>
              <a:t>Jahrbuches</a:t>
            </a:r>
            <a:r>
              <a:rPr lang="ru-RU" dirty="0" smtClean="0"/>
              <a:t> </a:t>
            </a:r>
            <a:r>
              <a:rPr lang="ru-RU" dirty="0" err="1" smtClean="0"/>
              <a:t>der</a:t>
            </a:r>
            <a:r>
              <a:rPr lang="ru-RU" dirty="0" smtClean="0"/>
              <a:t> </a:t>
            </a:r>
            <a:r>
              <a:rPr lang="ru-RU" dirty="0" err="1" smtClean="0"/>
              <a:t>Schweiz</a:t>
            </a:r>
            <a:r>
              <a:rPr lang="ru-RU" dirty="0" smtClean="0"/>
              <a:t> </a:t>
            </a:r>
            <a:r>
              <a:rPr lang="ru-RU" dirty="0" err="1" smtClean="0"/>
              <a:t>Gessellschaft</a:t>
            </a:r>
            <a:r>
              <a:rPr lang="ru-RU" dirty="0" smtClean="0"/>
              <a:t> </a:t>
            </a:r>
            <a:r>
              <a:rPr lang="ru-RU" dirty="0" err="1" smtClean="0"/>
              <a:t>der</a:t>
            </a:r>
            <a:r>
              <a:rPr lang="ru-RU" dirty="0" smtClean="0"/>
              <a:t> </a:t>
            </a:r>
            <a:r>
              <a:rPr lang="ru-RU" dirty="0" err="1" smtClean="0"/>
              <a:t>Shulgesundheitspflege</a:t>
            </a:r>
            <a:r>
              <a:rPr lang="ru-RU" dirty="0" smtClean="0"/>
              <a:t>». Докладчик выставил следующие положения:</a:t>
            </a:r>
          </a:p>
          <a:p>
            <a:r>
              <a:rPr lang="ru-RU" dirty="0" smtClean="0"/>
              <a:t>1. Расписание уроков с самых младших классов чересчур сильно перегружено; необходимо поэтому разгрузить его.</a:t>
            </a:r>
          </a:p>
          <a:p>
            <a:r>
              <a:rPr lang="ru-RU" dirty="0" smtClean="0"/>
              <a:t>2. Необходимо по возможности в таком порядке распределить уроки, чтобы имелась благотворная смена их и создана возможность равномерного распределения домашних заданий; вредящий здоровью порядок расстановки уроков должен быть устранен из расписания.</a:t>
            </a:r>
          </a:p>
          <a:p>
            <a:r>
              <a:rPr lang="ru-RU" dirty="0" smtClean="0"/>
              <a:t>3. Между отдельными уроками необходимы четвертьчасовые перемены.</a:t>
            </a:r>
          </a:p>
          <a:p>
            <a:r>
              <a:rPr lang="ru-RU" dirty="0" smtClean="0"/>
              <a:t>4. Каникулы должны быть такой продолжительности, чтобы они действительно давали ученику возможность хорошо отдохнуть.</a:t>
            </a:r>
          </a:p>
          <a:p>
            <a:r>
              <a:rPr lang="ru-RU" dirty="0" smtClean="0"/>
              <a:t>Содоклад. Уважаемое собрание! В первую очередь я позволю себе выразить благодарность господину докладчику за объективное изложение материала и за откровенность, с которой он высказался по некоторым вопросам.</a:t>
            </a:r>
          </a:p>
          <a:p>
            <a:r>
              <a:rPr lang="ru-RU" dirty="0" smtClean="0"/>
              <a:t>Слушая доклад господина доктора </a:t>
            </a:r>
            <a:r>
              <a:rPr lang="ru-RU" dirty="0" err="1" smtClean="0"/>
              <a:t>Вердера</a:t>
            </a:r>
            <a:r>
              <a:rPr lang="ru-RU" dirty="0" smtClean="0"/>
              <a:t>, можно подумать, что это говорит врач или гигиенист, который специально занимался вопросами школьной гигиены. Это — самый большой комплимент, который я со своей точки зрения могу сделать докладчику по этому вопросу. Пусть он на это не обижается!</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b="1" i="1" dirty="0" smtClean="0"/>
              <a:t>К истории</a:t>
            </a:r>
            <a:endParaRPr lang="ru-RU" b="1" i="1" dirty="0"/>
          </a:p>
        </p:txBody>
      </p:sp>
      <p:sp>
        <p:nvSpPr>
          <p:cNvPr id="8" name="Содержимое 7"/>
          <p:cNvSpPr>
            <a:spLocks noGrp="1"/>
          </p:cNvSpPr>
          <p:nvPr>
            <p:ph sz="quarter" idx="1"/>
          </p:nvPr>
        </p:nvSpPr>
        <p:spPr/>
        <p:txBody>
          <a:bodyPr>
            <a:normAutofit fontScale="62500" lnSpcReduction="20000"/>
          </a:bodyPr>
          <a:lstStyle/>
          <a:p>
            <a:r>
              <a:rPr lang="ru-RU" dirty="0" smtClean="0"/>
              <a:t>В коротком слове нельзя высказаться обо всем, не говоря уже об исчерпывающем изложении всего, что было бы достойно внимания собрания. В большей части господин докладчик уже снял с меня этот труд. Поэтому я ограничусь только немногими вопросами и, наконец, позволю себе дополнить тезисы господина </a:t>
            </a:r>
            <a:r>
              <a:rPr lang="ru-RU" dirty="0" err="1" smtClean="0"/>
              <a:t>Вердера</a:t>
            </a:r>
            <a:r>
              <a:rPr lang="ru-RU" dirty="0" smtClean="0"/>
              <a:t>, с которым я в общем согласен, еще некоторыми.</a:t>
            </a:r>
          </a:p>
          <a:p>
            <a:r>
              <a:rPr lang="ru-RU" dirty="0" smtClean="0"/>
              <a:t>В первую очередь я бы хотел обратить внимание на одно недоразумение, к которому может дать повод одно замечание во вступительном слове господина докладчика. Он сказал: «При этом может случиться, что взгляды обоих (гигиениста и педагога) могут значительно расходиться, так как здесь (у гигиениста) говорит только теория, там (у педагога) также и практика».</a:t>
            </a:r>
          </a:p>
          <a:p>
            <a:r>
              <a:rPr lang="ru-RU" dirty="0" smtClean="0"/>
              <a:t>Мне кажется, что такое разделение по существу своему неправильно. Я не хочу сплетать здесь никакого особенного лаврового венка для врачей; но я бы хотел все же подчеркнуть, что они в своих требованиях в области школьной гигиены не опираются исключительно на теоретические соображения. Об этом необходимо сказать, так как уже нередко пользовались таким обоснованием, чтобы, не долго думая, отклонить наши предложения или даже высмеять их. Непосредственное наблюдение в школе и над школьниками, массовые обследования, произведенные в течение последних трех десятилетий врачами и гигиенистами (изучение условий роста детей, механизма сидения и положения для письма, обследование глаз, ушей, носа, позвоночника, определение утомляемости и т. д.), составляют научную и одновременно практическую основу врачебных требований. Эти требования возникли из жизни; современная школьная практика их выдвинула и они не выдуманы за кабинетным столом.</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b="1" i="1" dirty="0" smtClean="0"/>
              <a:t>К истории</a:t>
            </a:r>
            <a:endParaRPr lang="ru-RU" b="1" i="1" dirty="0"/>
          </a:p>
        </p:txBody>
      </p:sp>
      <p:sp>
        <p:nvSpPr>
          <p:cNvPr id="8" name="Содержимое 7"/>
          <p:cNvSpPr>
            <a:spLocks noGrp="1"/>
          </p:cNvSpPr>
          <p:nvPr>
            <p:ph sz="quarter" idx="1"/>
          </p:nvPr>
        </p:nvSpPr>
        <p:spPr/>
        <p:txBody>
          <a:bodyPr>
            <a:normAutofit fontScale="62500" lnSpcReduction="20000"/>
          </a:bodyPr>
          <a:lstStyle/>
          <a:p>
            <a:r>
              <a:rPr lang="ru-RU" dirty="0" smtClean="0"/>
              <a:t>. </a:t>
            </a:r>
            <a:endParaRPr lang="en-US" dirty="0" smtClean="0"/>
          </a:p>
          <a:p>
            <a:r>
              <a:rPr lang="ru-RU" dirty="0" smtClean="0"/>
              <a:t>Было бы, таким образом, неправильно обозначать их как «теоретические» и этим одновременно противопоставлять их известным образом «практике». И что может противопоставить этим требованиями врачей, опирающимся непосредственно на научные наблюдения, так называемая «практика» педагогов там, где она их отклоняет? Обладает ли она противоположными наблюдениями? Поставила ли она обследования, проводящие к другим результатам и могущие парализовать предложения врачей? Ничего подобного. Так называемая «практика», поскольку она противопоставляется «теории», является в некоторой части рутиной, в некоторой части плодом целесообразных устремлений, которым, правда, нельзя отказать в известном обосновании, но которые ни в коем случае не должны решать, должны ли быть приняты во внимание научно обоснованные требования врачей. Эти правильные соображения следует иметь в виду только в вопросе, как требования врачей должны быть выполнены.</a:t>
            </a:r>
          </a:p>
          <a:p>
            <a:r>
              <a:rPr lang="ru-RU" dirty="0" smtClean="0"/>
              <a:t>Затронутый здесь вопрос очень важен, но в настоящий момент я не могу дольше на нем останавливаться. Я далек от того, чтобы сказанным бросить упрек тем педагогам, которые не сразу горячо приветствуют предложения врачей. Я только считал своим долгом отвести правильное место понятиям «теории» и «практики» в их применении по отношению к интересующему нас предмету.</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b="1" i="1" dirty="0" smtClean="0"/>
              <a:t>К истории</a:t>
            </a:r>
            <a:endParaRPr lang="ru-RU" b="1" i="1" dirty="0"/>
          </a:p>
        </p:txBody>
      </p:sp>
      <p:sp>
        <p:nvSpPr>
          <p:cNvPr id="8" name="Содержимое 7"/>
          <p:cNvSpPr>
            <a:spLocks noGrp="1"/>
          </p:cNvSpPr>
          <p:nvPr>
            <p:ph sz="quarter" idx="1"/>
          </p:nvPr>
        </p:nvSpPr>
        <p:spPr/>
        <p:txBody>
          <a:bodyPr>
            <a:normAutofit fontScale="70000" lnSpcReduction="20000"/>
          </a:bodyPr>
          <a:lstStyle/>
          <a:p>
            <a:pPr>
              <a:buNone/>
            </a:pPr>
            <a:endParaRPr lang="en-US" dirty="0" smtClean="0"/>
          </a:p>
          <a:p>
            <a:r>
              <a:rPr lang="ru-RU" dirty="0" smtClean="0"/>
              <a:t>С первым тезисом господина докладчика я полностью согласен. Его доклад в этом отношении содержит действительно золотые слова. И если разгружать, то надо естественно начинать с младших классов, так как здесь контраст между предыдущей свободой ребенка и принуждением, которое связано с регулярным посещением школы, является наибольшим и так как в действительности этот переход проявляется у детей многими болезненными явлениями. От 16 до 18 часов спокойного сидения в неделю при более или менее напряженном внимании вполне достаточно для шестилетних крошек. Но и в старших классах и особенно в так называемых высших школах количество уроков часто чересчур большое. От 30 до 32 уроков в неделю должно быть максимумом допустимого. Вместо этого нередко встречаются 34, иногда даже 36 часов, и это уже чересчур. Нельзя допустить, чтобы учащихся лишали даже послеобеденного освобождения от занятий по средам, как это имеет место тут и там. Как раз в середине недели это свободное послеобеденное время имеет особое значение, и расписание уроков, по которому оно занято тем или другим видом занятий, властями не должно разрешаться</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rosh.at.ua/images/standart_jpg.jpg"/>
          <p:cNvPicPr>
            <a:picLocks noChangeAspect="1" noChangeArrowheads="1"/>
          </p:cNvPicPr>
          <p:nvPr/>
        </p:nvPicPr>
        <p:blipFill>
          <a:blip r:embed="rId2"/>
          <a:srcRect/>
          <a:stretch>
            <a:fillRect/>
          </a:stretch>
        </p:blipFill>
        <p:spPr bwMode="auto">
          <a:xfrm>
            <a:off x="2643174" y="1000108"/>
            <a:ext cx="3686175" cy="4448175"/>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ВКЛАД ШКОЛЫ</a:t>
            </a:r>
            <a:endParaRPr lang="ru-RU" dirty="0"/>
          </a:p>
        </p:txBody>
      </p:sp>
      <p:sp>
        <p:nvSpPr>
          <p:cNvPr id="3" name="Содержимое 2"/>
          <p:cNvSpPr>
            <a:spLocks noGrp="1"/>
          </p:cNvSpPr>
          <p:nvPr>
            <p:ph sz="quarter" idx="1"/>
          </p:nvPr>
        </p:nvSpPr>
        <p:spPr/>
        <p:txBody>
          <a:bodyPr/>
          <a:lstStyle/>
          <a:p>
            <a:r>
              <a:rPr lang="ru-RU" dirty="0" smtClean="0"/>
              <a:t>Картинка из </a:t>
            </a:r>
            <a:r>
              <a:rPr lang="ru-RU" dirty="0" err="1" smtClean="0"/>
              <a:t>КУчмы</a:t>
            </a: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7400948" cy="725470"/>
          </a:xfrm>
        </p:spPr>
        <p:txBody>
          <a:bodyPr/>
          <a:lstStyle/>
          <a:p>
            <a:pPr algn="ctr"/>
            <a:r>
              <a:rPr lang="ru-RU" dirty="0" smtClean="0"/>
              <a:t>      Динамика нарушений, %</a:t>
            </a:r>
            <a:endParaRPr lang="ru-RU" dirty="0"/>
          </a:p>
        </p:txBody>
      </p:sp>
      <p:graphicFrame>
        <p:nvGraphicFramePr>
          <p:cNvPr id="6" name="Содержимое 5"/>
          <p:cNvGraphicFramePr>
            <a:graphicFrameLocks noGrp="1"/>
          </p:cNvGraphicFramePr>
          <p:nvPr>
            <p:ph sz="quarter" idx="1"/>
          </p:nvPr>
        </p:nvGraphicFramePr>
        <p:xfrm>
          <a:off x="457200" y="1071545"/>
          <a:ext cx="7972451" cy="5638800"/>
        </p:xfrm>
        <a:graphic>
          <a:graphicData uri="http://schemas.openxmlformats.org/drawingml/2006/table">
            <a:tbl>
              <a:tblPr firstRow="1" bandRow="1">
                <a:tableStyleId>{5C22544A-7EE6-4342-B048-85BDC9FD1C3A}</a:tableStyleId>
              </a:tblPr>
              <a:tblGrid>
                <a:gridCol w="2114537"/>
                <a:gridCol w="1074444"/>
                <a:gridCol w="1594490"/>
                <a:gridCol w="1594490"/>
                <a:gridCol w="1594490"/>
              </a:tblGrid>
              <a:tr h="798661">
                <a:tc>
                  <a:txBody>
                    <a:bodyPr/>
                    <a:lstStyle/>
                    <a:p>
                      <a:pPr algn="ctr"/>
                      <a:r>
                        <a:rPr lang="ru-RU" sz="1600" dirty="0" smtClean="0"/>
                        <a:t>Контингент</a:t>
                      </a:r>
                      <a:endParaRPr lang="ru-RU" sz="1600" dirty="0"/>
                    </a:p>
                  </a:txBody>
                  <a:tcPr/>
                </a:tc>
                <a:tc>
                  <a:txBody>
                    <a:bodyPr/>
                    <a:lstStyle/>
                    <a:p>
                      <a:pPr algn="ctr"/>
                      <a:r>
                        <a:rPr lang="ru-RU" sz="1600" dirty="0" smtClean="0"/>
                        <a:t> Всего</a:t>
                      </a:r>
                      <a:endParaRPr lang="ru-RU" sz="1600" dirty="0"/>
                    </a:p>
                  </a:txBody>
                  <a:tcPr/>
                </a:tc>
                <a:tc>
                  <a:txBody>
                    <a:bodyPr/>
                    <a:lstStyle/>
                    <a:p>
                      <a:pPr algn="ctr"/>
                      <a:r>
                        <a:rPr lang="ru-RU" sz="1600" dirty="0" smtClean="0"/>
                        <a:t>Снижение остроты зрения</a:t>
                      </a:r>
                      <a:endParaRPr lang="ru-RU" sz="1600" dirty="0"/>
                    </a:p>
                  </a:txBody>
                  <a:tcPr/>
                </a:tc>
                <a:tc>
                  <a:txBody>
                    <a:bodyPr/>
                    <a:lstStyle/>
                    <a:p>
                      <a:pPr algn="ctr"/>
                      <a:r>
                        <a:rPr lang="ru-RU" sz="1600" dirty="0" smtClean="0"/>
                        <a:t>Сколиоз</a:t>
                      </a:r>
                      <a:endParaRPr lang="ru-RU" sz="1600" dirty="0"/>
                    </a:p>
                  </a:txBody>
                  <a:tcPr/>
                </a:tc>
                <a:tc>
                  <a:txBody>
                    <a:bodyPr/>
                    <a:lstStyle/>
                    <a:p>
                      <a:pPr algn="ctr"/>
                      <a:r>
                        <a:rPr lang="ru-RU" sz="1600" dirty="0" smtClean="0"/>
                        <a:t>Нарушение осанки</a:t>
                      </a:r>
                      <a:endParaRPr lang="ru-RU" sz="1600" dirty="0"/>
                    </a:p>
                  </a:txBody>
                  <a:tcPr/>
                </a:tc>
              </a:tr>
              <a:tr h="562422">
                <a:tc>
                  <a:txBody>
                    <a:bodyPr/>
                    <a:lstStyle/>
                    <a:p>
                      <a:pPr algn="ctr"/>
                      <a:r>
                        <a:rPr lang="ru-RU" sz="1600" b="1" dirty="0" smtClean="0">
                          <a:solidFill>
                            <a:srgbClr val="0070C0"/>
                          </a:solidFill>
                        </a:rPr>
                        <a:t>Всего детей, до 17 лет</a:t>
                      </a:r>
                      <a:endParaRPr lang="ru-RU" sz="1600" b="1" dirty="0">
                        <a:solidFill>
                          <a:srgbClr val="0070C0"/>
                        </a:solidFill>
                      </a:endParaRPr>
                    </a:p>
                  </a:txBody>
                  <a:tcPr/>
                </a:tc>
                <a:tc>
                  <a:txBody>
                    <a:bodyPr/>
                    <a:lstStyle/>
                    <a:p>
                      <a:pPr algn="ctr"/>
                      <a:r>
                        <a:rPr lang="ru-RU" b="1" dirty="0" smtClean="0">
                          <a:solidFill>
                            <a:srgbClr val="0070C0"/>
                          </a:solidFill>
                        </a:rPr>
                        <a:t>16,12</a:t>
                      </a:r>
                      <a:endParaRPr lang="ru-RU" b="1" dirty="0">
                        <a:solidFill>
                          <a:srgbClr val="0070C0"/>
                        </a:solidFill>
                      </a:endParaRPr>
                    </a:p>
                  </a:txBody>
                  <a:tcPr/>
                </a:tc>
                <a:tc>
                  <a:txBody>
                    <a:bodyPr/>
                    <a:lstStyle/>
                    <a:p>
                      <a:pPr algn="ctr"/>
                      <a:r>
                        <a:rPr lang="ru-RU" b="1" dirty="0" smtClean="0">
                          <a:solidFill>
                            <a:srgbClr val="0070C0"/>
                          </a:solidFill>
                        </a:rPr>
                        <a:t>1.2</a:t>
                      </a:r>
                      <a:endParaRPr lang="ru-RU" b="1" dirty="0">
                        <a:solidFill>
                          <a:srgbClr val="0070C0"/>
                        </a:solidFill>
                      </a:endParaRPr>
                    </a:p>
                  </a:txBody>
                  <a:tcPr/>
                </a:tc>
                <a:tc>
                  <a:txBody>
                    <a:bodyPr/>
                    <a:lstStyle/>
                    <a:p>
                      <a:pPr algn="ctr"/>
                      <a:r>
                        <a:rPr lang="ru-RU" b="1" dirty="0" smtClean="0">
                          <a:solidFill>
                            <a:srgbClr val="0070C0"/>
                          </a:solidFill>
                        </a:rPr>
                        <a:t>1.56</a:t>
                      </a:r>
                      <a:endParaRPr lang="ru-RU" b="1" dirty="0">
                        <a:solidFill>
                          <a:srgbClr val="0070C0"/>
                        </a:solidFill>
                      </a:endParaRPr>
                    </a:p>
                  </a:txBody>
                  <a:tcPr/>
                </a:tc>
                <a:tc>
                  <a:txBody>
                    <a:bodyPr/>
                    <a:lstStyle/>
                    <a:p>
                      <a:pPr algn="ctr"/>
                      <a:r>
                        <a:rPr lang="ru-RU" b="1" dirty="0" smtClean="0">
                          <a:solidFill>
                            <a:srgbClr val="0070C0"/>
                          </a:solidFill>
                        </a:rPr>
                        <a:t>6.76</a:t>
                      </a:r>
                      <a:endParaRPr lang="ru-RU" b="1" dirty="0">
                        <a:solidFill>
                          <a:srgbClr val="0070C0"/>
                        </a:solidFill>
                      </a:endParaRPr>
                    </a:p>
                  </a:txBody>
                  <a:tcPr/>
                </a:tc>
              </a:tr>
              <a:tr h="798661">
                <a:tc>
                  <a:txBody>
                    <a:bodyPr/>
                    <a:lstStyle/>
                    <a:p>
                      <a:pPr algn="ctr"/>
                      <a:r>
                        <a:rPr lang="ru-RU" sz="1600" b="1" dirty="0" smtClean="0">
                          <a:solidFill>
                            <a:srgbClr val="0070C0"/>
                          </a:solidFill>
                        </a:rPr>
                        <a:t>Перед поступлением в ДШУ</a:t>
                      </a:r>
                      <a:endParaRPr lang="ru-RU" sz="1600" b="1" dirty="0">
                        <a:solidFill>
                          <a:srgbClr val="0070C0"/>
                        </a:solidFill>
                      </a:endParaRPr>
                    </a:p>
                  </a:txBody>
                  <a:tcPr/>
                </a:tc>
                <a:tc>
                  <a:txBody>
                    <a:bodyPr/>
                    <a:lstStyle/>
                    <a:p>
                      <a:pPr algn="ctr"/>
                      <a:r>
                        <a:rPr lang="ru-RU" b="1" dirty="0" smtClean="0">
                          <a:solidFill>
                            <a:srgbClr val="0070C0"/>
                          </a:solidFill>
                        </a:rPr>
                        <a:t>11.03</a:t>
                      </a:r>
                      <a:endParaRPr lang="ru-RU" b="1" dirty="0">
                        <a:solidFill>
                          <a:srgbClr val="0070C0"/>
                        </a:solidFill>
                      </a:endParaRPr>
                    </a:p>
                  </a:txBody>
                  <a:tcPr/>
                </a:tc>
                <a:tc>
                  <a:txBody>
                    <a:bodyPr/>
                    <a:lstStyle/>
                    <a:p>
                      <a:pPr algn="ctr"/>
                      <a:r>
                        <a:rPr lang="ru-RU" b="1" dirty="0" smtClean="0">
                          <a:solidFill>
                            <a:srgbClr val="0070C0"/>
                          </a:solidFill>
                        </a:rPr>
                        <a:t>2.23</a:t>
                      </a:r>
                      <a:endParaRPr lang="ru-RU" b="1" dirty="0">
                        <a:solidFill>
                          <a:srgbClr val="0070C0"/>
                        </a:solidFill>
                      </a:endParaRPr>
                    </a:p>
                  </a:txBody>
                  <a:tcPr/>
                </a:tc>
                <a:tc>
                  <a:txBody>
                    <a:bodyPr/>
                    <a:lstStyle/>
                    <a:p>
                      <a:pPr algn="ctr"/>
                      <a:r>
                        <a:rPr lang="ru-RU" b="1" dirty="0" smtClean="0">
                          <a:solidFill>
                            <a:srgbClr val="0070C0"/>
                          </a:solidFill>
                        </a:rPr>
                        <a:t>0.12</a:t>
                      </a:r>
                      <a:endParaRPr lang="ru-RU" b="1" dirty="0">
                        <a:solidFill>
                          <a:srgbClr val="0070C0"/>
                        </a:solidFill>
                      </a:endParaRPr>
                    </a:p>
                  </a:txBody>
                  <a:tcPr/>
                </a:tc>
                <a:tc>
                  <a:txBody>
                    <a:bodyPr/>
                    <a:lstStyle/>
                    <a:p>
                      <a:pPr algn="ctr"/>
                      <a:r>
                        <a:rPr lang="ru-RU" b="1" dirty="0" smtClean="0">
                          <a:solidFill>
                            <a:srgbClr val="0070C0"/>
                          </a:solidFill>
                        </a:rPr>
                        <a:t>2.28</a:t>
                      </a:r>
                      <a:endParaRPr lang="ru-RU" b="1" dirty="0">
                        <a:solidFill>
                          <a:srgbClr val="0070C0"/>
                        </a:solidFill>
                      </a:endParaRPr>
                    </a:p>
                  </a:txBody>
                  <a:tcPr/>
                </a:tc>
              </a:tr>
              <a:tr h="79866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600" b="1" dirty="0" smtClean="0">
                          <a:solidFill>
                            <a:srgbClr val="0070C0"/>
                          </a:solidFill>
                        </a:rPr>
                        <a:t>Перед поступлением в школу</a:t>
                      </a:r>
                      <a:endParaRPr lang="ru-RU" sz="1600" b="1" dirty="0">
                        <a:solidFill>
                          <a:srgbClr val="0070C0"/>
                        </a:solidFill>
                      </a:endParaRPr>
                    </a:p>
                  </a:txBody>
                  <a:tcPr/>
                </a:tc>
                <a:tc>
                  <a:txBody>
                    <a:bodyPr/>
                    <a:lstStyle/>
                    <a:p>
                      <a:pPr algn="ctr"/>
                      <a:r>
                        <a:rPr lang="ru-RU" b="1" dirty="0" smtClean="0">
                          <a:solidFill>
                            <a:srgbClr val="0070C0"/>
                          </a:solidFill>
                        </a:rPr>
                        <a:t>19.85</a:t>
                      </a:r>
                      <a:endParaRPr lang="ru-RU" b="1" dirty="0">
                        <a:solidFill>
                          <a:srgbClr val="0070C0"/>
                        </a:solidFill>
                      </a:endParaRPr>
                    </a:p>
                  </a:txBody>
                  <a:tcPr/>
                </a:tc>
                <a:tc>
                  <a:txBody>
                    <a:bodyPr/>
                    <a:lstStyle/>
                    <a:p>
                      <a:pPr algn="ctr"/>
                      <a:r>
                        <a:rPr lang="ru-RU" b="1" dirty="0" smtClean="0">
                          <a:solidFill>
                            <a:srgbClr val="0070C0"/>
                          </a:solidFill>
                        </a:rPr>
                        <a:t>4.95</a:t>
                      </a:r>
                      <a:endParaRPr lang="ru-RU" b="1" dirty="0">
                        <a:solidFill>
                          <a:srgbClr val="0070C0"/>
                        </a:solidFill>
                      </a:endParaRPr>
                    </a:p>
                  </a:txBody>
                  <a:tcPr/>
                </a:tc>
                <a:tc>
                  <a:txBody>
                    <a:bodyPr/>
                    <a:lstStyle/>
                    <a:p>
                      <a:pPr algn="ctr"/>
                      <a:r>
                        <a:rPr lang="ru-RU" b="1" dirty="0" smtClean="0">
                          <a:solidFill>
                            <a:srgbClr val="0070C0"/>
                          </a:solidFill>
                        </a:rPr>
                        <a:t>0.87</a:t>
                      </a:r>
                      <a:endParaRPr lang="ru-RU" b="1" dirty="0">
                        <a:solidFill>
                          <a:srgbClr val="0070C0"/>
                        </a:solidFill>
                      </a:endParaRPr>
                    </a:p>
                  </a:txBody>
                  <a:tcPr/>
                </a:tc>
                <a:tc>
                  <a:txBody>
                    <a:bodyPr/>
                    <a:lstStyle/>
                    <a:p>
                      <a:pPr algn="ctr"/>
                      <a:r>
                        <a:rPr lang="ru-RU" b="1" dirty="0" smtClean="0">
                          <a:solidFill>
                            <a:srgbClr val="0070C0"/>
                          </a:solidFill>
                        </a:rPr>
                        <a:t>8.19</a:t>
                      </a:r>
                      <a:endParaRPr lang="ru-RU" b="1" dirty="0">
                        <a:solidFill>
                          <a:srgbClr val="0070C0"/>
                        </a:solidFill>
                      </a:endParaRPr>
                    </a:p>
                  </a:txBody>
                  <a:tcPr/>
                </a:tc>
              </a:tr>
              <a:tr h="562021">
                <a:tc>
                  <a:txBody>
                    <a:bodyPr/>
                    <a:lstStyle/>
                    <a:p>
                      <a:pPr algn="ctr"/>
                      <a:r>
                        <a:rPr lang="ru-RU" sz="1600" b="1" dirty="0" smtClean="0">
                          <a:solidFill>
                            <a:srgbClr val="0070C0"/>
                          </a:solidFill>
                        </a:rPr>
                        <a:t>В конце 1-го года обучения</a:t>
                      </a:r>
                      <a:endParaRPr lang="ru-RU" sz="1600" b="1" dirty="0">
                        <a:solidFill>
                          <a:srgbClr val="0070C0"/>
                        </a:solidFill>
                      </a:endParaRPr>
                    </a:p>
                  </a:txBody>
                  <a:tcPr/>
                </a:tc>
                <a:tc>
                  <a:txBody>
                    <a:bodyPr/>
                    <a:lstStyle/>
                    <a:p>
                      <a:pPr algn="ctr"/>
                      <a:r>
                        <a:rPr lang="ru-RU" b="1" dirty="0" smtClean="0">
                          <a:solidFill>
                            <a:srgbClr val="0070C0"/>
                          </a:solidFill>
                        </a:rPr>
                        <a:t>19.55</a:t>
                      </a:r>
                      <a:endParaRPr lang="ru-RU" b="1" dirty="0">
                        <a:solidFill>
                          <a:srgbClr val="0070C0"/>
                        </a:solidFill>
                      </a:endParaRPr>
                    </a:p>
                  </a:txBody>
                  <a:tcPr/>
                </a:tc>
                <a:tc>
                  <a:txBody>
                    <a:bodyPr/>
                    <a:lstStyle/>
                    <a:p>
                      <a:pPr algn="ctr"/>
                      <a:r>
                        <a:rPr lang="ru-RU" b="1" dirty="0" smtClean="0">
                          <a:solidFill>
                            <a:srgbClr val="0070C0"/>
                          </a:solidFill>
                        </a:rPr>
                        <a:t>6.05</a:t>
                      </a:r>
                      <a:endParaRPr lang="ru-RU" b="1" dirty="0">
                        <a:solidFill>
                          <a:srgbClr val="0070C0"/>
                        </a:solidFill>
                      </a:endParaRPr>
                    </a:p>
                  </a:txBody>
                  <a:tcPr/>
                </a:tc>
                <a:tc>
                  <a:txBody>
                    <a:bodyPr/>
                    <a:lstStyle/>
                    <a:p>
                      <a:pPr algn="ctr"/>
                      <a:r>
                        <a:rPr lang="ru-RU" b="1" dirty="0" smtClean="0">
                          <a:solidFill>
                            <a:srgbClr val="0070C0"/>
                          </a:solidFill>
                        </a:rPr>
                        <a:t>1.62</a:t>
                      </a:r>
                      <a:endParaRPr lang="ru-RU" b="1" dirty="0">
                        <a:solidFill>
                          <a:srgbClr val="0070C0"/>
                        </a:solidFill>
                      </a:endParaRPr>
                    </a:p>
                  </a:txBody>
                  <a:tcPr/>
                </a:tc>
                <a:tc>
                  <a:txBody>
                    <a:bodyPr/>
                    <a:lstStyle/>
                    <a:p>
                      <a:pPr algn="ctr"/>
                      <a:r>
                        <a:rPr lang="ru-RU" b="1" dirty="0" smtClean="0">
                          <a:solidFill>
                            <a:srgbClr val="0070C0"/>
                          </a:solidFill>
                        </a:rPr>
                        <a:t>10.35</a:t>
                      </a:r>
                      <a:endParaRPr lang="ru-RU" b="1" dirty="0">
                        <a:solidFill>
                          <a:srgbClr val="0070C0"/>
                        </a:solidFill>
                      </a:endParaRPr>
                    </a:p>
                  </a:txBody>
                  <a:tcPr/>
                </a:tc>
              </a:tr>
              <a:tr h="798661">
                <a:tc>
                  <a:txBody>
                    <a:bodyPr/>
                    <a:lstStyle/>
                    <a:p>
                      <a:pPr algn="ctr"/>
                      <a:r>
                        <a:rPr lang="ru-RU" sz="1600" b="1" dirty="0" smtClean="0">
                          <a:solidFill>
                            <a:srgbClr val="0070C0"/>
                          </a:solidFill>
                        </a:rPr>
                        <a:t>При переходе к предметному обучению</a:t>
                      </a:r>
                      <a:endParaRPr lang="ru-RU" sz="1600" b="1" dirty="0">
                        <a:solidFill>
                          <a:srgbClr val="0070C0"/>
                        </a:solidFill>
                      </a:endParaRPr>
                    </a:p>
                  </a:txBody>
                  <a:tcPr/>
                </a:tc>
                <a:tc>
                  <a:txBody>
                    <a:bodyPr/>
                    <a:lstStyle/>
                    <a:p>
                      <a:pPr algn="ctr"/>
                      <a:r>
                        <a:rPr lang="ru-RU" b="1" dirty="0" smtClean="0">
                          <a:solidFill>
                            <a:srgbClr val="0070C0"/>
                          </a:solidFill>
                        </a:rPr>
                        <a:t>23.87</a:t>
                      </a:r>
                      <a:endParaRPr lang="ru-RU" b="1" dirty="0">
                        <a:solidFill>
                          <a:srgbClr val="0070C0"/>
                        </a:solidFill>
                      </a:endParaRPr>
                    </a:p>
                  </a:txBody>
                  <a:tcPr/>
                </a:tc>
                <a:tc>
                  <a:txBody>
                    <a:bodyPr/>
                    <a:lstStyle/>
                    <a:p>
                      <a:pPr algn="ctr"/>
                      <a:r>
                        <a:rPr lang="ru-RU" b="1" dirty="0" smtClean="0">
                          <a:solidFill>
                            <a:srgbClr val="0070C0"/>
                          </a:solidFill>
                        </a:rPr>
                        <a:t>9.12</a:t>
                      </a:r>
                      <a:endParaRPr lang="ru-RU" b="1" dirty="0">
                        <a:solidFill>
                          <a:srgbClr val="0070C0"/>
                        </a:solidFill>
                      </a:endParaRPr>
                    </a:p>
                  </a:txBody>
                  <a:tcPr/>
                </a:tc>
                <a:tc>
                  <a:txBody>
                    <a:bodyPr/>
                    <a:lstStyle/>
                    <a:p>
                      <a:pPr algn="ctr"/>
                      <a:r>
                        <a:rPr lang="ru-RU" b="1" dirty="0" smtClean="0">
                          <a:solidFill>
                            <a:srgbClr val="0070C0"/>
                          </a:solidFill>
                        </a:rPr>
                        <a:t>2.52</a:t>
                      </a:r>
                      <a:endParaRPr lang="ru-RU" b="1" dirty="0">
                        <a:solidFill>
                          <a:srgbClr val="0070C0"/>
                        </a:solidFill>
                      </a:endParaRPr>
                    </a:p>
                  </a:txBody>
                  <a:tcPr/>
                </a:tc>
                <a:tc>
                  <a:txBody>
                    <a:bodyPr/>
                    <a:lstStyle/>
                    <a:p>
                      <a:pPr algn="ctr"/>
                      <a:r>
                        <a:rPr lang="ru-RU" b="1" dirty="0" smtClean="0">
                          <a:solidFill>
                            <a:srgbClr val="0070C0"/>
                          </a:solidFill>
                        </a:rPr>
                        <a:t>11.79</a:t>
                      </a:r>
                      <a:endParaRPr lang="ru-RU" b="1" dirty="0">
                        <a:solidFill>
                          <a:srgbClr val="0070C0"/>
                        </a:solidFill>
                      </a:endParaRPr>
                    </a:p>
                  </a:txBody>
                  <a:tcPr/>
                </a:tc>
              </a:tr>
              <a:tr h="562021">
                <a:tc>
                  <a:txBody>
                    <a:bodyPr/>
                    <a:lstStyle/>
                    <a:p>
                      <a:pPr algn="ctr"/>
                      <a:r>
                        <a:rPr lang="ru-RU" sz="1600" b="1" dirty="0" smtClean="0">
                          <a:solidFill>
                            <a:srgbClr val="0070C0"/>
                          </a:solidFill>
                        </a:rPr>
                        <a:t>Перед окончанием школы</a:t>
                      </a:r>
                      <a:endParaRPr lang="ru-RU" sz="1600" b="1" dirty="0">
                        <a:solidFill>
                          <a:srgbClr val="0070C0"/>
                        </a:solidFill>
                      </a:endParaRPr>
                    </a:p>
                  </a:txBody>
                  <a:tcPr/>
                </a:tc>
                <a:tc>
                  <a:txBody>
                    <a:bodyPr/>
                    <a:lstStyle/>
                    <a:p>
                      <a:pPr algn="ctr"/>
                      <a:r>
                        <a:rPr lang="ru-RU" b="1" dirty="0" smtClean="0">
                          <a:solidFill>
                            <a:srgbClr val="0070C0"/>
                          </a:solidFill>
                        </a:rPr>
                        <a:t>24.81</a:t>
                      </a:r>
                      <a:endParaRPr lang="ru-RU" b="1" dirty="0">
                        <a:solidFill>
                          <a:srgbClr val="0070C0"/>
                        </a:solidFill>
                      </a:endParaRPr>
                    </a:p>
                  </a:txBody>
                  <a:tcPr/>
                </a:tc>
                <a:tc>
                  <a:txBody>
                    <a:bodyPr/>
                    <a:lstStyle/>
                    <a:p>
                      <a:pPr algn="ctr"/>
                      <a:r>
                        <a:rPr lang="ru-RU" b="1" dirty="0" smtClean="0">
                          <a:solidFill>
                            <a:srgbClr val="0070C0"/>
                          </a:solidFill>
                        </a:rPr>
                        <a:t>10.46</a:t>
                      </a:r>
                      <a:endParaRPr lang="ru-RU" b="1" dirty="0">
                        <a:solidFill>
                          <a:srgbClr val="0070C0"/>
                        </a:solidFill>
                      </a:endParaRPr>
                    </a:p>
                  </a:txBody>
                  <a:tcPr/>
                </a:tc>
                <a:tc>
                  <a:txBody>
                    <a:bodyPr/>
                    <a:lstStyle/>
                    <a:p>
                      <a:pPr algn="ctr"/>
                      <a:r>
                        <a:rPr lang="ru-RU" b="1" dirty="0" smtClean="0">
                          <a:solidFill>
                            <a:srgbClr val="0070C0"/>
                          </a:solidFill>
                        </a:rPr>
                        <a:t>4.51</a:t>
                      </a:r>
                      <a:endParaRPr lang="ru-RU" b="1" dirty="0">
                        <a:solidFill>
                          <a:srgbClr val="0070C0"/>
                        </a:solidFill>
                      </a:endParaRPr>
                    </a:p>
                  </a:txBody>
                  <a:tcPr/>
                </a:tc>
                <a:tc>
                  <a:txBody>
                    <a:bodyPr/>
                    <a:lstStyle/>
                    <a:p>
                      <a:pPr algn="ctr"/>
                      <a:r>
                        <a:rPr lang="ru-RU" b="1" dirty="0" smtClean="0">
                          <a:solidFill>
                            <a:srgbClr val="0070C0"/>
                          </a:solidFill>
                        </a:rPr>
                        <a:t>9.54</a:t>
                      </a:r>
                      <a:endParaRPr lang="ru-RU" b="1" dirty="0">
                        <a:solidFill>
                          <a:srgbClr val="0070C0"/>
                        </a:solidFill>
                      </a:endParaRPr>
                    </a:p>
                  </a:txBody>
                  <a:tcPr/>
                </a:tc>
              </a:tr>
              <a:tr h="354960">
                <a:tc>
                  <a:txBody>
                    <a:bodyPr/>
                    <a:lstStyle/>
                    <a:p>
                      <a:endParaRPr lang="ru-RU" dirty="0"/>
                    </a:p>
                  </a:txBody>
                  <a:tcPr/>
                </a:tc>
                <a:tc>
                  <a:txBody>
                    <a:bodyPr/>
                    <a:lstStyle/>
                    <a:p>
                      <a:endParaRPr lang="ru-RU" dirty="0"/>
                    </a:p>
                  </a:txBody>
                  <a:tcPr/>
                </a:tc>
                <a:tc>
                  <a:txBody>
                    <a:bodyPr/>
                    <a:lstStyle/>
                    <a:p>
                      <a:endParaRPr lang="ru-RU" dirty="0"/>
                    </a:p>
                  </a:txBody>
                  <a:tcPr/>
                </a:tc>
                <a:tc>
                  <a:txBody>
                    <a:bodyPr/>
                    <a:lstStyle/>
                    <a:p>
                      <a:endParaRPr lang="ru-RU" dirty="0"/>
                    </a:p>
                  </a:txBody>
                  <a:tcPr/>
                </a:tc>
                <a:tc>
                  <a:txBody>
                    <a:bodyPr/>
                    <a:lstStyle/>
                    <a:p>
                      <a:endParaRPr lang="ru-RU" dirty="0"/>
                    </a:p>
                  </a:txBody>
                  <a:tcPr/>
                </a:tc>
              </a:tr>
            </a:tbl>
          </a:graphicData>
        </a:graphic>
      </p:graphicFrame>
      <p:sp>
        <p:nvSpPr>
          <p:cNvPr id="7" name="Прямоугольник 6"/>
          <p:cNvSpPr/>
          <p:nvPr/>
        </p:nvSpPr>
        <p:spPr>
          <a:xfrm>
            <a:off x="571472" y="6143644"/>
            <a:ext cx="7929618" cy="5000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Доклад «О санитарно-эпидемиологическом благополучии населения Новосибирской области в </a:t>
            </a:r>
            <a:r>
              <a:rPr lang="ru-RU" dirty="0" smtClean="0"/>
              <a:t>2018 </a:t>
            </a:r>
            <a:r>
              <a:rPr lang="ru-RU" dirty="0" smtClean="0"/>
              <a:t>году»</a:t>
            </a: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4294967295"/>
          </p:nvPr>
        </p:nvGraphicFramePr>
        <p:xfrm>
          <a:off x="1187450" y="1125538"/>
          <a:ext cx="6400800" cy="1325742"/>
        </p:xfrm>
        <a:graphic>
          <a:graphicData uri="http://schemas.openxmlformats.org/drawingml/2006/table">
            <a:tbl>
              <a:tblPr>
                <a:tableStyleId>{C4B1156A-380E-4F78-BDF5-A606A8083BF9}</a:tableStyleId>
              </a:tblPr>
              <a:tblGrid>
                <a:gridCol w="1280160"/>
                <a:gridCol w="1280160"/>
                <a:gridCol w="1280160"/>
                <a:gridCol w="1280160"/>
                <a:gridCol w="1280160"/>
              </a:tblGrid>
              <a:tr h="624704">
                <a:tc>
                  <a:txBody>
                    <a:bodyPr/>
                    <a:lstStyle/>
                    <a:p>
                      <a:pPr algn="l" rtl="0"/>
                      <a:r>
                        <a:rPr lang="ru-RU" sz="1800" dirty="0">
                          <a:effectLst/>
                        </a:rPr>
                        <a:t/>
                      </a:r>
                      <a:br>
                        <a:rPr lang="ru-RU" sz="1800" dirty="0">
                          <a:effectLst/>
                        </a:rPr>
                      </a:br>
                      <a:endParaRPr lang="ru-RU" sz="1800" dirty="0">
                        <a:effectLst/>
                      </a:endParaRPr>
                    </a:p>
                  </a:txBody>
                  <a:tcPr marL="38100" marR="38100" marT="38077" marB="38077"/>
                </a:tc>
                <a:tc>
                  <a:txBody>
                    <a:bodyPr/>
                    <a:lstStyle/>
                    <a:p>
                      <a:pPr algn="l" rtl="0"/>
                      <a:r>
                        <a:rPr lang="ru-RU" sz="1800" dirty="0">
                          <a:effectLst/>
                        </a:rPr>
                        <a:t>1</a:t>
                      </a:r>
                    </a:p>
                  </a:txBody>
                  <a:tcPr marL="38100" marR="38100" marT="38077" marB="38077"/>
                </a:tc>
                <a:tc>
                  <a:txBody>
                    <a:bodyPr/>
                    <a:lstStyle/>
                    <a:p>
                      <a:pPr algn="l" rtl="0"/>
                      <a:r>
                        <a:rPr lang="ru-RU" sz="1800" dirty="0">
                          <a:effectLst/>
                        </a:rPr>
                        <a:t>2</a:t>
                      </a:r>
                    </a:p>
                  </a:txBody>
                  <a:tcPr marL="38100" marR="38100" marT="38077" marB="38077"/>
                </a:tc>
                <a:tc>
                  <a:txBody>
                    <a:bodyPr/>
                    <a:lstStyle/>
                    <a:p>
                      <a:pPr algn="l" rtl="0"/>
                      <a:r>
                        <a:rPr lang="ru-RU" sz="1800">
                          <a:effectLst/>
                        </a:rPr>
                        <a:t>3</a:t>
                      </a:r>
                    </a:p>
                  </a:txBody>
                  <a:tcPr marL="38100" marR="38100" marT="38077" marB="38077"/>
                </a:tc>
                <a:tc>
                  <a:txBody>
                    <a:bodyPr/>
                    <a:lstStyle/>
                    <a:p>
                      <a:pPr algn="l" rtl="0"/>
                      <a:r>
                        <a:rPr lang="ru-RU" sz="1800">
                          <a:effectLst/>
                        </a:rPr>
                        <a:t>4</a:t>
                      </a:r>
                    </a:p>
                  </a:txBody>
                  <a:tcPr marL="38100" marR="38100" marT="38077" marB="38077"/>
                </a:tc>
              </a:tr>
              <a:tr h="350429">
                <a:tc>
                  <a:txBody>
                    <a:bodyPr/>
                    <a:lstStyle/>
                    <a:p>
                      <a:pPr algn="l" rtl="0"/>
                      <a:r>
                        <a:rPr lang="ru-RU" sz="1800">
                          <a:effectLst/>
                        </a:rPr>
                        <a:t>1б</a:t>
                      </a:r>
                    </a:p>
                  </a:txBody>
                  <a:tcPr marL="38100" marR="38100" marT="38077" marB="38077"/>
                </a:tc>
                <a:tc>
                  <a:txBody>
                    <a:bodyPr/>
                    <a:lstStyle/>
                    <a:p>
                      <a:pPr algn="l" rtl="0"/>
                      <a:r>
                        <a:rPr lang="ru-RU" sz="1800">
                          <a:effectLst/>
                        </a:rPr>
                        <a:t>12</a:t>
                      </a:r>
                    </a:p>
                  </a:txBody>
                  <a:tcPr marL="38100" marR="38100" marT="38077" marB="38077"/>
                </a:tc>
                <a:tc>
                  <a:txBody>
                    <a:bodyPr/>
                    <a:lstStyle/>
                    <a:p>
                      <a:pPr algn="l" rtl="0"/>
                      <a:r>
                        <a:rPr lang="ru-RU" sz="1800">
                          <a:effectLst/>
                        </a:rPr>
                        <a:t>12</a:t>
                      </a:r>
                    </a:p>
                  </a:txBody>
                  <a:tcPr marL="38100" marR="38100" marT="38077" marB="38077"/>
                </a:tc>
                <a:tc>
                  <a:txBody>
                    <a:bodyPr/>
                    <a:lstStyle/>
                    <a:p>
                      <a:pPr algn="l" rtl="0"/>
                      <a:r>
                        <a:rPr lang="ru-RU" sz="1800">
                          <a:effectLst/>
                        </a:rPr>
                        <a:t>4</a:t>
                      </a:r>
                    </a:p>
                  </a:txBody>
                  <a:tcPr marL="38100" marR="38100" marT="38077" marB="38077"/>
                </a:tc>
                <a:tc>
                  <a:txBody>
                    <a:bodyPr/>
                    <a:lstStyle/>
                    <a:p>
                      <a:pPr algn="l" rtl="0"/>
                      <a:r>
                        <a:rPr lang="ru-RU" sz="1800" dirty="0">
                          <a:effectLst/>
                        </a:rPr>
                        <a:t>-</a:t>
                      </a:r>
                    </a:p>
                  </a:txBody>
                  <a:tcPr marL="38100" marR="38100" marT="38077" marB="38077"/>
                </a:tc>
              </a:tr>
              <a:tr h="350429">
                <a:tc>
                  <a:txBody>
                    <a:bodyPr/>
                    <a:lstStyle/>
                    <a:p>
                      <a:pPr algn="l" rtl="0"/>
                      <a:r>
                        <a:rPr lang="ru-RU" sz="1800">
                          <a:effectLst/>
                        </a:rPr>
                        <a:t>11б</a:t>
                      </a:r>
                    </a:p>
                  </a:txBody>
                  <a:tcPr marL="38100" marR="38100" marT="38077" marB="38077"/>
                </a:tc>
                <a:tc>
                  <a:txBody>
                    <a:bodyPr/>
                    <a:lstStyle/>
                    <a:p>
                      <a:pPr algn="l" rtl="0"/>
                      <a:r>
                        <a:rPr lang="ru-RU" sz="1800">
                          <a:effectLst/>
                        </a:rPr>
                        <a:t>-</a:t>
                      </a:r>
                    </a:p>
                  </a:txBody>
                  <a:tcPr marL="38100" marR="38100" marT="38077" marB="38077"/>
                </a:tc>
                <a:tc>
                  <a:txBody>
                    <a:bodyPr/>
                    <a:lstStyle/>
                    <a:p>
                      <a:pPr algn="l" rtl="0"/>
                      <a:r>
                        <a:rPr lang="ru-RU" sz="1800">
                          <a:effectLst/>
                        </a:rPr>
                        <a:t>16</a:t>
                      </a:r>
                    </a:p>
                  </a:txBody>
                  <a:tcPr marL="38100" marR="38100" marT="38077" marB="38077"/>
                </a:tc>
                <a:tc>
                  <a:txBody>
                    <a:bodyPr/>
                    <a:lstStyle/>
                    <a:p>
                      <a:pPr algn="l" rtl="0"/>
                      <a:r>
                        <a:rPr lang="ru-RU" sz="1800">
                          <a:effectLst/>
                        </a:rPr>
                        <a:t>9</a:t>
                      </a:r>
                    </a:p>
                  </a:txBody>
                  <a:tcPr marL="38100" marR="38100" marT="38077" marB="38077"/>
                </a:tc>
                <a:tc>
                  <a:txBody>
                    <a:bodyPr/>
                    <a:lstStyle/>
                    <a:p>
                      <a:pPr algn="l" rtl="0"/>
                      <a:r>
                        <a:rPr lang="ru-RU" sz="1800" dirty="0">
                          <a:effectLst/>
                        </a:rPr>
                        <a:t>-</a:t>
                      </a:r>
                    </a:p>
                  </a:txBody>
                  <a:tcPr marL="38100" marR="38100" marT="38077" marB="38077"/>
                </a:tc>
              </a:tr>
            </a:tbl>
          </a:graphicData>
        </a:graphic>
      </p:graphicFrame>
      <p:sp>
        <p:nvSpPr>
          <p:cNvPr id="5" name="Rectangle 1"/>
          <p:cNvSpPr>
            <a:spLocks noChangeArrowheads="1"/>
          </p:cNvSpPr>
          <p:nvPr/>
        </p:nvSpPr>
        <p:spPr bwMode="auto">
          <a:xfrm>
            <a:off x="1115616" y="-98809"/>
            <a:ext cx="6093296" cy="1877437"/>
          </a:xfrm>
          <a:prstGeom prst="rect">
            <a:avLst/>
          </a:prstGeom>
          <a:noFill/>
          <a:ln>
            <a:noFill/>
          </a:ln>
          <a:effectLst/>
          <a:extLst/>
        </p:spPr>
        <p:txBody>
          <a:bodyPr anchor="ctr">
            <a:spAutoFit/>
          </a:bodyPr>
          <a:lstStyle/>
          <a:p>
            <a:pPr>
              <a:defRPr/>
            </a:pPr>
            <a:r>
              <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
            </a:r>
            <a:br>
              <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b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endParaRPr>
          </a:p>
          <a:p>
            <a:pPr eaLnBrk="0" hangingPunct="0">
              <a:defRPr/>
            </a:pPr>
            <a:r>
              <a:rPr lang="ru-RU" sz="2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Распределение по группам здоровья:</a:t>
            </a:r>
            <a:endParaRPr lang="ru-RU" sz="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endParaRPr>
          </a:p>
          <a:p>
            <a:pPr eaLnBrk="0" hangingPunct="0">
              <a:defRPr/>
            </a:pPr>
            <a:r>
              <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
            </a:r>
            <a:br>
              <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b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endParaRPr>
          </a:p>
        </p:txBody>
      </p:sp>
      <p:pic>
        <p:nvPicPr>
          <p:cNvPr id="9245" name="Picture 2"/>
          <p:cNvPicPr>
            <a:picLocks noChangeAspect="1" noChangeArrowheads="1"/>
          </p:cNvPicPr>
          <p:nvPr/>
        </p:nvPicPr>
        <p:blipFill>
          <a:blip r:embed="rId2"/>
          <a:srcRect/>
          <a:stretch>
            <a:fillRect/>
          </a:stretch>
        </p:blipFill>
        <p:spPr bwMode="auto">
          <a:xfrm>
            <a:off x="1116013" y="2781300"/>
            <a:ext cx="6408737" cy="36052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sz="quarter" idx="4294967295"/>
          </p:nvPr>
        </p:nvPicPr>
        <p:blipFill>
          <a:blip r:embed="rId2"/>
          <a:srcRect/>
          <a:stretch>
            <a:fillRect/>
          </a:stretch>
        </p:blipFill>
        <p:spPr>
          <a:xfrm>
            <a:off x="571472" y="857232"/>
            <a:ext cx="7912100" cy="4460875"/>
          </a:xfrm>
          <a:prstGeom prst="rect">
            <a:avLst/>
          </a:prstGeom>
          <a:effectLst>
            <a:outerShdw blurRad="292100" dist="139700" dir="2700000" algn="tl" rotWithShape="0">
              <a:srgbClr val="333333">
                <a:alpha val="65000"/>
              </a:srgbClr>
            </a:outerShdw>
          </a:effectLst>
          <a:extLst/>
        </p:spPr>
      </p:pic>
      <p:sp>
        <p:nvSpPr>
          <p:cNvPr id="5" name="Rectangle 1"/>
          <p:cNvSpPr>
            <a:spLocks noChangeArrowheads="1"/>
          </p:cNvSpPr>
          <p:nvPr/>
        </p:nvSpPr>
        <p:spPr bwMode="auto">
          <a:xfrm>
            <a:off x="3419872" y="116632"/>
            <a:ext cx="2304256" cy="1692771"/>
          </a:xfrm>
          <a:prstGeom prst="rect">
            <a:avLst/>
          </a:prstGeom>
          <a:noFill/>
          <a:ln>
            <a:noFill/>
          </a:ln>
          <a:effectLst/>
          <a:extLst/>
        </p:spPr>
        <p:txBody>
          <a:bodyPr anchor="ctr">
            <a:spAutoFit/>
          </a:bodyPr>
          <a:lstStyle/>
          <a:p>
            <a:pPr>
              <a:defRPr/>
            </a:pPr>
            <a:r>
              <a:rPr lang="ru-RU"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cs typeface="Arial" pitchFamily="34" charset="0"/>
              </a:rPr>
              <a:t>Хронические заболевания</a:t>
            </a:r>
            <a:endParaRPr lang="ru-RU" sz="9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cs typeface="Arial" pitchFamily="34" charset="0"/>
            </a:endParaRPr>
          </a:p>
          <a:p>
            <a:pPr eaLnBrk="0" hangingPunct="0">
              <a:defRPr/>
            </a:pPr>
            <a:r>
              <a:rPr lang="ru-RU"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cs typeface="Arial" pitchFamily="34" charset="0"/>
              </a:rPr>
              <a:t/>
            </a:r>
            <a:br>
              <a:rPr lang="ru-RU"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cs typeface="Arial" pitchFamily="34" charset="0"/>
              </a:rPr>
            </a:br>
            <a:endParaRPr lang="ru-RU" sz="2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4000" b="1" dirty="0" smtClean="0">
                <a:solidFill>
                  <a:srgbClr val="7030A0"/>
                </a:solidFill>
                <a:effectLst>
                  <a:outerShdw blurRad="38100" dist="38100" dir="2700000" algn="tl">
                    <a:srgbClr val="000000">
                      <a:alpha val="43137"/>
                    </a:srgbClr>
                  </a:outerShdw>
                </a:effectLst>
                <a:latin typeface="Tahoma" pitchFamily="34" charset="0"/>
                <a:cs typeface="Tahoma" pitchFamily="34" charset="0"/>
              </a:rPr>
              <a:t>Плоскостопие у школьников</a:t>
            </a:r>
            <a:endParaRPr lang="ru-RU" sz="4000" b="1" dirty="0">
              <a:solidFill>
                <a:srgbClr val="7030A0"/>
              </a:solidFill>
              <a:effectLst>
                <a:outerShdw blurRad="38100" dist="38100" dir="2700000" algn="tl">
                  <a:srgbClr val="000000">
                    <a:alpha val="43137"/>
                  </a:srgbClr>
                </a:outerShdw>
              </a:effectLst>
              <a:latin typeface="Tahoma" pitchFamily="34" charset="0"/>
              <a:cs typeface="Tahoma" pitchFamily="34" charset="0"/>
            </a:endParaRPr>
          </a:p>
        </p:txBody>
      </p:sp>
      <p:sp>
        <p:nvSpPr>
          <p:cNvPr id="3" name="Содержимое 2"/>
          <p:cNvSpPr>
            <a:spLocks noGrp="1"/>
          </p:cNvSpPr>
          <p:nvPr>
            <p:ph sz="quarter" idx="1"/>
          </p:nvPr>
        </p:nvSpPr>
        <p:spPr/>
        <p:txBody>
          <a:bodyPr>
            <a:normAutofit fontScale="77500" lnSpcReduction="20000"/>
          </a:bodyPr>
          <a:lstStyle/>
          <a:p>
            <a:pPr algn="ctr"/>
            <a:r>
              <a:rPr lang="ru-RU" sz="2800" b="1" i="1" dirty="0" smtClean="0"/>
              <a:t>Первый класс </a:t>
            </a:r>
            <a:r>
              <a:rPr lang="ru-RU" dirty="0" smtClean="0"/>
              <a:t>–</a:t>
            </a:r>
          </a:p>
          <a:p>
            <a:pPr algn="just">
              <a:buFont typeface="Wingdings" pitchFamily="2" charset="2"/>
              <a:buChar char="ü"/>
            </a:pPr>
            <a:r>
              <a:rPr lang="ru-RU" dirty="0" smtClean="0"/>
              <a:t>мальчики -   24,8%</a:t>
            </a:r>
          </a:p>
          <a:p>
            <a:pPr algn="just">
              <a:buFont typeface="Wingdings" pitchFamily="2" charset="2"/>
              <a:buChar char="ü"/>
            </a:pPr>
            <a:r>
              <a:rPr lang="ru-RU" dirty="0" smtClean="0"/>
              <a:t>девочки - 25,18%.</a:t>
            </a:r>
          </a:p>
          <a:p>
            <a:pPr algn="ctr"/>
            <a:r>
              <a:rPr lang="ru-RU" sz="2800" b="1" i="1" dirty="0" smtClean="0"/>
              <a:t>Пятый класс </a:t>
            </a:r>
          </a:p>
          <a:p>
            <a:pPr algn="just">
              <a:buFont typeface="Wingdings" pitchFamily="2" charset="2"/>
              <a:buChar char="ü"/>
            </a:pPr>
            <a:r>
              <a:rPr lang="ru-RU" dirty="0" smtClean="0"/>
              <a:t>мальчики - 31,01 %,</a:t>
            </a:r>
          </a:p>
          <a:p>
            <a:pPr algn="just">
              <a:buFont typeface="Wingdings" pitchFamily="2" charset="2"/>
              <a:buChar char="ü"/>
            </a:pPr>
            <a:r>
              <a:rPr lang="ru-RU" dirty="0" smtClean="0"/>
              <a:t>девочки - 30,27%.</a:t>
            </a:r>
          </a:p>
          <a:p>
            <a:pPr algn="ctr"/>
            <a:r>
              <a:rPr lang="ru-RU" sz="2800" b="1" i="1" dirty="0" smtClean="0"/>
              <a:t>Девятый класс </a:t>
            </a:r>
          </a:p>
          <a:p>
            <a:pPr algn="just">
              <a:buFont typeface="Wingdings" pitchFamily="2" charset="2"/>
              <a:buChar char="ü"/>
            </a:pPr>
            <a:r>
              <a:rPr lang="ru-RU" dirty="0" smtClean="0"/>
              <a:t>мальчики – 44,81%</a:t>
            </a:r>
          </a:p>
          <a:p>
            <a:pPr algn="just">
              <a:buFont typeface="Wingdings" pitchFamily="2" charset="2"/>
              <a:buChar char="ü"/>
            </a:pPr>
            <a:r>
              <a:rPr lang="ru-RU" dirty="0" smtClean="0"/>
              <a:t>девочки – 43,38%</a:t>
            </a:r>
          </a:p>
          <a:p>
            <a:pPr algn="ctr">
              <a:buNone/>
            </a:pPr>
            <a:r>
              <a:rPr lang="ru-RU" sz="2600" b="1" dirty="0" smtClean="0">
                <a:solidFill>
                  <a:srgbClr val="FF0000"/>
                </a:solidFill>
              </a:rPr>
              <a:t> </a:t>
            </a:r>
          </a:p>
          <a:p>
            <a:pPr algn="ctr">
              <a:buNone/>
            </a:pPr>
            <a:r>
              <a:rPr lang="ru-RU" sz="2600" b="1" dirty="0" smtClean="0">
                <a:solidFill>
                  <a:srgbClr val="FF0000"/>
                </a:solidFill>
              </a:rPr>
              <a:t> 24.80  - 31.01 – 44.81 – </a:t>
            </a:r>
          </a:p>
          <a:p>
            <a:pPr algn="ctr">
              <a:buNone/>
            </a:pPr>
            <a:r>
              <a:rPr lang="ru-RU" sz="2600" b="1" dirty="0" smtClean="0">
                <a:solidFill>
                  <a:srgbClr val="FF0000"/>
                </a:solidFill>
              </a:rPr>
              <a:t>25.18 – 30.27 – 43.38</a:t>
            </a:r>
            <a:r>
              <a:rPr lang="ru-RU" dirty="0" smtClean="0"/>
              <a:t/>
            </a:r>
            <a:br>
              <a:rPr lang="ru-RU" dirty="0" smtClean="0"/>
            </a:br>
            <a:r>
              <a:rPr lang="ru-RU" dirty="0" smtClean="0"/>
              <a:t/>
            </a:r>
            <a:br>
              <a:rPr lang="ru-RU" dirty="0" smtClean="0"/>
            </a:br>
            <a:r>
              <a:rPr lang="ru-RU" dirty="0" smtClean="0"/>
              <a:t>                                                                    </a:t>
            </a:r>
            <a:r>
              <a:rPr lang="ru-RU" i="1" dirty="0" smtClean="0"/>
              <a:t>Лаврентьев О.Э., </a:t>
            </a:r>
          </a:p>
          <a:p>
            <a:pPr algn="ctr">
              <a:buNone/>
            </a:pPr>
            <a:r>
              <a:rPr lang="ru-RU" i="1" dirty="0" smtClean="0"/>
              <a:t>                                                                     2003, г. Волгоград</a:t>
            </a:r>
            <a:endParaRPr lang="ru-RU" i="1" dirty="0"/>
          </a:p>
        </p:txBody>
      </p:sp>
      <p:pic>
        <p:nvPicPr>
          <p:cNvPr id="55298" name="Picture 2" descr="http://www.donbass.ua/multimedia/images/content/2010/05/12/strelka1.jpg"/>
          <p:cNvPicPr>
            <a:picLocks noChangeAspect="1" noChangeArrowheads="1"/>
          </p:cNvPicPr>
          <p:nvPr/>
        </p:nvPicPr>
        <p:blipFill>
          <a:blip r:embed="rId2"/>
          <a:srcRect/>
          <a:stretch>
            <a:fillRect/>
          </a:stretch>
        </p:blipFill>
        <p:spPr bwMode="auto">
          <a:xfrm>
            <a:off x="5643570" y="1357298"/>
            <a:ext cx="2857500" cy="3933825"/>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ВКЛАД ШКОЛЫ</a:t>
            </a:r>
            <a:endParaRPr lang="ru-RU" dirty="0"/>
          </a:p>
        </p:txBody>
      </p:sp>
      <p:sp>
        <p:nvSpPr>
          <p:cNvPr id="3" name="Содержимое 2"/>
          <p:cNvSpPr>
            <a:spLocks noGrp="1"/>
          </p:cNvSpPr>
          <p:nvPr>
            <p:ph sz="quarter" idx="1"/>
          </p:nvPr>
        </p:nvSpPr>
        <p:spPr/>
        <p:txBody>
          <a:bodyPr/>
          <a:lstStyle/>
          <a:p>
            <a:r>
              <a:rPr lang="ru-RU" dirty="0" smtClean="0"/>
              <a:t>Про здоровье в 1 и 10 классе</a:t>
            </a: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lib2.podelise.ru/tw_files2/urls_602/11/d-10899/10899_html_m170587db.gif"/>
          <p:cNvPicPr>
            <a:picLocks noChangeAspect="1" noChangeArrowheads="1"/>
          </p:cNvPicPr>
          <p:nvPr/>
        </p:nvPicPr>
        <p:blipFill>
          <a:blip r:embed="rId2"/>
          <a:srcRect/>
          <a:stretch>
            <a:fillRect/>
          </a:stretch>
        </p:blipFill>
        <p:spPr bwMode="auto">
          <a:xfrm>
            <a:off x="500034" y="1571612"/>
            <a:ext cx="7986833" cy="4499133"/>
          </a:xfrm>
          <a:prstGeom prst="rect">
            <a:avLst/>
          </a:prstGeom>
          <a:noFill/>
        </p:spPr>
      </p:pic>
      <p:sp>
        <p:nvSpPr>
          <p:cNvPr id="5" name="Заголовок 4"/>
          <p:cNvSpPr>
            <a:spLocks noGrp="1"/>
          </p:cNvSpPr>
          <p:nvPr>
            <p:ph type="title"/>
          </p:nvPr>
        </p:nvSpPr>
        <p:spPr>
          <a:xfrm>
            <a:off x="214282" y="274638"/>
            <a:ext cx="8501122" cy="939784"/>
          </a:xfrm>
          <a:solidFill>
            <a:schemeClr val="accent4">
              <a:lumMod val="20000"/>
              <a:lumOff val="80000"/>
            </a:schemeClr>
          </a:solidFill>
        </p:spPr>
        <p:txBody>
          <a:bodyPr/>
          <a:lstStyle/>
          <a:p>
            <a:pPr algn="ctr"/>
            <a:r>
              <a:rPr lang="ru-RU" dirty="0" smtClean="0"/>
              <a:t>«</a:t>
            </a:r>
            <a:r>
              <a:rPr lang="ru-RU" b="1" dirty="0" smtClean="0">
                <a:solidFill>
                  <a:srgbClr val="7030A0"/>
                </a:solidFill>
              </a:rPr>
              <a:t>ВКЛАД ШКОЛЫ»в здоровье</a:t>
            </a:r>
            <a:endParaRPr lang="ru-RU" b="1" dirty="0">
              <a:solidFill>
                <a:srgbClr val="7030A0"/>
              </a:solidFill>
            </a:endParaRPr>
          </a:p>
        </p:txBody>
      </p:sp>
      <p:sp>
        <p:nvSpPr>
          <p:cNvPr id="6" name="Содержимое 5"/>
          <p:cNvSpPr>
            <a:spLocks noGrp="1"/>
          </p:cNvSpPr>
          <p:nvPr>
            <p:ph sz="quarter" idx="1"/>
          </p:nvPr>
        </p:nvSpPr>
        <p:spPr/>
        <p:txBody>
          <a:bodyPr/>
          <a:lstStyle/>
          <a:p>
            <a:endParaRPr lang="ru-RU"/>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p:cNvPicPr>
            <a:picLocks noGrp="1" noChangeAspect="1" noChangeArrowheads="1"/>
          </p:cNvPicPr>
          <p:nvPr>
            <p:ph sz="quarter" idx="1"/>
          </p:nvPr>
        </p:nvPicPr>
        <p:blipFill>
          <a:blip r:embed="rId2"/>
          <a:srcRect/>
          <a:stretch>
            <a:fillRect/>
          </a:stretch>
        </p:blipFill>
        <p:spPr bwMode="auto">
          <a:xfrm>
            <a:off x="332295" y="500043"/>
            <a:ext cx="8597421" cy="6448066"/>
          </a:xfrm>
          <a:prstGeom prst="rect">
            <a:avLst/>
          </a:prstGeom>
          <a:noFill/>
          <a:ln w="9525">
            <a:noFill/>
            <a:miter lim="800000"/>
            <a:headEnd/>
            <a:tailEnd/>
          </a:ln>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501122" cy="1011222"/>
          </a:xfrm>
          <a:solidFill>
            <a:schemeClr val="accent4">
              <a:lumMod val="20000"/>
              <a:lumOff val="80000"/>
            </a:schemeClr>
          </a:solidFill>
        </p:spPr>
        <p:txBody>
          <a:bodyPr/>
          <a:lstStyle/>
          <a:p>
            <a:pPr algn="ctr"/>
            <a:r>
              <a:rPr lang="ru-RU" b="1" dirty="0" smtClean="0">
                <a:solidFill>
                  <a:srgbClr val="7030A0"/>
                </a:solidFill>
                <a:effectLst>
                  <a:outerShdw blurRad="38100" dist="38100" dir="2700000" algn="tl">
                    <a:srgbClr val="000000">
                      <a:alpha val="43137"/>
                    </a:srgbClr>
                  </a:outerShdw>
                </a:effectLst>
              </a:rPr>
              <a:t>ЗАДАЧА ШКОЛЫ</a:t>
            </a:r>
            <a:endParaRPr lang="ru-RU" b="1" dirty="0">
              <a:solidFill>
                <a:srgbClr val="7030A0"/>
              </a:solidFill>
              <a:effectLst>
                <a:outerShdw blurRad="38100" dist="38100" dir="2700000" algn="tl">
                  <a:srgbClr val="000000">
                    <a:alpha val="43137"/>
                  </a:srgbClr>
                </a:outerShdw>
              </a:effectLst>
            </a:endParaRPr>
          </a:p>
        </p:txBody>
      </p:sp>
      <p:sp>
        <p:nvSpPr>
          <p:cNvPr id="3" name="Содержимое 2"/>
          <p:cNvSpPr>
            <a:spLocks noGrp="1"/>
          </p:cNvSpPr>
          <p:nvPr>
            <p:ph sz="quarter" idx="1"/>
          </p:nvPr>
        </p:nvSpPr>
        <p:spPr/>
        <p:txBody>
          <a:bodyPr/>
          <a:lstStyle/>
          <a:p>
            <a:pPr algn="ctr"/>
            <a:r>
              <a:rPr lang="ru-RU" sz="2800" b="1" dirty="0" smtClean="0"/>
              <a:t>ЗНАНИЯ</a:t>
            </a:r>
            <a:r>
              <a:rPr lang="ru-RU" dirty="0" smtClean="0"/>
              <a:t>!!!</a:t>
            </a:r>
          </a:p>
          <a:p>
            <a:pPr algn="ctr">
              <a:buNone/>
            </a:pPr>
            <a:r>
              <a:rPr lang="ru-RU" sz="3600" b="1" dirty="0" smtClean="0">
                <a:solidFill>
                  <a:srgbClr val="FF0000"/>
                </a:solidFill>
                <a:effectLst>
                  <a:outerShdw blurRad="38100" dist="38100" dir="2700000" algn="tl">
                    <a:srgbClr val="000000">
                      <a:alpha val="43137"/>
                    </a:srgbClr>
                  </a:outerShdw>
                </a:effectLst>
              </a:rPr>
              <a:t>НО</a:t>
            </a:r>
            <a:r>
              <a:rPr lang="ru-RU" dirty="0" smtClean="0"/>
              <a:t>:</a:t>
            </a:r>
          </a:p>
          <a:p>
            <a:pPr algn="ctr">
              <a:buFont typeface="Wingdings" pitchFamily="2" charset="2"/>
              <a:buChar char="v"/>
            </a:pPr>
            <a:r>
              <a:rPr lang="ru-RU" sz="3600" b="1" i="1" dirty="0" smtClean="0">
                <a:solidFill>
                  <a:srgbClr val="00B050"/>
                </a:solidFill>
              </a:rPr>
              <a:t>Нормальный процесс роста и развития</a:t>
            </a:r>
          </a:p>
          <a:p>
            <a:pPr algn="ctr">
              <a:buFont typeface="Wingdings" pitchFamily="2" charset="2"/>
              <a:buChar char="v"/>
            </a:pPr>
            <a:r>
              <a:rPr lang="ru-RU" sz="3600" b="1" i="1" dirty="0" smtClean="0">
                <a:solidFill>
                  <a:srgbClr val="00B050"/>
                </a:solidFill>
              </a:rPr>
              <a:t>Оптимальная работоспособность</a:t>
            </a:r>
          </a:p>
          <a:p>
            <a:pPr algn="ctr">
              <a:buFont typeface="Wingdings" pitchFamily="2" charset="2"/>
              <a:buChar char="v"/>
            </a:pPr>
            <a:r>
              <a:rPr lang="ru-RU" sz="3600" b="1" i="1" dirty="0" smtClean="0">
                <a:solidFill>
                  <a:srgbClr val="00B050"/>
                </a:solidFill>
              </a:rPr>
              <a:t>Формирование хорошего здоровья</a:t>
            </a:r>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0" y="1428736"/>
            <a:ext cx="3000396" cy="4857784"/>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ru-RU" sz="2800" b="1" i="1" dirty="0" smtClean="0">
                <a:solidFill>
                  <a:srgbClr val="C00000"/>
                </a:solidFill>
                <a:latin typeface="Times New Roman" pitchFamily="18" charset="0"/>
                <a:cs typeface="Times New Roman" pitchFamily="18" charset="0"/>
              </a:rPr>
              <a:t>Кто? </a:t>
            </a:r>
          </a:p>
          <a:p>
            <a:pPr lvl="1">
              <a:buNone/>
            </a:pPr>
            <a:r>
              <a:rPr lang="ru-RU" sz="2000" b="1" dirty="0" smtClean="0">
                <a:solidFill>
                  <a:srgbClr val="7030A0"/>
                </a:solidFill>
                <a:latin typeface="Times New Roman" pitchFamily="18" charset="0"/>
                <a:cs typeface="Times New Roman" pitchFamily="18" charset="0"/>
              </a:rPr>
              <a:t>   Степень функциональной зрелости ребенка - готовность к  началу систематического обучения; группа для занятий физкультурой; профессиональная пригодность и </a:t>
            </a:r>
            <a:r>
              <a:rPr lang="ru-RU" sz="2000" b="1" dirty="0" err="1" smtClean="0">
                <a:solidFill>
                  <a:srgbClr val="7030A0"/>
                </a:solidFill>
                <a:latin typeface="Times New Roman" pitchFamily="18" charset="0"/>
                <a:cs typeface="Times New Roman" pitchFamily="18" charset="0"/>
              </a:rPr>
              <a:t>т.п</a:t>
            </a:r>
            <a:endParaRPr lang="ru-RU" sz="2000" b="1" dirty="0">
              <a:solidFill>
                <a:srgbClr val="7030A0"/>
              </a:solidFill>
              <a:latin typeface="Times New Roman" pitchFamily="18" charset="0"/>
              <a:cs typeface="Times New Roman" pitchFamily="18" charset="0"/>
            </a:endParaRPr>
          </a:p>
        </p:txBody>
      </p:sp>
      <p:sp>
        <p:nvSpPr>
          <p:cNvPr id="6" name="Скругленный прямоугольник 5"/>
          <p:cNvSpPr/>
          <p:nvPr/>
        </p:nvSpPr>
        <p:spPr>
          <a:xfrm>
            <a:off x="3214678" y="1785926"/>
            <a:ext cx="2928958" cy="400052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ru-RU" sz="2800" b="1" i="1" dirty="0" smtClean="0">
                <a:solidFill>
                  <a:srgbClr val="C00000"/>
                </a:solidFill>
                <a:latin typeface="Times New Roman" pitchFamily="18" charset="0"/>
                <a:cs typeface="Times New Roman" pitchFamily="18" charset="0"/>
              </a:rPr>
              <a:t>Как?</a:t>
            </a:r>
            <a:r>
              <a:rPr lang="ru-RU" sz="2800" b="1" dirty="0" smtClean="0">
                <a:solidFill>
                  <a:srgbClr val="C00000"/>
                </a:solidFill>
                <a:latin typeface="Times New Roman" pitchFamily="18" charset="0"/>
                <a:cs typeface="Times New Roman" pitchFamily="18" charset="0"/>
              </a:rPr>
              <a:t> </a:t>
            </a:r>
          </a:p>
          <a:p>
            <a:pPr lvl="1" algn="ctr"/>
            <a:r>
              <a:rPr lang="ru-RU" sz="2000" b="1" dirty="0" smtClean="0">
                <a:solidFill>
                  <a:srgbClr val="7030A0"/>
                </a:solidFill>
                <a:latin typeface="Times New Roman" pitchFamily="18" charset="0"/>
                <a:cs typeface="Times New Roman" pitchFamily="18" charset="0"/>
              </a:rPr>
              <a:t> Нагрузка, умственная, физическая, и ее  количественные и качественные характеристики.</a:t>
            </a:r>
          </a:p>
        </p:txBody>
      </p:sp>
      <p:sp>
        <p:nvSpPr>
          <p:cNvPr id="7" name="Скругленный прямоугольник 6"/>
          <p:cNvSpPr/>
          <p:nvPr/>
        </p:nvSpPr>
        <p:spPr>
          <a:xfrm>
            <a:off x="6357950" y="1214422"/>
            <a:ext cx="2786050" cy="5286412"/>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ru-RU" sz="2800" b="1" i="1" dirty="0" smtClean="0">
                <a:solidFill>
                  <a:srgbClr val="C00000"/>
                </a:solidFill>
                <a:latin typeface="Times New Roman" pitchFamily="18" charset="0"/>
                <a:cs typeface="Times New Roman" pitchFamily="18" charset="0"/>
              </a:rPr>
              <a:t>Где?</a:t>
            </a:r>
            <a:r>
              <a:rPr lang="ru-RU" sz="2800" b="1" dirty="0" smtClean="0">
                <a:solidFill>
                  <a:srgbClr val="C00000"/>
                </a:solidFill>
                <a:latin typeface="Times New Roman" pitchFamily="18" charset="0"/>
                <a:cs typeface="Times New Roman" pitchFamily="18" charset="0"/>
              </a:rPr>
              <a:t>  </a:t>
            </a:r>
          </a:p>
          <a:p>
            <a:pPr lvl="1">
              <a:buNone/>
            </a:pPr>
            <a:r>
              <a:rPr lang="ru-RU" sz="2000" b="1" dirty="0" smtClean="0">
                <a:solidFill>
                  <a:srgbClr val="7030A0"/>
                </a:solidFill>
                <a:latin typeface="Times New Roman" pitchFamily="18" charset="0"/>
                <a:cs typeface="Times New Roman" pitchFamily="18" charset="0"/>
              </a:rPr>
              <a:t>   Условия обучения – соблюдение гигиенических требований к размещению образовательных учреждений, планировке, внутренней отделке, воздушно-тепловому и световому режимам, мебели и т.п.)</a:t>
            </a:r>
          </a:p>
        </p:txBody>
      </p:sp>
      <p:sp>
        <p:nvSpPr>
          <p:cNvPr id="9" name="Заголовок 8"/>
          <p:cNvSpPr>
            <a:spLocks noGrp="1"/>
          </p:cNvSpPr>
          <p:nvPr>
            <p:ph type="title" idx="4294967295"/>
          </p:nvPr>
        </p:nvSpPr>
        <p:spPr>
          <a:xfrm>
            <a:off x="0" y="274638"/>
            <a:ext cx="8572500" cy="796925"/>
          </a:xfrm>
          <a:solidFill>
            <a:schemeClr val="accent4">
              <a:lumMod val="20000"/>
              <a:lumOff val="80000"/>
            </a:schemeClr>
          </a:solidFill>
        </p:spPr>
        <p:txBody>
          <a:bodyPr/>
          <a:lstStyle/>
          <a:p>
            <a:pPr algn="ctr"/>
            <a:r>
              <a:rPr lang="ru-RU" b="1" dirty="0" smtClean="0">
                <a:solidFill>
                  <a:srgbClr val="7030A0"/>
                </a:solidFill>
              </a:rPr>
              <a:t>ГИГИЕНИЧЕСКИЕ ТРЕБОВАНИЯ</a:t>
            </a:r>
            <a:endParaRPr lang="ru-RU" b="1" dirty="0">
              <a:solidFill>
                <a:srgbClr val="7030A0"/>
              </a:solidFill>
            </a:endParaRPr>
          </a:p>
        </p:txBody>
      </p:sp>
      <p:sp>
        <p:nvSpPr>
          <p:cNvPr id="11" name="7-конечная звезда 10"/>
          <p:cNvSpPr/>
          <p:nvPr/>
        </p:nvSpPr>
        <p:spPr>
          <a:xfrm>
            <a:off x="4214810" y="1643050"/>
            <a:ext cx="914400" cy="914400"/>
          </a:xfrm>
          <a:prstGeom prst="star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14282" y="274638"/>
            <a:ext cx="8501122" cy="939784"/>
          </a:xfrm>
          <a:solidFill>
            <a:schemeClr val="accent4">
              <a:lumMod val="20000"/>
              <a:lumOff val="80000"/>
            </a:schemeClr>
          </a:solidFill>
        </p:spPr>
        <p:txBody>
          <a:bodyPr/>
          <a:lstStyle/>
          <a:p>
            <a:pPr algn="ctr"/>
            <a:r>
              <a:rPr lang="ru-RU" b="1" dirty="0" smtClean="0">
                <a:solidFill>
                  <a:srgbClr val="7030A0"/>
                </a:solidFill>
              </a:rPr>
              <a:t>Гигиенические принципы</a:t>
            </a:r>
            <a:endParaRPr lang="ru-RU" b="1" dirty="0">
              <a:solidFill>
                <a:srgbClr val="7030A0"/>
              </a:solidFill>
            </a:endParaRPr>
          </a:p>
        </p:txBody>
      </p:sp>
      <p:sp>
        <p:nvSpPr>
          <p:cNvPr id="2" name="Содержимое 1"/>
          <p:cNvSpPr>
            <a:spLocks noGrp="1"/>
          </p:cNvSpPr>
          <p:nvPr>
            <p:ph sz="quarter" idx="1"/>
          </p:nvPr>
        </p:nvSpPr>
        <p:spPr/>
        <p:txBody>
          <a:bodyPr/>
          <a:lstStyle/>
          <a:p>
            <a:endParaRPr lang="ru-RU" dirty="0"/>
          </a:p>
        </p:txBody>
      </p:sp>
      <p:sp>
        <p:nvSpPr>
          <p:cNvPr id="5" name="Прямоугольник с одним вырезанным углом 4"/>
          <p:cNvSpPr/>
          <p:nvPr/>
        </p:nvSpPr>
        <p:spPr>
          <a:xfrm>
            <a:off x="571472" y="1643050"/>
            <a:ext cx="5429288" cy="1428760"/>
          </a:xfrm>
          <a:prstGeom prst="snip1Rect">
            <a:avLst/>
          </a:prstGeom>
          <a:solidFill>
            <a:schemeClr val="bg1">
              <a:lumMod val="95000"/>
            </a:schemeClr>
          </a:solidFill>
          <a:ln w="762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002060"/>
                </a:solidFill>
                <a:latin typeface="Times New Roman" pitchFamily="18" charset="0"/>
                <a:cs typeface="Times New Roman" pitchFamily="18" charset="0"/>
              </a:rPr>
              <a:t>соответствие учебных нагрузок возрастным и индивидуальным особенностям ребёнка и подростка</a:t>
            </a:r>
            <a:endParaRPr lang="ru-RU" sz="2400" dirty="0">
              <a:solidFill>
                <a:srgbClr val="002060"/>
              </a:solidFill>
            </a:endParaRPr>
          </a:p>
        </p:txBody>
      </p:sp>
      <p:sp>
        <p:nvSpPr>
          <p:cNvPr id="6" name="Прямоугольник с одним вырезанным углом 5"/>
          <p:cNvSpPr/>
          <p:nvPr/>
        </p:nvSpPr>
        <p:spPr>
          <a:xfrm>
            <a:off x="2428860" y="3429000"/>
            <a:ext cx="4929222" cy="785818"/>
          </a:xfrm>
          <a:prstGeom prst="snip1Rect">
            <a:avLst/>
          </a:prstGeom>
          <a:solidFill>
            <a:schemeClr val="accent2">
              <a:lumMod val="20000"/>
              <a:lumOff val="80000"/>
            </a:schemeClr>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solidFill>
                  <a:srgbClr val="002060"/>
                </a:solidFill>
                <a:latin typeface="Times New Roman" pitchFamily="18" charset="0"/>
                <a:cs typeface="Times New Roman" pitchFamily="18" charset="0"/>
              </a:rPr>
              <a:t>научная организация учебного процесса</a:t>
            </a:r>
            <a:endParaRPr lang="ru-RU" sz="2400" dirty="0">
              <a:solidFill>
                <a:srgbClr val="002060"/>
              </a:solidFill>
            </a:endParaRPr>
          </a:p>
        </p:txBody>
      </p:sp>
      <p:sp>
        <p:nvSpPr>
          <p:cNvPr id="7" name="Прямоугольник с одним вырезанным углом 6"/>
          <p:cNvSpPr/>
          <p:nvPr/>
        </p:nvSpPr>
        <p:spPr>
          <a:xfrm>
            <a:off x="3428992" y="4714884"/>
            <a:ext cx="5429288" cy="857256"/>
          </a:xfrm>
          <a:prstGeom prst="snip1Rect">
            <a:avLst/>
          </a:prstGeom>
          <a:solidFill>
            <a:schemeClr val="accent1">
              <a:lumMod val="20000"/>
              <a:lumOff val="80000"/>
            </a:schemeClr>
          </a:solidFill>
          <a:ln w="762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2400" b="1" dirty="0" smtClean="0">
                <a:solidFill>
                  <a:srgbClr val="002060"/>
                </a:solidFill>
                <a:latin typeface="Times New Roman" pitchFamily="18" charset="0"/>
                <a:cs typeface="Times New Roman" pitchFamily="18" charset="0"/>
              </a:rPr>
              <a:t>обеспечение оптимальных условий обучения.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501122" cy="1154098"/>
          </a:xfrm>
          <a:solidFill>
            <a:schemeClr val="accent4">
              <a:lumMod val="20000"/>
              <a:lumOff val="80000"/>
            </a:schemeClr>
          </a:solidFill>
        </p:spPr>
        <p:txBody>
          <a:bodyPr/>
          <a:lstStyle/>
          <a:p>
            <a:pPr algn="ctr"/>
            <a:r>
              <a:rPr lang="ru-RU" b="1" dirty="0" smtClean="0">
                <a:solidFill>
                  <a:srgbClr val="7030A0"/>
                </a:solidFill>
              </a:rPr>
              <a:t>РАБОТОСПОСОБНОСТЬ.  </a:t>
            </a:r>
            <a:r>
              <a:rPr lang="ru-RU" b="1" i="1" dirty="0" smtClean="0">
                <a:solidFill>
                  <a:srgbClr val="7030A0"/>
                </a:solidFill>
              </a:rPr>
              <a:t>Понятие</a:t>
            </a:r>
            <a:endParaRPr lang="ru-RU" b="1" i="1" dirty="0">
              <a:solidFill>
                <a:srgbClr val="7030A0"/>
              </a:solidFill>
            </a:endParaRPr>
          </a:p>
        </p:txBody>
      </p:sp>
      <p:sp>
        <p:nvSpPr>
          <p:cNvPr id="3" name="Содержимое 2"/>
          <p:cNvSpPr>
            <a:spLocks noGrp="1"/>
          </p:cNvSpPr>
          <p:nvPr>
            <p:ph sz="quarter" idx="1"/>
          </p:nvPr>
        </p:nvSpPr>
        <p:spPr/>
        <p:txBody>
          <a:bodyPr/>
          <a:lstStyle/>
          <a:p>
            <a:endParaRPr lang="ru-RU"/>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solidFill>
            <a:schemeClr val="bg1">
              <a:lumMod val="95000"/>
            </a:schemeClr>
          </a:solidFill>
        </p:spPr>
        <p:txBody>
          <a:bodyPr>
            <a:normAutofit/>
          </a:bodyPr>
          <a:lstStyle/>
          <a:p>
            <a:pPr algn="ctr"/>
            <a:r>
              <a:rPr lang="ru-RU" sz="4000" b="1" dirty="0" smtClean="0">
                <a:effectLst>
                  <a:outerShdw blurRad="38100" dist="38100" dir="2700000" algn="tl">
                    <a:srgbClr val="000000">
                      <a:alpha val="43137"/>
                    </a:srgbClr>
                  </a:outerShdw>
                </a:effectLst>
                <a:latin typeface="Tahoma" pitchFamily="34" charset="0"/>
                <a:cs typeface="Tahoma" pitchFamily="34" charset="0"/>
              </a:rPr>
              <a:t>работоспособность</a:t>
            </a:r>
            <a:endParaRPr lang="ru-RU" sz="4000" b="1" dirty="0">
              <a:effectLst>
                <a:outerShdw blurRad="38100" dist="38100" dir="2700000" algn="tl">
                  <a:srgbClr val="000000">
                    <a:alpha val="43137"/>
                  </a:srgbClr>
                </a:outerShdw>
              </a:effectLst>
              <a:latin typeface="Tahoma" pitchFamily="34" charset="0"/>
              <a:cs typeface="Tahoma" pitchFamily="34" charset="0"/>
            </a:endParaRPr>
          </a:p>
        </p:txBody>
      </p:sp>
      <p:sp>
        <p:nvSpPr>
          <p:cNvPr id="9" name="Содержимое 8"/>
          <p:cNvSpPr>
            <a:spLocks noGrp="1"/>
          </p:cNvSpPr>
          <p:nvPr>
            <p:ph sz="quarter" idx="1"/>
          </p:nvPr>
        </p:nvSpPr>
        <p:spPr/>
        <p:txBody>
          <a:bodyPr/>
          <a:lstStyle/>
          <a:p>
            <a:endParaRPr lang="ru-RU" dirty="0"/>
          </a:p>
        </p:txBody>
      </p:sp>
      <p:pic>
        <p:nvPicPr>
          <p:cNvPr id="4" name="Рисунок 3" descr="http://rud.exdat.com/pars_docs/tw_refs/720/719706/719706_html_m2141df74.png"/>
          <p:cNvPicPr/>
          <p:nvPr/>
        </p:nvPicPr>
        <p:blipFill>
          <a:blip r:embed="rId2"/>
          <a:srcRect/>
          <a:stretch>
            <a:fillRect/>
          </a:stretch>
        </p:blipFill>
        <p:spPr bwMode="auto">
          <a:xfrm>
            <a:off x="1142976" y="2071678"/>
            <a:ext cx="6286544" cy="2786082"/>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lumMod val="95000"/>
            </a:schemeClr>
          </a:solidFill>
        </p:spPr>
        <p:txBody>
          <a:bodyPr/>
          <a:lstStyle/>
          <a:p>
            <a:pPr algn="ctr"/>
            <a:r>
              <a:rPr lang="ru-RU" b="1" dirty="0" smtClean="0">
                <a:solidFill>
                  <a:srgbClr val="7030A0"/>
                </a:solidFill>
                <a:latin typeface="Tahoma" pitchFamily="34" charset="0"/>
                <a:cs typeface="Tahoma" pitchFamily="34" charset="0"/>
              </a:rPr>
              <a:t>ДИНАМИКА РАБОТОСПОСОБНОСТИ</a:t>
            </a:r>
            <a:endParaRPr lang="ru-RU" b="1" dirty="0">
              <a:solidFill>
                <a:srgbClr val="7030A0"/>
              </a:solidFill>
              <a:latin typeface="Tahoma" pitchFamily="34" charset="0"/>
              <a:cs typeface="Tahoma" pitchFamily="34" charset="0"/>
            </a:endParaRPr>
          </a:p>
        </p:txBody>
      </p:sp>
      <p:sp>
        <p:nvSpPr>
          <p:cNvPr id="3" name="Содержимое 2"/>
          <p:cNvSpPr>
            <a:spLocks noGrp="1"/>
          </p:cNvSpPr>
          <p:nvPr>
            <p:ph sz="quarter" idx="1"/>
          </p:nvPr>
        </p:nvSpPr>
        <p:spPr/>
        <p:txBody>
          <a:bodyPr>
            <a:normAutofit fontScale="55000" lnSpcReduction="20000"/>
          </a:bodyPr>
          <a:lstStyle/>
          <a:p>
            <a:pPr algn="ctr"/>
            <a:r>
              <a:rPr lang="ru-RU" sz="2900" b="1" i="1" dirty="0" smtClean="0">
                <a:solidFill>
                  <a:srgbClr val="FF0000"/>
                </a:solidFill>
              </a:rPr>
              <a:t>Период врабатывания </a:t>
            </a:r>
            <a:r>
              <a:rPr lang="ru-RU" b="1" dirty="0" smtClean="0"/>
              <a:t>- </a:t>
            </a:r>
            <a:r>
              <a:rPr lang="ru-RU" dirty="0" smtClean="0"/>
              <a:t> </a:t>
            </a:r>
            <a:r>
              <a:rPr lang="ru-RU" sz="2500" dirty="0" smtClean="0"/>
              <a:t>происходит постепенное повышение работоспособности. Это период поиска наиболее адекватных и эффективных вариантов функционирования всех органов и систем, период значительного напряжения, высоких </a:t>
            </a:r>
            <a:r>
              <a:rPr lang="ru-RU" sz="2500" dirty="0" err="1" smtClean="0"/>
              <a:t>энергозатрат</a:t>
            </a:r>
            <a:r>
              <a:rPr lang="ru-RU" sz="2500" dirty="0" smtClean="0"/>
              <a:t>, период организации произвольного внимания и функциональной организации деятельности. Это период качественного изменения функциональной активности мозга, активизации связей между отдельными нервными центрами головного мозга. В этот период работоспособность неустойчива, а эффективность ее не очень высока</a:t>
            </a:r>
            <a:r>
              <a:rPr lang="ru-RU" sz="2500" i="1" dirty="0" smtClean="0">
                <a:solidFill>
                  <a:srgbClr val="FF0000"/>
                </a:solidFill>
              </a:rPr>
              <a:t>.</a:t>
            </a:r>
            <a:r>
              <a:rPr lang="ru-RU" sz="2900" i="1" dirty="0" smtClean="0">
                <a:solidFill>
                  <a:srgbClr val="FF0000"/>
                </a:solidFill>
              </a:rPr>
              <a:t/>
            </a:r>
            <a:br>
              <a:rPr lang="ru-RU" sz="2900" i="1" dirty="0" smtClean="0">
                <a:solidFill>
                  <a:srgbClr val="FF0000"/>
                </a:solidFill>
              </a:rPr>
            </a:br>
            <a:r>
              <a:rPr lang="ru-RU" sz="2900" b="1" i="1" dirty="0" smtClean="0">
                <a:solidFill>
                  <a:srgbClr val="FF0000"/>
                </a:solidFill>
              </a:rPr>
              <a:t>Устойчивый период</a:t>
            </a:r>
            <a:r>
              <a:rPr lang="ru-RU" sz="2900" i="1" dirty="0" smtClean="0">
                <a:solidFill>
                  <a:srgbClr val="FF0000"/>
                </a:solidFill>
              </a:rPr>
              <a:t> </a:t>
            </a:r>
            <a:r>
              <a:rPr lang="ru-RU" dirty="0" smtClean="0"/>
              <a:t>- </a:t>
            </a:r>
            <a:r>
              <a:rPr lang="ru-RU" sz="2500" dirty="0" smtClean="0"/>
              <a:t>это время, когда организм работает наиболее эффективно, в оптимальном режиме. Высокая устойчивая работоспособность не требует от организма чрезмерных усилий и </a:t>
            </a:r>
            <a:r>
              <a:rPr lang="ru-RU" sz="2500" dirty="0" err="1" smtClean="0"/>
              <a:t>энергозатрат</a:t>
            </a:r>
            <a:r>
              <a:rPr lang="ru-RU" sz="2500" dirty="0" smtClean="0"/>
              <a:t>, снижается напряжение и повышается согласованность в деятельности всех систем.</a:t>
            </a:r>
            <a:br>
              <a:rPr lang="ru-RU" sz="2500" dirty="0" smtClean="0"/>
            </a:br>
            <a:r>
              <a:rPr lang="ru-RU" sz="2500" dirty="0" smtClean="0"/>
              <a:t>Однако период оптимума не может продолжаться бесконечно и закономерно сменяется следующим периодом</a:t>
            </a:r>
            <a:r>
              <a:rPr lang="ru-RU" dirty="0" smtClean="0"/>
              <a:t> </a:t>
            </a:r>
            <a:r>
              <a:rPr lang="ru-RU" sz="2900" b="1" i="1" dirty="0" smtClean="0">
                <a:solidFill>
                  <a:srgbClr val="FF0000"/>
                </a:solidFill>
              </a:rPr>
              <a:t>- компенсаторной перестройкой</a:t>
            </a:r>
            <a:r>
              <a:rPr lang="ru-RU" b="1" dirty="0" smtClean="0"/>
              <a:t>.</a:t>
            </a:r>
            <a:r>
              <a:rPr lang="ru-RU" dirty="0" smtClean="0"/>
              <a:t> </a:t>
            </a:r>
            <a:r>
              <a:rPr lang="ru-RU" sz="2500" dirty="0" smtClean="0"/>
              <a:t>Это период, когда ребенок еще может работать качественно, но уже ценой значительного напряжения. Именно этот период характеризуется снижением внимания, ростом числа отвлечении, снижением темпа деятельности, повышением двигательной активности. Усилием воли ребенок может продолжить работу и даже улучшить ее качество, но очень недолго..</a:t>
            </a:r>
            <a:r>
              <a:rPr lang="ru-RU" dirty="0" smtClean="0"/>
              <a:t/>
            </a:r>
            <a:br>
              <a:rPr lang="ru-RU" dirty="0" smtClean="0"/>
            </a:br>
            <a:r>
              <a:rPr lang="ru-RU" sz="2900" b="1" i="1" dirty="0" smtClean="0">
                <a:solidFill>
                  <a:srgbClr val="FF0000"/>
                </a:solidFill>
              </a:rPr>
              <a:t>Утомление</a:t>
            </a:r>
            <a:r>
              <a:rPr lang="ru-RU" dirty="0" smtClean="0"/>
              <a:t> - </a:t>
            </a:r>
            <a:r>
              <a:rPr lang="ru-RU" sz="2500" dirty="0" smtClean="0"/>
              <a:t>особое функциональное состояние организма, оно может возникать и при длительной, но неинтенсивной работе, и при кратковременной интенсивной. Утомление характеризуется рассогласованием в деятельности систем организма, снижением регуляторных влияний коры, повышением влияния подкорковых структур. Снижается сначала качество, а затем и количество работы (т. е. снижается работоспособность).</a:t>
            </a:r>
            <a:r>
              <a:rPr lang="ru-RU" dirty="0" smtClean="0"/>
              <a:t/>
            </a:r>
            <a:br>
              <a:rPr lang="ru-RU" dirty="0" smtClean="0"/>
            </a:br>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85728"/>
            <a:ext cx="8501122" cy="1071570"/>
          </a:xfrm>
          <a:solidFill>
            <a:schemeClr val="accent4">
              <a:lumMod val="20000"/>
              <a:lumOff val="80000"/>
            </a:schemeClr>
          </a:solidFill>
        </p:spPr>
        <p:txBody>
          <a:bodyPr/>
          <a:lstStyle/>
          <a:p>
            <a:pPr algn="ctr"/>
            <a:r>
              <a:rPr lang="ru-RU" b="1" dirty="0" smtClean="0">
                <a:solidFill>
                  <a:srgbClr val="7030A0"/>
                </a:solidFill>
              </a:rPr>
              <a:t>ФАКТОРЫ, ВЛИЯЩИЕ на РАБОТОСПОСОБНОСТЬ</a:t>
            </a:r>
            <a:endParaRPr lang="ru-RU" b="1" dirty="0">
              <a:solidFill>
                <a:srgbClr val="7030A0"/>
              </a:solidFill>
            </a:endParaRPr>
          </a:p>
        </p:txBody>
      </p:sp>
      <p:sp>
        <p:nvSpPr>
          <p:cNvPr id="3" name="Содержимое 2"/>
          <p:cNvSpPr>
            <a:spLocks noGrp="1"/>
          </p:cNvSpPr>
          <p:nvPr>
            <p:ph sz="quarter" idx="1"/>
          </p:nvPr>
        </p:nvSpPr>
        <p:spPr>
          <a:solidFill>
            <a:schemeClr val="bg1">
              <a:lumMod val="95000"/>
            </a:schemeClr>
          </a:solidFill>
        </p:spPr>
        <p:txBody>
          <a:bodyPr>
            <a:normAutofit/>
          </a:bodyPr>
          <a:lstStyle/>
          <a:p>
            <a:pPr algn="ctr"/>
            <a:r>
              <a:rPr lang="ru-RU" sz="3600" dirty="0" smtClean="0">
                <a:solidFill>
                  <a:srgbClr val="7030A0"/>
                </a:solidFill>
                <a:effectLst>
                  <a:outerShdw blurRad="38100" dist="38100" dir="2700000" algn="tl">
                    <a:srgbClr val="000000">
                      <a:alpha val="43137"/>
                    </a:srgbClr>
                  </a:outerShdw>
                </a:effectLst>
              </a:rPr>
              <a:t>Индивидуальные особенности школьника</a:t>
            </a:r>
          </a:p>
          <a:p>
            <a:pPr algn="ctr"/>
            <a:r>
              <a:rPr lang="ru-RU" sz="3600" dirty="0" smtClean="0">
                <a:solidFill>
                  <a:srgbClr val="7030A0"/>
                </a:solidFill>
                <a:effectLst>
                  <a:outerShdw blurRad="38100" dist="38100" dir="2700000" algn="tl">
                    <a:srgbClr val="000000">
                      <a:alpha val="43137"/>
                    </a:srgbClr>
                  </a:outerShdw>
                </a:effectLst>
              </a:rPr>
              <a:t>Качественные и количественные характеристики учебного процесса</a:t>
            </a:r>
          </a:p>
          <a:p>
            <a:pPr algn="ctr"/>
            <a:r>
              <a:rPr lang="ru-RU" sz="3600" dirty="0" smtClean="0">
                <a:solidFill>
                  <a:srgbClr val="7030A0"/>
                </a:solidFill>
                <a:effectLst>
                  <a:outerShdw blurRad="38100" dist="38100" dir="2700000" algn="tl">
                    <a:srgbClr val="000000">
                      <a:alpha val="43137"/>
                    </a:srgbClr>
                  </a:outerShdw>
                </a:effectLst>
              </a:rPr>
              <a:t>Среда обучения и воспитания</a:t>
            </a:r>
            <a:endParaRPr lang="ru-RU" sz="3600" dirty="0">
              <a:solidFill>
                <a:srgbClr val="7030A0"/>
              </a:solidFill>
              <a:effectLst>
                <a:outerShdw blurRad="38100" dist="38100" dir="2700000" algn="tl">
                  <a:srgbClr val="000000">
                    <a:alpha val="43137"/>
                  </a:srgbClr>
                </a:outerShdw>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428604"/>
            <a:ext cx="8572560" cy="1000132"/>
          </a:xfrm>
          <a:solidFill>
            <a:schemeClr val="accent4">
              <a:lumMod val="20000"/>
              <a:lumOff val="80000"/>
            </a:schemeClr>
          </a:solidFill>
        </p:spPr>
        <p:txBody>
          <a:bodyPr>
            <a:normAutofit fontScale="90000"/>
          </a:bodyPr>
          <a:lstStyle/>
          <a:p>
            <a:pPr algn="ctr"/>
            <a:r>
              <a:rPr lang="ru-RU" b="1" dirty="0" smtClean="0">
                <a:solidFill>
                  <a:srgbClr val="7030A0"/>
                </a:solidFill>
              </a:rPr>
              <a:t>ТИПЫ умственной работоспособности</a:t>
            </a:r>
            <a:br>
              <a:rPr lang="ru-RU" b="1" dirty="0" smtClean="0">
                <a:solidFill>
                  <a:srgbClr val="7030A0"/>
                </a:solidFill>
              </a:rPr>
            </a:br>
            <a:r>
              <a:rPr lang="ru-RU" b="1" dirty="0" smtClean="0">
                <a:solidFill>
                  <a:srgbClr val="7030A0"/>
                </a:solidFill>
              </a:rPr>
              <a:t>(</a:t>
            </a:r>
            <a:r>
              <a:rPr lang="ru-RU" sz="2700" b="1" i="1" dirty="0" smtClean="0">
                <a:solidFill>
                  <a:srgbClr val="7030A0"/>
                </a:solidFill>
              </a:rPr>
              <a:t>по динамике</a:t>
            </a:r>
            <a:r>
              <a:rPr lang="ru-RU" b="1" dirty="0" smtClean="0">
                <a:solidFill>
                  <a:srgbClr val="7030A0"/>
                </a:solidFill>
              </a:rPr>
              <a:t>)</a:t>
            </a:r>
            <a:endParaRPr lang="ru-RU" b="1" dirty="0">
              <a:solidFill>
                <a:srgbClr val="7030A0"/>
              </a:solidFill>
            </a:endParaRPr>
          </a:p>
        </p:txBody>
      </p:sp>
      <p:sp>
        <p:nvSpPr>
          <p:cNvPr id="3" name="Содержимое 2"/>
          <p:cNvSpPr>
            <a:spLocks noGrp="1"/>
          </p:cNvSpPr>
          <p:nvPr>
            <p:ph sz="quarter" idx="1"/>
          </p:nvPr>
        </p:nvSpPr>
        <p:spPr/>
        <p:txBody>
          <a:bodyPr>
            <a:noAutofit/>
          </a:bodyPr>
          <a:lstStyle/>
          <a:p>
            <a:r>
              <a:rPr lang="ru-RU" sz="1800" b="1" dirty="0" smtClean="0">
                <a:solidFill>
                  <a:srgbClr val="FF0000"/>
                </a:solidFill>
                <a:latin typeface="Times New Roman" pitchFamily="18" charset="0"/>
                <a:cs typeface="Times New Roman" pitchFamily="18" charset="0"/>
              </a:rPr>
              <a:t>I </a:t>
            </a:r>
            <a:r>
              <a:rPr lang="ru-RU" sz="1800" b="1" i="1" dirty="0" smtClean="0">
                <a:solidFill>
                  <a:srgbClr val="FF0000"/>
                </a:solidFill>
                <a:latin typeface="Times New Roman" pitchFamily="18" charset="0"/>
                <a:cs typeface="Times New Roman" pitchFamily="18" charset="0"/>
              </a:rPr>
              <a:t>ровный, или устойчивый</a:t>
            </a:r>
            <a:r>
              <a:rPr lang="ru-RU" sz="1800" dirty="0" smtClean="0">
                <a:latin typeface="Times New Roman" pitchFamily="18" charset="0"/>
                <a:cs typeface="Times New Roman" pitchFamily="18" charset="0"/>
              </a:rPr>
              <a:t>, тип работоспособности, но работоспособность при этом может быть и на высоком, и на среднем, и на низком уровне; исходный высокий уровень сохраняется до середины дня и резко снижается в конце дня;</a:t>
            </a:r>
            <a:br>
              <a:rPr lang="ru-RU" sz="1800" dirty="0" smtClean="0">
                <a:latin typeface="Times New Roman" pitchFamily="18" charset="0"/>
                <a:cs typeface="Times New Roman" pitchFamily="18" charset="0"/>
              </a:rPr>
            </a:br>
            <a:r>
              <a:rPr lang="ru-RU" sz="1800" b="1" dirty="0" smtClean="0">
                <a:solidFill>
                  <a:srgbClr val="FF0000"/>
                </a:solidFill>
                <a:latin typeface="Times New Roman" pitchFamily="18" charset="0"/>
                <a:cs typeface="Times New Roman" pitchFamily="18" charset="0"/>
              </a:rPr>
              <a:t>II</a:t>
            </a:r>
            <a:r>
              <a:rPr lang="ru-RU" sz="1800" b="1"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исходный уровень снижается к середине дня и остается таким до конца дня;</a:t>
            </a:r>
            <a:br>
              <a:rPr lang="ru-RU" sz="1800" dirty="0" smtClean="0">
                <a:latin typeface="Times New Roman" pitchFamily="18" charset="0"/>
                <a:cs typeface="Times New Roman" pitchFamily="18" charset="0"/>
              </a:rPr>
            </a:br>
            <a:r>
              <a:rPr lang="ru-RU" sz="1800" b="1" dirty="0" smtClean="0">
                <a:solidFill>
                  <a:srgbClr val="FF0000"/>
                </a:solidFill>
                <a:latin typeface="Times New Roman" pitchFamily="18" charset="0"/>
                <a:cs typeface="Times New Roman" pitchFamily="18" charset="0"/>
              </a:rPr>
              <a:t>III-</a:t>
            </a:r>
            <a:r>
              <a:rPr lang="ru-RU" sz="1800" b="1"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непрерывное снижение уровня работоспособности от начала к концу дня;</a:t>
            </a:r>
            <a:br>
              <a:rPr lang="ru-RU" sz="1800" dirty="0" smtClean="0">
                <a:latin typeface="Times New Roman" pitchFamily="18" charset="0"/>
                <a:cs typeface="Times New Roman" pitchFamily="18" charset="0"/>
              </a:rPr>
            </a:br>
            <a:r>
              <a:rPr lang="ru-RU" sz="1800" b="1" dirty="0" smtClean="0">
                <a:solidFill>
                  <a:srgbClr val="FF0000"/>
                </a:solidFill>
                <a:latin typeface="Times New Roman" pitchFamily="18" charset="0"/>
                <a:cs typeface="Times New Roman" pitchFamily="18" charset="0"/>
              </a:rPr>
              <a:t>IV-</a:t>
            </a:r>
            <a:r>
              <a:rPr lang="ru-RU" sz="1800" dirty="0" smtClean="0">
                <a:latin typeface="Times New Roman" pitchFamily="18" charset="0"/>
                <a:cs typeface="Times New Roman" pitchFamily="18" charset="0"/>
              </a:rPr>
              <a:t> при низком или среднем исходном уровне работоспособность улучшается только к концу дня;</a:t>
            </a:r>
            <a:br>
              <a:rPr lang="ru-RU" sz="1800" dirty="0" smtClean="0">
                <a:latin typeface="Times New Roman" pitchFamily="18" charset="0"/>
                <a:cs typeface="Times New Roman" pitchFamily="18" charset="0"/>
              </a:rPr>
            </a:br>
            <a:r>
              <a:rPr lang="ru-RU" sz="1800" b="1" dirty="0" smtClean="0">
                <a:solidFill>
                  <a:srgbClr val="FF0000"/>
                </a:solidFill>
                <a:latin typeface="Times New Roman" pitchFamily="18" charset="0"/>
                <a:cs typeface="Times New Roman" pitchFamily="18" charset="0"/>
              </a:rPr>
              <a:t>V</a:t>
            </a:r>
            <a:r>
              <a:rPr lang="ru-RU" sz="1800" dirty="0" smtClean="0">
                <a:latin typeface="Times New Roman" pitchFamily="18" charset="0"/>
                <a:cs typeface="Times New Roman" pitchFamily="18" charset="0"/>
              </a:rPr>
              <a:t> - при низком или среднем исходном уровне работоспособность повышается к середине дня и сохраняется до конца дня;</a:t>
            </a:r>
            <a:br>
              <a:rPr lang="ru-RU" sz="1800" dirty="0" smtClean="0">
                <a:latin typeface="Times New Roman" pitchFamily="18" charset="0"/>
                <a:cs typeface="Times New Roman" pitchFamily="18" charset="0"/>
              </a:rPr>
            </a:br>
            <a:r>
              <a:rPr lang="ru-RU" sz="1800" b="1" dirty="0" smtClean="0">
                <a:solidFill>
                  <a:srgbClr val="FF0000"/>
                </a:solidFill>
                <a:latin typeface="Times New Roman" pitchFamily="18" charset="0"/>
                <a:cs typeface="Times New Roman" pitchFamily="18" charset="0"/>
              </a:rPr>
              <a:t>VI</a:t>
            </a:r>
            <a:r>
              <a:rPr lang="ru-RU" sz="1800" b="1" dirty="0" smtClean="0">
                <a:latin typeface="Times New Roman" pitchFamily="18" charset="0"/>
                <a:cs typeface="Times New Roman" pitchFamily="18" charset="0"/>
              </a:rPr>
              <a:t> -  </a:t>
            </a:r>
            <a:r>
              <a:rPr lang="ru-RU" sz="1800" dirty="0" smtClean="0">
                <a:latin typeface="Times New Roman" pitchFamily="18" charset="0"/>
                <a:cs typeface="Times New Roman" pitchFamily="18" charset="0"/>
              </a:rPr>
              <a:t>при низком или среднем уровне работоспособность повышается в течение дня;</a:t>
            </a:r>
            <a:br>
              <a:rPr lang="ru-RU" sz="1800" dirty="0" smtClean="0">
                <a:latin typeface="Times New Roman" pitchFamily="18" charset="0"/>
                <a:cs typeface="Times New Roman" pitchFamily="18" charset="0"/>
              </a:rPr>
            </a:br>
            <a:r>
              <a:rPr lang="ru-RU" sz="1800" b="1" dirty="0" smtClean="0">
                <a:solidFill>
                  <a:srgbClr val="FF0000"/>
                </a:solidFill>
                <a:latin typeface="Times New Roman" pitchFamily="18" charset="0"/>
                <a:cs typeface="Times New Roman" pitchFamily="18" charset="0"/>
              </a:rPr>
              <a:t>VII </a:t>
            </a:r>
            <a:r>
              <a:rPr lang="ru-RU" sz="1800" b="1"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улучшение работоспособности в первой половине дня и ухудшение во второй;</a:t>
            </a:r>
            <a:br>
              <a:rPr lang="ru-RU" sz="1800" dirty="0" smtClean="0">
                <a:latin typeface="Times New Roman" pitchFamily="18" charset="0"/>
                <a:cs typeface="Times New Roman" pitchFamily="18" charset="0"/>
              </a:rPr>
            </a:br>
            <a:r>
              <a:rPr lang="ru-RU" sz="1800" b="1" dirty="0" smtClean="0">
                <a:solidFill>
                  <a:srgbClr val="FF0000"/>
                </a:solidFill>
                <a:latin typeface="Times New Roman" pitchFamily="18" charset="0"/>
                <a:cs typeface="Times New Roman" pitchFamily="18" charset="0"/>
              </a:rPr>
              <a:t>VIII</a:t>
            </a:r>
            <a:r>
              <a:rPr lang="ru-RU" sz="1800" b="1" dirty="0" smtClean="0">
                <a:latin typeface="Times New Roman" pitchFamily="18" charset="0"/>
                <a:cs typeface="Times New Roman" pitchFamily="18" charset="0"/>
              </a:rPr>
              <a:t> - </a:t>
            </a:r>
            <a:r>
              <a:rPr lang="ru-RU" sz="1800" dirty="0" smtClean="0">
                <a:latin typeface="Times New Roman" pitchFamily="18" charset="0"/>
                <a:cs typeface="Times New Roman" pitchFamily="18" charset="0"/>
              </a:rPr>
              <a:t> ухудшение работоспособности в первой половине дня и улучшение во второй.</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endParaRPr lang="ru-RU" sz="1600"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42844" y="285728"/>
            <a:ext cx="8643998" cy="1143008"/>
          </a:xfrm>
          <a:solidFill>
            <a:schemeClr val="bg1">
              <a:lumMod val="95000"/>
            </a:schemeClr>
          </a:solidFill>
        </p:spPr>
        <p:txBody>
          <a:bodyPr/>
          <a:lstStyle/>
          <a:p>
            <a:pPr algn="ctr"/>
            <a:r>
              <a:rPr lang="ru-RU" b="1" dirty="0" smtClean="0">
                <a:solidFill>
                  <a:srgbClr val="7030A0"/>
                </a:solidFill>
                <a:effectLst>
                  <a:outerShdw blurRad="38100" dist="38100" dir="2700000" algn="tl">
                    <a:srgbClr val="000000">
                      <a:alpha val="43137"/>
                    </a:srgbClr>
                  </a:outerShdw>
                </a:effectLst>
              </a:rPr>
              <a:t>Работоспособност</a:t>
            </a:r>
            <a:r>
              <a:rPr lang="ru-RU" dirty="0" smtClean="0"/>
              <a:t>ь</a:t>
            </a:r>
            <a:endParaRPr lang="ru-RU" dirty="0"/>
          </a:p>
        </p:txBody>
      </p:sp>
      <p:sp>
        <p:nvSpPr>
          <p:cNvPr id="6" name="Содержимое 5"/>
          <p:cNvSpPr>
            <a:spLocks noGrp="1"/>
          </p:cNvSpPr>
          <p:nvPr>
            <p:ph sz="quarter" idx="2"/>
          </p:nvPr>
        </p:nvSpPr>
        <p:spPr>
          <a:solidFill>
            <a:schemeClr val="accent6">
              <a:lumMod val="20000"/>
              <a:lumOff val="80000"/>
            </a:schemeClr>
          </a:solidFill>
        </p:spPr>
        <p:txBody>
          <a:bodyPr>
            <a:normAutofit/>
          </a:bodyPr>
          <a:lstStyle/>
          <a:p>
            <a:pPr algn="ctr"/>
            <a:r>
              <a:rPr lang="ru-RU" sz="2800" b="1" dirty="0" smtClean="0">
                <a:solidFill>
                  <a:srgbClr val="00B050"/>
                </a:solidFill>
                <a:latin typeface="Times New Roman" pitchFamily="18" charset="0"/>
                <a:cs typeface="Times New Roman" pitchFamily="18" charset="0"/>
              </a:rPr>
              <a:t>Физиологический процесс</a:t>
            </a:r>
          </a:p>
          <a:p>
            <a:pPr algn="ctr"/>
            <a:r>
              <a:rPr lang="ru-RU" sz="2800" b="1" dirty="0" smtClean="0">
                <a:latin typeface="Times New Roman" pitchFamily="18" charset="0"/>
                <a:cs typeface="Times New Roman" pitchFamily="18" charset="0"/>
              </a:rPr>
              <a:t>Фазы:</a:t>
            </a:r>
            <a:endParaRPr lang="en-US" sz="2800" b="1" dirty="0" smtClean="0">
              <a:latin typeface="Times New Roman" pitchFamily="18" charset="0"/>
              <a:cs typeface="Times New Roman" pitchFamily="18" charset="0"/>
            </a:endParaRPr>
          </a:p>
          <a:p>
            <a:pPr>
              <a:buNone/>
            </a:pPr>
            <a:endParaRPr lang="ru-RU" sz="2800" b="1" dirty="0" smtClean="0">
              <a:latin typeface="Times New Roman" pitchFamily="18" charset="0"/>
              <a:cs typeface="Times New Roman" pitchFamily="18" charset="0"/>
            </a:endParaRPr>
          </a:p>
          <a:p>
            <a:pPr>
              <a:buFont typeface="Wingdings" pitchFamily="2" charset="2"/>
              <a:buChar char="ü"/>
            </a:pPr>
            <a:r>
              <a:rPr lang="ru-RU" b="1" i="1" dirty="0" smtClean="0">
                <a:latin typeface="Times New Roman" pitchFamily="18" charset="0"/>
                <a:cs typeface="Times New Roman" pitchFamily="18" charset="0"/>
              </a:rPr>
              <a:t>конечного порыва</a:t>
            </a:r>
          </a:p>
          <a:p>
            <a:pPr>
              <a:buFont typeface="Wingdings" pitchFamily="2" charset="2"/>
              <a:buChar char="ü"/>
            </a:pPr>
            <a:r>
              <a:rPr lang="ru-RU" b="1" i="1" dirty="0" smtClean="0">
                <a:latin typeface="Times New Roman" pitchFamily="18" charset="0"/>
                <a:cs typeface="Times New Roman" pitchFamily="18" charset="0"/>
              </a:rPr>
              <a:t>прогрессивного снижения</a:t>
            </a:r>
          </a:p>
          <a:p>
            <a:pPr>
              <a:buNone/>
            </a:pPr>
            <a:endParaRPr lang="ru-RU" sz="2800" b="1" dirty="0">
              <a:latin typeface="Times New Roman" pitchFamily="18" charset="0"/>
              <a:cs typeface="Times New Roman" pitchFamily="18" charset="0"/>
            </a:endParaRPr>
          </a:p>
        </p:txBody>
      </p:sp>
      <p:sp>
        <p:nvSpPr>
          <p:cNvPr id="8" name="Содержимое 7"/>
          <p:cNvSpPr>
            <a:spLocks noGrp="1"/>
          </p:cNvSpPr>
          <p:nvPr>
            <p:ph sz="quarter" idx="4"/>
          </p:nvPr>
        </p:nvSpPr>
        <p:spPr>
          <a:solidFill>
            <a:schemeClr val="accent1">
              <a:lumMod val="20000"/>
              <a:lumOff val="80000"/>
            </a:schemeClr>
          </a:solidFill>
        </p:spPr>
        <p:txBody>
          <a:bodyPr>
            <a:normAutofit fontScale="85000" lnSpcReduction="20000"/>
          </a:bodyPr>
          <a:lstStyle/>
          <a:p>
            <a:pPr algn="ctr"/>
            <a:r>
              <a:rPr lang="ru-RU" sz="3300" b="1" dirty="0" smtClean="0">
                <a:solidFill>
                  <a:srgbClr val="FF0000"/>
                </a:solidFill>
                <a:latin typeface="Times New Roman" pitchFamily="18" charset="0"/>
                <a:cs typeface="Times New Roman" pitchFamily="18" charset="0"/>
              </a:rPr>
              <a:t>Патологический процесс</a:t>
            </a:r>
          </a:p>
          <a:p>
            <a:pPr algn="ctr"/>
            <a:endParaRPr lang="ru-RU" b="1" dirty="0" smtClean="0">
              <a:latin typeface="Times New Roman" pitchFamily="18" charset="0"/>
              <a:cs typeface="Times New Roman" pitchFamily="18" charset="0"/>
            </a:endParaRPr>
          </a:p>
          <a:p>
            <a:pPr algn="ctr"/>
            <a:r>
              <a:rPr lang="ru-RU" sz="2800" b="1" dirty="0" smtClean="0">
                <a:latin typeface="Times New Roman" pitchFamily="18" charset="0"/>
                <a:cs typeface="Times New Roman" pitchFamily="18" charset="0"/>
              </a:rPr>
              <a:t>Фазы</a:t>
            </a:r>
            <a:r>
              <a:rPr lang="ru-RU" b="1" dirty="0" smtClean="0">
                <a:latin typeface="Times New Roman" pitchFamily="18" charset="0"/>
                <a:cs typeface="Times New Roman" pitchFamily="18" charset="0"/>
              </a:rPr>
              <a:t>:</a:t>
            </a:r>
          </a:p>
          <a:p>
            <a:pPr algn="ctr">
              <a:buFont typeface="Wingdings" pitchFamily="2" charset="2"/>
              <a:buChar char="ü"/>
            </a:pPr>
            <a:r>
              <a:rPr lang="ru-RU" sz="2800" i="1" dirty="0" smtClean="0">
                <a:latin typeface="Times New Roman" pitchFamily="18" charset="0"/>
                <a:cs typeface="Times New Roman" pitchFamily="18" charset="0"/>
              </a:rPr>
              <a:t>уравнительная</a:t>
            </a:r>
          </a:p>
          <a:p>
            <a:pPr algn="ctr">
              <a:buFont typeface="Wingdings" pitchFamily="2" charset="2"/>
              <a:buChar char="ü"/>
            </a:pPr>
            <a:r>
              <a:rPr lang="ru-RU" sz="2800" i="1" dirty="0" smtClean="0">
                <a:latin typeface="Times New Roman" pitchFamily="18" charset="0"/>
                <a:cs typeface="Times New Roman" pitchFamily="18" charset="0"/>
              </a:rPr>
              <a:t>парадоксальная</a:t>
            </a:r>
          </a:p>
          <a:p>
            <a:pPr algn="ctr">
              <a:buFont typeface="Wingdings" pitchFamily="2" charset="2"/>
              <a:buChar char="ü"/>
            </a:pPr>
            <a:r>
              <a:rPr lang="ru-RU" sz="2800" i="1" dirty="0" err="1" smtClean="0">
                <a:latin typeface="Times New Roman" pitchFamily="18" charset="0"/>
                <a:cs typeface="Times New Roman" pitchFamily="18" charset="0"/>
              </a:rPr>
              <a:t>ультрапарадоксаль</a:t>
            </a:r>
            <a:r>
              <a:rPr lang="ru-RU" i="1" dirty="0" err="1" smtClean="0"/>
              <a:t>ная</a:t>
            </a:r>
            <a:endParaRPr lang="ru-RU" i="1" dirty="0" smtClean="0"/>
          </a:p>
          <a:p>
            <a:pPr algn="ctr">
              <a:buNone/>
            </a:pPr>
            <a:r>
              <a:rPr lang="ru-RU" dirty="0" smtClean="0"/>
              <a:t>(</a:t>
            </a:r>
            <a:r>
              <a:rPr lang="ru-RU" sz="2200" i="1" dirty="0" smtClean="0">
                <a:latin typeface="Times New Roman" pitchFamily="18" charset="0"/>
                <a:cs typeface="Times New Roman" pitchFamily="18" charset="0"/>
              </a:rPr>
              <a:t>нарушается один из основных законов деятельности ЦНС «зависимость ответной реакции от силы раздражителя»)</a:t>
            </a:r>
          </a:p>
        </p:txBody>
      </p:sp>
      <p:sp>
        <p:nvSpPr>
          <p:cNvPr id="5" name="Текст 4"/>
          <p:cNvSpPr>
            <a:spLocks noGrp="1"/>
          </p:cNvSpPr>
          <p:nvPr>
            <p:ph type="body" sz="quarter" idx="1"/>
          </p:nvPr>
        </p:nvSpPr>
        <p:spPr>
          <a:solidFill>
            <a:schemeClr val="accent6">
              <a:lumMod val="60000"/>
              <a:lumOff val="40000"/>
            </a:schemeClr>
          </a:solidFill>
          <a:ln w="76200">
            <a:solidFill>
              <a:schemeClr val="accent6">
                <a:lumMod val="75000"/>
              </a:schemeClr>
            </a:solidFill>
          </a:ln>
        </p:spPr>
        <p:txBody>
          <a:bodyPr>
            <a:normAutofit lnSpcReduction="10000"/>
          </a:bodyPr>
          <a:lstStyle/>
          <a:p>
            <a:pPr algn="ctr"/>
            <a:r>
              <a:rPr lang="ru-RU" sz="3600" b="1" i="1" dirty="0" smtClean="0"/>
              <a:t>Утомление</a:t>
            </a:r>
            <a:endParaRPr lang="ru-RU" sz="3600" b="1" i="1" dirty="0"/>
          </a:p>
        </p:txBody>
      </p:sp>
      <p:sp>
        <p:nvSpPr>
          <p:cNvPr id="7" name="Текст 6"/>
          <p:cNvSpPr>
            <a:spLocks noGrp="1"/>
          </p:cNvSpPr>
          <p:nvPr>
            <p:ph type="body" sz="quarter" idx="3"/>
          </p:nvPr>
        </p:nvSpPr>
        <p:spPr>
          <a:solidFill>
            <a:schemeClr val="accent2">
              <a:lumMod val="60000"/>
              <a:lumOff val="40000"/>
            </a:schemeClr>
          </a:solidFill>
          <a:ln w="76200">
            <a:solidFill>
              <a:schemeClr val="accent2">
                <a:lumMod val="50000"/>
              </a:schemeClr>
            </a:solidFill>
          </a:ln>
        </p:spPr>
        <p:txBody>
          <a:bodyPr>
            <a:normAutofit fontScale="85000" lnSpcReduction="10000"/>
          </a:bodyPr>
          <a:lstStyle/>
          <a:p>
            <a:pPr algn="ctr"/>
            <a:r>
              <a:rPr lang="ru-RU" sz="3600" b="1" i="1" dirty="0" smtClean="0"/>
              <a:t>Переутомление</a:t>
            </a:r>
            <a:endParaRPr lang="ru-RU" sz="3600" b="1" i="1"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lumMod val="95000"/>
            </a:schemeClr>
          </a:solidFill>
        </p:spPr>
        <p:txBody>
          <a:bodyPr>
            <a:noAutofit/>
          </a:bodyPr>
          <a:lstStyle/>
          <a:p>
            <a:pPr algn="ctr"/>
            <a:r>
              <a:rPr lang="ru-RU" sz="3600" b="1" dirty="0" smtClean="0">
                <a:solidFill>
                  <a:srgbClr val="7030A0"/>
                </a:solidFill>
                <a:latin typeface="Tahoma" pitchFamily="34" charset="0"/>
                <a:cs typeface="Tahoma" pitchFamily="34" charset="0"/>
              </a:rPr>
              <a:t>Динамика работоспособности. </a:t>
            </a:r>
            <a:r>
              <a:rPr lang="ru-RU" sz="3600" b="1" i="1" dirty="0" smtClean="0">
                <a:solidFill>
                  <a:srgbClr val="7030A0"/>
                </a:solidFill>
                <a:latin typeface="Tahoma" pitchFamily="34" charset="0"/>
                <a:cs typeface="Tahoma" pitchFamily="34" charset="0"/>
              </a:rPr>
              <a:t>УТОМЛЕНИЕ</a:t>
            </a:r>
            <a:endParaRPr lang="ru-RU" sz="3600" b="1" i="1" dirty="0">
              <a:solidFill>
                <a:srgbClr val="7030A0"/>
              </a:solidFill>
              <a:latin typeface="Tahoma" pitchFamily="34" charset="0"/>
              <a:cs typeface="Tahoma" pitchFamily="34" charset="0"/>
            </a:endParaRPr>
          </a:p>
        </p:txBody>
      </p:sp>
      <p:sp>
        <p:nvSpPr>
          <p:cNvPr id="3" name="Содержимое 2"/>
          <p:cNvSpPr>
            <a:spLocks noGrp="1"/>
          </p:cNvSpPr>
          <p:nvPr>
            <p:ph sz="quarter" idx="1"/>
          </p:nvPr>
        </p:nvSpPr>
        <p:spPr/>
        <p:txBody>
          <a:bodyPr>
            <a:normAutofit/>
          </a:bodyPr>
          <a:lstStyle/>
          <a:p>
            <a:pPr algn="ctr">
              <a:buNone/>
            </a:pPr>
            <a:r>
              <a:rPr lang="ru-RU" sz="2800" dirty="0" smtClean="0"/>
              <a:t>Утомление обладает </a:t>
            </a:r>
            <a:r>
              <a:rPr lang="ru-RU" sz="2800" i="1" dirty="0" smtClean="0">
                <a:solidFill>
                  <a:srgbClr val="FF0000"/>
                </a:solidFill>
              </a:rPr>
              <a:t>двойным биологическим действием</a:t>
            </a:r>
            <a:r>
              <a:rPr lang="ru-RU" sz="2800" dirty="0" smtClean="0"/>
              <a:t>:</a:t>
            </a:r>
          </a:p>
          <a:p>
            <a:pPr algn="ctr">
              <a:buFont typeface="Wingdings" pitchFamily="2" charset="2"/>
              <a:buChar char="v"/>
            </a:pPr>
            <a:r>
              <a:rPr lang="ru-RU" sz="2800" dirty="0" smtClean="0"/>
              <a:t>с одной стороны, оно является защитной реакцией организма и охраняет его от чрезмерного напряжения,</a:t>
            </a:r>
          </a:p>
          <a:p>
            <a:pPr algn="ctr">
              <a:buFont typeface="Wingdings" pitchFamily="2" charset="2"/>
              <a:buChar char="v"/>
            </a:pPr>
            <a:r>
              <a:rPr lang="ru-RU" sz="2800" dirty="0" smtClean="0"/>
              <a:t>с другой - стимулирует восстановительные процессы, раздвигает границы функциональных возможностей (фактически повышает адаптивный резерв). </a:t>
            </a:r>
            <a:endParaRPr lang="ru-RU" sz="2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Волна 6"/>
          <p:cNvSpPr/>
          <p:nvPr/>
        </p:nvSpPr>
        <p:spPr>
          <a:xfrm>
            <a:off x="571472" y="1071546"/>
            <a:ext cx="7858180" cy="4500594"/>
          </a:xfrm>
          <a:prstGeom prst="wav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600" b="1" dirty="0" smtClean="0">
                <a:effectLst>
                  <a:outerShdw blurRad="38100" dist="38100" dir="2700000" algn="tl">
                    <a:srgbClr val="000000">
                      <a:alpha val="43137"/>
                    </a:srgbClr>
                  </a:outerShdw>
                </a:effectLst>
              </a:rPr>
              <a:t>РАСПИСАНИЕ -</a:t>
            </a:r>
          </a:p>
          <a:p>
            <a:pPr algn="ctr"/>
            <a:r>
              <a:rPr lang="ru-RU" sz="3600" b="1" i="1" dirty="0" smtClean="0">
                <a:effectLst>
                  <a:outerShdw blurRad="38100" dist="38100" dir="2700000" algn="tl">
                    <a:srgbClr val="000000">
                      <a:alpha val="43137"/>
                    </a:srgbClr>
                  </a:outerShdw>
                </a:effectLst>
              </a:rPr>
              <a:t>основной документ, регламентирующий учебный процесс</a:t>
            </a:r>
            <a:endParaRPr lang="ru-RU" sz="3600" b="1" i="1" dirty="0">
              <a:effectLst>
                <a:outerShdw blurRad="38100" dist="38100" dir="2700000" algn="tl">
                  <a:srgbClr val="000000">
                    <a:alpha val="43137"/>
                  </a:srgbClr>
                </a:outerShdw>
              </a:effectLs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solidFill>
            <a:schemeClr val="accent3">
              <a:lumMod val="20000"/>
              <a:lumOff val="80000"/>
            </a:schemeClr>
          </a:solidFill>
        </p:spPr>
        <p:txBody>
          <a:bodyPr/>
          <a:lstStyle/>
          <a:p>
            <a:pPr algn="ctr"/>
            <a:r>
              <a:rPr lang="ru-RU" dirty="0" smtClean="0"/>
              <a:t>Требования к расписанию</a:t>
            </a:r>
            <a:endParaRPr lang="ru-RU" dirty="0"/>
          </a:p>
        </p:txBody>
      </p:sp>
      <p:sp>
        <p:nvSpPr>
          <p:cNvPr id="5" name="Содержимое 4"/>
          <p:cNvSpPr>
            <a:spLocks noGrp="1"/>
          </p:cNvSpPr>
          <p:nvPr>
            <p:ph sz="quarter" idx="1"/>
          </p:nvPr>
        </p:nvSpPr>
        <p:spPr>
          <a:solidFill>
            <a:schemeClr val="bg1">
              <a:lumMod val="95000"/>
            </a:schemeClr>
          </a:solidFill>
        </p:spPr>
        <p:txBody>
          <a:bodyPr>
            <a:normAutofit fontScale="47500" lnSpcReduction="20000"/>
          </a:bodyPr>
          <a:lstStyle/>
          <a:p>
            <a:pPr lvl="0"/>
            <a:r>
              <a:rPr lang="ru-RU" sz="4500" dirty="0" smtClean="0">
                <a:latin typeface="Times New Roman" pitchFamily="18" charset="0"/>
                <a:cs typeface="Times New Roman" pitchFamily="18" charset="0"/>
              </a:rPr>
              <a:t>соответствие объема нагрузки (количество часов) как в течение недели, так и каждого дня возрастным анатомо-физиологическим особенностям;</a:t>
            </a:r>
          </a:p>
          <a:p>
            <a:pPr lvl="0"/>
            <a:r>
              <a:rPr lang="ru-RU" sz="4500" dirty="0" smtClean="0">
                <a:latin typeface="Times New Roman" pitchFamily="18" charset="0"/>
                <a:cs typeface="Times New Roman" pitchFamily="18" charset="0"/>
              </a:rPr>
              <a:t>распределение еженедельной, ежедневной нагрузки в соответствии  с физиологической динамикой работоспособности с учетом:</a:t>
            </a:r>
          </a:p>
          <a:p>
            <a:pPr>
              <a:buFont typeface="Wingdings" pitchFamily="2" charset="2"/>
              <a:buChar char="ü"/>
            </a:pPr>
            <a:r>
              <a:rPr lang="ru-RU" sz="4500" dirty="0" smtClean="0">
                <a:latin typeface="Times New Roman" pitchFamily="18" charset="0"/>
                <a:cs typeface="Times New Roman" pitchFamily="18" charset="0"/>
              </a:rPr>
              <a:t>трудности предметов;</a:t>
            </a:r>
          </a:p>
          <a:p>
            <a:pPr>
              <a:buFont typeface="Wingdings" pitchFamily="2" charset="2"/>
              <a:buChar char="ü"/>
            </a:pPr>
            <a:r>
              <a:rPr lang="ru-RU" sz="4500" dirty="0" smtClean="0">
                <a:latin typeface="Times New Roman" pitchFamily="18" charset="0"/>
                <a:cs typeface="Times New Roman" pitchFamily="18" charset="0"/>
              </a:rPr>
              <a:t>преимущественной нагрузки на первую или вторую сигнальную систему;</a:t>
            </a:r>
          </a:p>
          <a:p>
            <a:pPr>
              <a:buFont typeface="Wingdings" pitchFamily="2" charset="2"/>
              <a:buChar char="ü"/>
            </a:pPr>
            <a:r>
              <a:rPr lang="ru-RU" sz="4500" dirty="0" smtClean="0">
                <a:latin typeface="Times New Roman" pitchFamily="18" charset="0"/>
                <a:cs typeface="Times New Roman" pitchFamily="18" charset="0"/>
              </a:rPr>
              <a:t>характера деятельности  (преобладание статического и/или динамического компонента);</a:t>
            </a:r>
          </a:p>
          <a:p>
            <a:pPr lvl="0"/>
            <a:r>
              <a:rPr lang="ru-RU" sz="4500" dirty="0" smtClean="0">
                <a:latin typeface="Times New Roman" pitchFamily="18" charset="0"/>
                <a:cs typeface="Times New Roman" pitchFamily="18" charset="0"/>
              </a:rPr>
              <a:t>следовательно:</a:t>
            </a:r>
          </a:p>
          <a:p>
            <a:pPr>
              <a:buFont typeface="Wingdings" pitchFamily="2" charset="2"/>
              <a:buChar char="ü"/>
            </a:pPr>
            <a:r>
              <a:rPr lang="ru-RU" sz="4500" dirty="0" smtClean="0">
                <a:latin typeface="Times New Roman" pitchFamily="18" charset="0"/>
                <a:cs typeface="Times New Roman" pitchFamily="18" charset="0"/>
              </a:rPr>
              <a:t>чередование предметов;</a:t>
            </a:r>
          </a:p>
          <a:p>
            <a:pPr>
              <a:buFont typeface="Wingdings" pitchFamily="2" charset="2"/>
              <a:buChar char="ü"/>
            </a:pPr>
            <a:r>
              <a:rPr lang="ru-RU" sz="4500" dirty="0" smtClean="0">
                <a:latin typeface="Times New Roman" pitchFamily="18" charset="0"/>
                <a:cs typeface="Times New Roman" pitchFamily="18" charset="0"/>
              </a:rPr>
              <a:t> сдвоенные уроки;</a:t>
            </a:r>
          </a:p>
          <a:p>
            <a:pPr>
              <a:buFont typeface="Wingdings" pitchFamily="2" charset="2"/>
              <a:buChar char="ü"/>
            </a:pPr>
            <a:r>
              <a:rPr lang="ru-RU" sz="4500" dirty="0" smtClean="0">
                <a:latin typeface="Times New Roman" pitchFamily="18" charset="0"/>
                <a:cs typeface="Times New Roman" pitchFamily="18" charset="0"/>
              </a:rPr>
              <a:t>количество и место в расписании уроков физкультуры и труда.</a:t>
            </a:r>
          </a:p>
          <a:p>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a:bodyPr>
          <a:lstStyle/>
          <a:p>
            <a:pPr algn="ctr"/>
            <a:r>
              <a:rPr lang="ru-RU" dirty="0" smtClean="0"/>
              <a:t> </a:t>
            </a:r>
            <a:r>
              <a:rPr lang="ru-RU" b="1" dirty="0" smtClean="0">
                <a:effectLst>
                  <a:outerShdw blurRad="38100" dist="38100" dir="2700000" algn="tl">
                    <a:srgbClr val="000000">
                      <a:alpha val="43137"/>
                    </a:srgbClr>
                  </a:outerShdw>
                </a:effectLst>
              </a:rPr>
              <a:t>Максимально допустимая нагрузка</a:t>
            </a:r>
            <a:r>
              <a:rPr lang="ru-RU" dirty="0" smtClean="0"/>
              <a:t>, </a:t>
            </a:r>
            <a:r>
              <a:rPr lang="ru-RU" sz="2400" i="1" dirty="0" smtClean="0"/>
              <a:t>часов в неделю</a:t>
            </a:r>
            <a:endParaRPr lang="ru-RU" sz="2400" i="1" dirty="0"/>
          </a:p>
        </p:txBody>
      </p:sp>
      <p:graphicFrame>
        <p:nvGraphicFramePr>
          <p:cNvPr id="4" name="Содержимое 3"/>
          <p:cNvGraphicFramePr>
            <a:graphicFrameLocks noGrp="1"/>
          </p:cNvGraphicFramePr>
          <p:nvPr>
            <p:ph sz="quarter" idx="1"/>
          </p:nvPr>
        </p:nvGraphicFramePr>
        <p:xfrm>
          <a:off x="457200" y="1600200"/>
          <a:ext cx="7467600" cy="4727568"/>
        </p:xfrm>
        <a:graphic>
          <a:graphicData uri="http://schemas.openxmlformats.org/drawingml/2006/table">
            <a:tbl>
              <a:tblPr firstRow="1" bandRow="1">
                <a:tableStyleId>{5C22544A-7EE6-4342-B048-85BDC9FD1C3A}</a:tableStyleId>
              </a:tblPr>
              <a:tblGrid>
                <a:gridCol w="2489200"/>
                <a:gridCol w="2489200"/>
                <a:gridCol w="2489200"/>
              </a:tblGrid>
              <a:tr h="370840">
                <a:tc>
                  <a:txBody>
                    <a:bodyPr/>
                    <a:lstStyle/>
                    <a:p>
                      <a:pPr algn="ctr"/>
                      <a:r>
                        <a:rPr lang="ru-RU" dirty="0" smtClean="0"/>
                        <a:t>класс</a:t>
                      </a:r>
                      <a:endParaRPr lang="ru-RU" dirty="0"/>
                    </a:p>
                  </a:txBody>
                  <a:tcPr marL="82973" marR="82973"/>
                </a:tc>
                <a:tc>
                  <a:txBody>
                    <a:bodyPr/>
                    <a:lstStyle/>
                    <a:p>
                      <a:pPr algn="ctr"/>
                      <a:r>
                        <a:rPr lang="ru-RU" dirty="0" smtClean="0"/>
                        <a:t>При 6-дневной неделе</a:t>
                      </a:r>
                      <a:endParaRPr lang="ru-RU" dirty="0"/>
                    </a:p>
                  </a:txBody>
                  <a:tcPr marL="82973" marR="82973"/>
                </a:tc>
                <a:tc>
                  <a:txBody>
                    <a:bodyPr/>
                    <a:lstStyle/>
                    <a:p>
                      <a:pPr algn="ctr"/>
                      <a:r>
                        <a:rPr lang="ru-RU" dirty="0" smtClean="0"/>
                        <a:t>При 5-дневной неделе</a:t>
                      </a:r>
                      <a:endParaRPr lang="ru-RU" dirty="0"/>
                    </a:p>
                  </a:txBody>
                  <a:tcPr marL="82973" marR="82973"/>
                </a:tc>
              </a:tr>
              <a:tr h="379088">
                <a:tc gridSpan="3">
                  <a:txBody>
                    <a:bodyPr/>
                    <a:lstStyle/>
                    <a:p>
                      <a:pPr algn="ctr"/>
                      <a:r>
                        <a:rPr lang="ru-RU" dirty="0" smtClean="0"/>
                        <a:t>                     </a:t>
                      </a:r>
                      <a:r>
                        <a:rPr lang="ru-RU" b="1" baseline="0" dirty="0" smtClean="0">
                          <a:solidFill>
                            <a:schemeClr val="accent2">
                              <a:lumMod val="75000"/>
                            </a:schemeClr>
                          </a:solidFill>
                          <a:latin typeface="Times New Roman" pitchFamily="18" charset="0"/>
                          <a:cs typeface="Times New Roman" pitchFamily="18" charset="0"/>
                        </a:rPr>
                        <a:t>Трехлетняя начальная   школа</a:t>
                      </a:r>
                      <a:endParaRPr lang="ru-RU" b="1" baseline="0" dirty="0">
                        <a:solidFill>
                          <a:schemeClr val="accent2">
                            <a:lumMod val="75000"/>
                          </a:schemeClr>
                        </a:solidFill>
                        <a:latin typeface="Times New Roman" pitchFamily="18" charset="0"/>
                        <a:cs typeface="Times New Roman" pitchFamily="18" charset="0"/>
                      </a:endParaRPr>
                    </a:p>
                  </a:txBody>
                  <a:tcPr marL="82973" marR="82973"/>
                </a:tc>
                <a:tc hMerge="1">
                  <a:txBody>
                    <a:bodyPr/>
                    <a:lstStyle/>
                    <a:p>
                      <a:endParaRPr lang="ru-RU" dirty="0"/>
                    </a:p>
                  </a:txBody>
                  <a:tcPr/>
                </a:tc>
                <a:tc hMerge="1">
                  <a:txBody>
                    <a:bodyPr/>
                    <a:lstStyle/>
                    <a:p>
                      <a:endParaRPr lang="ru-RU" dirty="0"/>
                    </a:p>
                  </a:txBody>
                  <a:tcPr/>
                </a:tc>
              </a:tr>
              <a:tr h="370840">
                <a:tc>
                  <a:txBody>
                    <a:bodyPr/>
                    <a:lstStyle/>
                    <a:p>
                      <a:pPr algn="ctr"/>
                      <a:r>
                        <a:rPr lang="ru-RU" dirty="0" smtClean="0"/>
                        <a:t>1-3</a:t>
                      </a:r>
                      <a:endParaRPr lang="ru-RU" dirty="0"/>
                    </a:p>
                  </a:txBody>
                  <a:tcPr marL="82973" marR="82973"/>
                </a:tc>
                <a:tc>
                  <a:txBody>
                    <a:bodyPr/>
                    <a:lstStyle/>
                    <a:p>
                      <a:pPr algn="ctr"/>
                      <a:r>
                        <a:rPr lang="ru-RU" dirty="0" smtClean="0"/>
                        <a:t>25</a:t>
                      </a:r>
                      <a:endParaRPr lang="ru-RU" dirty="0"/>
                    </a:p>
                  </a:txBody>
                  <a:tcPr marL="82973" marR="82973"/>
                </a:tc>
                <a:tc>
                  <a:txBody>
                    <a:bodyPr/>
                    <a:lstStyle/>
                    <a:p>
                      <a:pPr algn="ctr"/>
                      <a:r>
                        <a:rPr lang="ru-RU" dirty="0" smtClean="0"/>
                        <a:t>22</a:t>
                      </a:r>
                      <a:endParaRPr lang="ru-RU" dirty="0"/>
                    </a:p>
                  </a:txBody>
                  <a:tcPr marL="82973" marR="82973"/>
                </a:tc>
              </a:tr>
              <a:tr h="370840">
                <a:tc gridSpan="3">
                  <a:txBody>
                    <a:bodyPr/>
                    <a:lstStyle/>
                    <a:p>
                      <a:pPr algn="ctr"/>
                      <a:r>
                        <a:rPr lang="ru-RU" b="1" baseline="0" dirty="0" smtClean="0">
                          <a:solidFill>
                            <a:srgbClr val="C00000"/>
                          </a:solidFill>
                          <a:latin typeface="Times New Roman" pitchFamily="18" charset="0"/>
                          <a:cs typeface="Times New Roman" pitchFamily="18" charset="0"/>
                        </a:rPr>
                        <a:t>Четырехлетняя начальная школа</a:t>
                      </a:r>
                      <a:endParaRPr lang="ru-RU" b="1" baseline="0" dirty="0">
                        <a:solidFill>
                          <a:srgbClr val="C00000"/>
                        </a:solidFill>
                        <a:latin typeface="Times New Roman" pitchFamily="18" charset="0"/>
                        <a:cs typeface="Times New Roman" pitchFamily="18" charset="0"/>
                      </a:endParaRPr>
                    </a:p>
                  </a:txBody>
                  <a:tcPr marL="82973" marR="82973"/>
                </a:tc>
                <a:tc hMerge="1">
                  <a:txBody>
                    <a:bodyPr/>
                    <a:lstStyle/>
                    <a:p>
                      <a:endParaRPr lang="ru-RU" dirty="0"/>
                    </a:p>
                  </a:txBody>
                  <a:tcPr/>
                </a:tc>
                <a:tc hMerge="1">
                  <a:txBody>
                    <a:bodyPr/>
                    <a:lstStyle/>
                    <a:p>
                      <a:endParaRPr lang="ru-RU" dirty="0"/>
                    </a:p>
                  </a:txBody>
                  <a:tcPr/>
                </a:tc>
              </a:tr>
              <a:tr h="370840">
                <a:tc>
                  <a:txBody>
                    <a:bodyPr/>
                    <a:lstStyle/>
                    <a:p>
                      <a:pPr algn="ctr"/>
                      <a:r>
                        <a:rPr lang="ru-RU" dirty="0" smtClean="0"/>
                        <a:t>1</a:t>
                      </a:r>
                      <a:endParaRPr lang="ru-RU" dirty="0"/>
                    </a:p>
                  </a:txBody>
                  <a:tcPr marL="82973" marR="82973"/>
                </a:tc>
                <a:tc>
                  <a:txBody>
                    <a:bodyPr/>
                    <a:lstStyle/>
                    <a:p>
                      <a:pPr algn="ctr"/>
                      <a:r>
                        <a:rPr lang="ru-RU" dirty="0" smtClean="0"/>
                        <a:t>22</a:t>
                      </a:r>
                      <a:endParaRPr lang="ru-RU" dirty="0"/>
                    </a:p>
                  </a:txBody>
                  <a:tcPr marL="82973" marR="82973"/>
                </a:tc>
                <a:tc>
                  <a:txBody>
                    <a:bodyPr/>
                    <a:lstStyle/>
                    <a:p>
                      <a:pPr algn="ctr"/>
                      <a:r>
                        <a:rPr lang="ru-RU" dirty="0" smtClean="0"/>
                        <a:t>20</a:t>
                      </a:r>
                      <a:endParaRPr lang="ru-RU" dirty="0"/>
                    </a:p>
                  </a:txBody>
                  <a:tcPr marL="82973" marR="82973"/>
                </a:tc>
              </a:tr>
              <a:tr h="370840">
                <a:tc>
                  <a:txBody>
                    <a:bodyPr/>
                    <a:lstStyle/>
                    <a:p>
                      <a:pPr algn="ctr"/>
                      <a:r>
                        <a:rPr lang="ru-RU" dirty="0" smtClean="0"/>
                        <a:t>2-4</a:t>
                      </a:r>
                      <a:endParaRPr lang="ru-RU" dirty="0"/>
                    </a:p>
                  </a:txBody>
                  <a:tcPr marL="82973" marR="82973"/>
                </a:tc>
                <a:tc>
                  <a:txBody>
                    <a:bodyPr/>
                    <a:lstStyle/>
                    <a:p>
                      <a:pPr algn="ctr"/>
                      <a:r>
                        <a:rPr lang="ru-RU" dirty="0" smtClean="0"/>
                        <a:t>25</a:t>
                      </a:r>
                      <a:endParaRPr lang="ru-RU" dirty="0"/>
                    </a:p>
                  </a:txBody>
                  <a:tcPr marL="82973" marR="82973"/>
                </a:tc>
                <a:tc>
                  <a:txBody>
                    <a:bodyPr/>
                    <a:lstStyle/>
                    <a:p>
                      <a:pPr algn="ctr"/>
                      <a:r>
                        <a:rPr lang="ru-RU" dirty="0" smtClean="0"/>
                        <a:t>22</a:t>
                      </a:r>
                      <a:endParaRPr lang="ru-RU" dirty="0"/>
                    </a:p>
                  </a:txBody>
                  <a:tcPr marL="82973" marR="82973"/>
                </a:tc>
              </a:tr>
              <a:tr h="370840">
                <a:tc>
                  <a:txBody>
                    <a:bodyPr/>
                    <a:lstStyle/>
                    <a:p>
                      <a:pPr algn="ctr"/>
                      <a:r>
                        <a:rPr lang="ru-RU" dirty="0" smtClean="0"/>
                        <a:t>5</a:t>
                      </a:r>
                      <a:endParaRPr lang="ru-RU" dirty="0"/>
                    </a:p>
                  </a:txBody>
                  <a:tcPr marL="82973" marR="82973"/>
                </a:tc>
                <a:tc>
                  <a:txBody>
                    <a:bodyPr/>
                    <a:lstStyle/>
                    <a:p>
                      <a:pPr algn="ctr"/>
                      <a:r>
                        <a:rPr lang="ru-RU" dirty="0" smtClean="0"/>
                        <a:t>31</a:t>
                      </a:r>
                      <a:endParaRPr lang="ru-RU" dirty="0"/>
                    </a:p>
                  </a:txBody>
                  <a:tcPr marL="82973" marR="82973"/>
                </a:tc>
                <a:tc>
                  <a:txBody>
                    <a:bodyPr/>
                    <a:lstStyle/>
                    <a:p>
                      <a:pPr algn="ctr"/>
                      <a:r>
                        <a:rPr lang="ru-RU" dirty="0" smtClean="0"/>
                        <a:t>28</a:t>
                      </a:r>
                      <a:endParaRPr lang="ru-RU" dirty="0"/>
                    </a:p>
                  </a:txBody>
                  <a:tcPr marL="82973" marR="82973"/>
                </a:tc>
              </a:tr>
              <a:tr h="370840">
                <a:tc>
                  <a:txBody>
                    <a:bodyPr/>
                    <a:lstStyle/>
                    <a:p>
                      <a:pPr algn="ctr"/>
                      <a:r>
                        <a:rPr lang="ru-RU" dirty="0" smtClean="0"/>
                        <a:t>6</a:t>
                      </a:r>
                      <a:endParaRPr lang="ru-RU" dirty="0"/>
                    </a:p>
                  </a:txBody>
                  <a:tcPr marL="82973" marR="82973"/>
                </a:tc>
                <a:tc>
                  <a:txBody>
                    <a:bodyPr/>
                    <a:lstStyle/>
                    <a:p>
                      <a:pPr algn="ctr"/>
                      <a:r>
                        <a:rPr lang="ru-RU" dirty="0" smtClean="0"/>
                        <a:t>32</a:t>
                      </a:r>
                      <a:endParaRPr lang="ru-RU" dirty="0"/>
                    </a:p>
                  </a:txBody>
                  <a:tcPr marL="82973" marR="82973"/>
                </a:tc>
                <a:tc>
                  <a:txBody>
                    <a:bodyPr/>
                    <a:lstStyle/>
                    <a:p>
                      <a:pPr algn="ctr"/>
                      <a:r>
                        <a:rPr lang="ru-RU" dirty="0" smtClean="0"/>
                        <a:t>29</a:t>
                      </a:r>
                      <a:endParaRPr lang="ru-RU" dirty="0"/>
                    </a:p>
                  </a:txBody>
                  <a:tcPr marL="82973" marR="82973"/>
                </a:tc>
              </a:tr>
              <a:tr h="370840">
                <a:tc>
                  <a:txBody>
                    <a:bodyPr/>
                    <a:lstStyle/>
                    <a:p>
                      <a:pPr algn="ctr"/>
                      <a:r>
                        <a:rPr lang="ru-RU" dirty="0" smtClean="0"/>
                        <a:t>7</a:t>
                      </a:r>
                      <a:endParaRPr lang="ru-RU" dirty="0"/>
                    </a:p>
                  </a:txBody>
                  <a:tcPr marL="82973" marR="82973"/>
                </a:tc>
                <a:tc>
                  <a:txBody>
                    <a:bodyPr/>
                    <a:lstStyle/>
                    <a:p>
                      <a:pPr algn="ctr"/>
                      <a:r>
                        <a:rPr lang="ru-RU" dirty="0" smtClean="0"/>
                        <a:t>34</a:t>
                      </a:r>
                      <a:endParaRPr lang="ru-RU" dirty="0"/>
                    </a:p>
                  </a:txBody>
                  <a:tcPr marL="82973" marR="82973"/>
                </a:tc>
                <a:tc>
                  <a:txBody>
                    <a:bodyPr/>
                    <a:lstStyle/>
                    <a:p>
                      <a:pPr algn="ctr"/>
                      <a:r>
                        <a:rPr lang="ru-RU" dirty="0" smtClean="0"/>
                        <a:t>31</a:t>
                      </a:r>
                      <a:endParaRPr lang="ru-RU" dirty="0"/>
                    </a:p>
                  </a:txBody>
                  <a:tcPr marL="82973" marR="82973"/>
                </a:tc>
              </a:tr>
              <a:tr h="370840">
                <a:tc>
                  <a:txBody>
                    <a:bodyPr/>
                    <a:lstStyle/>
                    <a:p>
                      <a:pPr algn="ctr"/>
                      <a:r>
                        <a:rPr lang="ru-RU" dirty="0" smtClean="0"/>
                        <a:t>8-9</a:t>
                      </a:r>
                      <a:endParaRPr lang="ru-RU" dirty="0"/>
                    </a:p>
                  </a:txBody>
                  <a:tcPr marL="82973" marR="82973"/>
                </a:tc>
                <a:tc>
                  <a:txBody>
                    <a:bodyPr/>
                    <a:lstStyle/>
                    <a:p>
                      <a:pPr algn="ctr"/>
                      <a:r>
                        <a:rPr lang="ru-RU" dirty="0" smtClean="0"/>
                        <a:t>35</a:t>
                      </a:r>
                      <a:endParaRPr lang="ru-RU" dirty="0"/>
                    </a:p>
                  </a:txBody>
                  <a:tcPr marL="82973" marR="82973"/>
                </a:tc>
                <a:tc>
                  <a:txBody>
                    <a:bodyPr/>
                    <a:lstStyle/>
                    <a:p>
                      <a:pPr algn="ctr"/>
                      <a:r>
                        <a:rPr lang="ru-RU" dirty="0" smtClean="0"/>
                        <a:t>32</a:t>
                      </a:r>
                      <a:endParaRPr lang="ru-RU" dirty="0"/>
                    </a:p>
                  </a:txBody>
                  <a:tcPr marL="82973" marR="82973"/>
                </a:tc>
              </a:tr>
              <a:tr h="370840">
                <a:tc>
                  <a:txBody>
                    <a:bodyPr/>
                    <a:lstStyle/>
                    <a:p>
                      <a:pPr algn="ctr"/>
                      <a:r>
                        <a:rPr lang="ru-RU" dirty="0" smtClean="0"/>
                        <a:t>10-11</a:t>
                      </a:r>
                      <a:endParaRPr lang="ru-RU" dirty="0"/>
                    </a:p>
                  </a:txBody>
                  <a:tcPr marL="82973" marR="82973"/>
                </a:tc>
                <a:tc>
                  <a:txBody>
                    <a:bodyPr/>
                    <a:lstStyle/>
                    <a:p>
                      <a:pPr algn="ctr"/>
                      <a:r>
                        <a:rPr lang="ru-RU" dirty="0" smtClean="0"/>
                        <a:t>36</a:t>
                      </a:r>
                      <a:endParaRPr lang="ru-RU" dirty="0"/>
                    </a:p>
                  </a:txBody>
                  <a:tcPr marL="82973" marR="82973"/>
                </a:tc>
                <a:tc>
                  <a:txBody>
                    <a:bodyPr/>
                    <a:lstStyle/>
                    <a:p>
                      <a:pPr algn="ctr"/>
                      <a:r>
                        <a:rPr lang="ru-RU" dirty="0" smtClean="0"/>
                        <a:t>33</a:t>
                      </a:r>
                      <a:endParaRPr lang="ru-RU" dirty="0"/>
                    </a:p>
                  </a:txBody>
                  <a:tcPr marL="82973" marR="82973"/>
                </a:tc>
              </a:tr>
              <a:tr h="370840">
                <a:tc>
                  <a:txBody>
                    <a:bodyPr/>
                    <a:lstStyle/>
                    <a:p>
                      <a:endParaRPr lang="ru-RU"/>
                    </a:p>
                  </a:txBody>
                  <a:tcPr marL="82973" marR="82973"/>
                </a:tc>
                <a:tc>
                  <a:txBody>
                    <a:bodyPr/>
                    <a:lstStyle/>
                    <a:p>
                      <a:endParaRPr lang="ru-RU" dirty="0"/>
                    </a:p>
                  </a:txBody>
                  <a:tcPr marL="82973" marR="82973"/>
                </a:tc>
                <a:tc>
                  <a:txBody>
                    <a:bodyPr/>
                    <a:lstStyle/>
                    <a:p>
                      <a:endParaRPr lang="ru-RU" dirty="0"/>
                    </a:p>
                  </a:txBody>
                  <a:tcPr marL="82973" marR="82973"/>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solidFill>
            <a:schemeClr val="bg1">
              <a:lumMod val="95000"/>
            </a:schemeClr>
          </a:solidFill>
        </p:spPr>
        <p:txBody>
          <a:bodyPr>
            <a:normAutofit/>
          </a:bodyPr>
          <a:lstStyle/>
          <a:p>
            <a:pPr algn="ctr"/>
            <a:r>
              <a:rPr lang="ru-RU" sz="4000" b="1" dirty="0" smtClean="0">
                <a:solidFill>
                  <a:srgbClr val="7030A0"/>
                </a:solidFill>
                <a:latin typeface="Tahoma" pitchFamily="34" charset="0"/>
                <a:cs typeface="Tahoma" pitchFamily="34" charset="0"/>
              </a:rPr>
              <a:t>ОЦЕНКА УРОКА</a:t>
            </a:r>
            <a:endParaRPr lang="ru-RU" sz="4000" b="1" dirty="0">
              <a:solidFill>
                <a:srgbClr val="7030A0"/>
              </a:solidFill>
              <a:latin typeface="Tahoma" pitchFamily="34" charset="0"/>
              <a:cs typeface="Tahoma" pitchFamily="34" charset="0"/>
            </a:endParaRPr>
          </a:p>
        </p:txBody>
      </p:sp>
      <p:sp>
        <p:nvSpPr>
          <p:cNvPr id="5" name="Содержимое 4"/>
          <p:cNvSpPr>
            <a:spLocks noGrp="1"/>
          </p:cNvSpPr>
          <p:nvPr>
            <p:ph sz="quarter" idx="1"/>
          </p:nvPr>
        </p:nvSpPr>
        <p:spPr/>
        <p:txBody>
          <a:bodyPr>
            <a:normAutofit fontScale="92500" lnSpcReduction="10000"/>
          </a:bodyPr>
          <a:lstStyle/>
          <a:p>
            <a:pPr algn="ctr">
              <a:buNone/>
            </a:pPr>
            <a:r>
              <a:rPr lang="ru-RU" dirty="0" smtClean="0"/>
              <a:t>               </a:t>
            </a:r>
            <a:r>
              <a:rPr lang="ru-RU" sz="3000" b="1" i="1" dirty="0" smtClean="0">
                <a:solidFill>
                  <a:srgbClr val="FF0000"/>
                </a:solidFill>
              </a:rPr>
              <a:t>параметры:.</a:t>
            </a:r>
            <a:r>
              <a:rPr lang="ru-RU" dirty="0" smtClean="0"/>
              <a:t/>
            </a:r>
            <a:br>
              <a:rPr lang="ru-RU" dirty="0" smtClean="0"/>
            </a:br>
            <a:r>
              <a:rPr lang="ru-RU" dirty="0" smtClean="0"/>
              <a:t/>
            </a:r>
            <a:br>
              <a:rPr lang="ru-RU" dirty="0" smtClean="0"/>
            </a:br>
            <a:r>
              <a:rPr lang="ru-RU" b="1" dirty="0" smtClean="0"/>
              <a:t>трудность</a:t>
            </a:r>
            <a:r>
              <a:rPr lang="ru-RU" dirty="0" smtClean="0"/>
              <a:t> (Т - в зависимости от характера мыслительной деятельности);</a:t>
            </a:r>
            <a:br>
              <a:rPr lang="ru-RU" dirty="0" smtClean="0"/>
            </a:br>
            <a:r>
              <a:rPr lang="ru-RU" dirty="0" smtClean="0"/>
              <a:t/>
            </a:r>
            <a:br>
              <a:rPr lang="ru-RU" dirty="0" smtClean="0"/>
            </a:br>
            <a:r>
              <a:rPr lang="ru-RU" b="1" dirty="0" smtClean="0"/>
              <a:t>насыщенность</a:t>
            </a:r>
            <a:r>
              <a:rPr lang="ru-RU" dirty="0" smtClean="0"/>
              <a:t> (Н - по числу видов учебной деятельности, элементов урока, которыми были заняты школьники); </a:t>
            </a:r>
            <a:br>
              <a:rPr lang="ru-RU" dirty="0" smtClean="0"/>
            </a:br>
            <a:r>
              <a:rPr lang="ru-RU" dirty="0" smtClean="0"/>
              <a:t/>
            </a:r>
            <a:br>
              <a:rPr lang="ru-RU" dirty="0" smtClean="0"/>
            </a:br>
            <a:r>
              <a:rPr lang="ru-RU" b="1" dirty="0" smtClean="0"/>
              <a:t>характеристика эмоционального состояния учащихся</a:t>
            </a:r>
            <a:r>
              <a:rPr lang="ru-RU" dirty="0" smtClean="0"/>
              <a:t> (Э - которая складывается из оценки положительных реакций детей на учебную нагрузку, особенностей изложения учителем материала, формы и характера учебного задания и т.п.)</a:t>
            </a:r>
            <a:endParaRPr lang="ru-RU"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lumMod val="95000"/>
            </a:schemeClr>
          </a:solidFill>
        </p:spPr>
        <p:txBody>
          <a:bodyPr>
            <a:normAutofit/>
          </a:bodyPr>
          <a:lstStyle/>
          <a:p>
            <a:pPr algn="ctr"/>
            <a:r>
              <a:rPr lang="ru-RU" sz="4400" b="1" dirty="0" smtClean="0">
                <a:solidFill>
                  <a:srgbClr val="7030A0"/>
                </a:solidFill>
                <a:effectLst>
                  <a:outerShdw blurRad="38100" dist="38100" dir="2700000" algn="tl">
                    <a:srgbClr val="000000">
                      <a:alpha val="43137"/>
                    </a:srgbClr>
                  </a:outerShdw>
                </a:effectLst>
                <a:latin typeface="Tahoma" pitchFamily="34" charset="0"/>
                <a:cs typeface="Tahoma" pitchFamily="34" charset="0"/>
              </a:rPr>
              <a:t>РАСПИСАНИЕ</a:t>
            </a:r>
            <a:endParaRPr lang="ru-RU" sz="4400" b="1" dirty="0">
              <a:solidFill>
                <a:srgbClr val="7030A0"/>
              </a:solidFill>
              <a:effectLst>
                <a:outerShdw blurRad="38100" dist="38100" dir="2700000" algn="tl">
                  <a:srgbClr val="000000">
                    <a:alpha val="43137"/>
                  </a:srgbClr>
                </a:outerShdw>
              </a:effectLst>
              <a:latin typeface="Tahoma" pitchFamily="34" charset="0"/>
              <a:cs typeface="Tahoma" pitchFamily="34" charset="0"/>
            </a:endParaRPr>
          </a:p>
        </p:txBody>
      </p:sp>
      <p:sp>
        <p:nvSpPr>
          <p:cNvPr id="3" name="Содержимое 2"/>
          <p:cNvSpPr>
            <a:spLocks noGrp="1"/>
          </p:cNvSpPr>
          <p:nvPr>
            <p:ph sz="quarter" idx="1"/>
          </p:nvPr>
        </p:nvSpPr>
        <p:spPr/>
        <p:txBody>
          <a:bodyPr/>
          <a:lstStyle/>
          <a:p>
            <a:pPr algn="ctr">
              <a:buNone/>
            </a:pPr>
            <a:r>
              <a:rPr lang="ru-RU" b="1" i="1" dirty="0" smtClean="0">
                <a:solidFill>
                  <a:srgbClr val="FF0000"/>
                </a:solidFill>
              </a:rPr>
              <a:t>Шкалы трудности:</a:t>
            </a:r>
          </a:p>
          <a:p>
            <a:pPr algn="ctr">
              <a:buFont typeface="Wingdings" pitchFamily="2" charset="2"/>
              <a:buChar char="ü"/>
            </a:pPr>
            <a:r>
              <a:rPr lang="ru-RU" sz="3600" dirty="0" err="1" smtClean="0">
                <a:latin typeface="Times New Roman" pitchFamily="18" charset="0"/>
                <a:cs typeface="Times New Roman" pitchFamily="18" charset="0"/>
              </a:rPr>
              <a:t>Сивкова</a:t>
            </a:r>
            <a:endParaRPr lang="ru-RU" sz="3600" dirty="0" smtClean="0">
              <a:latin typeface="Times New Roman" pitchFamily="18" charset="0"/>
              <a:cs typeface="Times New Roman" pitchFamily="18" charset="0"/>
            </a:endParaRPr>
          </a:p>
          <a:p>
            <a:pPr algn="ctr">
              <a:buFont typeface="Wingdings" pitchFamily="2" charset="2"/>
              <a:buChar char="ü"/>
            </a:pPr>
            <a:r>
              <a:rPr lang="ru-RU" sz="3600" dirty="0" err="1" smtClean="0">
                <a:latin typeface="Times New Roman" pitchFamily="18" charset="0"/>
                <a:cs typeface="Times New Roman" pitchFamily="18" charset="0"/>
              </a:rPr>
              <a:t>Агаркова</a:t>
            </a:r>
            <a:endParaRPr lang="ru-RU" sz="3600" dirty="0" smtClean="0">
              <a:latin typeface="Times New Roman" pitchFamily="18" charset="0"/>
              <a:cs typeface="Times New Roman" pitchFamily="18" charset="0"/>
            </a:endParaRPr>
          </a:p>
          <a:p>
            <a:pPr algn="ctr">
              <a:buFont typeface="Wingdings" pitchFamily="2" charset="2"/>
              <a:buChar char="ü"/>
            </a:pPr>
            <a:r>
              <a:rPr lang="ru-RU" sz="3600" dirty="0" smtClean="0">
                <a:latin typeface="Times New Roman" pitchFamily="18" charset="0"/>
                <a:cs typeface="Times New Roman" pitchFamily="18" charset="0"/>
              </a:rPr>
              <a:t>Новый </a:t>
            </a:r>
            <a:r>
              <a:rPr lang="ru-RU" sz="3600" dirty="0" err="1" smtClean="0">
                <a:latin typeface="Times New Roman" pitchFamily="18" charset="0"/>
                <a:cs typeface="Times New Roman" pitchFamily="18" charset="0"/>
              </a:rPr>
              <a:t>СанПиН</a:t>
            </a:r>
            <a:r>
              <a:rPr lang="ru-RU" sz="3600" dirty="0" smtClean="0">
                <a:latin typeface="Times New Roman" pitchFamily="18" charset="0"/>
                <a:cs typeface="Times New Roman" pitchFamily="18" charset="0"/>
              </a:rPr>
              <a:t>, для каждого класса</a:t>
            </a:r>
          </a:p>
          <a:p>
            <a:pPr>
              <a:buFont typeface="Wingdings" pitchFamily="2" charset="2"/>
              <a:buChar char="ü"/>
            </a:pPr>
            <a:endParaRPr lang="ru-RU"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357214"/>
            <a:ext cx="7801559"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dirty="0" smtClean="0">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dirty="0" smtClean="0">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charset="0"/>
              </a:rPr>
              <a:t>.</a:t>
            </a:r>
            <a:br>
              <a:rPr kumimoji="0" lang="ru-RU" sz="1800" b="0" i="0" u="none" strike="noStrike" cap="none" normalizeH="0" baseline="0" dirty="0" smtClean="0">
                <a:ln>
                  <a:noFill/>
                </a:ln>
                <a:solidFill>
                  <a:schemeClr val="tx1"/>
                </a:solidFill>
                <a:effectLst/>
                <a:latin typeface="Arial" charset="0"/>
              </a:rPr>
            </a:br>
            <a:r>
              <a:rPr kumimoji="0" lang="ru-RU" sz="1800" b="0" i="0" u="none" strike="noStrike" cap="none" normalizeH="0" baseline="0" dirty="0" smtClean="0">
                <a:ln>
                  <a:noFill/>
                </a:ln>
                <a:solidFill>
                  <a:schemeClr val="tx1"/>
                </a:solidFill>
                <a:effectLst/>
                <a:latin typeface="Arial" charset="0"/>
              </a:rPr>
              <a:t/>
            </a:r>
            <a:br>
              <a:rPr kumimoji="0" lang="ru-RU" sz="1800" b="0" i="0" u="none" strike="noStrike" cap="none" normalizeH="0" baseline="0" dirty="0" smtClean="0">
                <a:ln>
                  <a:noFill/>
                </a:ln>
                <a:solidFill>
                  <a:schemeClr val="tx1"/>
                </a:solidFill>
                <a:effectLst/>
                <a:latin typeface="Arial" charset="0"/>
              </a:rPr>
            </a:br>
            <a:r>
              <a:rPr kumimoji="0" lang="ru-RU" sz="1800" b="0" i="0" u="none" strike="noStrike" cap="none" normalizeH="0" baseline="0" dirty="0" smtClean="0">
                <a:ln>
                  <a:noFill/>
                </a:ln>
                <a:solidFill>
                  <a:schemeClr val="tx1"/>
                </a:solidFill>
                <a:effectLst/>
                <a:latin typeface="Arial" charset="0"/>
              </a:rPr>
              <a:t>  </a:t>
            </a:r>
            <a:r>
              <a:rPr kumimoji="0" lang="ru-RU" sz="8800" b="0" i="0" u="none" strike="noStrike" cap="none" normalizeH="0" baseline="0" dirty="0" smtClean="0">
                <a:ln>
                  <a:noFill/>
                </a:ln>
                <a:solidFill>
                  <a:schemeClr val="tx1"/>
                </a:solidFill>
                <a:effectLst/>
                <a:latin typeface="Arial" charset="0"/>
              </a:rPr>
              <a:t/>
            </a:r>
            <a:br>
              <a:rPr kumimoji="0" lang="ru-RU" sz="8800" b="0" i="0" u="none" strike="noStrike" cap="none" normalizeH="0" baseline="0" dirty="0" smtClean="0">
                <a:ln>
                  <a:noFill/>
                </a:ln>
                <a:solidFill>
                  <a:schemeClr val="tx1"/>
                </a:solidFill>
                <a:effectLst/>
                <a:latin typeface="Arial" charset="0"/>
              </a:rPr>
            </a:br>
            <a:r>
              <a:rPr kumimoji="0" lang="ru-RU" sz="1800" b="0" i="0" u="none" strike="noStrike" cap="none" normalizeH="0" baseline="0" dirty="0" smtClean="0">
                <a:ln>
                  <a:noFill/>
                </a:ln>
                <a:solidFill>
                  <a:schemeClr val="tx1"/>
                </a:solidFill>
                <a:effectLst/>
                <a:latin typeface="Arial" charset="0"/>
              </a:rPr>
              <a:t/>
            </a:r>
            <a:br>
              <a:rPr kumimoji="0" lang="ru-RU" sz="1800" b="0" i="0" u="none" strike="noStrike" cap="none" normalizeH="0" baseline="0" dirty="0" smtClean="0">
                <a:ln>
                  <a:noFill/>
                </a:ln>
                <a:solidFill>
                  <a:schemeClr val="tx1"/>
                </a:solidFill>
                <a:effectLst/>
                <a:latin typeface="Arial" charset="0"/>
              </a:rPr>
            </a:br>
            <a:r>
              <a:rPr kumimoji="0" lang="ru-RU" sz="1800" b="0" i="1" u="sng" strike="noStrike" cap="none" normalizeH="0" baseline="0" dirty="0" smtClean="0">
                <a:ln>
                  <a:noFill/>
                </a:ln>
                <a:solidFill>
                  <a:srgbClr val="666666"/>
                </a:solidFill>
                <a:effectLst/>
                <a:latin typeface="Arial" charset="0"/>
              </a:rPr>
              <a:t>^</a:t>
            </a:r>
            <a:endParaRPr kumimoji="0" lang="ru-RU" sz="1800" b="0" i="0" u="none" strike="noStrike" cap="none" normalizeH="0" baseline="0" dirty="0" smtClean="0">
              <a:ln>
                <a:noFill/>
              </a:ln>
              <a:solidFill>
                <a:schemeClr val="tx1"/>
              </a:solidFill>
              <a:effectLst/>
              <a:latin typeface="Arial" charset="0"/>
            </a:endParaRPr>
          </a:p>
        </p:txBody>
      </p:sp>
      <p:pic>
        <p:nvPicPr>
          <p:cNvPr id="1026" name="Picture 2" descr="http://uchitesya.ru/pars_docs/refs/538/537867/537867_html_m4abe8a78.jpg"/>
          <p:cNvPicPr>
            <a:picLocks noChangeAspect="1" noChangeArrowheads="1"/>
          </p:cNvPicPr>
          <p:nvPr/>
        </p:nvPicPr>
        <p:blipFill>
          <a:blip r:embed="rId2"/>
          <a:srcRect/>
          <a:stretch>
            <a:fillRect/>
          </a:stretch>
        </p:blipFill>
        <p:spPr bwMode="auto">
          <a:xfrm>
            <a:off x="415475" y="2143116"/>
            <a:ext cx="4233795" cy="2357454"/>
          </a:xfrm>
          <a:prstGeom prst="rect">
            <a:avLst/>
          </a:prstGeom>
          <a:noFill/>
        </p:spPr>
      </p:pic>
      <p:sp>
        <p:nvSpPr>
          <p:cNvPr id="10" name="Заголовок 9"/>
          <p:cNvSpPr>
            <a:spLocks noGrp="1"/>
          </p:cNvSpPr>
          <p:nvPr>
            <p:ph type="title"/>
          </p:nvPr>
        </p:nvSpPr>
        <p:spPr>
          <a:solidFill>
            <a:schemeClr val="bg1">
              <a:lumMod val="95000"/>
            </a:schemeClr>
          </a:solidFill>
        </p:spPr>
        <p:txBody>
          <a:bodyPr>
            <a:noAutofit/>
          </a:bodyPr>
          <a:lstStyle/>
          <a:p>
            <a:pPr algn="ctr"/>
            <a:r>
              <a:rPr lang="ru-RU" sz="4000" b="1" dirty="0" smtClean="0">
                <a:solidFill>
                  <a:srgbClr val="7030A0"/>
                </a:solidFill>
                <a:effectLst>
                  <a:outerShdw blurRad="38100" dist="38100" dir="2700000" algn="tl">
                    <a:srgbClr val="000000">
                      <a:alpha val="43137"/>
                    </a:srgbClr>
                  </a:outerShdw>
                </a:effectLst>
                <a:latin typeface="Tahoma" pitchFamily="34" charset="0"/>
                <a:cs typeface="Tahoma" pitchFamily="34" charset="0"/>
              </a:rPr>
              <a:t>Гигиеническая оценка расписания</a:t>
            </a:r>
            <a:endParaRPr lang="ru-RU" sz="4000" b="1" dirty="0">
              <a:solidFill>
                <a:srgbClr val="7030A0"/>
              </a:solidFill>
              <a:effectLst>
                <a:outerShdw blurRad="38100" dist="38100" dir="2700000" algn="tl">
                  <a:srgbClr val="000000">
                    <a:alpha val="43137"/>
                  </a:srgbClr>
                </a:outerShdw>
              </a:effectLst>
              <a:latin typeface="Tahoma" pitchFamily="34" charset="0"/>
              <a:cs typeface="Tahoma" pitchFamily="34" charset="0"/>
            </a:endParaRPr>
          </a:p>
        </p:txBody>
      </p:sp>
      <p:sp>
        <p:nvSpPr>
          <p:cNvPr id="12" name="Содержимое 11"/>
          <p:cNvSpPr>
            <a:spLocks noGrp="1"/>
          </p:cNvSpPr>
          <p:nvPr>
            <p:ph sz="quarter" idx="1"/>
          </p:nvPr>
        </p:nvSpPr>
        <p:spPr/>
        <p:txBody>
          <a:bodyPr/>
          <a:lstStyle/>
          <a:p>
            <a:endParaRPr lang="en-US" dirty="0" smtClean="0"/>
          </a:p>
          <a:p>
            <a:endParaRPr lang="ru-RU" dirty="0"/>
          </a:p>
        </p:txBody>
      </p:sp>
      <p:sp>
        <p:nvSpPr>
          <p:cNvPr id="14" name="Содержимое 13"/>
          <p:cNvSpPr>
            <a:spLocks noGrp="1"/>
          </p:cNvSpPr>
          <p:nvPr>
            <p:ph sz="quarter" idx="2"/>
          </p:nvPr>
        </p:nvSpPr>
        <p:spPr/>
        <p:txBody>
          <a:bodyPr/>
          <a:lstStyle/>
          <a:p>
            <a:pPr marL="0" lvl="0" indent="0" algn="ctr" fontAlgn="base">
              <a:spcBef>
                <a:spcPct val="0"/>
              </a:spcBef>
              <a:spcAft>
                <a:spcPct val="0"/>
              </a:spcAft>
              <a:buClrTx/>
              <a:buSzTx/>
              <a:buNone/>
            </a:pPr>
            <a:r>
              <a:rPr lang="ru-RU" sz="2800" dirty="0" smtClean="0">
                <a:latin typeface="Times New Roman" pitchFamily="18" charset="0"/>
                <a:cs typeface="Times New Roman" pitchFamily="18" charset="0"/>
              </a:rPr>
              <a:t>Школьное расписание оценивается </a:t>
            </a:r>
            <a:r>
              <a:rPr lang="ru-RU" sz="2800" b="1" dirty="0" smtClean="0">
                <a:solidFill>
                  <a:srgbClr val="00B050"/>
                </a:solidFill>
                <a:latin typeface="Times New Roman" pitchFamily="18" charset="0"/>
                <a:cs typeface="Times New Roman" pitchFamily="18" charset="0"/>
              </a:rPr>
              <a:t>положительно</a:t>
            </a:r>
            <a:r>
              <a:rPr lang="ru-RU" sz="2800" dirty="0" smtClean="0">
                <a:latin typeface="Times New Roman" pitchFamily="18" charset="0"/>
                <a:cs typeface="Times New Roman" pitchFamily="18" charset="0"/>
              </a:rPr>
              <a:t>:</a:t>
            </a:r>
          </a:p>
          <a:p>
            <a:pPr marL="0" lvl="0" indent="0" algn="ctr" fontAlgn="base">
              <a:spcBef>
                <a:spcPct val="0"/>
              </a:spcBef>
              <a:spcAft>
                <a:spcPct val="0"/>
              </a:spcAft>
              <a:buClrTx/>
              <a:buSzTx/>
              <a:buFont typeface="Wingdings" pitchFamily="2" charset="2"/>
              <a:buChar char="v"/>
            </a:pPr>
            <a:r>
              <a:rPr lang="ru-RU" sz="2800" dirty="0" smtClean="0">
                <a:latin typeface="Times New Roman" pitchFamily="18" charset="0"/>
                <a:cs typeface="Times New Roman" pitchFamily="18" charset="0"/>
              </a:rPr>
              <a:t> один подъем — в среду или четверг</a:t>
            </a:r>
          </a:p>
          <a:p>
            <a:pPr marL="0" lvl="0" indent="0" algn="ctr" fontAlgn="base">
              <a:spcBef>
                <a:spcPct val="0"/>
              </a:spcBef>
              <a:spcAft>
                <a:spcPct val="0"/>
              </a:spcAft>
              <a:buClrTx/>
              <a:buSzTx/>
              <a:buFont typeface="Wingdings" pitchFamily="2" charset="2"/>
              <a:buChar char="v"/>
            </a:pPr>
            <a:r>
              <a:rPr lang="ru-RU" sz="2800" dirty="0" smtClean="0">
                <a:latin typeface="Times New Roman" pitchFamily="18" charset="0"/>
                <a:cs typeface="Times New Roman" pitchFamily="18" charset="0"/>
              </a:rPr>
              <a:t> или два — в среду и пятницу. </a:t>
            </a:r>
            <a:endParaRPr lang="en-US" sz="2800"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 y="-357213"/>
            <a:ext cx="742952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dirty="0" smtClean="0">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dirty="0" smtClean="0">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charset="0"/>
              </a:rPr>
              <a:t/>
            </a:r>
            <a:br>
              <a:rPr kumimoji="0" lang="ru-RU" sz="1800" b="0" i="0" u="none" strike="noStrike" cap="none" normalizeH="0" baseline="0" dirty="0" smtClean="0">
                <a:ln>
                  <a:noFill/>
                </a:ln>
                <a:solidFill>
                  <a:schemeClr val="tx1"/>
                </a:solidFill>
                <a:effectLst/>
                <a:latin typeface="Arial" charset="0"/>
              </a:rPr>
            </a:br>
            <a:r>
              <a:rPr kumimoji="0" lang="ru-RU" sz="1800" b="0" i="0" u="none" strike="noStrike" cap="none" normalizeH="0" baseline="0" dirty="0" smtClean="0">
                <a:ln>
                  <a:noFill/>
                </a:ln>
                <a:solidFill>
                  <a:schemeClr val="tx1"/>
                </a:solidFill>
                <a:effectLst/>
                <a:latin typeface="Arial" charset="0"/>
              </a:rPr>
              <a:t>  </a:t>
            </a:r>
            <a:r>
              <a:rPr kumimoji="0" lang="ru-RU" sz="8800" b="0" i="0" u="none" strike="noStrike" cap="none" normalizeH="0" baseline="0" dirty="0" smtClean="0">
                <a:ln>
                  <a:noFill/>
                </a:ln>
                <a:solidFill>
                  <a:schemeClr val="tx1"/>
                </a:solidFill>
                <a:effectLst/>
                <a:latin typeface="Arial" charset="0"/>
              </a:rPr>
              <a:t/>
            </a:r>
            <a:br>
              <a:rPr kumimoji="0" lang="ru-RU" sz="8800" b="0" i="0" u="none" strike="noStrike" cap="none" normalizeH="0" baseline="0" dirty="0" smtClean="0">
                <a:ln>
                  <a:noFill/>
                </a:ln>
                <a:solidFill>
                  <a:schemeClr val="tx1"/>
                </a:solidFill>
                <a:effectLst/>
                <a:latin typeface="Arial" charset="0"/>
              </a:rPr>
            </a:br>
            <a:r>
              <a:rPr kumimoji="0" lang="ru-RU" sz="1800" b="0" i="0" u="none" strike="noStrike" cap="none" normalizeH="0" baseline="0" dirty="0" smtClean="0">
                <a:ln>
                  <a:noFill/>
                </a:ln>
                <a:solidFill>
                  <a:schemeClr val="tx1"/>
                </a:solidFill>
                <a:effectLst/>
                <a:latin typeface="Arial" charset="0"/>
              </a:rPr>
              <a:t/>
            </a:r>
            <a:br>
              <a:rPr kumimoji="0" lang="ru-RU" sz="1800" b="0" i="0" u="none" strike="noStrike" cap="none" normalizeH="0" baseline="0" dirty="0" smtClean="0">
                <a:ln>
                  <a:noFill/>
                </a:ln>
                <a:solidFill>
                  <a:schemeClr val="tx1"/>
                </a:solidFill>
                <a:effectLst/>
                <a:latin typeface="Arial" charset="0"/>
              </a:rPr>
            </a:br>
            <a:r>
              <a:rPr kumimoji="0" lang="ru-RU" sz="1800" b="0" i="1" u="sng" strike="noStrike" cap="none" normalizeH="0" baseline="0" dirty="0" smtClean="0">
                <a:ln>
                  <a:noFill/>
                </a:ln>
                <a:solidFill>
                  <a:srgbClr val="666666"/>
                </a:solidFill>
                <a:effectLst/>
                <a:latin typeface="Arial" charset="0"/>
              </a:rPr>
              <a:t>^</a:t>
            </a:r>
            <a:endParaRPr kumimoji="0" lang="ru-RU" sz="1800" b="0" i="0" u="none" strike="noStrike" cap="none" normalizeH="0" baseline="0" dirty="0" smtClean="0">
              <a:ln>
                <a:noFill/>
              </a:ln>
              <a:solidFill>
                <a:schemeClr val="tx1"/>
              </a:solidFill>
              <a:effectLst/>
              <a:latin typeface="Arial" charset="0"/>
            </a:endParaRPr>
          </a:p>
        </p:txBody>
      </p:sp>
      <p:pic>
        <p:nvPicPr>
          <p:cNvPr id="1027" name="Picture 3" descr="http://uchitesya.ru/pars_docs/refs/538/537867/537867_html_m4df74b1c.jpg"/>
          <p:cNvPicPr>
            <a:picLocks noChangeAspect="1" noChangeArrowheads="1"/>
          </p:cNvPicPr>
          <p:nvPr/>
        </p:nvPicPr>
        <p:blipFill>
          <a:blip r:embed="rId2"/>
          <a:srcRect/>
          <a:stretch>
            <a:fillRect/>
          </a:stretch>
        </p:blipFill>
        <p:spPr bwMode="auto">
          <a:xfrm>
            <a:off x="428596" y="3214686"/>
            <a:ext cx="2505075" cy="1543050"/>
          </a:xfrm>
          <a:prstGeom prst="rect">
            <a:avLst/>
          </a:prstGeom>
          <a:noFill/>
        </p:spPr>
      </p:pic>
      <p:sp>
        <p:nvSpPr>
          <p:cNvPr id="5" name="Заголовок 4"/>
          <p:cNvSpPr>
            <a:spLocks noGrp="1"/>
          </p:cNvSpPr>
          <p:nvPr>
            <p:ph type="title"/>
          </p:nvPr>
        </p:nvSpPr>
        <p:spPr>
          <a:solidFill>
            <a:schemeClr val="bg1">
              <a:lumMod val="95000"/>
            </a:schemeClr>
          </a:solidFill>
        </p:spPr>
        <p:txBody>
          <a:bodyPr>
            <a:noAutofit/>
          </a:bodyPr>
          <a:lstStyle/>
          <a:p>
            <a:pPr algn="ctr"/>
            <a:r>
              <a:rPr lang="ru-RU" sz="4000" b="1" dirty="0" smtClean="0">
                <a:solidFill>
                  <a:srgbClr val="7030A0"/>
                </a:solidFill>
                <a:effectLst>
                  <a:outerShdw blurRad="38100" dist="38100" dir="2700000" algn="tl">
                    <a:srgbClr val="000000">
                      <a:alpha val="43137"/>
                    </a:srgbClr>
                  </a:outerShdw>
                </a:effectLst>
                <a:latin typeface="Times New Roman" pitchFamily="18" charset="0"/>
                <a:cs typeface="Times New Roman" pitchFamily="18" charset="0"/>
              </a:rPr>
              <a:t>Гигиеническая оценка расписания</a:t>
            </a:r>
            <a:endParaRPr lang="ru-RU" sz="4000" b="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 name="Содержимое 5"/>
          <p:cNvSpPr>
            <a:spLocks noGrp="1"/>
          </p:cNvSpPr>
          <p:nvPr>
            <p:ph sz="quarter" idx="1"/>
          </p:nvPr>
        </p:nvSpPr>
        <p:spPr/>
        <p:txBody>
          <a:bodyPr/>
          <a:lstStyle/>
          <a:p>
            <a:endParaRPr lang="ru-RU" dirty="0"/>
          </a:p>
        </p:txBody>
      </p:sp>
      <p:sp>
        <p:nvSpPr>
          <p:cNvPr id="7" name="Содержимое 6"/>
          <p:cNvSpPr>
            <a:spLocks noGrp="1"/>
          </p:cNvSpPr>
          <p:nvPr>
            <p:ph sz="quarter" idx="2"/>
          </p:nvPr>
        </p:nvSpPr>
        <p:spPr/>
        <p:txBody>
          <a:bodyPr>
            <a:noAutofit/>
          </a:bodyPr>
          <a:lstStyle/>
          <a:p>
            <a:pPr marL="0" lvl="0" indent="0" algn="ctr" fontAlgn="base">
              <a:spcBef>
                <a:spcPct val="0"/>
              </a:spcBef>
              <a:spcAft>
                <a:spcPct val="0"/>
              </a:spcAft>
              <a:buClrTx/>
              <a:buSzTx/>
              <a:buNone/>
            </a:pPr>
            <a:r>
              <a:rPr lang="ru-RU" sz="2800" dirty="0" smtClean="0">
                <a:latin typeface="Times New Roman" pitchFamily="18" charset="0"/>
                <a:cs typeface="Times New Roman" pitchFamily="18" charset="0"/>
              </a:rPr>
              <a:t>Школьное расписание оценивается как «</a:t>
            </a:r>
            <a:r>
              <a:rPr lang="ru-RU" sz="2800" b="1" i="1" dirty="0" smtClean="0">
                <a:solidFill>
                  <a:srgbClr val="FF0000"/>
                </a:solidFill>
                <a:latin typeface="Times New Roman" pitchFamily="18" charset="0"/>
                <a:cs typeface="Times New Roman" pitchFamily="18" charset="0"/>
              </a:rPr>
              <a:t>нерациональное</a:t>
            </a:r>
            <a:r>
              <a:rPr lang="ru-RU" sz="2800" dirty="0" smtClean="0">
                <a:latin typeface="Times New Roman" pitchFamily="18" charset="0"/>
                <a:cs typeface="Times New Roman" pitchFamily="18" charset="0"/>
              </a:rPr>
              <a:t>» при:</a:t>
            </a:r>
            <a:endParaRPr lang="en-US" sz="2800" dirty="0" smtClean="0">
              <a:latin typeface="Times New Roman" pitchFamily="18" charset="0"/>
              <a:cs typeface="Times New Roman" pitchFamily="18" charset="0"/>
            </a:endParaRPr>
          </a:p>
          <a:p>
            <a:pPr marL="0" lvl="0" indent="0" algn="ctr" fontAlgn="base">
              <a:spcBef>
                <a:spcPct val="0"/>
              </a:spcBef>
              <a:spcAft>
                <a:spcPct val="0"/>
              </a:spcAft>
              <a:buClrTx/>
              <a:buSzTx/>
              <a:buFont typeface="Wingdings" pitchFamily="2" charset="2"/>
              <a:buChar char="v"/>
            </a:pPr>
            <a:r>
              <a:rPr lang="ru-RU" sz="2800" dirty="0" smtClean="0">
                <a:latin typeface="Times New Roman" pitchFamily="18" charset="0"/>
                <a:cs typeface="Times New Roman" pitchFamily="18" charset="0"/>
              </a:rPr>
              <a:t>при наибольшей сумме баллов в понедельник или субботу</a:t>
            </a:r>
          </a:p>
          <a:p>
            <a:pPr marL="0" lvl="0" indent="0" algn="ctr" fontAlgn="base">
              <a:spcBef>
                <a:spcPct val="0"/>
              </a:spcBef>
              <a:spcAft>
                <a:spcPct val="0"/>
              </a:spcAft>
              <a:buClrTx/>
              <a:buSzTx/>
              <a:buFont typeface="Wingdings" pitchFamily="2" charset="2"/>
              <a:buChar char="v"/>
            </a:pPr>
            <a:r>
              <a:rPr lang="ru-RU" sz="2800" dirty="0" smtClean="0">
                <a:latin typeface="Times New Roman" pitchFamily="18" charset="0"/>
                <a:cs typeface="Times New Roman" pitchFamily="18" charset="0"/>
              </a:rPr>
              <a:t>при равномерном распределении нагрузки в недельном цикле.</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ibac.info/files/2013_04_09_SchoolNatur/11_Chernova.files/image001.gif"/>
          <p:cNvPicPr>
            <a:picLocks noChangeAspect="1" noChangeArrowheads="1"/>
          </p:cNvPicPr>
          <p:nvPr/>
        </p:nvPicPr>
        <p:blipFill>
          <a:blip r:embed="rId2"/>
          <a:srcRect/>
          <a:stretch>
            <a:fillRect/>
          </a:stretch>
        </p:blipFill>
        <p:spPr bwMode="auto">
          <a:xfrm>
            <a:off x="191088" y="1071546"/>
            <a:ext cx="8381440" cy="4816201"/>
          </a:xfrm>
          <a:prstGeom prst="rect">
            <a:avLst/>
          </a:prstGeom>
          <a:noFill/>
        </p:spPr>
      </p:pic>
      <p:sp>
        <p:nvSpPr>
          <p:cNvPr id="3" name="Трапеция 2"/>
          <p:cNvSpPr/>
          <p:nvPr/>
        </p:nvSpPr>
        <p:spPr>
          <a:xfrm>
            <a:off x="928662" y="214290"/>
            <a:ext cx="7072362" cy="785818"/>
          </a:xfrm>
          <a:prstGeom prst="trapezoid">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effectLst>
                  <a:outerShdw blurRad="38100" dist="38100" dir="2700000" algn="tl">
                    <a:srgbClr val="000000">
                      <a:alpha val="43137"/>
                    </a:srgbClr>
                  </a:outerShdw>
                </a:effectLst>
              </a:rPr>
              <a:t>СООТВЕТСТВИЕ</a:t>
            </a:r>
            <a:r>
              <a:rPr lang="ru-RU" dirty="0" smtClean="0"/>
              <a:t> ШКОЛЬНОГО РАСПИСАНИЯ ГИГИЕНИЧЕСКИМ </a:t>
            </a:r>
            <a:r>
              <a:rPr lang="ru-RU" b="1" dirty="0" smtClean="0">
                <a:effectLst>
                  <a:outerShdw blurRad="38100" dist="38100" dir="2700000" algn="tl">
                    <a:srgbClr val="000000">
                      <a:alpha val="43137"/>
                    </a:srgbClr>
                  </a:outerShdw>
                </a:effectLst>
              </a:rPr>
              <a:t>ТРЕБОВАНИЯМ (</a:t>
            </a:r>
            <a:r>
              <a:rPr lang="ru-RU" b="1" i="1" dirty="0" smtClean="0"/>
              <a:t>пример</a:t>
            </a:r>
            <a:r>
              <a:rPr lang="ru-RU" b="1" dirty="0" smtClean="0">
                <a:effectLst>
                  <a:outerShdw blurRad="38100" dist="38100" dir="2700000" algn="tl">
                    <a:srgbClr val="000000">
                      <a:alpha val="43137"/>
                    </a:srgbClr>
                  </a:outerShdw>
                </a:effectLst>
              </a:rPr>
              <a:t>)</a:t>
            </a:r>
            <a:endParaRPr lang="ru-RU" b="1" dirty="0">
              <a:effectLst>
                <a:outerShdw blurRad="38100" dist="38100" dir="2700000" algn="tl">
                  <a:srgbClr val="000000">
                    <a:alpha val="43137"/>
                  </a:srgbClr>
                </a:outerShdw>
              </a:effectLst>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87" y="4581128"/>
            <a:ext cx="8928992" cy="1143000"/>
          </a:xfrm>
        </p:spPr>
        <p:txBody>
          <a:bodyPr/>
          <a:lstStyle/>
          <a:p>
            <a:pPr algn="ctr" eaLnBrk="1" hangingPunct="1">
              <a:defRPr/>
            </a:pPr>
            <a:r>
              <a:rPr lang="ru-RU" sz="3200" dirty="0" smtClean="0"/>
              <a:t> Анализ расписания (</a:t>
            </a:r>
            <a:r>
              <a:rPr lang="ru-RU" sz="2000" i="1" dirty="0" smtClean="0"/>
              <a:t>пример, 2012</a:t>
            </a:r>
            <a:r>
              <a:rPr lang="ru-RU" sz="3200" dirty="0" smtClean="0"/>
              <a:t>)</a:t>
            </a:r>
            <a:endParaRPr lang="ru-RU" sz="3200" dirty="0"/>
          </a:p>
        </p:txBody>
      </p:sp>
      <p:graphicFrame>
        <p:nvGraphicFramePr>
          <p:cNvPr id="4" name="Объект 3"/>
          <p:cNvGraphicFramePr>
            <a:graphicFrameLocks noGrp="1"/>
          </p:cNvGraphicFramePr>
          <p:nvPr>
            <p:ph sz="quarter" idx="4294967295"/>
          </p:nvPr>
        </p:nvGraphicFramePr>
        <p:xfrm>
          <a:off x="1115616" y="548680"/>
          <a:ext cx="7029400" cy="3475037"/>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14282" y="285728"/>
            <a:ext cx="8572560" cy="1357322"/>
          </a:xfrm>
          <a:solidFill>
            <a:schemeClr val="accent3">
              <a:lumMod val="40000"/>
              <a:lumOff val="60000"/>
            </a:schemeClr>
          </a:solidFill>
        </p:spPr>
        <p:txBody>
          <a:bodyPr/>
          <a:lstStyle/>
          <a:p>
            <a:pPr algn="ctr"/>
            <a:r>
              <a:rPr lang="ru-RU" dirty="0" smtClean="0">
                <a:latin typeface="Times New Roman" pitchFamily="18" charset="0"/>
                <a:cs typeface="Times New Roman" pitchFamily="18" charset="0"/>
              </a:rPr>
              <a:t>Требования к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уроку</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Содержимое 4"/>
          <p:cNvSpPr>
            <a:spLocks noGrp="1"/>
          </p:cNvSpPr>
          <p:nvPr>
            <p:ph sz="quarter" idx="1"/>
          </p:nvPr>
        </p:nvSpPr>
        <p:spPr>
          <a:solidFill>
            <a:schemeClr val="bg1">
              <a:lumMod val="85000"/>
            </a:schemeClr>
          </a:solidFill>
        </p:spPr>
        <p:txBody>
          <a:bodyPr>
            <a:normAutofit fontScale="85000" lnSpcReduction="20000"/>
          </a:bodyPr>
          <a:lstStyle/>
          <a:p>
            <a:pPr lvl="0" algn="ctr">
              <a:buFont typeface="Wingdings" pitchFamily="2" charset="2"/>
              <a:buChar char="ü"/>
            </a:pPr>
            <a:r>
              <a:rPr lang="ru-RU" sz="3200" b="1" i="1" dirty="0" smtClean="0">
                <a:latin typeface="Times New Roman" pitchFamily="18" charset="0"/>
                <a:cs typeface="Times New Roman" pitchFamily="18" charset="0"/>
              </a:rPr>
              <a:t>место урока в расписании</a:t>
            </a:r>
          </a:p>
          <a:p>
            <a:pPr lvl="0" algn="ctr">
              <a:buFont typeface="Wingdings" pitchFamily="2" charset="2"/>
              <a:buChar char="ü"/>
            </a:pPr>
            <a:r>
              <a:rPr lang="ru-RU" sz="3200" b="1" i="1" dirty="0" smtClean="0">
                <a:latin typeface="Times New Roman" pitchFamily="18" charset="0"/>
                <a:cs typeface="Times New Roman" pitchFamily="18" charset="0"/>
              </a:rPr>
              <a:t> название, тема урока</a:t>
            </a:r>
          </a:p>
          <a:p>
            <a:pPr lvl="0" algn="ctr">
              <a:buFont typeface="Wingdings" pitchFamily="2" charset="2"/>
              <a:buChar char="ü"/>
            </a:pPr>
            <a:r>
              <a:rPr lang="ru-RU" sz="3200" b="1" i="1" dirty="0" smtClean="0">
                <a:latin typeface="Times New Roman" pitchFamily="18" charset="0"/>
                <a:cs typeface="Times New Roman" pitchFamily="18" charset="0"/>
              </a:rPr>
              <a:t> структура, составные элементы урока (объяснение материала, самостоятельная работа, заключительная часть,  физкультминутка), их содержание и продолжительность</a:t>
            </a:r>
          </a:p>
          <a:p>
            <a:pPr lvl="0" algn="ctr">
              <a:buFont typeface="Wingdings" pitchFamily="2" charset="2"/>
              <a:buChar char="ü"/>
            </a:pPr>
            <a:r>
              <a:rPr lang="ru-RU" sz="3200" b="1" i="1" dirty="0" smtClean="0">
                <a:latin typeface="Times New Roman" pitchFamily="18" charset="0"/>
                <a:cs typeface="Times New Roman" pitchFamily="18" charset="0"/>
              </a:rPr>
              <a:t> виды педагогической деятельности</a:t>
            </a:r>
          </a:p>
          <a:p>
            <a:pPr lvl="0" algn="ctr">
              <a:buFont typeface="Wingdings" pitchFamily="2" charset="2"/>
              <a:buChar char="ü"/>
            </a:pPr>
            <a:r>
              <a:rPr lang="ru-RU" sz="3200" b="1" i="1" dirty="0" smtClean="0">
                <a:latin typeface="Times New Roman" pitchFamily="18" charset="0"/>
                <a:cs typeface="Times New Roman" pitchFamily="18" charset="0"/>
              </a:rPr>
              <a:t> наглядность  урока </a:t>
            </a:r>
          </a:p>
          <a:p>
            <a:pPr lvl="0" algn="ctr">
              <a:buFont typeface="Wingdings" pitchFamily="2" charset="2"/>
              <a:buChar char="ü"/>
            </a:pPr>
            <a:r>
              <a:rPr lang="ru-RU" sz="3200" b="1" i="1" dirty="0" smtClean="0">
                <a:latin typeface="Times New Roman" pitchFamily="18" charset="0"/>
                <a:cs typeface="Times New Roman" pitchFamily="18" charset="0"/>
              </a:rPr>
              <a:t>  применение  технических  средств  обучения</a:t>
            </a:r>
          </a:p>
          <a:p>
            <a:pPr algn="ctr">
              <a:buFont typeface="Wingdings" pitchFamily="2" charset="2"/>
              <a:buChar char="ü"/>
            </a:pPr>
            <a:r>
              <a:rPr lang="ru-RU" sz="3200" b="1" i="1" dirty="0" smtClean="0">
                <a:latin typeface="Times New Roman" pitchFamily="18" charset="0"/>
                <a:cs typeface="Times New Roman" pitchFamily="18" charset="0"/>
              </a:rPr>
              <a:t> </a:t>
            </a:r>
            <a:endParaRPr lang="ru-RU" sz="3200" b="1" i="1" dirty="0">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олна 3"/>
          <p:cNvSpPr/>
          <p:nvPr/>
        </p:nvSpPr>
        <p:spPr>
          <a:xfrm>
            <a:off x="1500166" y="1357298"/>
            <a:ext cx="6286544" cy="3500462"/>
          </a:xfrm>
          <a:prstGeom prst="wav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800" dirty="0" smtClean="0">
                <a:effectLst>
                  <a:outerShdw blurRad="38100" dist="38100" dir="2700000" algn="tl">
                    <a:srgbClr val="000000">
                      <a:alpha val="43137"/>
                    </a:srgbClr>
                  </a:outerShdw>
                </a:effectLst>
              </a:rPr>
              <a:t>Особенности некоторых уроков</a:t>
            </a:r>
            <a:endParaRPr lang="ru-RU" sz="4800" dirty="0">
              <a:effectLst>
                <a:outerShdw blurRad="38100" dist="38100" dir="2700000" algn="tl">
                  <a:srgbClr val="000000">
                    <a:alpha val="43137"/>
                  </a:srgbClr>
                </a:outerShdw>
              </a:effectLst>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solidFill>
            <a:schemeClr val="accent3">
              <a:lumMod val="40000"/>
              <a:lumOff val="60000"/>
            </a:schemeClr>
          </a:solidFill>
        </p:spPr>
        <p:txBody>
          <a:bodyPr>
            <a:normAutofit/>
          </a:bodyPr>
          <a:lstStyle/>
          <a:p>
            <a:pPr algn="ctr"/>
            <a:r>
              <a:rPr lang="ru-RU" dirty="0" smtClean="0">
                <a:latin typeface="Times New Roman" pitchFamily="18" charset="0"/>
                <a:cs typeface="Times New Roman" pitchFamily="18" charset="0"/>
              </a:rPr>
              <a:t>Особенности урока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ФИЗКУЛЬТУРЫ</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Содержимое 4"/>
          <p:cNvSpPr>
            <a:spLocks noGrp="1"/>
          </p:cNvSpPr>
          <p:nvPr>
            <p:ph sz="quarter" idx="1"/>
          </p:nvPr>
        </p:nvSpPr>
        <p:spPr>
          <a:xfrm>
            <a:off x="457200" y="1600200"/>
            <a:ext cx="4900618" cy="5043510"/>
          </a:xfrm>
          <a:solidFill>
            <a:schemeClr val="bg2"/>
          </a:solidFill>
        </p:spPr>
        <p:txBody>
          <a:bodyPr>
            <a:normAutofit fontScale="55000" lnSpcReduction="20000"/>
          </a:bodyPr>
          <a:lstStyle/>
          <a:p>
            <a:r>
              <a:rPr lang="ru-RU" dirty="0" smtClean="0"/>
              <a:t>:</a:t>
            </a:r>
          </a:p>
          <a:p>
            <a:pPr lvl="0"/>
            <a:r>
              <a:rPr lang="ru-RU" sz="3300" b="1" dirty="0" smtClean="0">
                <a:latin typeface="Times New Roman" pitchFamily="18" charset="0"/>
                <a:cs typeface="Times New Roman" pitchFamily="18" charset="0"/>
              </a:rPr>
              <a:t>соответствие содержания урока и величин нагрузки состоянию здоровья, физической подготовленности, возрасту и полу;</a:t>
            </a:r>
          </a:p>
          <a:p>
            <a:pPr lvl="0"/>
            <a:r>
              <a:rPr lang="ru-RU" sz="3300" b="1" dirty="0" smtClean="0">
                <a:latin typeface="Times New Roman" pitchFamily="18" charset="0"/>
                <a:cs typeface="Times New Roman" pitchFamily="18" charset="0"/>
              </a:rPr>
              <a:t>методически правильное построение с выделением отдельных структурных частей, созданием оптимальной моторной плотности и физиологической нагрузки;</a:t>
            </a:r>
          </a:p>
          <a:p>
            <a:pPr lvl="0"/>
            <a:r>
              <a:rPr lang="ru-RU" sz="3300" b="1" dirty="0" smtClean="0">
                <a:latin typeface="Times New Roman" pitchFamily="18" charset="0"/>
                <a:cs typeface="Times New Roman" pitchFamily="18" charset="0"/>
              </a:rPr>
              <a:t>выполнение физических упражнений, способствует укреплению здоровья, формированию правильной осанки;</a:t>
            </a:r>
          </a:p>
          <a:p>
            <a:pPr lvl="0"/>
            <a:r>
              <a:rPr lang="ru-RU" sz="3300" b="1" dirty="0" smtClean="0">
                <a:latin typeface="Times New Roman" pitchFamily="18" charset="0"/>
                <a:cs typeface="Times New Roman" pitchFamily="18" charset="0"/>
              </a:rPr>
              <a:t>соблюдение последовательности занятий, правильное сочетание с другими уроками в расписании;</a:t>
            </a:r>
          </a:p>
          <a:p>
            <a:pPr lvl="0"/>
            <a:r>
              <a:rPr lang="ru-RU" sz="3300" b="1" dirty="0" smtClean="0">
                <a:latin typeface="Times New Roman" pitchFamily="18" charset="0"/>
                <a:cs typeface="Times New Roman" pitchFamily="18" charset="0"/>
              </a:rPr>
              <a:t>обеспечение оптимальных условий проведения занятий (специально выделенное помещение, или участок, и специально оборудованное).</a:t>
            </a:r>
          </a:p>
          <a:p>
            <a:endParaRPr lang="ru-RU" dirty="0"/>
          </a:p>
        </p:txBody>
      </p:sp>
      <p:sp>
        <p:nvSpPr>
          <p:cNvPr id="6" name="Содержимое 5"/>
          <p:cNvSpPr>
            <a:spLocks noGrp="1"/>
          </p:cNvSpPr>
          <p:nvPr>
            <p:ph sz="quarter" idx="2"/>
          </p:nvPr>
        </p:nvSpPr>
        <p:spPr>
          <a:xfrm>
            <a:off x="5500694" y="1643050"/>
            <a:ext cx="2427154" cy="4529150"/>
          </a:xfrm>
        </p:spPr>
        <p:txBody>
          <a:bodyPr>
            <a:noAutofit/>
          </a:bodyPr>
          <a:lstStyle/>
          <a:p>
            <a:pPr algn="ctr"/>
            <a:r>
              <a:rPr lang="ru-RU" dirty="0" smtClean="0"/>
              <a:t>Структура</a:t>
            </a:r>
          </a:p>
          <a:p>
            <a:pPr algn="ctr"/>
            <a:r>
              <a:rPr lang="ru-RU" dirty="0" smtClean="0"/>
              <a:t>Общая и моторная плотность</a:t>
            </a:r>
          </a:p>
          <a:p>
            <a:pPr algn="ctr"/>
            <a:r>
              <a:rPr lang="ru-RU" dirty="0" smtClean="0"/>
              <a:t>Оценка физиологических реакций (ССС)</a:t>
            </a:r>
            <a:endParaRPr lang="ru-RU"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solidFill>
            <a:schemeClr val="accent3">
              <a:lumMod val="40000"/>
              <a:lumOff val="60000"/>
            </a:schemeClr>
          </a:solidFill>
        </p:spPr>
        <p:txBody>
          <a:bodyPr/>
          <a:lstStyle/>
          <a:p>
            <a:pPr algn="ctr"/>
            <a:r>
              <a:rPr lang="ru-RU" b="1" dirty="0" smtClean="0">
                <a:effectLst>
                  <a:outerShdw blurRad="38100" dist="38100" dir="2700000" algn="tl">
                    <a:srgbClr val="000000">
                      <a:alpha val="43137"/>
                    </a:srgbClr>
                  </a:outerShdw>
                </a:effectLst>
              </a:rPr>
              <a:t>ТСО</a:t>
            </a:r>
            <a:endParaRPr lang="ru-RU" b="1" dirty="0">
              <a:effectLst>
                <a:outerShdw blurRad="38100" dist="38100" dir="2700000" algn="tl">
                  <a:srgbClr val="000000">
                    <a:alpha val="43137"/>
                  </a:srgbClr>
                </a:outerShdw>
              </a:effectLst>
            </a:endParaRPr>
          </a:p>
        </p:txBody>
      </p:sp>
      <p:sp>
        <p:nvSpPr>
          <p:cNvPr id="5" name="Содержимое 4"/>
          <p:cNvSpPr>
            <a:spLocks noGrp="1"/>
          </p:cNvSpPr>
          <p:nvPr>
            <p:ph sz="quarter" idx="2"/>
          </p:nvPr>
        </p:nvSpPr>
        <p:spPr>
          <a:solidFill>
            <a:schemeClr val="bg1">
              <a:lumMod val="85000"/>
            </a:schemeClr>
          </a:solidFill>
        </p:spPr>
        <p:txBody>
          <a:bodyPr>
            <a:normAutofit fontScale="85000" lnSpcReduction="10000"/>
          </a:bodyPr>
          <a:lstStyle/>
          <a:p>
            <a:pPr>
              <a:buNone/>
            </a:pPr>
            <a:r>
              <a:rPr lang="ru-RU" sz="3000" dirty="0" smtClean="0">
                <a:latin typeface="Times New Roman" pitchFamily="18" charset="0"/>
                <a:cs typeface="Times New Roman" pitchFamily="18" charset="0"/>
              </a:rPr>
              <a:t>     Для учащихся</a:t>
            </a:r>
          </a:p>
          <a:p>
            <a:r>
              <a:rPr lang="ru-RU" sz="3000" dirty="0" smtClean="0">
                <a:latin typeface="Times New Roman" pitchFamily="18" charset="0"/>
                <a:cs typeface="Times New Roman" pitchFamily="18" charset="0"/>
              </a:rPr>
              <a:t> 9 – 10 классов по основам информатики и вычислительной техники установлено не более 2 уроков в неделю, </a:t>
            </a:r>
          </a:p>
          <a:p>
            <a:r>
              <a:rPr lang="ru-RU" sz="3000" dirty="0" smtClean="0">
                <a:latin typeface="Times New Roman" pitchFamily="18" charset="0"/>
                <a:cs typeface="Times New Roman" pitchFamily="18" charset="0"/>
              </a:rPr>
              <a:t> для остальных классов – 1 урок.</a:t>
            </a:r>
          </a:p>
          <a:p>
            <a:endParaRPr lang="ru-RU" dirty="0"/>
          </a:p>
        </p:txBody>
      </p:sp>
      <p:sp>
        <p:nvSpPr>
          <p:cNvPr id="8" name="Содержимое 7"/>
          <p:cNvSpPr>
            <a:spLocks noGrp="1"/>
          </p:cNvSpPr>
          <p:nvPr>
            <p:ph sz="quarter" idx="4"/>
          </p:nvPr>
        </p:nvSpPr>
        <p:spPr>
          <a:solidFill>
            <a:schemeClr val="bg1">
              <a:lumMod val="95000"/>
            </a:schemeClr>
          </a:solidFill>
        </p:spPr>
        <p:txBody>
          <a:bodyPr>
            <a:normAutofit fontScale="92500" lnSpcReduction="20000"/>
          </a:bodyPr>
          <a:lstStyle/>
          <a:p>
            <a:r>
              <a:rPr lang="ru-RU" dirty="0" smtClean="0">
                <a:latin typeface="Times New Roman" pitchFamily="18" charset="0"/>
                <a:cs typeface="Times New Roman" pitchFamily="18" charset="0"/>
              </a:rPr>
              <a:t>Непрерывная длительность занятий с ВДТ или ПЭВМ не должна превышать для учащихся:</a:t>
            </a:r>
          </a:p>
          <a:p>
            <a:pPr lvl="0" algn="ctr">
              <a:buFont typeface="Wingdings" pitchFamily="2" charset="2"/>
              <a:buChar char="ü"/>
            </a:pPr>
            <a:r>
              <a:rPr lang="ru-RU" dirty="0" smtClean="0">
                <a:latin typeface="Times New Roman" pitchFamily="18" charset="0"/>
                <a:cs typeface="Times New Roman" pitchFamily="18" charset="0"/>
              </a:rPr>
              <a:t>1 класс – 10 минут</a:t>
            </a:r>
          </a:p>
          <a:p>
            <a:pPr lvl="0" algn="ctr">
              <a:buFont typeface="Wingdings" pitchFamily="2" charset="2"/>
              <a:buChar char="ü"/>
            </a:pPr>
            <a:r>
              <a:rPr lang="ru-RU" dirty="0" smtClean="0">
                <a:latin typeface="Times New Roman" pitchFamily="18" charset="0"/>
                <a:cs typeface="Times New Roman" pitchFamily="18" charset="0"/>
              </a:rPr>
              <a:t>2 – 5 классов – 15 минут</a:t>
            </a:r>
          </a:p>
          <a:p>
            <a:pPr lvl="0" algn="ctr">
              <a:buFont typeface="Wingdings" pitchFamily="2" charset="2"/>
              <a:buChar char="ü"/>
            </a:pPr>
            <a:r>
              <a:rPr lang="ru-RU" dirty="0" smtClean="0">
                <a:latin typeface="Times New Roman" pitchFamily="18" charset="0"/>
                <a:cs typeface="Times New Roman" pitchFamily="18" charset="0"/>
              </a:rPr>
              <a:t>6 – 7 классов – 20 минут</a:t>
            </a:r>
          </a:p>
          <a:p>
            <a:pPr lvl="0" algn="ctr">
              <a:buFont typeface="Wingdings" pitchFamily="2" charset="2"/>
              <a:buChar char="ü"/>
            </a:pPr>
            <a:r>
              <a:rPr lang="ru-RU" dirty="0" smtClean="0">
                <a:latin typeface="Times New Roman" pitchFamily="18" charset="0"/>
                <a:cs typeface="Times New Roman" pitchFamily="18" charset="0"/>
              </a:rPr>
              <a:t>8 – 9 классов – 25 минут</a:t>
            </a:r>
          </a:p>
          <a:p>
            <a:pPr lvl="0" algn="ctr">
              <a:buFont typeface="Wingdings" pitchFamily="2" charset="2"/>
              <a:buChar char="ü"/>
            </a:pPr>
            <a:r>
              <a:rPr lang="ru-RU" dirty="0" smtClean="0">
                <a:latin typeface="Times New Roman" pitchFamily="18" charset="0"/>
                <a:cs typeface="Times New Roman" pitchFamily="18" charset="0"/>
              </a:rPr>
              <a:t>10 – 11 классов – на первом часу – 30 минут, на втором – 20 минут</a:t>
            </a:r>
          </a:p>
          <a:p>
            <a:endParaRPr lang="ru-RU" dirty="0" smtClean="0"/>
          </a:p>
          <a:p>
            <a:endParaRPr lang="ru-RU" dirty="0"/>
          </a:p>
        </p:txBody>
      </p:sp>
      <p:sp>
        <p:nvSpPr>
          <p:cNvPr id="6" name="Текст 5"/>
          <p:cNvSpPr>
            <a:spLocks noGrp="1"/>
          </p:cNvSpPr>
          <p:nvPr>
            <p:ph type="body" sz="quarter" idx="1"/>
          </p:nvPr>
        </p:nvSpPr>
        <p:spPr/>
        <p:txBody>
          <a:bodyPr/>
          <a:lstStyle/>
          <a:p>
            <a:r>
              <a:rPr lang="ru-RU" dirty="0" smtClean="0"/>
              <a:t>Количество уроков</a:t>
            </a:r>
            <a:endParaRPr lang="ru-RU" dirty="0"/>
          </a:p>
        </p:txBody>
      </p:sp>
      <p:sp>
        <p:nvSpPr>
          <p:cNvPr id="7" name="Текст 6"/>
          <p:cNvSpPr>
            <a:spLocks noGrp="1"/>
          </p:cNvSpPr>
          <p:nvPr>
            <p:ph type="body" sz="quarter" idx="3"/>
          </p:nvPr>
        </p:nvSpPr>
        <p:spPr/>
        <p:txBody>
          <a:bodyPr/>
          <a:lstStyle/>
          <a:p>
            <a:pPr algn="ctr"/>
            <a:r>
              <a:rPr lang="ru-RU" dirty="0" smtClean="0"/>
              <a:t>Непрерывная длительность занятий</a:t>
            </a:r>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643042" y="273050"/>
            <a:ext cx="6000792" cy="869934"/>
          </a:xfrm>
          <a:solidFill>
            <a:schemeClr val="accent3">
              <a:lumMod val="40000"/>
              <a:lumOff val="60000"/>
            </a:schemeClr>
          </a:solidFill>
        </p:spPr>
        <p:txBody>
          <a:bodyPr/>
          <a:lstStyle/>
          <a:p>
            <a:pPr algn="ctr"/>
            <a:r>
              <a:rPr lang="ru-RU" b="1" dirty="0" smtClean="0">
                <a:effectLst>
                  <a:outerShdw blurRad="38100" dist="38100" dir="2700000" algn="tl">
                    <a:srgbClr val="000000">
                      <a:alpha val="43137"/>
                    </a:srgbClr>
                  </a:outerShdw>
                </a:effectLst>
              </a:rPr>
              <a:t>ТРУД</a:t>
            </a:r>
            <a:endParaRPr lang="ru-RU" b="1" dirty="0">
              <a:effectLst>
                <a:outerShdw blurRad="38100" dist="38100" dir="2700000" algn="tl">
                  <a:srgbClr val="000000">
                    <a:alpha val="43137"/>
                  </a:srgbClr>
                </a:outerShdw>
              </a:effectLst>
            </a:endParaRPr>
          </a:p>
        </p:txBody>
      </p:sp>
      <p:sp>
        <p:nvSpPr>
          <p:cNvPr id="5" name="Содержимое 4"/>
          <p:cNvSpPr>
            <a:spLocks noGrp="1"/>
          </p:cNvSpPr>
          <p:nvPr>
            <p:ph sz="quarter" idx="2"/>
          </p:nvPr>
        </p:nvSpPr>
        <p:spPr>
          <a:solidFill>
            <a:schemeClr val="accent6">
              <a:lumMod val="20000"/>
              <a:lumOff val="80000"/>
            </a:schemeClr>
          </a:solidFill>
        </p:spPr>
        <p:txBody>
          <a:bodyPr>
            <a:normAutofit/>
          </a:bodyPr>
          <a:lstStyle/>
          <a:p>
            <a:endParaRPr lang="ru-RU" sz="3600" b="1" dirty="0" smtClean="0">
              <a:latin typeface="Times New Roman" pitchFamily="18" charset="0"/>
              <a:cs typeface="Times New Roman" pitchFamily="18" charset="0"/>
            </a:endParaRPr>
          </a:p>
          <a:p>
            <a:r>
              <a:rPr lang="ru-RU" sz="3600" b="1" dirty="0" smtClean="0">
                <a:latin typeface="Times New Roman" pitchFamily="18" charset="0"/>
                <a:cs typeface="Times New Roman" pitchFamily="18" charset="0"/>
              </a:rPr>
              <a:t>1 - 7 класс – 2</a:t>
            </a:r>
          </a:p>
          <a:p>
            <a:r>
              <a:rPr lang="ru-RU" sz="3600" b="1" dirty="0" smtClean="0">
                <a:latin typeface="Times New Roman" pitchFamily="18" charset="0"/>
                <a:cs typeface="Times New Roman" pitchFamily="18" charset="0"/>
              </a:rPr>
              <a:t>8 - 9 класс – 3</a:t>
            </a:r>
          </a:p>
          <a:p>
            <a:r>
              <a:rPr lang="ru-RU" sz="3600" b="1" dirty="0" smtClean="0">
                <a:latin typeface="Times New Roman" pitchFamily="18" charset="0"/>
                <a:cs typeface="Times New Roman" pitchFamily="18" charset="0"/>
              </a:rPr>
              <a:t>10 – 11 класс - 4</a:t>
            </a:r>
            <a:endParaRPr lang="ru-RU" sz="3600" b="1" dirty="0">
              <a:latin typeface="Times New Roman" pitchFamily="18" charset="0"/>
              <a:cs typeface="Times New Roman" pitchFamily="18" charset="0"/>
            </a:endParaRPr>
          </a:p>
        </p:txBody>
      </p:sp>
      <p:sp>
        <p:nvSpPr>
          <p:cNvPr id="7" name="Содержимое 6"/>
          <p:cNvSpPr>
            <a:spLocks noGrp="1"/>
          </p:cNvSpPr>
          <p:nvPr>
            <p:ph sz="quarter" idx="4"/>
          </p:nvPr>
        </p:nvSpPr>
        <p:spPr>
          <a:solidFill>
            <a:schemeClr val="accent2">
              <a:lumMod val="20000"/>
              <a:lumOff val="80000"/>
            </a:schemeClr>
          </a:solidFill>
        </p:spPr>
        <p:txBody>
          <a:bodyPr>
            <a:normAutofit/>
          </a:bodyPr>
          <a:lstStyle/>
          <a:p>
            <a:pPr algn="ctr"/>
            <a:endParaRPr lang="ru-RU" sz="3600" b="1" dirty="0" smtClean="0">
              <a:latin typeface="Times New Roman" pitchFamily="18" charset="0"/>
              <a:cs typeface="Times New Roman" pitchFamily="18" charset="0"/>
            </a:endParaRPr>
          </a:p>
          <a:p>
            <a:pPr algn="ctr"/>
            <a:r>
              <a:rPr lang="ru-RU" sz="3600" b="1" dirty="0" smtClean="0">
                <a:latin typeface="Times New Roman" pitchFamily="18" charset="0"/>
                <a:cs typeface="Times New Roman" pitchFamily="18" charset="0"/>
              </a:rPr>
              <a:t>2 -  4 класс – 1</a:t>
            </a:r>
          </a:p>
          <a:p>
            <a:pPr algn="ctr"/>
            <a:r>
              <a:rPr lang="ru-RU" sz="3600" b="1" dirty="0" smtClean="0">
                <a:latin typeface="Times New Roman" pitchFamily="18" charset="0"/>
                <a:cs typeface="Times New Roman" pitchFamily="18" charset="0"/>
              </a:rPr>
              <a:t>5  – 7 класс – 2</a:t>
            </a:r>
          </a:p>
          <a:p>
            <a:pPr algn="ctr"/>
            <a:r>
              <a:rPr lang="ru-RU" sz="3600" b="1" dirty="0" smtClean="0">
                <a:latin typeface="Times New Roman" pitchFamily="18" charset="0"/>
                <a:cs typeface="Times New Roman" pitchFamily="18" charset="0"/>
              </a:rPr>
              <a:t>8  -  9 класс – 3</a:t>
            </a:r>
          </a:p>
          <a:p>
            <a:pPr algn="ctr"/>
            <a:r>
              <a:rPr lang="ru-RU" sz="3600" b="1" dirty="0" smtClean="0">
                <a:latin typeface="Times New Roman" pitchFamily="18" charset="0"/>
                <a:cs typeface="Times New Roman" pitchFamily="18" charset="0"/>
              </a:rPr>
              <a:t>10 – 11 класс - 4</a:t>
            </a:r>
            <a:endParaRPr lang="ru-RU" sz="3600" b="1" dirty="0">
              <a:latin typeface="Times New Roman" pitchFamily="18" charset="0"/>
              <a:cs typeface="Times New Roman" pitchFamily="18" charset="0"/>
            </a:endParaRPr>
          </a:p>
        </p:txBody>
      </p:sp>
      <p:sp>
        <p:nvSpPr>
          <p:cNvPr id="4" name="Текст 3"/>
          <p:cNvSpPr>
            <a:spLocks noGrp="1"/>
          </p:cNvSpPr>
          <p:nvPr>
            <p:ph type="body" sz="quarter" idx="1"/>
          </p:nvPr>
        </p:nvSpPr>
        <p:spPr>
          <a:solidFill>
            <a:schemeClr val="accent3">
              <a:lumMod val="60000"/>
              <a:lumOff val="40000"/>
            </a:schemeClr>
          </a:solidFill>
          <a:ln w="76200">
            <a:solidFill>
              <a:schemeClr val="accent3">
                <a:lumMod val="75000"/>
              </a:schemeClr>
            </a:solidFill>
          </a:ln>
        </p:spPr>
        <p:txBody>
          <a:bodyPr>
            <a:normAutofit/>
          </a:bodyPr>
          <a:lstStyle/>
          <a:p>
            <a:pPr algn="ctr"/>
            <a:r>
              <a:rPr lang="ru-RU" b="1" i="1" dirty="0" smtClean="0"/>
              <a:t>Число часов в неделю</a:t>
            </a:r>
            <a:endParaRPr lang="ru-RU" b="1" i="1" dirty="0"/>
          </a:p>
        </p:txBody>
      </p:sp>
      <p:sp>
        <p:nvSpPr>
          <p:cNvPr id="6" name="Текст 5"/>
          <p:cNvSpPr>
            <a:spLocks noGrp="1"/>
          </p:cNvSpPr>
          <p:nvPr>
            <p:ph type="body" sz="quarter" idx="3"/>
          </p:nvPr>
        </p:nvSpPr>
        <p:spPr>
          <a:solidFill>
            <a:schemeClr val="accent2">
              <a:lumMod val="60000"/>
              <a:lumOff val="40000"/>
            </a:schemeClr>
          </a:solidFill>
          <a:ln w="76200">
            <a:solidFill>
              <a:schemeClr val="accent2">
                <a:lumMod val="50000"/>
              </a:schemeClr>
            </a:solidFill>
          </a:ln>
        </p:spPr>
        <p:txBody>
          <a:bodyPr>
            <a:normAutofit fontScale="92500" lnSpcReduction="20000"/>
          </a:bodyPr>
          <a:lstStyle/>
          <a:p>
            <a:pPr algn="ctr"/>
            <a:r>
              <a:rPr lang="ru-RU" b="1" i="1" dirty="0" smtClean="0"/>
              <a:t>ОПТ, кол-во часов в неделю</a:t>
            </a:r>
            <a:endParaRPr lang="ru-RU" b="1" i="1"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42844" y="285728"/>
            <a:ext cx="8643998" cy="1071570"/>
          </a:xfrm>
          <a:solidFill>
            <a:schemeClr val="accent3">
              <a:lumMod val="20000"/>
              <a:lumOff val="80000"/>
            </a:schemeClr>
          </a:solidFill>
        </p:spPr>
        <p:txBody>
          <a:bodyPr/>
          <a:lstStyle/>
          <a:p>
            <a:pPr algn="ct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ТРУД</a:t>
            </a:r>
            <a:r>
              <a:rPr lang="ru-RU" dirty="0" smtClean="0">
                <a:effectLst/>
                <a:latin typeface="Times New Roman" pitchFamily="18" charset="0"/>
                <a:cs typeface="Times New Roman" pitchFamily="18" charset="0"/>
              </a:rPr>
              <a:t>, </a:t>
            </a:r>
            <a:r>
              <a:rPr lang="ru-RU" i="1" dirty="0" smtClean="0">
                <a:effectLst/>
                <a:latin typeface="Times New Roman" pitchFamily="18" charset="0"/>
                <a:cs typeface="Times New Roman" pitchFamily="18" charset="0"/>
              </a:rPr>
              <a:t>продолжение</a:t>
            </a:r>
            <a:endParaRPr lang="ru-RU" i="1" dirty="0">
              <a:effectLst/>
              <a:latin typeface="Times New Roman" pitchFamily="18" charset="0"/>
              <a:cs typeface="Times New Roman" pitchFamily="18" charset="0"/>
            </a:endParaRPr>
          </a:p>
        </p:txBody>
      </p:sp>
      <p:sp>
        <p:nvSpPr>
          <p:cNvPr id="5" name="Содержимое 4"/>
          <p:cNvSpPr>
            <a:spLocks noGrp="1"/>
          </p:cNvSpPr>
          <p:nvPr>
            <p:ph sz="quarter" idx="2"/>
          </p:nvPr>
        </p:nvSpPr>
        <p:spPr>
          <a:solidFill>
            <a:schemeClr val="accent6">
              <a:lumMod val="20000"/>
              <a:lumOff val="80000"/>
            </a:schemeClr>
          </a:solidFill>
        </p:spPr>
        <p:txBody>
          <a:bodyPr>
            <a:normAutofit/>
          </a:bodyPr>
          <a:lstStyle/>
          <a:p>
            <a:endParaRPr lang="ru-RU" sz="3600" b="1" dirty="0" smtClean="0">
              <a:latin typeface="Times New Roman" pitchFamily="18" charset="0"/>
              <a:cs typeface="Times New Roman" pitchFamily="18" charset="0"/>
            </a:endParaRPr>
          </a:p>
          <a:p>
            <a:pPr algn="ctr"/>
            <a:r>
              <a:rPr lang="ru-RU" sz="3600" b="1" dirty="0" smtClean="0">
                <a:latin typeface="Times New Roman" pitchFamily="18" charset="0"/>
                <a:cs typeface="Times New Roman" pitchFamily="18" charset="0"/>
              </a:rPr>
              <a:t>1 - 2 класс :</a:t>
            </a:r>
          </a:p>
          <a:p>
            <a:pPr algn="ctr">
              <a:buNone/>
            </a:pPr>
            <a:r>
              <a:rPr lang="ru-RU" sz="3600" b="1" dirty="0" smtClean="0">
                <a:latin typeface="Times New Roman" pitchFamily="18" charset="0"/>
                <a:cs typeface="Times New Roman" pitchFamily="18" charset="0"/>
              </a:rPr>
              <a:t> 20-25</a:t>
            </a:r>
          </a:p>
          <a:p>
            <a:pPr algn="ctr"/>
            <a:r>
              <a:rPr lang="ru-RU" sz="3600" b="1" dirty="0" smtClean="0">
                <a:latin typeface="Times New Roman" pitchFamily="18" charset="0"/>
                <a:cs typeface="Times New Roman" pitchFamily="18" charset="0"/>
              </a:rPr>
              <a:t>3 - 4 класс:</a:t>
            </a:r>
          </a:p>
          <a:p>
            <a:pPr algn="ctr">
              <a:buNone/>
            </a:pPr>
            <a:r>
              <a:rPr lang="ru-RU" sz="3600" b="1" dirty="0" smtClean="0">
                <a:latin typeface="Times New Roman" pitchFamily="18" charset="0"/>
                <a:cs typeface="Times New Roman" pitchFamily="18" charset="0"/>
              </a:rPr>
              <a:t> 30-35</a:t>
            </a:r>
          </a:p>
        </p:txBody>
      </p:sp>
      <p:sp>
        <p:nvSpPr>
          <p:cNvPr id="7" name="Содержимое 6"/>
          <p:cNvSpPr>
            <a:spLocks noGrp="1"/>
          </p:cNvSpPr>
          <p:nvPr>
            <p:ph sz="quarter" idx="4"/>
          </p:nvPr>
        </p:nvSpPr>
        <p:spPr>
          <a:solidFill>
            <a:schemeClr val="accent3">
              <a:lumMod val="20000"/>
              <a:lumOff val="80000"/>
            </a:schemeClr>
          </a:solidFill>
        </p:spPr>
        <p:txBody>
          <a:bodyPr>
            <a:normAutofit fontScale="92500"/>
          </a:bodyPr>
          <a:lstStyle/>
          <a:p>
            <a:pPr algn="ctr"/>
            <a:endParaRPr lang="ru-RU" sz="3600" b="1" dirty="0" smtClean="0">
              <a:latin typeface="Times New Roman" pitchFamily="18" charset="0"/>
              <a:cs typeface="Times New Roman" pitchFamily="18" charset="0"/>
            </a:endParaRPr>
          </a:p>
          <a:p>
            <a:pPr algn="ctr"/>
            <a:r>
              <a:rPr lang="ru-RU" sz="3600" b="1" dirty="0" smtClean="0">
                <a:latin typeface="Times New Roman" pitchFamily="18" charset="0"/>
                <a:cs typeface="Times New Roman" pitchFamily="18" charset="0"/>
              </a:rPr>
              <a:t>1 класс   - 5</a:t>
            </a:r>
          </a:p>
          <a:p>
            <a:pPr algn="ctr"/>
            <a:r>
              <a:rPr lang="ru-RU" sz="3600" b="1" dirty="0" smtClean="0">
                <a:latin typeface="Times New Roman" pitchFamily="18" charset="0"/>
                <a:cs typeface="Times New Roman" pitchFamily="18" charset="0"/>
              </a:rPr>
              <a:t>2 -  3 класс – 5-7</a:t>
            </a:r>
          </a:p>
          <a:p>
            <a:pPr algn="ctr"/>
            <a:r>
              <a:rPr lang="ru-RU" sz="3600" b="1" dirty="0" smtClean="0">
                <a:latin typeface="Times New Roman" pitchFamily="18" charset="0"/>
                <a:cs typeface="Times New Roman" pitchFamily="18" charset="0"/>
              </a:rPr>
              <a:t>4 класс – 10</a:t>
            </a:r>
          </a:p>
          <a:p>
            <a:pPr algn="ctr"/>
            <a:r>
              <a:rPr lang="ru-RU" sz="3600" b="1" dirty="0" smtClean="0">
                <a:latin typeface="Times New Roman" pitchFamily="18" charset="0"/>
                <a:cs typeface="Times New Roman" pitchFamily="18" charset="0"/>
              </a:rPr>
              <a:t>6 класс – 12</a:t>
            </a:r>
          </a:p>
          <a:p>
            <a:pPr algn="ctr"/>
            <a:r>
              <a:rPr lang="ru-RU" sz="3600" b="1" dirty="0" smtClean="0">
                <a:latin typeface="Times New Roman" pitchFamily="18" charset="0"/>
                <a:cs typeface="Times New Roman" pitchFamily="18" charset="0"/>
              </a:rPr>
              <a:t>7 класс - 16</a:t>
            </a:r>
            <a:endParaRPr lang="ru-RU" sz="3600" b="1" dirty="0">
              <a:latin typeface="Times New Roman" pitchFamily="18" charset="0"/>
              <a:cs typeface="Times New Roman" pitchFamily="18" charset="0"/>
            </a:endParaRPr>
          </a:p>
        </p:txBody>
      </p:sp>
      <p:sp>
        <p:nvSpPr>
          <p:cNvPr id="4" name="Текст 3"/>
          <p:cNvSpPr>
            <a:spLocks noGrp="1"/>
          </p:cNvSpPr>
          <p:nvPr>
            <p:ph type="body" sz="quarter" idx="1"/>
          </p:nvPr>
        </p:nvSpPr>
        <p:spPr>
          <a:solidFill>
            <a:schemeClr val="accent6">
              <a:lumMod val="40000"/>
              <a:lumOff val="60000"/>
            </a:schemeClr>
          </a:solidFill>
          <a:ln w="76200">
            <a:solidFill>
              <a:schemeClr val="accent6">
                <a:lumMod val="75000"/>
              </a:schemeClr>
            </a:solidFill>
          </a:ln>
        </p:spPr>
        <p:txBody>
          <a:bodyPr>
            <a:normAutofit fontScale="92500" lnSpcReduction="20000"/>
          </a:bodyPr>
          <a:lstStyle/>
          <a:p>
            <a:pPr algn="ctr"/>
            <a:r>
              <a:rPr lang="ru-RU" b="1" i="1" dirty="0" smtClean="0">
                <a:solidFill>
                  <a:srgbClr val="002060"/>
                </a:solidFill>
                <a:latin typeface="Times New Roman" pitchFamily="18" charset="0"/>
                <a:cs typeface="Times New Roman" pitchFamily="18" charset="0"/>
              </a:rPr>
              <a:t>Общая длительность практической работы, мин</a:t>
            </a:r>
            <a:endParaRPr lang="ru-RU" b="1" i="1" dirty="0">
              <a:solidFill>
                <a:srgbClr val="002060"/>
              </a:solidFill>
              <a:latin typeface="Times New Roman" pitchFamily="18" charset="0"/>
              <a:cs typeface="Times New Roman" pitchFamily="18" charset="0"/>
            </a:endParaRPr>
          </a:p>
        </p:txBody>
      </p:sp>
      <p:sp>
        <p:nvSpPr>
          <p:cNvPr id="6" name="Текст 5"/>
          <p:cNvSpPr>
            <a:spLocks noGrp="1"/>
          </p:cNvSpPr>
          <p:nvPr>
            <p:ph type="body" sz="quarter" idx="3"/>
          </p:nvPr>
        </p:nvSpPr>
        <p:spPr>
          <a:solidFill>
            <a:schemeClr val="accent2">
              <a:lumMod val="40000"/>
              <a:lumOff val="60000"/>
            </a:schemeClr>
          </a:solidFill>
          <a:ln w="76200">
            <a:solidFill>
              <a:schemeClr val="accent2">
                <a:lumMod val="75000"/>
              </a:schemeClr>
            </a:solidFill>
          </a:ln>
        </p:spPr>
        <p:txBody>
          <a:bodyPr>
            <a:normAutofit fontScale="62500" lnSpcReduction="20000"/>
          </a:bodyPr>
          <a:lstStyle/>
          <a:p>
            <a:pPr algn="ctr"/>
            <a:r>
              <a:rPr lang="ru-RU" b="1" i="1" dirty="0" smtClean="0">
                <a:solidFill>
                  <a:srgbClr val="002060"/>
                </a:solidFill>
                <a:latin typeface="Times New Roman" pitchFamily="18" charset="0"/>
                <a:cs typeface="Times New Roman" pitchFamily="18" charset="0"/>
              </a:rPr>
              <a:t>Продолжительность непрерывной работы (бумага, картон, ткань) ,не более мин</a:t>
            </a:r>
            <a:endParaRPr lang="ru-RU" b="1" i="1" dirty="0">
              <a:solidFill>
                <a:srgbClr val="002060"/>
              </a:solidFill>
              <a:latin typeface="Times New Roman" pitchFamily="18" charset="0"/>
              <a:cs typeface="Times New Roman" pitchFamily="18"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dirty="0" smtClean="0"/>
              <a:t>перемены</a:t>
            </a:r>
            <a:endParaRPr lang="ru-RU" dirty="0"/>
          </a:p>
        </p:txBody>
      </p:sp>
      <p:sp>
        <p:nvSpPr>
          <p:cNvPr id="8" name="Содержимое 7"/>
          <p:cNvSpPr>
            <a:spLocks noGrp="1"/>
          </p:cNvSpPr>
          <p:nvPr>
            <p:ph sz="quarter" idx="1"/>
          </p:nvPr>
        </p:nvSpPr>
        <p:spPr/>
        <p:txBody>
          <a:bodyPr/>
          <a:lstStyle/>
          <a:p>
            <a:endParaRPr lang="ru-RU"/>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solidFill>
            <a:schemeClr val="accent3">
              <a:lumMod val="20000"/>
              <a:lumOff val="80000"/>
            </a:schemeClr>
          </a:solidFill>
        </p:spPr>
        <p:txBody>
          <a:bodyPr>
            <a:normAutofit/>
          </a:bodyPr>
          <a:lstStyle/>
          <a:p>
            <a:pPr algn="ctr"/>
            <a:r>
              <a:rPr lang="ru-RU" dirty="0" smtClean="0">
                <a:latin typeface="Times New Roman" pitchFamily="18" charset="0"/>
                <a:cs typeface="Times New Roman" pitchFamily="18" charset="0"/>
              </a:rPr>
              <a:t>Продолжительность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домашних заданий</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Содержимое 4"/>
          <p:cNvSpPr>
            <a:spLocks noGrp="1"/>
          </p:cNvSpPr>
          <p:nvPr>
            <p:ph sz="quarter" idx="2"/>
          </p:nvPr>
        </p:nvSpPr>
        <p:spPr>
          <a:solidFill>
            <a:schemeClr val="bg1">
              <a:lumMod val="95000"/>
            </a:schemeClr>
          </a:solidFill>
        </p:spPr>
        <p:txBody>
          <a:bodyPr>
            <a:normAutofit/>
          </a:bodyPr>
          <a:lstStyle/>
          <a:p>
            <a:pPr algn="ctr">
              <a:buNone/>
            </a:pPr>
            <a:r>
              <a:rPr lang="ru-RU" sz="3200" b="1" dirty="0" smtClean="0">
                <a:latin typeface="Times New Roman" pitchFamily="18" charset="0"/>
                <a:cs typeface="Times New Roman" pitchFamily="18" charset="0"/>
              </a:rPr>
              <a:t> </a:t>
            </a:r>
          </a:p>
          <a:p>
            <a:endParaRPr lang="ru-RU" dirty="0"/>
          </a:p>
        </p:txBody>
      </p:sp>
      <p:sp>
        <p:nvSpPr>
          <p:cNvPr id="8" name="Содержимое 7"/>
          <p:cNvSpPr>
            <a:spLocks noGrp="1"/>
          </p:cNvSpPr>
          <p:nvPr>
            <p:ph sz="quarter" idx="4"/>
          </p:nvPr>
        </p:nvSpPr>
        <p:spPr/>
        <p:txBody>
          <a:bodyPr/>
          <a:lstStyle/>
          <a:p>
            <a:pPr lvl="0" algn="ctr"/>
            <a:r>
              <a:rPr lang="ru-RU" b="1" dirty="0" smtClean="0">
                <a:latin typeface="Times New Roman" pitchFamily="18" charset="0"/>
                <a:cs typeface="Times New Roman" pitchFamily="18" charset="0"/>
              </a:rPr>
              <a:t>в 1-м классе (со второго полугодия) — до 1</a:t>
            </a:r>
          </a:p>
          <a:p>
            <a:pPr lvl="0" algn="ctr"/>
            <a:r>
              <a:rPr lang="ru-RU" b="1" dirty="0" smtClean="0">
                <a:latin typeface="Times New Roman" pitchFamily="18" charset="0"/>
                <a:cs typeface="Times New Roman" pitchFamily="18" charset="0"/>
              </a:rPr>
              <a:t>во 2-м — до 1,5</a:t>
            </a:r>
          </a:p>
          <a:p>
            <a:pPr lvl="0" algn="ctr"/>
            <a:r>
              <a:rPr lang="ru-RU" b="1" dirty="0" smtClean="0">
                <a:latin typeface="Times New Roman" pitchFamily="18" charset="0"/>
                <a:cs typeface="Times New Roman" pitchFamily="18" charset="0"/>
              </a:rPr>
              <a:t> в 3—4-м — до 2</a:t>
            </a:r>
          </a:p>
          <a:p>
            <a:pPr lvl="0" algn="ctr"/>
            <a:r>
              <a:rPr lang="ru-RU" b="1" dirty="0" smtClean="0">
                <a:latin typeface="Times New Roman" pitchFamily="18" charset="0"/>
                <a:cs typeface="Times New Roman" pitchFamily="18" charset="0"/>
              </a:rPr>
              <a:t>в 5—6-м — до 2,5</a:t>
            </a:r>
          </a:p>
          <a:p>
            <a:pPr lvl="0" algn="ctr"/>
            <a:r>
              <a:rPr lang="ru-RU" b="1" dirty="0" smtClean="0">
                <a:latin typeface="Times New Roman" pitchFamily="18" charset="0"/>
                <a:cs typeface="Times New Roman" pitchFamily="18" charset="0"/>
              </a:rPr>
              <a:t> в 7— 8-м — до 3 в</a:t>
            </a:r>
          </a:p>
          <a:p>
            <a:pPr lvl="0" algn="ctr"/>
            <a:r>
              <a:rPr lang="ru-RU" b="1" dirty="0" smtClean="0">
                <a:latin typeface="Times New Roman" pitchFamily="18" charset="0"/>
                <a:cs typeface="Times New Roman" pitchFamily="18" charset="0"/>
              </a:rPr>
              <a:t> в 9—11-м — до 4</a:t>
            </a:r>
          </a:p>
        </p:txBody>
      </p:sp>
      <p:sp>
        <p:nvSpPr>
          <p:cNvPr id="6" name="Текст 5"/>
          <p:cNvSpPr>
            <a:spLocks noGrp="1"/>
          </p:cNvSpPr>
          <p:nvPr>
            <p:ph type="body" sz="quarter" idx="1"/>
          </p:nvPr>
        </p:nvSpPr>
        <p:spPr/>
        <p:txBody>
          <a:bodyPr/>
          <a:lstStyle/>
          <a:p>
            <a:pPr algn="ctr"/>
            <a:r>
              <a:rPr lang="ru-RU" dirty="0" smtClean="0"/>
              <a:t>1 класс</a:t>
            </a:r>
            <a:endParaRPr lang="ru-RU" dirty="0"/>
          </a:p>
        </p:txBody>
      </p:sp>
      <p:sp>
        <p:nvSpPr>
          <p:cNvPr id="7" name="Текст 6"/>
          <p:cNvSpPr>
            <a:spLocks noGrp="1"/>
          </p:cNvSpPr>
          <p:nvPr>
            <p:ph type="body" sz="quarter" idx="3"/>
          </p:nvPr>
        </p:nvSpPr>
        <p:spPr/>
        <p:txBody>
          <a:bodyPr/>
          <a:lstStyle/>
          <a:p>
            <a:pPr algn="ctr"/>
            <a:r>
              <a:rPr lang="ru-RU" dirty="0" smtClean="0"/>
              <a:t>Время, час </a:t>
            </a:r>
            <a:endParaRPr lang="ru-RU"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274638"/>
            <a:ext cx="9144000" cy="1143000"/>
          </a:xfrm>
          <a:solidFill>
            <a:schemeClr val="accent3">
              <a:lumMod val="20000"/>
              <a:lumOff val="80000"/>
            </a:schemeClr>
          </a:solidFill>
        </p:spPr>
        <p:txBody>
          <a:bodyPr/>
          <a:lstStyle/>
          <a:p>
            <a:pPr algn="ctr"/>
            <a:r>
              <a:rPr lang="ru-RU" dirty="0" smtClean="0">
                <a:effectLst/>
                <a:latin typeface="Times New Roman" pitchFamily="18" charset="0"/>
                <a:cs typeface="Times New Roman" pitchFamily="18" charset="0"/>
              </a:rPr>
              <a:t>Обучение в </a:t>
            </a:r>
            <a:r>
              <a:rPr lang="ru-RU" b="1" dirty="0" smtClean="0">
                <a:effectLst>
                  <a:outerShdw blurRad="38100" dist="38100" dir="2700000" algn="tl">
                    <a:srgbClr val="000000">
                      <a:alpha val="43137"/>
                    </a:srgbClr>
                  </a:outerShdw>
                </a:effectLst>
                <a:latin typeface="Times New Roman" pitchFamily="18" charset="0"/>
                <a:cs typeface="Times New Roman" pitchFamily="18" charset="0"/>
              </a:rPr>
              <a:t>первом классе</a:t>
            </a:r>
            <a:endParaRPr lang="ru-RU"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Содержимое 4"/>
          <p:cNvSpPr>
            <a:spLocks noGrp="1"/>
          </p:cNvSpPr>
          <p:nvPr>
            <p:ph sz="quarter" idx="1"/>
          </p:nvPr>
        </p:nvSpPr>
        <p:spPr>
          <a:solidFill>
            <a:schemeClr val="accent1">
              <a:lumMod val="20000"/>
              <a:lumOff val="80000"/>
            </a:schemeClr>
          </a:solidFill>
        </p:spPr>
        <p:txBody>
          <a:bodyPr>
            <a:normAutofit fontScale="25000" lnSpcReduction="20000"/>
          </a:bodyPr>
          <a:lstStyle/>
          <a:p>
            <a:pPr lvl="0"/>
            <a:r>
              <a:rPr lang="ru-RU" sz="8000" dirty="0" smtClean="0">
                <a:latin typeface="Times New Roman" pitchFamily="18" charset="0"/>
                <a:cs typeface="Times New Roman" pitchFamily="18" charset="0"/>
              </a:rPr>
              <a:t> </a:t>
            </a:r>
            <a:r>
              <a:rPr lang="ru-RU" sz="8000" b="1" dirty="0" smtClean="0">
                <a:latin typeface="Times New Roman" pitchFamily="18" charset="0"/>
                <a:cs typeface="Times New Roman" pitchFamily="18" charset="0"/>
              </a:rPr>
              <a:t>Учебные занятия проводятся только в первую смену;</a:t>
            </a:r>
          </a:p>
          <a:p>
            <a:pPr lvl="0"/>
            <a:r>
              <a:rPr lang="ru-RU" sz="8000" b="1" dirty="0" smtClean="0">
                <a:latin typeface="Times New Roman" pitchFamily="18" charset="0"/>
                <a:cs typeface="Times New Roman" pitchFamily="18" charset="0"/>
              </a:rPr>
              <a:t>  5-дневная учебная неделя;</a:t>
            </a:r>
          </a:p>
          <a:p>
            <a:pPr lvl="0"/>
            <a:r>
              <a:rPr lang="ru-RU" sz="8000" b="1" dirty="0" smtClean="0">
                <a:latin typeface="Times New Roman" pitchFamily="18" charset="0"/>
                <a:cs typeface="Times New Roman" pitchFamily="18" charset="0"/>
              </a:rPr>
              <a:t> Проведение не более четырех уроков в день;</a:t>
            </a:r>
          </a:p>
          <a:p>
            <a:pPr lvl="0"/>
            <a:r>
              <a:rPr lang="ru-RU" sz="8000" b="1" dirty="0" smtClean="0">
                <a:latin typeface="Times New Roman" pitchFamily="18" charset="0"/>
                <a:cs typeface="Times New Roman" pitchFamily="18" charset="0"/>
              </a:rPr>
              <a:t> Продолжительность уроков — не более 35 минут;</a:t>
            </a:r>
          </a:p>
          <a:p>
            <a:pPr lvl="0"/>
            <a:r>
              <a:rPr lang="ru-RU" sz="8000" b="1" dirty="0" smtClean="0">
                <a:latin typeface="Times New Roman" pitchFamily="18" charset="0"/>
                <a:cs typeface="Times New Roman" pitchFamily="18" charset="0"/>
              </a:rPr>
              <a:t> Организация в середине учебного дня динамической паузы продолжи­тельностью не менее 40 минут;</a:t>
            </a:r>
          </a:p>
          <a:p>
            <a:pPr lvl="0"/>
            <a:r>
              <a:rPr lang="ru-RU" sz="8000" b="1" dirty="0" smtClean="0">
                <a:latin typeface="Times New Roman" pitchFamily="18" charset="0"/>
                <a:cs typeface="Times New Roman" pitchFamily="18" charset="0"/>
              </a:rPr>
              <a:t> Организация дневного сна, трехразового питания и прогулки для детей, посещающих группу продленного дня;</a:t>
            </a:r>
          </a:p>
          <a:p>
            <a:pPr lvl="0"/>
            <a:r>
              <a:rPr lang="ru-RU" sz="8000" b="1" dirty="0" smtClean="0">
                <a:latin typeface="Times New Roman" pitchFamily="18" charset="0"/>
                <a:cs typeface="Times New Roman" pitchFamily="18" charset="0"/>
              </a:rPr>
              <a:t>Обучение без домашних заданий и балльного оценивания знаний обучающихся;</a:t>
            </a:r>
          </a:p>
          <a:p>
            <a:pPr lvl="0"/>
            <a:r>
              <a:rPr lang="ru-RU" sz="8000" b="1" dirty="0" smtClean="0">
                <a:latin typeface="Times New Roman" pitchFamily="18" charset="0"/>
                <a:cs typeface="Times New Roman" pitchFamily="18" charset="0"/>
              </a:rPr>
              <a:t>В оздоровительных целях и для облегчения процесса адаптации детей к требованиям общеобразовательного учреждения применяется </a:t>
            </a:r>
            <a:r>
              <a:rPr lang="ru-RU" sz="8000" b="1" i="1" dirty="0" smtClean="0">
                <a:latin typeface="Times New Roman" pitchFamily="18" charset="0"/>
                <a:cs typeface="Times New Roman" pitchFamily="18" charset="0"/>
              </a:rPr>
              <a:t>"ступенчатый</a:t>
            </a:r>
            <a:r>
              <a:rPr lang="ru-RU" sz="8000" b="1" dirty="0" smtClean="0">
                <a:latin typeface="Times New Roman" pitchFamily="18" charset="0"/>
                <a:cs typeface="Times New Roman" pitchFamily="18" charset="0"/>
              </a:rPr>
              <a:t>" метод постепенного наращивания учебной нагрузки.</a:t>
            </a:r>
          </a:p>
          <a:p>
            <a:pPr lvl="0"/>
            <a:r>
              <a:rPr lang="ru-RU" sz="8000" b="1" dirty="0" smtClean="0">
                <a:latin typeface="Times New Roman" pitchFamily="18" charset="0"/>
                <a:cs typeface="Times New Roman" pitchFamily="18" charset="0"/>
              </a:rPr>
              <a:t>Дополнительные недельные каникулы в середине третьей четверти.</a:t>
            </a:r>
          </a:p>
          <a:p>
            <a:pPr>
              <a:buNone/>
            </a:pPr>
            <a:r>
              <a:rPr lang="ru-RU" sz="8000" b="1" dirty="0" smtClean="0">
                <a:latin typeface="Times New Roman" pitchFamily="18" charset="0"/>
                <a:cs typeface="Times New Roman" pitchFamily="18" charset="0"/>
              </a:rPr>
              <a:t> </a:t>
            </a:r>
          </a:p>
          <a:p>
            <a:endParaRPr lang="ru-RU" sz="8000" b="1" dirty="0" smtClean="0">
              <a:latin typeface="Times New Roman" pitchFamily="18" charset="0"/>
              <a:cs typeface="Times New Roman" pitchFamily="18" charset="0"/>
            </a:endParaRPr>
          </a:p>
          <a:p>
            <a:endParaRPr lang="ru-RU" sz="8000" b="1" dirty="0">
              <a:latin typeface="Times New Roman" pitchFamily="18" charset="0"/>
              <a:cs typeface="Times New Roman" pitchFamily="18"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solidFill>
            <a:schemeClr val="accent1">
              <a:lumMod val="20000"/>
              <a:lumOff val="80000"/>
            </a:schemeClr>
          </a:solidFill>
        </p:spPr>
        <p:txBody>
          <a:bodyPr>
            <a:normAutofit/>
          </a:bodyPr>
          <a:lstStyle/>
          <a:p>
            <a:pPr algn="ctr"/>
            <a:r>
              <a:rPr lang="ru-RU" dirty="0" smtClean="0">
                <a:solidFill>
                  <a:srgbClr val="0070C0"/>
                </a:solidFill>
                <a:effectLst/>
                <a:latin typeface="Times New Roman" pitchFamily="18" charset="0"/>
                <a:cs typeface="Times New Roman" pitchFamily="18" charset="0"/>
              </a:rPr>
              <a:t>Обучение в </a:t>
            </a:r>
            <a:r>
              <a:rPr lang="ru-RU" b="1" dirty="0" smtClean="0">
                <a:solidFill>
                  <a:srgbClr val="0070C0"/>
                </a:solidFill>
                <a:effectLst>
                  <a:outerShdw blurRad="38100" dist="38100" dir="2700000" algn="tl">
                    <a:srgbClr val="000000">
                      <a:alpha val="43137"/>
                    </a:srgbClr>
                  </a:outerShdw>
                </a:effectLst>
                <a:latin typeface="Times New Roman" pitchFamily="18" charset="0"/>
                <a:cs typeface="Times New Roman" pitchFamily="18" charset="0"/>
              </a:rPr>
              <a:t>первом классе</a:t>
            </a:r>
            <a:r>
              <a:rPr lang="ru-RU" dirty="0" smtClean="0">
                <a:solidFill>
                  <a:srgbClr val="0070C0"/>
                </a:solidFill>
                <a:effectLst/>
                <a:latin typeface="Times New Roman" pitchFamily="18" charset="0"/>
                <a:cs typeface="Times New Roman" pitchFamily="18" charset="0"/>
              </a:rPr>
              <a:t>, </a:t>
            </a:r>
            <a:r>
              <a:rPr lang="ru-RU" sz="2400" i="1" dirty="0" smtClean="0">
                <a:solidFill>
                  <a:srgbClr val="0070C0"/>
                </a:solidFill>
                <a:effectLst/>
                <a:latin typeface="Times New Roman" pitchFamily="18" charset="0"/>
                <a:cs typeface="Times New Roman" pitchFamily="18" charset="0"/>
              </a:rPr>
              <a:t>продолжение</a:t>
            </a:r>
            <a:endParaRPr lang="ru-RU" sz="2400" i="1" dirty="0">
              <a:solidFill>
                <a:srgbClr val="0070C0"/>
              </a:solidFill>
              <a:effectLst/>
              <a:latin typeface="Times New Roman" pitchFamily="18" charset="0"/>
              <a:cs typeface="Times New Roman" pitchFamily="18" charset="0"/>
            </a:endParaRPr>
          </a:p>
        </p:txBody>
      </p:sp>
      <p:sp>
        <p:nvSpPr>
          <p:cNvPr id="5" name="Содержимое 4"/>
          <p:cNvSpPr>
            <a:spLocks noGrp="1"/>
          </p:cNvSpPr>
          <p:nvPr>
            <p:ph sz="quarter" idx="1"/>
          </p:nvPr>
        </p:nvSpPr>
        <p:spPr>
          <a:solidFill>
            <a:schemeClr val="accent6">
              <a:lumMod val="20000"/>
              <a:lumOff val="80000"/>
            </a:schemeClr>
          </a:solidFill>
          <a:ln w="76200">
            <a:solidFill>
              <a:srgbClr val="C00000"/>
            </a:solidFill>
          </a:ln>
        </p:spPr>
        <p:txBody>
          <a:bodyPr>
            <a:normAutofit fontScale="92500" lnSpcReduction="10000"/>
          </a:bodyPr>
          <a:lstStyle/>
          <a:p>
            <a:pPr algn="ctr"/>
            <a:endParaRPr lang="ru-RU" sz="4000" b="1" i="1" dirty="0" smtClean="0">
              <a:latin typeface="Times New Roman" pitchFamily="18" charset="0"/>
              <a:cs typeface="Times New Roman" pitchFamily="18" charset="0"/>
            </a:endParaRPr>
          </a:p>
          <a:p>
            <a:pPr algn="ctr"/>
            <a:endParaRPr lang="ru-RU" sz="4000" b="1" i="1" dirty="0" smtClean="0">
              <a:latin typeface="Times New Roman" pitchFamily="18" charset="0"/>
              <a:cs typeface="Times New Roman" pitchFamily="18" charset="0"/>
            </a:endParaRPr>
          </a:p>
          <a:p>
            <a:pPr algn="ctr"/>
            <a:r>
              <a:rPr lang="ru-RU" sz="3600" b="1" i="1" dirty="0" smtClean="0">
                <a:solidFill>
                  <a:srgbClr val="7030A0"/>
                </a:solidFill>
                <a:latin typeface="Times New Roman" pitchFamily="18" charset="0"/>
                <a:cs typeface="Times New Roman" pitchFamily="18" charset="0"/>
              </a:rPr>
              <a:t>Ступенчатый режим </a:t>
            </a:r>
            <a:r>
              <a:rPr lang="ru-RU" sz="4000" b="1" i="1" dirty="0" smtClean="0">
                <a:solidFill>
                  <a:srgbClr val="7030A0"/>
                </a:solidFill>
                <a:latin typeface="Times New Roman" pitchFamily="18" charset="0"/>
                <a:cs typeface="Times New Roman" pitchFamily="18" charset="0"/>
              </a:rPr>
              <a:t>обучения</a:t>
            </a:r>
            <a:endParaRPr lang="ru-RU" sz="4000" b="1" i="1" dirty="0">
              <a:solidFill>
                <a:srgbClr val="7030A0"/>
              </a:solidFill>
              <a:latin typeface="Times New Roman" pitchFamily="18" charset="0"/>
              <a:cs typeface="Times New Roman" pitchFamily="18" charset="0"/>
            </a:endParaRPr>
          </a:p>
        </p:txBody>
      </p:sp>
      <p:sp>
        <p:nvSpPr>
          <p:cNvPr id="6" name="Содержимое 5"/>
          <p:cNvSpPr>
            <a:spLocks noGrp="1"/>
          </p:cNvSpPr>
          <p:nvPr>
            <p:ph sz="quarter" idx="2"/>
          </p:nvPr>
        </p:nvSpPr>
        <p:spPr>
          <a:solidFill>
            <a:schemeClr val="accent1">
              <a:lumMod val="75000"/>
            </a:schemeClr>
          </a:solidFill>
          <a:ln w="76200">
            <a:solidFill>
              <a:schemeClr val="accent2">
                <a:lumMod val="60000"/>
                <a:lumOff val="40000"/>
              </a:schemeClr>
            </a:solidFill>
          </a:ln>
        </p:spPr>
        <p:txBody>
          <a:bodyPr>
            <a:normAutofit fontScale="92500" lnSpcReduction="10000"/>
          </a:bodyPr>
          <a:lstStyle/>
          <a:p>
            <a:pPr lvl="0">
              <a:buFont typeface="Wingdings" pitchFamily="2" charset="2"/>
              <a:buChar char="ü"/>
            </a:pPr>
            <a:endParaRPr lang="ru-RU" dirty="0" smtClean="0"/>
          </a:p>
          <a:p>
            <a:pPr lvl="0" algn="ctr">
              <a:buFont typeface="Wingdings" pitchFamily="2" charset="2"/>
              <a:buChar char="ü"/>
            </a:pPr>
            <a:r>
              <a:rPr lang="ru-RU" sz="3200" b="1" dirty="0" smtClean="0">
                <a:solidFill>
                  <a:schemeClr val="bg1"/>
                </a:solidFill>
                <a:latin typeface="Times New Roman" pitchFamily="18" charset="0"/>
                <a:cs typeface="Times New Roman" pitchFamily="18" charset="0"/>
              </a:rPr>
              <a:t>в сентябре, октябре — </a:t>
            </a:r>
          </a:p>
          <a:p>
            <a:pPr lvl="0" algn="ctr">
              <a:buNone/>
            </a:pPr>
            <a:r>
              <a:rPr lang="ru-RU" sz="3200" b="1" dirty="0" smtClean="0">
                <a:solidFill>
                  <a:schemeClr val="bg1"/>
                </a:solidFill>
                <a:latin typeface="Times New Roman" pitchFamily="18" charset="0"/>
                <a:cs typeface="Times New Roman" pitchFamily="18" charset="0"/>
              </a:rPr>
              <a:t>3 урока по 35 минут каждый;     </a:t>
            </a:r>
          </a:p>
          <a:p>
            <a:pPr lvl="0" algn="ctr">
              <a:buFont typeface="Wingdings" pitchFamily="2" charset="2"/>
              <a:buChar char="ü"/>
            </a:pPr>
            <a:r>
              <a:rPr lang="ru-RU" sz="3200" b="1" dirty="0" smtClean="0">
                <a:solidFill>
                  <a:schemeClr val="bg1"/>
                </a:solidFill>
                <a:latin typeface="Times New Roman" pitchFamily="18" charset="0"/>
                <a:cs typeface="Times New Roman" pitchFamily="18" charset="0"/>
              </a:rPr>
              <a:t>со второй четверти — 4 урока по 35 минут каждый</a:t>
            </a:r>
            <a:r>
              <a:rPr lang="ru-RU" dirty="0" smtClean="0">
                <a:solidFill>
                  <a:schemeClr val="bg1"/>
                </a:solidFill>
              </a:rPr>
              <a:t>. </a:t>
            </a:r>
          </a:p>
          <a:p>
            <a:endParaRPr lang="ru-RU"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Волна 4"/>
          <p:cNvSpPr/>
          <p:nvPr/>
        </p:nvSpPr>
        <p:spPr>
          <a:xfrm>
            <a:off x="1428728" y="1214422"/>
            <a:ext cx="6429420" cy="3929090"/>
          </a:xfrm>
          <a:prstGeom prst="wav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4000" dirty="0" smtClean="0">
                <a:effectLst>
                  <a:outerShdw blurRad="38100" dist="38100" dir="2700000" algn="tl">
                    <a:srgbClr val="000000">
                      <a:alpha val="43137"/>
                    </a:srgbClr>
                  </a:outerShdw>
                </a:effectLst>
              </a:rPr>
              <a:t>Особенности обучения в образовательных учреждениях разного типа</a:t>
            </a:r>
            <a:endParaRPr lang="ru-RU" sz="4000" dirty="0">
              <a:effectLst>
                <a:outerShdw blurRad="38100" dist="38100" dir="2700000" algn="tl">
                  <a:srgbClr val="000000">
                    <a:alpha val="43137"/>
                  </a:srgbClr>
                </a:outerShdw>
              </a:effectLst>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endParaRPr lang="ru-RU"/>
          </a:p>
        </p:txBody>
      </p:sp>
      <p:sp>
        <p:nvSpPr>
          <p:cNvPr id="7" name="Содержимое 6"/>
          <p:cNvSpPr>
            <a:spLocks noGrp="1"/>
          </p:cNvSpPr>
          <p:nvPr>
            <p:ph sz="quarter" idx="2"/>
          </p:nvPr>
        </p:nvSpPr>
        <p:spPr/>
        <p:txBody>
          <a:bodyPr/>
          <a:lstStyle/>
          <a:p>
            <a:endParaRPr lang="ru-RU"/>
          </a:p>
        </p:txBody>
      </p:sp>
      <p:sp>
        <p:nvSpPr>
          <p:cNvPr id="9" name="Содержимое 8"/>
          <p:cNvSpPr>
            <a:spLocks noGrp="1"/>
          </p:cNvSpPr>
          <p:nvPr>
            <p:ph sz="quarter" idx="4"/>
          </p:nvPr>
        </p:nvSpPr>
        <p:spPr/>
        <p:txBody>
          <a:bodyPr/>
          <a:lstStyle/>
          <a:p>
            <a:endParaRPr lang="ru-RU"/>
          </a:p>
        </p:txBody>
      </p:sp>
      <p:sp>
        <p:nvSpPr>
          <p:cNvPr id="6" name="Текст 5"/>
          <p:cNvSpPr>
            <a:spLocks noGrp="1"/>
          </p:cNvSpPr>
          <p:nvPr>
            <p:ph type="body" sz="quarter" idx="1"/>
          </p:nvPr>
        </p:nvSpPr>
        <p:spPr/>
        <p:txBody>
          <a:bodyPr/>
          <a:lstStyle/>
          <a:p>
            <a:pPr algn="ctr"/>
            <a:r>
              <a:rPr lang="ru-RU" dirty="0" smtClean="0"/>
              <a:t>История вопроса</a:t>
            </a:r>
            <a:endParaRPr lang="ru-RU" dirty="0"/>
          </a:p>
        </p:txBody>
      </p:sp>
      <p:sp>
        <p:nvSpPr>
          <p:cNvPr id="8" name="Текст 7"/>
          <p:cNvSpPr>
            <a:spLocks noGrp="1"/>
          </p:cNvSpPr>
          <p:nvPr>
            <p:ph type="body" sz="quarter" idx="3"/>
          </p:nvPr>
        </p:nvSpPr>
        <p:spPr/>
        <p:txBody>
          <a:bodyPr/>
          <a:lstStyle/>
          <a:p>
            <a:pPr algn="ctr"/>
            <a:r>
              <a:rPr lang="ru-RU" dirty="0" smtClean="0"/>
              <a:t>типы</a:t>
            </a:r>
            <a:endParaRPr lang="ru-RU"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lumMod val="95000"/>
            </a:schemeClr>
          </a:solidFill>
        </p:spPr>
        <p:txBody>
          <a:bodyPr>
            <a:normAutofit/>
          </a:bodyPr>
          <a:lstStyle/>
          <a:p>
            <a:pPr algn="ctr"/>
            <a:r>
              <a:rPr lang="ru-RU" sz="4400" b="1" dirty="0" smtClean="0">
                <a:solidFill>
                  <a:srgbClr val="7030A0"/>
                </a:solidFill>
                <a:latin typeface="Tahoma" pitchFamily="34" charset="0"/>
                <a:cs typeface="Tahoma" pitchFamily="34" charset="0"/>
              </a:rPr>
              <a:t>ЛИЦЕЙ И ГИМНАЗИЯ</a:t>
            </a:r>
            <a:endParaRPr lang="ru-RU" sz="4400" b="1" dirty="0">
              <a:solidFill>
                <a:srgbClr val="7030A0"/>
              </a:solidFill>
              <a:latin typeface="Tahoma" pitchFamily="34" charset="0"/>
              <a:cs typeface="Tahoma" pitchFamily="34" charset="0"/>
            </a:endParaRPr>
          </a:p>
        </p:txBody>
      </p:sp>
      <p:sp>
        <p:nvSpPr>
          <p:cNvPr id="3" name="Содержимое 2"/>
          <p:cNvSpPr>
            <a:spLocks noGrp="1"/>
          </p:cNvSpPr>
          <p:nvPr>
            <p:ph sz="quarter" idx="1"/>
          </p:nvPr>
        </p:nvSpPr>
        <p:spPr/>
        <p:txBody>
          <a:bodyPr>
            <a:normAutofit fontScale="77500" lnSpcReduction="20000"/>
          </a:bodyPr>
          <a:lstStyle/>
          <a:p>
            <a:pPr algn="ctr"/>
            <a:r>
              <a:rPr lang="ru-RU" dirty="0" smtClean="0"/>
              <a:t>Значительная часть людей вполне уверена, что </a:t>
            </a:r>
            <a:r>
              <a:rPr lang="ru-RU" u="sng" dirty="0" smtClean="0">
                <a:hlinkClick r:id="rId2" tooltip="гимназии г челябинска"/>
              </a:rPr>
              <a:t>гимназия</a:t>
            </a:r>
            <a:r>
              <a:rPr lang="ru-RU" dirty="0" smtClean="0"/>
              <a:t> определяется в гуманитарных предметах, а лицей – в технических. </a:t>
            </a:r>
          </a:p>
          <a:p>
            <a:pPr algn="ctr"/>
            <a:r>
              <a:rPr lang="ru-RU" dirty="0" smtClean="0"/>
              <a:t>Оказывается, это просто заблуждение. И то и другое учебное заведение может сделать обязательным изучение и математических дисциплин, и различных языков. </a:t>
            </a:r>
          </a:p>
          <a:p>
            <a:pPr algn="ctr"/>
            <a:r>
              <a:rPr lang="ru-RU" dirty="0" smtClean="0"/>
              <a:t>Такое учебное заведение как гимназия углубляется своим происхождение в Древнюю Грецию. </a:t>
            </a:r>
          </a:p>
          <a:p>
            <a:pPr algn="ctr"/>
            <a:r>
              <a:rPr lang="ru-RU" dirty="0" smtClean="0"/>
              <a:t>Именно там и возникли первые заведения для обучения грамоте, названные гимназиями. </a:t>
            </a:r>
          </a:p>
          <a:p>
            <a:pPr algn="ctr"/>
            <a:r>
              <a:rPr lang="ru-RU" dirty="0" smtClean="0"/>
              <a:t>На самом деле, в V веке нашей эры опытной моделью нынешних школ были гимназии и строились они  практически в каждом городе Греции, а в больших городах</a:t>
            </a:r>
            <a:r>
              <a:rPr lang="ru-RU" i="1" dirty="0" smtClean="0"/>
              <a:t> </a:t>
            </a:r>
            <a:r>
              <a:rPr lang="ru-RU" dirty="0" smtClean="0"/>
              <a:t>даже по несколько штук</a:t>
            </a:r>
          </a:p>
          <a:p>
            <a:pPr algn="ctr"/>
            <a:r>
              <a:rPr lang="ru-RU" i="1" dirty="0" smtClean="0"/>
              <a:t>Гимназия</a:t>
            </a:r>
            <a:r>
              <a:rPr lang="ru-RU" dirty="0" smtClean="0"/>
              <a:t> является обычной школой с более углубленным изучением основных предметов. Ее задачей является всесторонние развитие учащегося, помощь в поиске определенного пути, подготовка к выбору будущей специальности.</a:t>
            </a:r>
            <a:endParaRPr lang="ru-RU"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lumMod val="95000"/>
            </a:schemeClr>
          </a:solidFill>
        </p:spPr>
        <p:txBody>
          <a:bodyPr>
            <a:normAutofit/>
          </a:bodyPr>
          <a:lstStyle/>
          <a:p>
            <a:pPr algn="ctr"/>
            <a:r>
              <a:rPr lang="ru-RU" sz="4000" b="1" dirty="0" smtClean="0">
                <a:solidFill>
                  <a:srgbClr val="7030A0"/>
                </a:solidFill>
                <a:latin typeface="Tahoma" pitchFamily="34" charset="0"/>
                <a:cs typeface="Tahoma" pitchFamily="34" charset="0"/>
              </a:rPr>
              <a:t>ЛИЦЕЙ И ГИМНАЗИЯ</a:t>
            </a:r>
            <a:endParaRPr lang="ru-RU" sz="4000" b="1" dirty="0">
              <a:solidFill>
                <a:srgbClr val="7030A0"/>
              </a:solidFill>
              <a:latin typeface="Tahoma" pitchFamily="34" charset="0"/>
              <a:cs typeface="Tahoma" pitchFamily="34" charset="0"/>
            </a:endParaRPr>
          </a:p>
        </p:txBody>
      </p:sp>
      <p:sp>
        <p:nvSpPr>
          <p:cNvPr id="3" name="Содержимое 2"/>
          <p:cNvSpPr>
            <a:spLocks noGrp="1"/>
          </p:cNvSpPr>
          <p:nvPr>
            <p:ph sz="quarter" idx="1"/>
          </p:nvPr>
        </p:nvSpPr>
        <p:spPr/>
        <p:txBody>
          <a:bodyPr>
            <a:normAutofit fontScale="92500" lnSpcReduction="10000"/>
          </a:bodyPr>
          <a:lstStyle/>
          <a:p>
            <a:pPr algn="ctr"/>
            <a:r>
              <a:rPr lang="ru-RU" dirty="0" smtClean="0"/>
              <a:t>Происхождение </a:t>
            </a:r>
            <a:r>
              <a:rPr lang="ru-RU" i="1" dirty="0" smtClean="0"/>
              <a:t>лицея</a:t>
            </a:r>
            <a:r>
              <a:rPr lang="ru-RU" dirty="0" smtClean="0"/>
              <a:t> не отличается такими древними корнями, но на территории России приблизительно с середины XIII века это было практически самое элитное учебное заведение. Обучали в таких лицеях как минимум шесть лет. За это время ученики получали знания о тех же предметах, что и в обычных школах. После этого было введено одиннадцатилетнее обучение в лицеях, которое открывало возможность в дальнейшем сделать карьеру чиновника.  </a:t>
            </a:r>
          </a:p>
          <a:p>
            <a:pPr algn="ctr"/>
            <a:r>
              <a:rPr lang="ru-RU" dirty="0" smtClean="0"/>
              <a:t>В такое учебное заведение как </a:t>
            </a:r>
            <a:r>
              <a:rPr lang="ru-RU" i="1" dirty="0" smtClean="0"/>
              <a:t>лицей</a:t>
            </a:r>
            <a:r>
              <a:rPr lang="ru-RU" dirty="0" smtClean="0"/>
              <a:t> приходят учиться сознательно, ведь его главной задачей служит подготовка учащихся для поступления в высшее учебное заведение, с которым у лицея подписан договор. </a:t>
            </a:r>
          </a:p>
          <a:p>
            <a:endParaRPr lang="ru-RU"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bg1">
              <a:lumMod val="95000"/>
            </a:schemeClr>
          </a:solidFill>
        </p:spPr>
        <p:txBody>
          <a:bodyPr>
            <a:normAutofit/>
          </a:bodyPr>
          <a:lstStyle/>
          <a:p>
            <a:pPr algn="ctr"/>
            <a:r>
              <a:rPr lang="ru-RU" sz="4400" b="1" dirty="0" smtClean="0">
                <a:solidFill>
                  <a:srgbClr val="7030A0"/>
                </a:solidFill>
                <a:latin typeface="Tahoma" pitchFamily="34" charset="0"/>
                <a:cs typeface="Tahoma" pitchFamily="34" charset="0"/>
              </a:rPr>
              <a:t>ЛИЦЕЙ И ГИМНАЗИЯ</a:t>
            </a:r>
            <a:endParaRPr lang="ru-RU" sz="4400" b="1" dirty="0">
              <a:solidFill>
                <a:srgbClr val="7030A0"/>
              </a:solidFill>
              <a:latin typeface="Tahoma" pitchFamily="34" charset="0"/>
              <a:cs typeface="Tahoma" pitchFamily="34" charset="0"/>
            </a:endParaRPr>
          </a:p>
        </p:txBody>
      </p:sp>
      <p:sp>
        <p:nvSpPr>
          <p:cNvPr id="3" name="Содержимое 2"/>
          <p:cNvSpPr>
            <a:spLocks noGrp="1"/>
          </p:cNvSpPr>
          <p:nvPr>
            <p:ph sz="quarter" idx="1"/>
          </p:nvPr>
        </p:nvSpPr>
        <p:spPr/>
        <p:txBody>
          <a:bodyPr>
            <a:normAutofit fontScale="55000" lnSpcReduction="20000"/>
          </a:bodyPr>
          <a:lstStyle/>
          <a:p>
            <a:pPr algn="ctr">
              <a:buNone/>
            </a:pPr>
            <a:r>
              <a:rPr lang="ru-RU" sz="2500" dirty="0" smtClean="0"/>
              <a:t>Определенная направленность у обоих учреждений все же имеется, </a:t>
            </a:r>
          </a:p>
          <a:p>
            <a:r>
              <a:rPr lang="ru-RU" sz="2500" dirty="0" smtClean="0"/>
              <a:t>В </a:t>
            </a:r>
            <a:r>
              <a:rPr lang="ru-RU" sz="2500" i="1" dirty="0" smtClean="0"/>
              <a:t>гимназии</a:t>
            </a:r>
            <a:r>
              <a:rPr lang="ru-RU" sz="2500" dirty="0" smtClean="0"/>
              <a:t> осуществляется углубленное обучение по многим направлениям. Такое образование делает упор на множество предметов и его можно назвать </a:t>
            </a:r>
            <a:r>
              <a:rPr lang="ru-RU" sz="2500" dirty="0" err="1" smtClean="0"/>
              <a:t>пред-профильным</a:t>
            </a:r>
            <a:r>
              <a:rPr lang="ru-RU" sz="2500" dirty="0" smtClean="0"/>
              <a:t>. Для получения всестороннего развития ребенка, гимназия – исключительный вариант, но не стоит забывать о том, что обучающийся в гимназии будет получать постоянную дополнительную загруженность. После окончания </a:t>
            </a:r>
            <a:r>
              <a:rPr lang="ru-RU" sz="2500" u="sng" dirty="0" smtClean="0">
                <a:solidFill>
                  <a:srgbClr val="FF0000"/>
                </a:solidFill>
                <a:hlinkClick r:id="rId2" tooltip="гимназии и лицеи"/>
              </a:rPr>
              <a:t>гимназии</a:t>
            </a:r>
            <a:r>
              <a:rPr lang="ru-RU" sz="2500" dirty="0" smtClean="0"/>
              <a:t> выпускники получают аттестат о среднем образовании, абсолютно ни чем не отличающийся от аттестата обычного школьника. . В большинстве гимназий после 9 класса идет разделение учащихся по профильным классам с углубленным изучением математический, </a:t>
            </a:r>
            <a:r>
              <a:rPr lang="ru-RU" sz="2500" dirty="0" err="1" smtClean="0"/>
              <a:t>гуманитарных,или</a:t>
            </a:r>
            <a:r>
              <a:rPr lang="ru-RU" sz="2500" dirty="0" smtClean="0"/>
              <a:t> естественных наук. Для тех, кто не определился со своим профилем дальнейшего обучения обычно формируется  общеобразовательный класс. </a:t>
            </a:r>
          </a:p>
          <a:p>
            <a:r>
              <a:rPr lang="ru-RU" sz="2500" dirty="0" smtClean="0"/>
              <a:t>Направление процесса обучения в </a:t>
            </a:r>
            <a:r>
              <a:rPr lang="ru-RU" sz="2500" i="1" dirty="0" smtClean="0"/>
              <a:t>лицее</a:t>
            </a:r>
            <a:r>
              <a:rPr lang="ru-RU" sz="2500" dirty="0" smtClean="0"/>
              <a:t> определяется профилем высшего учебного заведения, с которым этот лицей заключил договор. Она может быть и гуманитарной, и математической. </a:t>
            </a:r>
            <a:r>
              <a:rPr lang="ru-RU" sz="2500" i="1" dirty="0" smtClean="0"/>
              <a:t>Лицей </a:t>
            </a:r>
            <a:r>
              <a:rPr lang="ru-RU" sz="2500" dirty="0" smtClean="0"/>
              <a:t>практически всегда приравнивают к вузовскому образованию. Многими высшими учебными заведениями было принято решение принимать окончивших лицеи и решивших продолжить обучение по направлению полученного среднего образования, автоматически на 2 курс. При этом лицеисты ни в чем не уступают обычным студентам высших учебных заведений, напротив, отличаются наилучшей подготовкой. </a:t>
            </a:r>
          </a:p>
          <a:p>
            <a:pPr algn="ctr">
              <a:buNone/>
            </a:pPr>
            <a:r>
              <a:rPr lang="ru-RU" sz="2500" dirty="0" smtClean="0"/>
              <a:t>       </a:t>
            </a:r>
            <a:r>
              <a:rPr lang="ru-RU" sz="2500" b="1" dirty="0" smtClean="0">
                <a:solidFill>
                  <a:srgbClr val="FF0000"/>
                </a:solidFill>
              </a:rPr>
              <a:t>Программа обучения </a:t>
            </a:r>
            <a:r>
              <a:rPr lang="ru-RU" sz="2500" b="1" i="1" dirty="0" smtClean="0">
                <a:solidFill>
                  <a:srgbClr val="FF0000"/>
                </a:solidFill>
              </a:rPr>
              <a:t>традиционных  школ </a:t>
            </a:r>
            <a:r>
              <a:rPr lang="ru-RU" sz="2500" b="1" dirty="0" smtClean="0">
                <a:solidFill>
                  <a:srgbClr val="FF0000"/>
                </a:solidFill>
              </a:rPr>
              <a:t>имеет общеобразовательный стандарт. </a:t>
            </a:r>
            <a:r>
              <a:rPr lang="ru-RU" sz="2500" b="1" i="1" dirty="0" smtClean="0">
                <a:solidFill>
                  <a:srgbClr val="FF0000"/>
                </a:solidFill>
              </a:rPr>
              <a:t>Программа же лицеев и гимназий - это углубленное, состоящее из многих профилей дополнительное обучение</a:t>
            </a:r>
            <a:r>
              <a:rPr lang="ru-RU" sz="2500" b="1" dirty="0" smtClean="0">
                <a:solidFill>
                  <a:srgbClr val="FF0000"/>
                </a:solidFill>
              </a:rPr>
              <a:t>. </a:t>
            </a:r>
          </a:p>
          <a:p>
            <a:endParaRPr lang="ru-RU"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900igr.net/datas/pedagogika/Trebovanija-k-uchebnym-pomeschenijam/0018-018-Trebovanija-k-organizatsii-uchebnogo-protsessa.jpg"/>
          <p:cNvPicPr>
            <a:picLocks noChangeAspect="1" noChangeArrowheads="1"/>
          </p:cNvPicPr>
          <p:nvPr/>
        </p:nvPicPr>
        <p:blipFill>
          <a:blip r:embed="rId2"/>
          <a:srcRect/>
          <a:stretch>
            <a:fillRect/>
          </a:stretch>
        </p:blipFill>
        <p:spPr bwMode="auto">
          <a:xfrm>
            <a:off x="0" y="-214338"/>
            <a:ext cx="9429784" cy="7072338"/>
          </a:xfrm>
          <a:prstGeom prst="rect">
            <a:avLst/>
          </a:prstGeom>
          <a:noFill/>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457200" y="1627082"/>
            <a:ext cx="7467600" cy="4873752"/>
          </a:xfrm>
        </p:spPr>
        <p:txBody>
          <a:bodyPr>
            <a:normAutofit fontScale="92500" lnSpcReduction="20000"/>
          </a:bodyPr>
          <a:lstStyle/>
          <a:p>
            <a:pPr algn="ctr"/>
            <a:r>
              <a:rPr lang="ru-RU" dirty="0" smtClean="0"/>
              <a:t>В соответствии со ст. 28 Федерального закона "О санитарно-эпидемиологическом благополучии населения" программы, методики и режимы воспитания и обучения в части гигиенических требований допускаются к использованию при наличии санитарно-эпидемиологического заключения о соответствии их санитарным правилам. </a:t>
            </a:r>
          </a:p>
          <a:p>
            <a:pPr algn="ctr"/>
            <a:r>
              <a:rPr lang="ru-RU" dirty="0" smtClean="0"/>
              <a:t>В последнее десятилетие  особое внимание уделяется </a:t>
            </a:r>
            <a:r>
              <a:rPr lang="ru-RU" dirty="0" err="1" smtClean="0"/>
              <a:t>здоровьесберегающим</a:t>
            </a:r>
            <a:r>
              <a:rPr lang="ru-RU" dirty="0" smtClean="0"/>
              <a:t> технологиям обучения (появление термина, понятие, методологии, оценка эффективности и т.п.).  Сохранение здоровья является одним из пяти приоритетных направлений  недавно принятой в РФ концепции «Наша новая школа».</a:t>
            </a:r>
          </a:p>
          <a:p>
            <a:endParaRPr lang="ru-RU"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solidFill>
            <a:schemeClr val="bg1">
              <a:lumMod val="95000"/>
            </a:schemeClr>
          </a:solidFill>
        </p:spPr>
        <p:txBody>
          <a:bodyPr>
            <a:noAutofit/>
          </a:bodyPr>
          <a:lstStyle/>
          <a:p>
            <a:pPr algn="ctr"/>
            <a:r>
              <a:rPr lang="ru-RU" sz="3600" b="1" dirty="0" smtClean="0">
                <a:latin typeface="Tahoma" pitchFamily="34" charset="0"/>
                <a:cs typeface="Tahoma" pitchFamily="34" charset="0"/>
              </a:rPr>
              <a:t>Образовательные учреждения «</a:t>
            </a:r>
            <a:r>
              <a:rPr lang="ru-RU" sz="3600" b="1" i="1" dirty="0" smtClean="0">
                <a:latin typeface="Tahoma" pitchFamily="34" charset="0"/>
                <a:cs typeface="Tahoma" pitchFamily="34" charset="0"/>
              </a:rPr>
              <a:t>нового» типа</a:t>
            </a:r>
            <a:endParaRPr lang="ru-RU" sz="3600" b="1" i="1" dirty="0">
              <a:latin typeface="Tahoma" pitchFamily="34" charset="0"/>
              <a:cs typeface="Tahoma" pitchFamily="34" charset="0"/>
            </a:endParaRPr>
          </a:p>
        </p:txBody>
      </p:sp>
      <p:sp>
        <p:nvSpPr>
          <p:cNvPr id="13" name="Содержимое 12"/>
          <p:cNvSpPr>
            <a:spLocks noGrp="1"/>
          </p:cNvSpPr>
          <p:nvPr>
            <p:ph sz="quarter" idx="2"/>
          </p:nvPr>
        </p:nvSpPr>
        <p:spPr/>
        <p:txBody>
          <a:bodyPr/>
          <a:lstStyle/>
          <a:p>
            <a:endParaRPr lang="ru-RU" dirty="0" smtClean="0"/>
          </a:p>
          <a:p>
            <a:pPr algn="ctr"/>
            <a:r>
              <a:rPr lang="ru-RU" sz="4000" b="1" dirty="0" smtClean="0">
                <a:solidFill>
                  <a:srgbClr val="FF0000"/>
                </a:solidFill>
              </a:rPr>
              <a:t>Больше </a:t>
            </a:r>
            <a:r>
              <a:rPr lang="ru-RU" sz="4000" b="1" dirty="0" smtClean="0">
                <a:solidFill>
                  <a:srgbClr val="FF0000"/>
                </a:solidFill>
                <a:effectLst>
                  <a:outerShdw blurRad="38100" dist="38100" dir="2700000" algn="tl">
                    <a:srgbClr val="000000">
                      <a:alpha val="43137"/>
                    </a:srgbClr>
                  </a:outerShdw>
                </a:effectLst>
              </a:rPr>
              <a:t>нагрузка</a:t>
            </a:r>
            <a:endParaRPr lang="ru-RU" sz="4000" b="1" dirty="0">
              <a:solidFill>
                <a:srgbClr val="FF0000"/>
              </a:solidFill>
              <a:effectLst>
                <a:outerShdw blurRad="38100" dist="38100" dir="2700000" algn="tl">
                  <a:srgbClr val="000000">
                    <a:alpha val="43137"/>
                  </a:srgbClr>
                </a:outerShdw>
              </a:effectLst>
            </a:endParaRPr>
          </a:p>
        </p:txBody>
      </p:sp>
      <p:sp>
        <p:nvSpPr>
          <p:cNvPr id="15" name="Содержимое 14"/>
          <p:cNvSpPr>
            <a:spLocks noGrp="1"/>
          </p:cNvSpPr>
          <p:nvPr>
            <p:ph sz="quarter" idx="4"/>
          </p:nvPr>
        </p:nvSpPr>
        <p:spPr/>
        <p:txBody>
          <a:bodyPr>
            <a:normAutofit/>
          </a:bodyPr>
          <a:lstStyle/>
          <a:p>
            <a:pPr algn="ctr"/>
            <a:endParaRPr lang="ru-RU" sz="4000" b="1" dirty="0" smtClean="0">
              <a:solidFill>
                <a:srgbClr val="00B050"/>
              </a:solidFill>
            </a:endParaRPr>
          </a:p>
          <a:p>
            <a:pPr algn="ctr"/>
            <a:r>
              <a:rPr lang="ru-RU" sz="4000" b="1" dirty="0" smtClean="0">
                <a:solidFill>
                  <a:srgbClr val="00B050"/>
                </a:solidFill>
              </a:rPr>
              <a:t>Больше </a:t>
            </a:r>
            <a:r>
              <a:rPr lang="ru-RU" sz="3200" b="1" dirty="0" smtClean="0">
                <a:solidFill>
                  <a:srgbClr val="00B050"/>
                </a:solidFill>
                <a:effectLst>
                  <a:outerShdw blurRad="38100" dist="38100" dir="2700000" algn="tl">
                    <a:srgbClr val="000000">
                      <a:alpha val="43137"/>
                    </a:srgbClr>
                  </a:outerShdw>
                </a:effectLst>
              </a:rPr>
              <a:t>возможностей</a:t>
            </a:r>
            <a:endParaRPr lang="ru-RU" sz="3200" b="1" dirty="0">
              <a:solidFill>
                <a:srgbClr val="00B050"/>
              </a:solidFill>
              <a:effectLst>
                <a:outerShdw blurRad="38100" dist="38100" dir="2700000" algn="tl">
                  <a:srgbClr val="000000">
                    <a:alpha val="43137"/>
                  </a:srgbClr>
                </a:outerShdw>
              </a:effectLst>
            </a:endParaRPr>
          </a:p>
        </p:txBody>
      </p:sp>
      <p:sp>
        <p:nvSpPr>
          <p:cNvPr id="12" name="Текст 11"/>
          <p:cNvSpPr>
            <a:spLocks noGrp="1"/>
          </p:cNvSpPr>
          <p:nvPr>
            <p:ph type="body" sz="quarter" idx="1"/>
          </p:nvPr>
        </p:nvSpPr>
        <p:spPr>
          <a:solidFill>
            <a:schemeClr val="accent6">
              <a:lumMod val="75000"/>
            </a:schemeClr>
          </a:solidFill>
          <a:ln w="76200">
            <a:solidFill>
              <a:schemeClr val="accent1">
                <a:lumMod val="40000"/>
                <a:lumOff val="60000"/>
              </a:schemeClr>
            </a:solidFill>
          </a:ln>
        </p:spPr>
        <p:txBody>
          <a:bodyPr/>
          <a:lstStyle/>
          <a:p>
            <a:pPr algn="ctr"/>
            <a:r>
              <a:rPr lang="ru-RU" sz="2800" i="1" dirty="0" smtClean="0"/>
              <a:t>С одной стороны</a:t>
            </a:r>
            <a:endParaRPr lang="ru-RU" sz="2800" i="1" dirty="0"/>
          </a:p>
        </p:txBody>
      </p:sp>
      <p:sp>
        <p:nvSpPr>
          <p:cNvPr id="14" name="Текст 13"/>
          <p:cNvSpPr>
            <a:spLocks noGrp="1"/>
          </p:cNvSpPr>
          <p:nvPr>
            <p:ph type="body" sz="quarter" idx="3"/>
          </p:nvPr>
        </p:nvSpPr>
        <p:spPr>
          <a:solidFill>
            <a:schemeClr val="accent6">
              <a:lumMod val="75000"/>
            </a:schemeClr>
          </a:solidFill>
          <a:ln w="76200">
            <a:solidFill>
              <a:schemeClr val="accent1">
                <a:lumMod val="20000"/>
                <a:lumOff val="80000"/>
              </a:schemeClr>
            </a:solidFill>
          </a:ln>
        </p:spPr>
        <p:txBody>
          <a:bodyPr/>
          <a:lstStyle/>
          <a:p>
            <a:pPr algn="ctr"/>
            <a:r>
              <a:rPr lang="ru-RU" sz="2400" i="1" dirty="0" smtClean="0"/>
              <a:t>С другой стороны</a:t>
            </a:r>
            <a:endParaRPr lang="ru-RU" sz="2400" i="1" dirty="0"/>
          </a:p>
        </p:txBody>
      </p:sp>
      <p:sp>
        <p:nvSpPr>
          <p:cNvPr id="11" name="Овал 10"/>
          <p:cNvSpPr/>
          <p:nvPr/>
        </p:nvSpPr>
        <p:spPr>
          <a:xfrm>
            <a:off x="1857356" y="5143512"/>
            <a:ext cx="5643602" cy="1285884"/>
          </a:xfrm>
          <a:prstGeom prst="ellipse">
            <a:avLst/>
          </a:prstGeom>
          <a:solidFill>
            <a:schemeClr val="bg1">
              <a:lumMod val="65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ahoma" pitchFamily="34" charset="0"/>
                <a:cs typeface="Tahoma" pitchFamily="34" charset="0"/>
              </a:rPr>
              <a:t>ПЛЮСЫ И МИНУСЫ</a:t>
            </a:r>
            <a:endParaRPr lang="ru-RU" sz="2800" b="1" dirty="0">
              <a:latin typeface="Tahoma" pitchFamily="34" charset="0"/>
              <a:cs typeface="Tahoma" pitchFamily="34"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lib3.podelise.ru/tw_files2/urls_9/6/d-5122/5122_html_m40000c65.gif"/>
          <p:cNvPicPr>
            <a:picLocks noChangeAspect="1" noChangeArrowheads="1"/>
          </p:cNvPicPr>
          <p:nvPr/>
        </p:nvPicPr>
        <p:blipFill>
          <a:blip r:embed="rId2"/>
          <a:srcRect/>
          <a:stretch>
            <a:fillRect/>
          </a:stretch>
        </p:blipFill>
        <p:spPr bwMode="auto">
          <a:xfrm>
            <a:off x="1571604" y="1164993"/>
            <a:ext cx="6105529" cy="5107207"/>
          </a:xfrm>
          <a:prstGeom prst="rect">
            <a:avLst/>
          </a:prstGeom>
          <a:noFill/>
        </p:spPr>
      </p:pic>
      <p:sp>
        <p:nvSpPr>
          <p:cNvPr id="6" name="Овал 5"/>
          <p:cNvSpPr/>
          <p:nvPr/>
        </p:nvSpPr>
        <p:spPr>
          <a:xfrm>
            <a:off x="357158" y="0"/>
            <a:ext cx="3500462" cy="1357298"/>
          </a:xfrm>
          <a:prstGeom prst="ellipse">
            <a:avLst/>
          </a:prstGeom>
          <a:solidFill>
            <a:schemeClr val="bg1">
              <a:lumMod val="75000"/>
            </a:schemeClr>
          </a:solidFill>
          <a:ln w="76200">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i="1" dirty="0" smtClean="0">
                <a:latin typeface="Tahoma" pitchFamily="34" charset="0"/>
                <a:cs typeface="Tahoma" pitchFamily="34" charset="0"/>
              </a:rPr>
              <a:t>ПРИМЕР</a:t>
            </a:r>
            <a:endParaRPr lang="ru-RU" sz="2800" b="1" i="1" dirty="0">
              <a:latin typeface="Tahoma" pitchFamily="34" charset="0"/>
              <a:cs typeface="Tahoma" pitchFamily="34" charset="0"/>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gimn56.tsu.ru/img/upload/1282886475.jpg"/>
          <p:cNvPicPr>
            <a:picLocks noChangeAspect="1" noChangeArrowheads="1"/>
          </p:cNvPicPr>
          <p:nvPr/>
        </p:nvPicPr>
        <p:blipFill>
          <a:blip r:embed="rId2"/>
          <a:srcRect/>
          <a:stretch>
            <a:fillRect/>
          </a:stretch>
        </p:blipFill>
        <p:spPr bwMode="auto">
          <a:xfrm>
            <a:off x="1428728" y="2000240"/>
            <a:ext cx="6038850" cy="4086225"/>
          </a:xfrm>
          <a:prstGeom prst="rect">
            <a:avLst/>
          </a:prstGeom>
          <a:noFill/>
        </p:spPr>
      </p:pic>
      <p:sp>
        <p:nvSpPr>
          <p:cNvPr id="3" name="Овал 2"/>
          <p:cNvSpPr/>
          <p:nvPr/>
        </p:nvSpPr>
        <p:spPr>
          <a:xfrm>
            <a:off x="642910" y="357166"/>
            <a:ext cx="2857520" cy="1071570"/>
          </a:xfrm>
          <a:prstGeom prst="ellipse">
            <a:avLst/>
          </a:prstGeom>
          <a:solidFill>
            <a:schemeClr val="bg1">
              <a:lumMod val="95000"/>
            </a:schemeClr>
          </a:solidFill>
          <a:ln w="76200">
            <a:solidFill>
              <a:schemeClr val="accent4">
                <a:lumMod val="20000"/>
                <a:lumOff val="8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b="1" dirty="0" smtClean="0">
                <a:solidFill>
                  <a:srgbClr val="7030A0"/>
                </a:solidFill>
                <a:effectLst>
                  <a:outerShdw blurRad="38100" dist="38100" dir="2700000" algn="tl">
                    <a:srgbClr val="000000">
                      <a:alpha val="43137"/>
                    </a:srgbClr>
                  </a:outerShdw>
                </a:effectLst>
                <a:latin typeface="Tahoma" pitchFamily="34" charset="0"/>
                <a:cs typeface="Tahoma" pitchFamily="34" charset="0"/>
              </a:rPr>
              <a:t>ПРИМЕР</a:t>
            </a:r>
            <a:endParaRPr lang="ru-RU" sz="3200" b="1" dirty="0">
              <a:solidFill>
                <a:srgbClr val="7030A0"/>
              </a:solidFill>
              <a:effectLst>
                <a:outerShdw blurRad="38100" dist="38100" dir="2700000" algn="tl">
                  <a:srgbClr val="000000">
                    <a:alpha val="43137"/>
                  </a:srgbClr>
                </a:outerShdw>
              </a:effectLst>
              <a:latin typeface="Tahoma" pitchFamily="34" charset="0"/>
              <a:cs typeface="Tahoma" pitchFamily="34"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14612" y="274638"/>
            <a:ext cx="5210188" cy="1154098"/>
          </a:xfrm>
          <a:solidFill>
            <a:schemeClr val="bg1">
              <a:lumMod val="95000"/>
            </a:schemeClr>
          </a:solidFill>
        </p:spPr>
        <p:txBody>
          <a:bodyPr/>
          <a:lstStyle/>
          <a:p>
            <a:pPr algn="ctr"/>
            <a:r>
              <a:rPr lang="ru-RU" b="1" dirty="0" smtClean="0">
                <a:solidFill>
                  <a:srgbClr val="7030A0"/>
                </a:solidFill>
                <a:effectLst>
                  <a:outerShdw blurRad="38100" dist="38100" dir="2700000" algn="tl">
                    <a:srgbClr val="000000">
                      <a:alpha val="43137"/>
                    </a:srgbClr>
                  </a:outerShdw>
                </a:effectLst>
              </a:rPr>
              <a:t>ЗДОРОВЬЕ ДЕТЕЙ</a:t>
            </a:r>
            <a:r>
              <a:rPr lang="ru-RU" b="1" dirty="0" smtClean="0"/>
              <a:t/>
            </a:r>
            <a:br>
              <a:rPr lang="ru-RU" b="1" dirty="0" smtClean="0"/>
            </a:br>
            <a:endParaRPr lang="ru-RU" sz="2800" b="1" i="1" dirty="0"/>
          </a:p>
        </p:txBody>
      </p:sp>
      <p:sp>
        <p:nvSpPr>
          <p:cNvPr id="3" name="Содержимое 2"/>
          <p:cNvSpPr>
            <a:spLocks noGrp="1"/>
          </p:cNvSpPr>
          <p:nvPr>
            <p:ph sz="quarter" idx="1"/>
          </p:nvPr>
        </p:nvSpPr>
        <p:spPr>
          <a:xfrm>
            <a:off x="428596" y="1785926"/>
            <a:ext cx="7467600" cy="4873752"/>
          </a:xfrm>
        </p:spPr>
        <p:txBody>
          <a:bodyPr>
            <a:normAutofit fontScale="92500" lnSpcReduction="10000"/>
          </a:bodyPr>
          <a:lstStyle/>
          <a:p>
            <a:r>
              <a:rPr lang="ru-RU" b="1" dirty="0" smtClean="0"/>
              <a:t>Выводы:</a:t>
            </a:r>
            <a:endParaRPr lang="ru-RU" dirty="0" smtClean="0"/>
          </a:p>
          <a:p>
            <a:r>
              <a:rPr lang="ru-RU" dirty="0" smtClean="0"/>
              <a:t>- по сравнению с предыдущим годом  в лицее увеличилось число учебных дней, пропущенных по болезни  на одного ребенка; </a:t>
            </a:r>
          </a:p>
          <a:p>
            <a:r>
              <a:rPr lang="ru-RU" dirty="0" smtClean="0"/>
              <a:t>- число практически здоровых детей ( 1 группа здоровья ) снизилось до 45,5 , что ниже   2010- 2011 учебного  года  на  11,7%;</a:t>
            </a:r>
          </a:p>
          <a:p>
            <a:r>
              <a:rPr lang="ru-RU" dirty="0" smtClean="0"/>
              <a:t>- уменьшилось  число детей с различными отклонениями в здоровье: с заболеваниями сердечно - сосудистой системы на 2,1%, с нарушением осанки  в 2 раза;</a:t>
            </a:r>
          </a:p>
          <a:p>
            <a:r>
              <a:rPr lang="ru-RU" dirty="0" smtClean="0"/>
              <a:t>- однако, увеличилось количество обучающихся с заболеваниями пищеварительной системы  на 4 %,  нервной системы на 3,9 %, зрения – 1,5 %.</a:t>
            </a:r>
          </a:p>
          <a:p>
            <a:endParaRPr lang="ru-RU" dirty="0"/>
          </a:p>
        </p:txBody>
      </p:sp>
      <p:sp>
        <p:nvSpPr>
          <p:cNvPr id="4" name="Трапеция 3"/>
          <p:cNvSpPr/>
          <p:nvPr/>
        </p:nvSpPr>
        <p:spPr>
          <a:xfrm>
            <a:off x="3714744" y="6357958"/>
            <a:ext cx="4857784" cy="500042"/>
          </a:xfrm>
          <a:prstGeom prst="trapezoid">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t>лицей № 1, г. Подольск</a:t>
            </a:r>
            <a:endParaRPr lang="ru-RU" dirty="0"/>
          </a:p>
        </p:txBody>
      </p:sp>
      <p:sp>
        <p:nvSpPr>
          <p:cNvPr id="5" name="Трапеция 4"/>
          <p:cNvSpPr/>
          <p:nvPr/>
        </p:nvSpPr>
        <p:spPr>
          <a:xfrm>
            <a:off x="0" y="214290"/>
            <a:ext cx="2643174" cy="785818"/>
          </a:xfrm>
          <a:prstGeom prst="trapezoid">
            <a:avLst/>
          </a:prstGeom>
          <a:solidFill>
            <a:schemeClr val="accent3">
              <a:lumMod val="40000"/>
              <a:lumOff val="60000"/>
            </a:schemeClr>
          </a:solidFill>
          <a:ln w="76200">
            <a:solidFill>
              <a:schemeClr val="accent4">
                <a:lumMod val="20000"/>
                <a:lumOff val="8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smtClean="0"/>
              <a:t>пример</a:t>
            </a:r>
            <a:endParaRPr lang="ru-RU" sz="32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0" y="274638"/>
            <a:ext cx="8715404" cy="1082660"/>
          </a:xfrm>
          <a:solidFill>
            <a:schemeClr val="accent4">
              <a:lumMod val="20000"/>
              <a:lumOff val="80000"/>
            </a:schemeClr>
          </a:solidFill>
        </p:spPr>
        <p:txBody>
          <a:bodyPr/>
          <a:lstStyle/>
          <a:p>
            <a:pPr algn="ctr"/>
            <a:r>
              <a:rPr lang="ru-RU" dirty="0" smtClean="0">
                <a:solidFill>
                  <a:srgbClr val="7030A0"/>
                </a:solidFill>
              </a:rPr>
              <a:t>Здоровье детей в образовательных </a:t>
            </a:r>
            <a:r>
              <a:rPr lang="ru-RU" b="1" dirty="0" smtClean="0">
                <a:solidFill>
                  <a:srgbClr val="7030A0"/>
                </a:solidFill>
                <a:effectLst>
                  <a:outerShdw blurRad="38100" dist="38100" dir="2700000" algn="tl">
                    <a:srgbClr val="000000">
                      <a:alpha val="43137"/>
                    </a:srgbClr>
                  </a:outerShdw>
                </a:effectLst>
              </a:rPr>
              <a:t>учреждениях разного типа</a:t>
            </a:r>
            <a:endParaRPr lang="ru-RU" b="1" dirty="0">
              <a:solidFill>
                <a:srgbClr val="7030A0"/>
              </a:solidFill>
              <a:effectLst>
                <a:outerShdw blurRad="38100" dist="38100" dir="2700000" algn="tl">
                  <a:srgbClr val="000000">
                    <a:alpha val="43137"/>
                  </a:srgbClr>
                </a:outerShdw>
              </a:effectLst>
            </a:endParaRPr>
          </a:p>
        </p:txBody>
      </p:sp>
      <p:sp>
        <p:nvSpPr>
          <p:cNvPr id="10" name="Содержимое 9"/>
          <p:cNvSpPr>
            <a:spLocks noGrp="1"/>
          </p:cNvSpPr>
          <p:nvPr>
            <p:ph sz="quarter" idx="1"/>
          </p:nvPr>
        </p:nvSpPr>
        <p:spPr/>
        <p:txBody>
          <a:bodyPr/>
          <a:lstStyle/>
          <a:p>
            <a:endParaRPr lang="ru-RU"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g_12.edu54.ru/images/ris21.jpg"/>
          <p:cNvPicPr>
            <a:picLocks noChangeAspect="1" noChangeArrowheads="1"/>
          </p:cNvPicPr>
          <p:nvPr/>
        </p:nvPicPr>
        <p:blipFill>
          <a:blip r:embed="rId2"/>
          <a:srcRect/>
          <a:stretch>
            <a:fillRect/>
          </a:stretch>
        </p:blipFill>
        <p:spPr bwMode="auto">
          <a:xfrm>
            <a:off x="63500" y="-136525"/>
            <a:ext cx="8905875" cy="6877050"/>
          </a:xfrm>
          <a:prstGeom prst="rect">
            <a:avLst/>
          </a:prstGeo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4000" b="1" dirty="0" smtClean="0">
                <a:solidFill>
                  <a:srgbClr val="7030A0"/>
                </a:solidFill>
                <a:effectLst>
                  <a:outerShdw blurRad="38100" dist="38100" dir="2700000" algn="tl">
                    <a:srgbClr val="000000">
                      <a:alpha val="43137"/>
                    </a:srgbClr>
                  </a:outerShdw>
                </a:effectLst>
                <a:latin typeface="Tahoma" pitchFamily="34" charset="0"/>
                <a:cs typeface="Tahoma" pitchFamily="34" charset="0"/>
              </a:rPr>
              <a:t>Плоскостопие у школьников</a:t>
            </a:r>
            <a:endParaRPr lang="ru-RU" sz="4000" b="1" dirty="0">
              <a:solidFill>
                <a:srgbClr val="7030A0"/>
              </a:solidFill>
              <a:effectLst>
                <a:outerShdw blurRad="38100" dist="38100" dir="2700000" algn="tl">
                  <a:srgbClr val="000000">
                    <a:alpha val="43137"/>
                  </a:srgbClr>
                </a:outerShdw>
              </a:effectLst>
              <a:latin typeface="Tahoma" pitchFamily="34" charset="0"/>
              <a:cs typeface="Tahoma" pitchFamily="34" charset="0"/>
            </a:endParaRPr>
          </a:p>
        </p:txBody>
      </p:sp>
      <p:sp>
        <p:nvSpPr>
          <p:cNvPr id="3" name="Содержимое 2"/>
          <p:cNvSpPr>
            <a:spLocks noGrp="1"/>
          </p:cNvSpPr>
          <p:nvPr>
            <p:ph sz="quarter" idx="1"/>
          </p:nvPr>
        </p:nvSpPr>
        <p:spPr>
          <a:xfrm>
            <a:off x="571472" y="1571612"/>
            <a:ext cx="7467600" cy="4873752"/>
          </a:xfrm>
        </p:spPr>
        <p:txBody>
          <a:bodyPr>
            <a:normAutofit/>
          </a:bodyPr>
          <a:lstStyle/>
          <a:p>
            <a:pPr algn="just">
              <a:buNone/>
            </a:pPr>
            <a:r>
              <a:rPr lang="ru-RU" dirty="0" smtClean="0"/>
              <a:t/>
            </a:r>
            <a:br>
              <a:rPr lang="ru-RU" dirty="0" smtClean="0"/>
            </a:br>
            <a:r>
              <a:rPr lang="ru-RU" dirty="0" smtClean="0"/>
              <a:t/>
            </a:r>
            <a:br>
              <a:rPr lang="ru-RU" dirty="0" smtClean="0"/>
            </a:br>
            <a:endParaRPr lang="en-US" dirty="0" smtClean="0"/>
          </a:p>
          <a:p>
            <a:pPr algn="just">
              <a:buNone/>
            </a:pPr>
            <a:endParaRPr lang="en-US" dirty="0" smtClean="0"/>
          </a:p>
          <a:p>
            <a:pPr algn="just">
              <a:buNone/>
            </a:pPr>
            <a:endParaRPr lang="en-US" dirty="0" smtClean="0"/>
          </a:p>
          <a:p>
            <a:pPr algn="just">
              <a:buNone/>
            </a:pPr>
            <a:endParaRPr lang="en-US" dirty="0" smtClean="0"/>
          </a:p>
          <a:p>
            <a:pPr algn="just">
              <a:buNone/>
            </a:pPr>
            <a:endParaRPr lang="en-US" dirty="0" smtClean="0"/>
          </a:p>
          <a:p>
            <a:pPr algn="just">
              <a:buNone/>
            </a:pPr>
            <a:endParaRPr lang="en-US" dirty="0" smtClean="0"/>
          </a:p>
          <a:p>
            <a:pPr algn="just">
              <a:buNone/>
            </a:pPr>
            <a:endParaRPr lang="ru-RU" dirty="0" smtClean="0"/>
          </a:p>
          <a:p>
            <a:pPr algn="just">
              <a:buNone/>
            </a:pPr>
            <a:endParaRPr lang="ru-RU" dirty="0" smtClean="0"/>
          </a:p>
          <a:p>
            <a:pPr algn="just">
              <a:buNone/>
            </a:pPr>
            <a:endParaRPr lang="ru-RU" dirty="0" smtClean="0"/>
          </a:p>
        </p:txBody>
      </p:sp>
      <p:graphicFrame>
        <p:nvGraphicFramePr>
          <p:cNvPr id="4" name="Таблица 3"/>
          <p:cNvGraphicFramePr>
            <a:graphicFrameLocks noGrp="1"/>
          </p:cNvGraphicFramePr>
          <p:nvPr/>
        </p:nvGraphicFramePr>
        <p:xfrm>
          <a:off x="1571604" y="1714488"/>
          <a:ext cx="6096000" cy="2286000"/>
        </p:xfrm>
        <a:graphic>
          <a:graphicData uri="http://schemas.openxmlformats.org/drawingml/2006/table">
            <a:tbl>
              <a:tblPr firstRow="1" bandRow="1">
                <a:tableStyleId>{5C22544A-7EE6-4342-B048-85BDC9FD1C3A}</a:tableStyleId>
              </a:tblPr>
              <a:tblGrid>
                <a:gridCol w="1219200"/>
                <a:gridCol w="1219200"/>
                <a:gridCol w="1219200"/>
                <a:gridCol w="1219200"/>
                <a:gridCol w="1219200"/>
              </a:tblGrid>
              <a:tr h="142876">
                <a:tc>
                  <a:txBody>
                    <a:bodyPr/>
                    <a:lstStyle/>
                    <a:p>
                      <a:pPr algn="ctr"/>
                      <a:r>
                        <a:rPr lang="ru-RU" sz="2400" dirty="0" smtClean="0"/>
                        <a:t>класс</a:t>
                      </a:r>
                      <a:endParaRPr lang="ru-RU" sz="2400" dirty="0"/>
                    </a:p>
                  </a:txBody>
                  <a:tcPr/>
                </a:tc>
                <a:tc>
                  <a:txBody>
                    <a:bodyPr/>
                    <a:lstStyle/>
                    <a:p>
                      <a:pPr algn="ctr"/>
                      <a:r>
                        <a:rPr lang="ru-RU" sz="2400" dirty="0" err="1" smtClean="0"/>
                        <a:t>маль</a:t>
                      </a:r>
                      <a:endParaRPr lang="ru-RU" sz="2400" dirty="0"/>
                    </a:p>
                  </a:txBody>
                  <a:tcPr/>
                </a:tc>
                <a:tc>
                  <a:txBody>
                    <a:bodyPr/>
                    <a:lstStyle/>
                    <a:p>
                      <a:pPr algn="ctr"/>
                      <a:r>
                        <a:rPr lang="ru-RU" sz="2400" dirty="0" err="1" smtClean="0"/>
                        <a:t>чики</a:t>
                      </a:r>
                      <a:endParaRPr lang="ru-RU" sz="2400" dirty="0"/>
                    </a:p>
                  </a:txBody>
                  <a:tcPr/>
                </a:tc>
                <a:tc>
                  <a:txBody>
                    <a:bodyPr/>
                    <a:lstStyle/>
                    <a:p>
                      <a:pPr algn="ctr"/>
                      <a:r>
                        <a:rPr lang="ru-RU" sz="2400" dirty="0" err="1" smtClean="0"/>
                        <a:t>дево</a:t>
                      </a:r>
                      <a:endParaRPr lang="ru-RU" sz="2400" dirty="0"/>
                    </a:p>
                  </a:txBody>
                  <a:tcPr/>
                </a:tc>
                <a:tc>
                  <a:txBody>
                    <a:bodyPr/>
                    <a:lstStyle/>
                    <a:p>
                      <a:pPr algn="ctr"/>
                      <a:r>
                        <a:rPr lang="ru-RU" sz="2400" dirty="0" err="1" smtClean="0"/>
                        <a:t>чки</a:t>
                      </a:r>
                      <a:endParaRPr lang="ru-RU" sz="2400" dirty="0"/>
                    </a:p>
                  </a:txBody>
                  <a:tcPr/>
                </a:tc>
              </a:tr>
              <a:tr h="370840">
                <a:tc>
                  <a:txBody>
                    <a:bodyPr/>
                    <a:lstStyle/>
                    <a:p>
                      <a:pPr algn="ctr"/>
                      <a:endParaRPr lang="ru-RU" sz="2400"/>
                    </a:p>
                  </a:txBody>
                  <a:tcPr/>
                </a:tc>
                <a:tc>
                  <a:txBody>
                    <a:bodyPr/>
                    <a:lstStyle/>
                    <a:p>
                      <a:pPr algn="ctr"/>
                      <a:r>
                        <a:rPr lang="ru-RU" sz="2400" dirty="0" smtClean="0"/>
                        <a:t>а</a:t>
                      </a:r>
                      <a:endParaRPr lang="ru-RU" sz="2400" dirty="0"/>
                    </a:p>
                  </a:txBody>
                  <a:tcPr/>
                </a:tc>
                <a:tc>
                  <a:txBody>
                    <a:bodyPr/>
                    <a:lstStyle/>
                    <a:p>
                      <a:pPr algn="ctr"/>
                      <a:r>
                        <a:rPr lang="ru-RU" sz="2400" dirty="0" smtClean="0"/>
                        <a:t>б</a:t>
                      </a:r>
                      <a:endParaRPr lang="ru-RU" sz="2400" dirty="0"/>
                    </a:p>
                  </a:txBody>
                  <a:tcPr/>
                </a:tc>
                <a:tc>
                  <a:txBody>
                    <a:bodyPr/>
                    <a:lstStyle/>
                    <a:p>
                      <a:pPr algn="ctr"/>
                      <a:r>
                        <a:rPr lang="ru-RU" sz="2400" dirty="0" smtClean="0"/>
                        <a:t>а</a:t>
                      </a:r>
                      <a:endParaRPr lang="ru-RU" sz="2400" dirty="0"/>
                    </a:p>
                  </a:txBody>
                  <a:tcPr/>
                </a:tc>
                <a:tc>
                  <a:txBody>
                    <a:bodyPr/>
                    <a:lstStyle/>
                    <a:p>
                      <a:pPr algn="ctr"/>
                      <a:r>
                        <a:rPr lang="ru-RU" sz="2400" dirty="0" smtClean="0"/>
                        <a:t>б</a:t>
                      </a:r>
                      <a:endParaRPr lang="ru-RU" sz="2400" dirty="0"/>
                    </a:p>
                  </a:txBody>
                  <a:tcPr/>
                </a:tc>
              </a:tr>
              <a:tr h="370840">
                <a:tc>
                  <a:txBody>
                    <a:bodyPr/>
                    <a:lstStyle/>
                    <a:p>
                      <a:pPr algn="ctr"/>
                      <a:r>
                        <a:rPr lang="ru-RU" sz="2400" dirty="0" smtClean="0"/>
                        <a:t>1</a:t>
                      </a:r>
                      <a:endParaRPr lang="ru-RU" sz="2400" dirty="0"/>
                    </a:p>
                  </a:txBody>
                  <a:tcPr/>
                </a:tc>
                <a:tc>
                  <a:txBody>
                    <a:bodyPr/>
                    <a:lstStyle/>
                    <a:p>
                      <a:pPr algn="ctr"/>
                      <a:r>
                        <a:rPr lang="ru-RU" sz="2400" dirty="0" smtClean="0"/>
                        <a:t>24.98</a:t>
                      </a:r>
                      <a:endParaRPr lang="ru-RU" sz="2400" dirty="0"/>
                    </a:p>
                  </a:txBody>
                  <a:tcPr/>
                </a:tc>
                <a:tc>
                  <a:txBody>
                    <a:bodyPr/>
                    <a:lstStyle/>
                    <a:p>
                      <a:pPr algn="ctr"/>
                      <a:r>
                        <a:rPr lang="ru-RU" sz="2400" dirty="0" smtClean="0"/>
                        <a:t>25.96</a:t>
                      </a:r>
                      <a:endParaRPr lang="ru-RU" sz="2400" dirty="0"/>
                    </a:p>
                  </a:txBody>
                  <a:tcPr/>
                </a:tc>
                <a:tc>
                  <a:txBody>
                    <a:bodyPr/>
                    <a:lstStyle/>
                    <a:p>
                      <a:pPr algn="ctr"/>
                      <a:r>
                        <a:rPr lang="ru-RU" sz="2400" dirty="0" smtClean="0"/>
                        <a:t>25.74</a:t>
                      </a:r>
                      <a:endParaRPr lang="ru-RU" sz="2400" dirty="0"/>
                    </a:p>
                  </a:txBody>
                  <a:tcPr/>
                </a:tc>
                <a:tc>
                  <a:txBody>
                    <a:bodyPr/>
                    <a:lstStyle/>
                    <a:p>
                      <a:pPr algn="ctr"/>
                      <a:r>
                        <a:rPr lang="ru-RU" sz="2400" dirty="0" smtClean="0"/>
                        <a:t>24.51</a:t>
                      </a:r>
                      <a:endParaRPr lang="ru-RU" sz="2400" dirty="0"/>
                    </a:p>
                  </a:txBody>
                  <a:tcPr/>
                </a:tc>
              </a:tr>
              <a:tr h="370840">
                <a:tc>
                  <a:txBody>
                    <a:bodyPr/>
                    <a:lstStyle/>
                    <a:p>
                      <a:pPr algn="ctr"/>
                      <a:r>
                        <a:rPr lang="ru-RU" sz="2400" dirty="0" smtClean="0"/>
                        <a:t>5</a:t>
                      </a:r>
                      <a:endParaRPr lang="ru-RU" sz="2400" dirty="0"/>
                    </a:p>
                  </a:txBody>
                  <a:tcPr/>
                </a:tc>
                <a:tc>
                  <a:txBody>
                    <a:bodyPr/>
                    <a:lstStyle/>
                    <a:p>
                      <a:pPr algn="ctr"/>
                      <a:r>
                        <a:rPr lang="ru-RU" sz="2400" dirty="0" smtClean="0"/>
                        <a:t>29.11</a:t>
                      </a:r>
                      <a:endParaRPr lang="ru-RU" sz="2400" dirty="0"/>
                    </a:p>
                  </a:txBody>
                  <a:tcPr/>
                </a:tc>
                <a:tc>
                  <a:txBody>
                    <a:bodyPr/>
                    <a:lstStyle/>
                    <a:p>
                      <a:pPr algn="ctr"/>
                      <a:r>
                        <a:rPr lang="ru-RU" sz="2400" dirty="0" smtClean="0"/>
                        <a:t>30.54</a:t>
                      </a:r>
                      <a:endParaRPr lang="ru-RU" sz="2400" dirty="0"/>
                    </a:p>
                  </a:txBody>
                  <a:tcPr/>
                </a:tc>
                <a:tc>
                  <a:txBody>
                    <a:bodyPr/>
                    <a:lstStyle/>
                    <a:p>
                      <a:pPr algn="ctr"/>
                      <a:r>
                        <a:rPr lang="ru-RU" sz="2400" dirty="0" smtClean="0"/>
                        <a:t>30.18</a:t>
                      </a:r>
                      <a:endParaRPr lang="ru-RU" sz="2400" dirty="0"/>
                    </a:p>
                  </a:txBody>
                  <a:tcPr/>
                </a:tc>
                <a:tc>
                  <a:txBody>
                    <a:bodyPr/>
                    <a:lstStyle/>
                    <a:p>
                      <a:pPr algn="ctr"/>
                      <a:r>
                        <a:rPr lang="ru-RU" sz="2400" dirty="0" smtClean="0"/>
                        <a:t>30.98</a:t>
                      </a:r>
                      <a:endParaRPr lang="ru-RU" sz="2400" dirty="0"/>
                    </a:p>
                  </a:txBody>
                  <a:tcPr/>
                </a:tc>
              </a:tr>
              <a:tr h="370840">
                <a:tc>
                  <a:txBody>
                    <a:bodyPr/>
                    <a:lstStyle/>
                    <a:p>
                      <a:pPr algn="ctr"/>
                      <a:r>
                        <a:rPr lang="ru-RU" sz="2400" dirty="0" smtClean="0"/>
                        <a:t>9</a:t>
                      </a:r>
                      <a:endParaRPr lang="ru-RU" sz="2400" dirty="0"/>
                    </a:p>
                  </a:txBody>
                  <a:tcPr/>
                </a:tc>
                <a:tc>
                  <a:txBody>
                    <a:bodyPr/>
                    <a:lstStyle/>
                    <a:p>
                      <a:pPr algn="ctr"/>
                      <a:r>
                        <a:rPr lang="ru-RU" sz="2400" dirty="0" smtClean="0"/>
                        <a:t>42.87</a:t>
                      </a:r>
                      <a:endParaRPr lang="ru-RU" sz="2400" dirty="0"/>
                    </a:p>
                  </a:txBody>
                  <a:tcPr/>
                </a:tc>
                <a:tc>
                  <a:txBody>
                    <a:bodyPr/>
                    <a:lstStyle/>
                    <a:p>
                      <a:pPr algn="ctr"/>
                      <a:r>
                        <a:rPr lang="ru-RU" sz="2400" dirty="0" smtClean="0"/>
                        <a:t>43.09</a:t>
                      </a:r>
                      <a:endParaRPr lang="ru-RU" sz="2400" dirty="0"/>
                    </a:p>
                  </a:txBody>
                  <a:tcPr/>
                </a:tc>
                <a:tc>
                  <a:txBody>
                    <a:bodyPr/>
                    <a:lstStyle/>
                    <a:p>
                      <a:pPr algn="ctr"/>
                      <a:r>
                        <a:rPr lang="ru-RU" sz="2400" dirty="0" smtClean="0"/>
                        <a:t>43.75</a:t>
                      </a:r>
                      <a:endParaRPr lang="ru-RU" sz="2400" dirty="0"/>
                    </a:p>
                  </a:txBody>
                  <a:tcPr/>
                </a:tc>
                <a:tc>
                  <a:txBody>
                    <a:bodyPr/>
                    <a:lstStyle/>
                    <a:p>
                      <a:pPr algn="ctr"/>
                      <a:r>
                        <a:rPr lang="ru-RU" sz="2400" dirty="0" smtClean="0"/>
                        <a:t>44.45</a:t>
                      </a:r>
                      <a:endParaRPr lang="ru-RU" sz="2400" dirty="0"/>
                    </a:p>
                  </a:txBody>
                  <a:tcPr/>
                </a:tc>
              </a:tr>
            </a:tbl>
          </a:graphicData>
        </a:graphic>
      </p:graphicFrame>
      <p:sp>
        <p:nvSpPr>
          <p:cNvPr id="5" name="Прямоугольник 4"/>
          <p:cNvSpPr/>
          <p:nvPr/>
        </p:nvSpPr>
        <p:spPr>
          <a:xfrm>
            <a:off x="1142976" y="4714884"/>
            <a:ext cx="7000924" cy="2143116"/>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smtClean="0"/>
              <a:t>Достоверных различий в распространенности данной патологии в связи с типом образовательного учреждения не выявлено.</a:t>
            </a:r>
          </a:p>
          <a:p>
            <a:pPr algn="ctr"/>
            <a:r>
              <a:rPr lang="ru-RU" sz="2000" b="1" i="1" dirty="0" smtClean="0"/>
              <a:t>                                                           Лаврентьев О.Э., </a:t>
            </a:r>
          </a:p>
          <a:p>
            <a:pPr algn="ctr"/>
            <a:r>
              <a:rPr lang="ru-RU" sz="2000" b="1" i="1" dirty="0" smtClean="0"/>
              <a:t>                                                           2003, г. Волгоград</a:t>
            </a:r>
            <a:endParaRPr lang="ru-RU" sz="2000" b="1" i="1" dirty="0"/>
          </a:p>
        </p:txBody>
      </p:sp>
      <p:sp>
        <p:nvSpPr>
          <p:cNvPr id="6" name="Прямоугольник 5"/>
          <p:cNvSpPr/>
          <p:nvPr/>
        </p:nvSpPr>
        <p:spPr>
          <a:xfrm>
            <a:off x="1785918" y="4143380"/>
            <a:ext cx="5643602" cy="285752"/>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i="1" dirty="0" smtClean="0"/>
              <a:t>Примечание:</a:t>
            </a:r>
            <a:r>
              <a:rPr lang="ru-RU" dirty="0" smtClean="0"/>
              <a:t> а- массовая школа, б - лицей</a:t>
            </a:r>
            <a:endParaRPr lang="ru-RU"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endParaRPr lang="ru-RU"/>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285984" y="273050"/>
            <a:ext cx="5715016" cy="1155686"/>
          </a:xfrm>
          <a:solidFill>
            <a:schemeClr val="bg1">
              <a:lumMod val="95000"/>
            </a:schemeClr>
          </a:solidFill>
        </p:spPr>
        <p:txBody>
          <a:bodyPr>
            <a:normAutofit/>
          </a:bodyPr>
          <a:lstStyle/>
          <a:p>
            <a:pPr algn="ctr"/>
            <a:r>
              <a:rPr lang="ru-RU" sz="4000" b="1" dirty="0" smtClean="0">
                <a:solidFill>
                  <a:srgbClr val="7030A0"/>
                </a:solidFill>
                <a:latin typeface="Tahoma" pitchFamily="34" charset="0"/>
                <a:cs typeface="Tahoma" pitchFamily="34" charset="0"/>
              </a:rPr>
              <a:t>          Здоровье детей </a:t>
            </a:r>
            <a:br>
              <a:rPr lang="ru-RU" sz="4000" b="1" dirty="0" smtClean="0">
                <a:solidFill>
                  <a:srgbClr val="7030A0"/>
                </a:solidFill>
                <a:latin typeface="Tahoma" pitchFamily="34" charset="0"/>
                <a:cs typeface="Tahoma" pitchFamily="34" charset="0"/>
              </a:rPr>
            </a:br>
            <a:endParaRPr lang="ru-RU" sz="2400" dirty="0"/>
          </a:p>
        </p:txBody>
      </p:sp>
      <p:sp>
        <p:nvSpPr>
          <p:cNvPr id="5" name="Содержимое 4"/>
          <p:cNvSpPr>
            <a:spLocks noGrp="1"/>
          </p:cNvSpPr>
          <p:nvPr>
            <p:ph sz="quarter" idx="2"/>
          </p:nvPr>
        </p:nvSpPr>
        <p:spPr>
          <a:xfrm>
            <a:off x="457200" y="2362200"/>
            <a:ext cx="4471990" cy="3886200"/>
          </a:xfrm>
        </p:spPr>
        <p:txBody>
          <a:bodyPr>
            <a:noAutofit/>
          </a:bodyPr>
          <a:lstStyle/>
          <a:p>
            <a:pPr lvl="0"/>
            <a:r>
              <a:rPr lang="ru-RU" sz="1200" b="1" dirty="0" smtClean="0">
                <a:latin typeface="Times New Roman" pitchFamily="18" charset="0"/>
                <a:cs typeface="Times New Roman" pitchFamily="18" charset="0"/>
              </a:rPr>
              <a:t>Создание </a:t>
            </a:r>
            <a:r>
              <a:rPr lang="ru-RU" sz="1200" b="1" dirty="0" err="1" smtClean="0">
                <a:latin typeface="Times New Roman" pitchFamily="18" charset="0"/>
                <a:cs typeface="Times New Roman" pitchFamily="18" charset="0"/>
              </a:rPr>
              <a:t>здоровьесберегающей</a:t>
            </a:r>
            <a:r>
              <a:rPr lang="ru-RU" sz="1200" b="1" dirty="0" smtClean="0">
                <a:latin typeface="Times New Roman" pitchFamily="18" charset="0"/>
                <a:cs typeface="Times New Roman" pitchFamily="18" charset="0"/>
              </a:rPr>
              <a:t> инфраструктуры ОУ;</a:t>
            </a:r>
          </a:p>
          <a:p>
            <a:pPr lvl="0"/>
            <a:r>
              <a:rPr lang="ru-RU" sz="1200" b="1" dirty="0" smtClean="0">
                <a:latin typeface="Times New Roman" pitchFamily="18" charset="0"/>
                <a:cs typeface="Times New Roman" pitchFamily="18" charset="0"/>
              </a:rPr>
              <a:t>Создание рациональной организации учебного процесса;</a:t>
            </a:r>
          </a:p>
          <a:p>
            <a:pPr lvl="0"/>
            <a:r>
              <a:rPr lang="ru-RU" sz="1200" b="1" dirty="0" smtClean="0">
                <a:latin typeface="Times New Roman" pitchFamily="18" charset="0"/>
                <a:cs typeface="Times New Roman" pitchFamily="18" charset="0"/>
              </a:rPr>
              <a:t>Организация физкультурно-оздоровительной работы с учащимися, педагогами, родителями;</a:t>
            </a:r>
          </a:p>
          <a:p>
            <a:pPr lvl="0"/>
            <a:r>
              <a:rPr lang="ru-RU" sz="1200" b="1" dirty="0" smtClean="0">
                <a:latin typeface="Times New Roman" pitchFamily="18" charset="0"/>
                <a:cs typeface="Times New Roman" pitchFamily="18" charset="0"/>
              </a:rPr>
              <a:t>Организация просветительско-воспитательной работы с учащимися, направленной на формирование ценности здоровья и навыков здорового образа жизни;</a:t>
            </a:r>
          </a:p>
          <a:p>
            <a:pPr lvl="0"/>
            <a:r>
              <a:rPr lang="ru-RU" sz="1200" b="1" dirty="0" smtClean="0">
                <a:latin typeface="Times New Roman" pitchFamily="18" charset="0"/>
                <a:cs typeface="Times New Roman" pitchFamily="18" charset="0"/>
              </a:rPr>
              <a:t>Организация просветительской и методической работы с педагогами, специалистами и родителями, направленной на повышение мотивации укреплять собственное здоровье и информирование об эффективных </a:t>
            </a:r>
            <a:r>
              <a:rPr lang="ru-RU" sz="1200" b="1" dirty="0" err="1" smtClean="0">
                <a:latin typeface="Times New Roman" pitchFamily="18" charset="0"/>
                <a:cs typeface="Times New Roman" pitchFamily="18" charset="0"/>
              </a:rPr>
              <a:t>здоровьесберегающих</a:t>
            </a:r>
            <a:r>
              <a:rPr lang="ru-RU" sz="1200" b="1" dirty="0" smtClean="0">
                <a:latin typeface="Times New Roman" pitchFamily="18" charset="0"/>
                <a:cs typeface="Times New Roman" pitchFamily="18" charset="0"/>
              </a:rPr>
              <a:t> методах, подходах, технологиях;</a:t>
            </a:r>
          </a:p>
          <a:p>
            <a:pPr lvl="0"/>
            <a:r>
              <a:rPr lang="ru-RU" sz="1200" b="1" dirty="0" smtClean="0">
                <a:latin typeface="Times New Roman" pitchFamily="18" charset="0"/>
                <a:cs typeface="Times New Roman" pitchFamily="18" charset="0"/>
              </a:rPr>
              <a:t>Профилактика и динамическое наблюдение за состоянием здоровья, организация необходимой медико-социальной и психолого-педагогической помощи детям и подросткам, консультации специалистов для детей, родителей и педагогов;</a:t>
            </a:r>
          </a:p>
          <a:p>
            <a:pPr lvl="0"/>
            <a:r>
              <a:rPr lang="ru-RU" sz="1200" b="1" dirty="0" smtClean="0">
                <a:latin typeface="Times New Roman" pitchFamily="18" charset="0"/>
                <a:cs typeface="Times New Roman" pitchFamily="18" charset="0"/>
              </a:rPr>
              <a:t>Организация горячего питания, в т.ч. диетического</a:t>
            </a:r>
          </a:p>
          <a:p>
            <a:r>
              <a:rPr lang="ru-RU" sz="1200" b="1" dirty="0" smtClean="0">
                <a:latin typeface="Times New Roman" pitchFamily="18" charset="0"/>
                <a:cs typeface="Times New Roman" pitchFamily="18" charset="0"/>
              </a:rPr>
              <a:t>Программа </a:t>
            </a:r>
            <a:r>
              <a:rPr lang="ru-RU" sz="1200" b="1" dirty="0" err="1" smtClean="0">
                <a:latin typeface="Times New Roman" pitchFamily="18" charset="0"/>
                <a:cs typeface="Times New Roman" pitchFamily="18" charset="0"/>
              </a:rPr>
              <a:t>психолого</a:t>
            </a:r>
            <a:r>
              <a:rPr lang="ru-RU" sz="1200" b="1" dirty="0" smtClean="0">
                <a:latin typeface="Times New Roman" pitchFamily="18" charset="0"/>
                <a:cs typeface="Times New Roman" pitchFamily="18" charset="0"/>
              </a:rPr>
              <a:t>- педагогического сопровождения и адаптации </a:t>
            </a:r>
            <a:r>
              <a:rPr lang="ru-RU" sz="1000" dirty="0" smtClean="0"/>
              <a:t/>
            </a:r>
            <a:br>
              <a:rPr lang="ru-RU" sz="1000" dirty="0" smtClean="0"/>
            </a:br>
            <a:endParaRPr lang="ru-RU" sz="1000" dirty="0"/>
          </a:p>
        </p:txBody>
      </p:sp>
      <p:graphicFrame>
        <p:nvGraphicFramePr>
          <p:cNvPr id="10" name="Содержимое 9"/>
          <p:cNvGraphicFramePr>
            <a:graphicFrameLocks noGrp="1"/>
          </p:cNvGraphicFramePr>
          <p:nvPr>
            <p:ph sz="quarter" idx="4"/>
          </p:nvPr>
        </p:nvGraphicFramePr>
        <p:xfrm>
          <a:off x="5143500" y="3429000"/>
          <a:ext cx="3571876" cy="2001520"/>
        </p:xfrm>
        <a:graphic>
          <a:graphicData uri="http://schemas.openxmlformats.org/drawingml/2006/table">
            <a:tbl>
              <a:tblPr firstRow="1" bandRow="1">
                <a:tableStyleId>{5C22544A-7EE6-4342-B048-85BDC9FD1C3A}</a:tableStyleId>
              </a:tblPr>
              <a:tblGrid>
                <a:gridCol w="1000136"/>
                <a:gridCol w="785802"/>
                <a:gridCol w="892969"/>
                <a:gridCol w="892969"/>
              </a:tblGrid>
              <a:tr h="370840">
                <a:tc>
                  <a:txBody>
                    <a:bodyPr/>
                    <a:lstStyle/>
                    <a:p>
                      <a:pPr algn="ctr"/>
                      <a:r>
                        <a:rPr lang="ru-RU" sz="1400" b="1" dirty="0" smtClean="0">
                          <a:solidFill>
                            <a:schemeClr val="accent3">
                              <a:lumMod val="75000"/>
                            </a:schemeClr>
                          </a:solidFill>
                          <a:latin typeface="Times New Roman" pitchFamily="18" charset="0"/>
                          <a:cs typeface="Times New Roman" pitchFamily="18" charset="0"/>
                        </a:rPr>
                        <a:t>Группа здоровья</a:t>
                      </a:r>
                      <a:endParaRPr lang="ru-RU" sz="1400" b="1" dirty="0">
                        <a:solidFill>
                          <a:schemeClr val="accent3">
                            <a:lumMod val="75000"/>
                          </a:schemeClr>
                        </a:solidFill>
                        <a:latin typeface="Times New Roman" pitchFamily="18" charset="0"/>
                        <a:cs typeface="Times New Roman" pitchFamily="18" charset="0"/>
                      </a:endParaRPr>
                    </a:p>
                  </a:txBody>
                  <a:tcPr/>
                </a:tc>
                <a:tc>
                  <a:txBody>
                    <a:bodyPr/>
                    <a:lstStyle/>
                    <a:p>
                      <a:pPr algn="ctr"/>
                      <a:r>
                        <a:rPr lang="ru-RU" b="1" dirty="0" smtClean="0">
                          <a:solidFill>
                            <a:schemeClr val="accent3">
                              <a:lumMod val="75000"/>
                            </a:schemeClr>
                          </a:solidFill>
                        </a:rPr>
                        <a:t>2003</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2004</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2005</a:t>
                      </a:r>
                      <a:endParaRPr lang="ru-RU" b="1" dirty="0">
                        <a:solidFill>
                          <a:schemeClr val="accent3">
                            <a:lumMod val="75000"/>
                          </a:schemeClr>
                        </a:solidFill>
                      </a:endParaRPr>
                    </a:p>
                  </a:txBody>
                  <a:tcPr/>
                </a:tc>
              </a:tr>
              <a:tr h="370840">
                <a:tc>
                  <a:txBody>
                    <a:bodyPr/>
                    <a:lstStyle/>
                    <a:p>
                      <a:pPr algn="ctr"/>
                      <a:r>
                        <a:rPr lang="ru-RU" b="1" dirty="0" smtClean="0">
                          <a:solidFill>
                            <a:schemeClr val="accent3">
                              <a:lumMod val="75000"/>
                            </a:schemeClr>
                          </a:solidFill>
                        </a:rPr>
                        <a:t>1</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35</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35</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36</a:t>
                      </a:r>
                      <a:endParaRPr lang="ru-RU" b="1" dirty="0">
                        <a:solidFill>
                          <a:schemeClr val="accent3">
                            <a:lumMod val="75000"/>
                          </a:schemeClr>
                        </a:solidFill>
                      </a:endParaRPr>
                    </a:p>
                  </a:txBody>
                  <a:tcPr/>
                </a:tc>
              </a:tr>
              <a:tr h="370840">
                <a:tc>
                  <a:txBody>
                    <a:bodyPr/>
                    <a:lstStyle/>
                    <a:p>
                      <a:pPr algn="ctr"/>
                      <a:r>
                        <a:rPr lang="ru-RU" b="1" dirty="0" smtClean="0">
                          <a:solidFill>
                            <a:schemeClr val="accent3">
                              <a:lumMod val="75000"/>
                            </a:schemeClr>
                          </a:solidFill>
                        </a:rPr>
                        <a:t>2</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34</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37</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37</a:t>
                      </a:r>
                      <a:endParaRPr lang="ru-RU" b="1" dirty="0">
                        <a:solidFill>
                          <a:schemeClr val="accent3">
                            <a:lumMod val="75000"/>
                          </a:schemeClr>
                        </a:solidFill>
                      </a:endParaRPr>
                    </a:p>
                  </a:txBody>
                  <a:tcPr/>
                </a:tc>
              </a:tr>
              <a:tr h="370840">
                <a:tc>
                  <a:txBody>
                    <a:bodyPr/>
                    <a:lstStyle/>
                    <a:p>
                      <a:pPr algn="ctr"/>
                      <a:r>
                        <a:rPr lang="ru-RU" b="1" dirty="0" smtClean="0">
                          <a:solidFill>
                            <a:schemeClr val="accent3">
                              <a:lumMod val="75000"/>
                            </a:schemeClr>
                          </a:solidFill>
                        </a:rPr>
                        <a:t>3</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31</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28</a:t>
                      </a:r>
                      <a:endParaRPr lang="ru-RU" b="1" dirty="0">
                        <a:solidFill>
                          <a:schemeClr val="accent3">
                            <a:lumMod val="75000"/>
                          </a:schemeClr>
                        </a:solidFill>
                      </a:endParaRPr>
                    </a:p>
                  </a:txBody>
                  <a:tcPr/>
                </a:tc>
                <a:tc>
                  <a:txBody>
                    <a:bodyPr/>
                    <a:lstStyle/>
                    <a:p>
                      <a:pPr algn="ctr"/>
                      <a:r>
                        <a:rPr lang="ru-RU" b="1" dirty="0" smtClean="0">
                          <a:solidFill>
                            <a:schemeClr val="accent3">
                              <a:lumMod val="75000"/>
                            </a:schemeClr>
                          </a:solidFill>
                        </a:rPr>
                        <a:t>27</a:t>
                      </a:r>
                      <a:endParaRPr lang="ru-RU" b="1" dirty="0">
                        <a:solidFill>
                          <a:schemeClr val="accent3">
                            <a:lumMod val="75000"/>
                          </a:schemeClr>
                        </a:solidFill>
                      </a:endParaRPr>
                    </a:p>
                  </a:txBody>
                  <a:tcPr/>
                </a:tc>
              </a:tr>
              <a:tr h="370840">
                <a:tc>
                  <a:txBody>
                    <a:bodyPr/>
                    <a:lstStyle/>
                    <a:p>
                      <a:pPr algn="ctr"/>
                      <a:endParaRPr lang="ru-RU" b="1">
                        <a:solidFill>
                          <a:schemeClr val="accent3">
                            <a:lumMod val="75000"/>
                          </a:schemeClr>
                        </a:solidFill>
                      </a:endParaRPr>
                    </a:p>
                  </a:txBody>
                  <a:tcPr/>
                </a:tc>
                <a:tc>
                  <a:txBody>
                    <a:bodyPr/>
                    <a:lstStyle/>
                    <a:p>
                      <a:pPr algn="ctr"/>
                      <a:endParaRPr lang="ru-RU" b="1">
                        <a:solidFill>
                          <a:schemeClr val="accent3">
                            <a:lumMod val="75000"/>
                          </a:schemeClr>
                        </a:solidFill>
                      </a:endParaRPr>
                    </a:p>
                  </a:txBody>
                  <a:tcPr/>
                </a:tc>
                <a:tc>
                  <a:txBody>
                    <a:bodyPr/>
                    <a:lstStyle/>
                    <a:p>
                      <a:pPr algn="ctr"/>
                      <a:endParaRPr lang="ru-RU" b="1">
                        <a:solidFill>
                          <a:schemeClr val="accent3">
                            <a:lumMod val="75000"/>
                          </a:schemeClr>
                        </a:solidFill>
                      </a:endParaRPr>
                    </a:p>
                  </a:txBody>
                  <a:tcPr/>
                </a:tc>
                <a:tc>
                  <a:txBody>
                    <a:bodyPr/>
                    <a:lstStyle/>
                    <a:p>
                      <a:pPr algn="ctr"/>
                      <a:endParaRPr lang="ru-RU" b="1" dirty="0">
                        <a:solidFill>
                          <a:schemeClr val="accent3">
                            <a:lumMod val="75000"/>
                          </a:schemeClr>
                        </a:solidFill>
                      </a:endParaRPr>
                    </a:p>
                  </a:txBody>
                  <a:tcPr/>
                </a:tc>
              </a:tr>
            </a:tbl>
          </a:graphicData>
        </a:graphic>
      </p:graphicFrame>
      <p:sp>
        <p:nvSpPr>
          <p:cNvPr id="7" name="Текст 6"/>
          <p:cNvSpPr>
            <a:spLocks noGrp="1"/>
          </p:cNvSpPr>
          <p:nvPr>
            <p:ph type="body" sz="quarter" idx="1"/>
          </p:nvPr>
        </p:nvSpPr>
        <p:spPr>
          <a:xfrm>
            <a:off x="457200" y="1569720"/>
            <a:ext cx="4543428" cy="644834"/>
          </a:xfrm>
          <a:solidFill>
            <a:schemeClr val="accent3">
              <a:lumMod val="60000"/>
              <a:lumOff val="40000"/>
            </a:schemeClr>
          </a:solidFill>
        </p:spPr>
        <p:txBody>
          <a:bodyPr/>
          <a:lstStyle/>
          <a:p>
            <a:pPr algn="ctr"/>
            <a:r>
              <a:rPr lang="ru-RU" dirty="0" smtClean="0"/>
              <a:t>Программа «Здоровье школьников»</a:t>
            </a:r>
            <a:endParaRPr lang="ru-RU" dirty="0"/>
          </a:p>
        </p:txBody>
      </p:sp>
      <p:sp>
        <p:nvSpPr>
          <p:cNvPr id="8" name="Текст 7"/>
          <p:cNvSpPr>
            <a:spLocks noGrp="1"/>
          </p:cNvSpPr>
          <p:nvPr>
            <p:ph type="body" sz="quarter" idx="3"/>
          </p:nvPr>
        </p:nvSpPr>
        <p:spPr>
          <a:xfrm>
            <a:off x="5143504" y="2285992"/>
            <a:ext cx="3500462" cy="857256"/>
          </a:xfrm>
          <a:solidFill>
            <a:schemeClr val="accent3">
              <a:lumMod val="60000"/>
              <a:lumOff val="40000"/>
            </a:schemeClr>
          </a:solidFill>
        </p:spPr>
        <p:txBody>
          <a:bodyPr/>
          <a:lstStyle/>
          <a:p>
            <a:pPr algn="ctr"/>
            <a:r>
              <a:rPr lang="ru-RU" sz="1800" dirty="0" smtClean="0"/>
              <a:t>Распределение по группам здоровья, %</a:t>
            </a:r>
            <a:endParaRPr lang="ru-RU" sz="1800" dirty="0"/>
          </a:p>
        </p:txBody>
      </p:sp>
      <p:sp>
        <p:nvSpPr>
          <p:cNvPr id="11" name="Трапеция 10"/>
          <p:cNvSpPr/>
          <p:nvPr/>
        </p:nvSpPr>
        <p:spPr>
          <a:xfrm>
            <a:off x="5357818" y="5786454"/>
            <a:ext cx="3500462" cy="857256"/>
          </a:xfrm>
          <a:prstGeom prst="trapezoid">
            <a:avLst/>
          </a:prstGeom>
          <a:solidFill>
            <a:schemeClr val="bg1">
              <a:lumMod val="85000"/>
            </a:schemeClr>
          </a:solidFill>
          <a:ln w="76200">
            <a:solidFill>
              <a:schemeClr val="accent2">
                <a:lumMod val="20000"/>
                <a:lumOff val="8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rgbClr val="7030A0"/>
                </a:solidFill>
                <a:latin typeface="Tahoma" pitchFamily="34" charset="0"/>
                <a:cs typeface="Tahoma" pitchFamily="34" charset="0"/>
              </a:rPr>
              <a:t>гимназия № 94,</a:t>
            </a:r>
          </a:p>
          <a:p>
            <a:pPr algn="ctr"/>
            <a:r>
              <a:rPr lang="ru-RU" b="1" i="1" dirty="0" smtClean="0">
                <a:solidFill>
                  <a:srgbClr val="7030A0"/>
                </a:solidFill>
                <a:latin typeface="Tahoma" pitchFamily="34" charset="0"/>
                <a:cs typeface="Tahoma" pitchFamily="34" charset="0"/>
              </a:rPr>
              <a:t> г. Екатеринбург</a:t>
            </a:r>
            <a:endParaRPr lang="ru-RU" dirty="0"/>
          </a:p>
        </p:txBody>
      </p:sp>
      <p:sp>
        <p:nvSpPr>
          <p:cNvPr id="12" name="Трапеция 11"/>
          <p:cNvSpPr/>
          <p:nvPr/>
        </p:nvSpPr>
        <p:spPr>
          <a:xfrm>
            <a:off x="0" y="214290"/>
            <a:ext cx="2214546" cy="642942"/>
          </a:xfrm>
          <a:prstGeom prst="trapezoid">
            <a:avLst/>
          </a:prstGeom>
          <a:solidFill>
            <a:schemeClr val="bg1">
              <a:lumMod val="85000"/>
            </a:schemeClr>
          </a:solidFill>
          <a:ln w="76200">
            <a:solidFill>
              <a:schemeClr val="accent5">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rgbClr val="7030A0"/>
                </a:solidFill>
              </a:rPr>
              <a:t>пример</a:t>
            </a:r>
            <a:endParaRPr lang="ru-RU" sz="2800" b="1" dirty="0">
              <a:solidFill>
                <a:srgbClr val="7030A0"/>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du.convdocs.org/tw_files2/urls_16/9/d-8158/8158_html_m3ded025f.png"/>
          <p:cNvPicPr>
            <a:picLocks noChangeAspect="1" noChangeArrowheads="1"/>
          </p:cNvPicPr>
          <p:nvPr/>
        </p:nvPicPr>
        <p:blipFill>
          <a:blip r:embed="rId2"/>
          <a:srcRect/>
          <a:stretch>
            <a:fillRect/>
          </a:stretch>
        </p:blipFill>
        <p:spPr bwMode="auto">
          <a:xfrm>
            <a:off x="0" y="804882"/>
            <a:ext cx="9124950" cy="5410200"/>
          </a:xfrm>
          <a:prstGeom prst="rect">
            <a:avLst/>
          </a:prstGeom>
          <a:noFill/>
        </p:spPr>
      </p:pic>
      <p:sp>
        <p:nvSpPr>
          <p:cNvPr id="3" name="Овал 2"/>
          <p:cNvSpPr/>
          <p:nvPr/>
        </p:nvSpPr>
        <p:spPr>
          <a:xfrm>
            <a:off x="0" y="0"/>
            <a:ext cx="2571768" cy="1142984"/>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smtClean="0">
                <a:latin typeface="Tahoma" pitchFamily="34" charset="0"/>
                <a:cs typeface="Tahoma" pitchFamily="34" charset="0"/>
              </a:rPr>
              <a:t>ПРИМЕР</a:t>
            </a:r>
            <a:endParaRPr lang="ru-RU" sz="2000" b="1" dirty="0">
              <a:latin typeface="Tahoma" pitchFamily="34" charset="0"/>
              <a:cs typeface="Tahoma" pitchFamily="34"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fontScale="90000"/>
          </a:bodyPr>
          <a:lstStyle/>
          <a:p>
            <a:pPr algn="ctr"/>
            <a:r>
              <a:rPr lang="ru-RU" b="1" dirty="0" smtClean="0">
                <a:solidFill>
                  <a:srgbClr val="7030A0"/>
                </a:solidFill>
              </a:rPr>
              <a:t>ЗДОРОВЬЕ детей</a:t>
            </a:r>
            <a:br>
              <a:rPr lang="ru-RU" b="1" dirty="0" smtClean="0">
                <a:solidFill>
                  <a:srgbClr val="7030A0"/>
                </a:solidFill>
              </a:rPr>
            </a:br>
            <a:r>
              <a:rPr lang="ru-RU" b="1" dirty="0" smtClean="0">
                <a:solidFill>
                  <a:srgbClr val="7030A0"/>
                </a:solidFill>
              </a:rPr>
              <a:t> (</a:t>
            </a:r>
            <a:r>
              <a:rPr lang="ru-RU" b="1" i="1" dirty="0" smtClean="0">
                <a:solidFill>
                  <a:srgbClr val="7030A0"/>
                </a:solidFill>
              </a:rPr>
              <a:t>распределение по группам здоровья)</a:t>
            </a:r>
            <a:r>
              <a:rPr lang="ru-RU" b="1" dirty="0" smtClean="0">
                <a:solidFill>
                  <a:srgbClr val="7030A0"/>
                </a:solidFill>
              </a:rPr>
              <a:t> в школах разного типа</a:t>
            </a:r>
            <a:endParaRPr lang="ru-RU" b="1" dirty="0">
              <a:solidFill>
                <a:srgbClr val="7030A0"/>
              </a:solidFill>
            </a:endParaRPr>
          </a:p>
        </p:txBody>
      </p:sp>
      <p:graphicFrame>
        <p:nvGraphicFramePr>
          <p:cNvPr id="6" name="Содержимое 5"/>
          <p:cNvGraphicFramePr>
            <a:graphicFrameLocks noGrp="1"/>
          </p:cNvGraphicFramePr>
          <p:nvPr>
            <p:ph sz="quarter" idx="1"/>
          </p:nvPr>
        </p:nvGraphicFramePr>
        <p:xfrm>
          <a:off x="457200" y="1600200"/>
          <a:ext cx="7467624" cy="3643335"/>
        </p:xfrm>
        <a:graphic>
          <a:graphicData uri="http://schemas.openxmlformats.org/drawingml/2006/table">
            <a:tbl>
              <a:tblPr firstRow="1" bandRow="1">
                <a:tableStyleId>{5C22544A-7EE6-4342-B048-85BDC9FD1C3A}</a:tableStyleId>
              </a:tblPr>
              <a:tblGrid>
                <a:gridCol w="2686040"/>
                <a:gridCol w="2292376"/>
                <a:gridCol w="2489208"/>
              </a:tblGrid>
              <a:tr h="728667">
                <a:tc>
                  <a:txBody>
                    <a:bodyPr/>
                    <a:lstStyle/>
                    <a:p>
                      <a:r>
                        <a:rPr lang="ru-RU" dirty="0" smtClean="0"/>
                        <a:t>Группа здоровья</a:t>
                      </a:r>
                      <a:endParaRPr lang="ru-RU" dirty="0"/>
                    </a:p>
                  </a:txBody>
                  <a:tcPr marL="78996" marR="78996"/>
                </a:tc>
                <a:tc>
                  <a:txBody>
                    <a:bodyPr/>
                    <a:lstStyle/>
                    <a:p>
                      <a:pPr algn="ctr"/>
                      <a:r>
                        <a:rPr lang="ru-RU" dirty="0" smtClean="0"/>
                        <a:t>Массовые школы</a:t>
                      </a:r>
                      <a:endParaRPr lang="ru-RU" dirty="0"/>
                    </a:p>
                  </a:txBody>
                  <a:tcPr marL="78996" marR="78996"/>
                </a:tc>
                <a:tc>
                  <a:txBody>
                    <a:bodyPr/>
                    <a:lstStyle/>
                    <a:p>
                      <a:pPr algn="ctr"/>
                      <a:r>
                        <a:rPr lang="ru-RU" dirty="0" smtClean="0"/>
                        <a:t>Школы нового типа</a:t>
                      </a:r>
                      <a:endParaRPr lang="ru-RU" dirty="0"/>
                    </a:p>
                  </a:txBody>
                  <a:tcPr marL="78996" marR="78996"/>
                </a:tc>
              </a:tr>
              <a:tr h="728667">
                <a:tc>
                  <a:txBody>
                    <a:bodyPr/>
                    <a:lstStyle/>
                    <a:p>
                      <a:r>
                        <a:rPr lang="ru-RU" b="1" i="1" dirty="0" smtClean="0">
                          <a:solidFill>
                            <a:schemeClr val="accent3">
                              <a:lumMod val="50000"/>
                            </a:schemeClr>
                          </a:solidFill>
                        </a:rPr>
                        <a:t>первая</a:t>
                      </a:r>
                      <a:endParaRPr lang="ru-RU" b="1" i="1" dirty="0">
                        <a:solidFill>
                          <a:schemeClr val="accent3">
                            <a:lumMod val="50000"/>
                          </a:schemeClr>
                        </a:solidFill>
                      </a:endParaRPr>
                    </a:p>
                  </a:txBody>
                  <a:tcPr marL="78996" marR="78996"/>
                </a:tc>
                <a:tc>
                  <a:txBody>
                    <a:bodyPr/>
                    <a:lstStyle/>
                    <a:p>
                      <a:pPr algn="ctr"/>
                      <a:r>
                        <a:rPr lang="ru-RU" sz="2800" b="1" dirty="0" smtClean="0"/>
                        <a:t>10.1</a:t>
                      </a:r>
                      <a:endParaRPr lang="ru-RU" sz="2800" b="1" dirty="0"/>
                    </a:p>
                  </a:txBody>
                  <a:tcPr marL="78996" marR="78996"/>
                </a:tc>
                <a:tc>
                  <a:txBody>
                    <a:bodyPr/>
                    <a:lstStyle/>
                    <a:p>
                      <a:pPr algn="ctr"/>
                      <a:r>
                        <a:rPr lang="ru-RU" sz="2800" b="1" dirty="0" smtClean="0">
                          <a:solidFill>
                            <a:srgbClr val="FF0000"/>
                          </a:solidFill>
                        </a:rPr>
                        <a:t>2.3</a:t>
                      </a:r>
                      <a:endParaRPr lang="ru-RU" sz="2800" b="1" dirty="0">
                        <a:solidFill>
                          <a:srgbClr val="FF0000"/>
                        </a:solidFill>
                      </a:endParaRPr>
                    </a:p>
                  </a:txBody>
                  <a:tcPr marL="78996" marR="78996"/>
                </a:tc>
              </a:tr>
              <a:tr h="728667">
                <a:tc>
                  <a:txBody>
                    <a:bodyPr/>
                    <a:lstStyle/>
                    <a:p>
                      <a:r>
                        <a:rPr lang="ru-RU" b="1" i="1" dirty="0" smtClean="0">
                          <a:solidFill>
                            <a:schemeClr val="accent3">
                              <a:lumMod val="50000"/>
                            </a:schemeClr>
                          </a:solidFill>
                        </a:rPr>
                        <a:t>вторая</a:t>
                      </a:r>
                      <a:endParaRPr lang="ru-RU" b="1" i="1" dirty="0">
                        <a:solidFill>
                          <a:schemeClr val="accent3">
                            <a:lumMod val="50000"/>
                          </a:schemeClr>
                        </a:solidFill>
                      </a:endParaRPr>
                    </a:p>
                  </a:txBody>
                  <a:tcPr marL="78996" marR="78996"/>
                </a:tc>
                <a:tc>
                  <a:txBody>
                    <a:bodyPr/>
                    <a:lstStyle/>
                    <a:p>
                      <a:pPr algn="ctr"/>
                      <a:r>
                        <a:rPr lang="ru-RU" sz="2800" b="1" dirty="0" smtClean="0"/>
                        <a:t>38.8</a:t>
                      </a:r>
                      <a:endParaRPr lang="ru-RU" sz="2800" b="1" dirty="0"/>
                    </a:p>
                  </a:txBody>
                  <a:tcPr marL="78996" marR="78996"/>
                </a:tc>
                <a:tc>
                  <a:txBody>
                    <a:bodyPr/>
                    <a:lstStyle/>
                    <a:p>
                      <a:pPr algn="ctr"/>
                      <a:r>
                        <a:rPr lang="ru-RU" sz="2800" b="1" dirty="0" smtClean="0">
                          <a:solidFill>
                            <a:srgbClr val="FF0000"/>
                          </a:solidFill>
                        </a:rPr>
                        <a:t>24.3</a:t>
                      </a:r>
                      <a:endParaRPr lang="ru-RU" sz="2800" b="1" dirty="0">
                        <a:solidFill>
                          <a:srgbClr val="FF0000"/>
                        </a:solidFill>
                      </a:endParaRPr>
                    </a:p>
                  </a:txBody>
                  <a:tcPr marL="78996" marR="78996"/>
                </a:tc>
              </a:tr>
              <a:tr h="728667">
                <a:tc>
                  <a:txBody>
                    <a:bodyPr/>
                    <a:lstStyle/>
                    <a:p>
                      <a:r>
                        <a:rPr lang="ru-RU" b="1" i="1" dirty="0" err="1" smtClean="0">
                          <a:solidFill>
                            <a:schemeClr val="accent3">
                              <a:lumMod val="50000"/>
                            </a:schemeClr>
                          </a:solidFill>
                        </a:rPr>
                        <a:t>Третья+четвертая</a:t>
                      </a:r>
                      <a:endParaRPr lang="ru-RU" b="1" i="1" dirty="0">
                        <a:solidFill>
                          <a:schemeClr val="accent3">
                            <a:lumMod val="50000"/>
                          </a:schemeClr>
                        </a:solidFill>
                      </a:endParaRPr>
                    </a:p>
                  </a:txBody>
                  <a:tcPr marL="78996" marR="78996"/>
                </a:tc>
                <a:tc>
                  <a:txBody>
                    <a:bodyPr/>
                    <a:lstStyle/>
                    <a:p>
                      <a:pPr algn="ctr"/>
                      <a:r>
                        <a:rPr lang="ru-RU" sz="2800" b="1" dirty="0" smtClean="0"/>
                        <a:t>51.1</a:t>
                      </a:r>
                      <a:endParaRPr lang="ru-RU" sz="2800" b="1" dirty="0"/>
                    </a:p>
                  </a:txBody>
                  <a:tcPr marL="78996" marR="78996"/>
                </a:tc>
                <a:tc>
                  <a:txBody>
                    <a:bodyPr/>
                    <a:lstStyle/>
                    <a:p>
                      <a:pPr algn="ctr"/>
                      <a:r>
                        <a:rPr lang="ru-RU" sz="2800" b="1" dirty="0" smtClean="0">
                          <a:solidFill>
                            <a:srgbClr val="FF0000"/>
                          </a:solidFill>
                        </a:rPr>
                        <a:t>73.4</a:t>
                      </a:r>
                      <a:endParaRPr lang="ru-RU" sz="2800" b="1" dirty="0">
                        <a:solidFill>
                          <a:srgbClr val="FF0000"/>
                        </a:solidFill>
                      </a:endParaRPr>
                    </a:p>
                  </a:txBody>
                  <a:tcPr marL="78996" marR="78996"/>
                </a:tc>
              </a:tr>
              <a:tr h="728667">
                <a:tc>
                  <a:txBody>
                    <a:bodyPr/>
                    <a:lstStyle/>
                    <a:p>
                      <a:endParaRPr lang="ru-RU"/>
                    </a:p>
                  </a:txBody>
                  <a:tcPr marL="78996" marR="78996"/>
                </a:tc>
                <a:tc>
                  <a:txBody>
                    <a:bodyPr/>
                    <a:lstStyle/>
                    <a:p>
                      <a:endParaRPr lang="ru-RU"/>
                    </a:p>
                  </a:txBody>
                  <a:tcPr marL="78996" marR="78996"/>
                </a:tc>
                <a:tc>
                  <a:txBody>
                    <a:bodyPr/>
                    <a:lstStyle/>
                    <a:p>
                      <a:endParaRPr lang="ru-RU" dirty="0"/>
                    </a:p>
                  </a:txBody>
                  <a:tcPr marL="78996" marR="78996"/>
                </a:tc>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8596" y="1643050"/>
            <a:ext cx="8429684" cy="2857520"/>
          </a:xfrm>
          <a:solidFill>
            <a:schemeClr val="accent5">
              <a:lumMod val="50000"/>
            </a:schemeClr>
          </a:solidFill>
        </p:spPr>
        <p:txBody>
          <a:bodyPr>
            <a:normAutofit/>
          </a:bodyPr>
          <a:lstStyle/>
          <a:p>
            <a:pPr algn="ctr"/>
            <a:r>
              <a:rPr lang="ru-RU" sz="4800" b="1" i="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ГДЕ??????? </a:t>
            </a:r>
            <a:r>
              <a:rPr lang="ru-RU" sz="4800"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
            </a:r>
            <a:br>
              <a:rPr lang="ru-RU" sz="4800"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br>
            <a:r>
              <a:rPr lang="ru-RU" sz="4800" b="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Условия обучения (пребывания</a:t>
            </a:r>
            <a:r>
              <a:rPr lang="ru-RU" dirty="0" smtClean="0">
                <a:solidFill>
                  <a:schemeClr val="bg1"/>
                </a:solidFill>
                <a:effectLst/>
                <a:latin typeface="Times New Roman" pitchFamily="18" charset="0"/>
                <a:cs typeface="Times New Roman" pitchFamily="18" charset="0"/>
              </a:rPr>
              <a:t>)</a:t>
            </a:r>
            <a:endParaRPr lang="ru-RU" dirty="0">
              <a:solidFill>
                <a:schemeClr val="bg1"/>
              </a:solidFill>
              <a:effectLst/>
              <a:latin typeface="Times New Roman" pitchFamily="18" charset="0"/>
              <a:cs typeface="Times New Roman" pitchFamily="18" charset="0"/>
            </a:endParaRPr>
          </a:p>
        </p:txBody>
      </p:sp>
      <p:sp>
        <p:nvSpPr>
          <p:cNvPr id="3" name="Выгнутая влево стрелка 2"/>
          <p:cNvSpPr/>
          <p:nvPr/>
        </p:nvSpPr>
        <p:spPr>
          <a:xfrm>
            <a:off x="5143504" y="4714884"/>
            <a:ext cx="3071834" cy="128588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8596" y="1643050"/>
            <a:ext cx="8429684" cy="2857520"/>
          </a:xfrm>
          <a:solidFill>
            <a:schemeClr val="accent5">
              <a:lumMod val="50000"/>
            </a:schemeClr>
          </a:solidFill>
        </p:spPr>
        <p:txBody>
          <a:bodyPr>
            <a:normAutofit/>
          </a:bodyPr>
          <a:lstStyle/>
          <a:p>
            <a:pPr algn="ctr"/>
            <a:r>
              <a:rPr lang="ru-RU" sz="4800" b="1" i="1" dirty="0" smtClean="0">
                <a:solidFill>
                  <a:schemeClr val="bg1"/>
                </a:solidFill>
                <a:effectLst/>
                <a:latin typeface="Times New Roman" pitchFamily="18" charset="0"/>
                <a:cs typeface="Times New Roman" pitchFamily="18" charset="0"/>
              </a:rPr>
              <a:t>МЕТОДЫ ИЗУЧЕНИЯ</a:t>
            </a:r>
            <a:r>
              <a:rPr lang="ru-RU" sz="4800" b="1" dirty="0" smtClean="0">
                <a:solidFill>
                  <a:schemeClr val="bg1"/>
                </a:solidFill>
                <a:effectLst/>
                <a:latin typeface="Times New Roman" pitchFamily="18" charset="0"/>
                <a:cs typeface="Times New Roman" pitchFamily="18" charset="0"/>
              </a:rPr>
              <a:t/>
            </a:r>
            <a:br>
              <a:rPr lang="ru-RU" sz="4800" b="1" dirty="0" smtClean="0">
                <a:solidFill>
                  <a:schemeClr val="bg1"/>
                </a:solidFill>
                <a:effectLst/>
                <a:latin typeface="Times New Roman" pitchFamily="18" charset="0"/>
                <a:cs typeface="Times New Roman" pitchFamily="18" charset="0"/>
              </a:rPr>
            </a:br>
            <a:endParaRPr lang="ru-RU" dirty="0">
              <a:solidFill>
                <a:schemeClr val="bg1"/>
              </a:solidFill>
              <a:effectLst/>
              <a:latin typeface="Times New Roman" pitchFamily="18" charset="0"/>
              <a:cs typeface="Times New Roman" pitchFamily="18" charset="0"/>
            </a:endParaRPr>
          </a:p>
        </p:txBody>
      </p:sp>
      <p:sp>
        <p:nvSpPr>
          <p:cNvPr id="3" name="Выгнутая влево стрелка 2"/>
          <p:cNvSpPr/>
          <p:nvPr/>
        </p:nvSpPr>
        <p:spPr>
          <a:xfrm>
            <a:off x="5143504" y="4714884"/>
            <a:ext cx="3071834" cy="128588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85728"/>
            <a:ext cx="8715404" cy="1143008"/>
          </a:xfrm>
          <a:solidFill>
            <a:schemeClr val="accent4">
              <a:lumMod val="20000"/>
              <a:lumOff val="80000"/>
            </a:schemeClr>
          </a:solidFill>
        </p:spPr>
        <p:txBody>
          <a:bodyPr/>
          <a:lstStyle/>
          <a:p>
            <a:pPr algn="ctr"/>
            <a:r>
              <a:rPr lang="ru-RU" b="1" dirty="0" smtClean="0">
                <a:solidFill>
                  <a:srgbClr val="7030A0"/>
                </a:solidFill>
              </a:rPr>
              <a:t>Тема следующей лекции</a:t>
            </a:r>
            <a:endParaRPr lang="ru-RU" b="1" dirty="0">
              <a:solidFill>
                <a:srgbClr val="7030A0"/>
              </a:solidFill>
            </a:endParaRPr>
          </a:p>
        </p:txBody>
      </p:sp>
      <p:sp>
        <p:nvSpPr>
          <p:cNvPr id="3" name="Содержимое 2"/>
          <p:cNvSpPr>
            <a:spLocks noGrp="1"/>
          </p:cNvSpPr>
          <p:nvPr>
            <p:ph idx="1"/>
          </p:nvPr>
        </p:nvSpPr>
        <p:spPr/>
        <p:txBody>
          <a:bodyPr>
            <a:normAutofit/>
          </a:bodyPr>
          <a:lstStyle/>
          <a:p>
            <a:pPr algn="ctr"/>
            <a:endParaRPr lang="ru-RU" sz="4400" b="1" dirty="0" smtClean="0">
              <a:latin typeface="Times New Roman" pitchFamily="18" charset="0"/>
              <a:cs typeface="Times New Roman" pitchFamily="18" charset="0"/>
            </a:endParaRPr>
          </a:p>
        </p:txBody>
      </p:sp>
      <p:pic>
        <p:nvPicPr>
          <p:cNvPr id="4" name="Picture 5" descr="G:\картинки гигиена\N1_31100028100.jpg"/>
          <p:cNvPicPr>
            <a:picLocks noChangeAspect="1" noChangeArrowheads="1"/>
          </p:cNvPicPr>
          <p:nvPr/>
        </p:nvPicPr>
        <p:blipFill>
          <a:blip r:embed="rId2"/>
          <a:srcRect/>
          <a:stretch>
            <a:fillRect/>
          </a:stretch>
        </p:blipFill>
        <p:spPr bwMode="auto">
          <a:xfrm>
            <a:off x="500034" y="1500174"/>
            <a:ext cx="1500187" cy="1500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srcRect/>
          <a:stretch>
            <a:fillRect/>
          </a:stretch>
        </p:blipFill>
        <p:spPr bwMode="auto">
          <a:xfrm>
            <a:off x="381000" y="228600"/>
            <a:ext cx="7848600" cy="6278880"/>
          </a:xfrm>
          <a:prstGeom prst="rect">
            <a:avLst/>
          </a:prstGeom>
          <a:noFill/>
          <a:ln w="9525">
            <a:noFill/>
            <a:miter lim="800000"/>
            <a:headEnd/>
            <a:tailEnd/>
          </a:ln>
          <a:effectLst/>
        </p:spPr>
      </p:pic>
      <p:sp>
        <p:nvSpPr>
          <p:cNvPr id="5" name="TextBox 4"/>
          <p:cNvSpPr txBox="1"/>
          <p:nvPr/>
        </p:nvSpPr>
        <p:spPr>
          <a:xfrm>
            <a:off x="3505200" y="1066800"/>
            <a:ext cx="184731" cy="369332"/>
          </a:xfrm>
          <a:prstGeom prst="rect">
            <a:avLst/>
          </a:prstGeom>
          <a:noFill/>
        </p:spPr>
        <p:txBody>
          <a:bodyPr wrap="none" rtlCol="0">
            <a:spAutoFit/>
          </a:bodyPr>
          <a:lstStyle/>
          <a:p>
            <a:endParaRPr lang="ru-RU" dirty="0"/>
          </a:p>
        </p:txBody>
      </p:sp>
      <p:sp>
        <p:nvSpPr>
          <p:cNvPr id="6" name="TextBox 5"/>
          <p:cNvSpPr txBox="1"/>
          <p:nvPr/>
        </p:nvSpPr>
        <p:spPr>
          <a:xfrm>
            <a:off x="838200" y="1066800"/>
            <a:ext cx="3352800" cy="461665"/>
          </a:xfrm>
          <a:prstGeom prst="rect">
            <a:avLst/>
          </a:prstGeom>
          <a:solidFill>
            <a:schemeClr val="accent4">
              <a:lumMod val="40000"/>
              <a:lumOff val="60000"/>
            </a:schemeClr>
          </a:solidFill>
        </p:spPr>
        <p:txBody>
          <a:bodyPr wrap="square" rtlCol="0">
            <a:spAutoFit/>
          </a:bodyPr>
          <a:lstStyle/>
          <a:p>
            <a:r>
              <a:rPr lang="ru-RU" sz="2400" b="1" dirty="0" smtClean="0">
                <a:solidFill>
                  <a:srgbClr val="C00000"/>
                </a:solidFill>
                <a:latin typeface="Franklin Gothic Book" pitchFamily="34" charset="0"/>
              </a:rPr>
              <a:t> Спасибо за внимание</a:t>
            </a:r>
            <a:endParaRPr lang="ru-RU" sz="2400" b="1" dirty="0">
              <a:solidFill>
                <a:srgbClr val="C00000"/>
              </a:solidFill>
              <a:latin typeface="Franklin Gothic Book" pitchFamily="34" charset="0"/>
            </a:endParaRPr>
          </a:p>
        </p:txBody>
      </p:sp>
      <p:sp>
        <p:nvSpPr>
          <p:cNvPr id="7" name="TextBox 6"/>
          <p:cNvSpPr txBox="1"/>
          <p:nvPr/>
        </p:nvSpPr>
        <p:spPr>
          <a:xfrm>
            <a:off x="5562600" y="5486400"/>
            <a:ext cx="990600" cy="369332"/>
          </a:xfrm>
          <a:prstGeom prst="rect">
            <a:avLst/>
          </a:prstGeom>
          <a:noFill/>
        </p:spPr>
        <p:txBody>
          <a:bodyPr wrap="square" rtlCol="0">
            <a:spAutoFit/>
          </a:bodyPr>
          <a:lstStyle/>
          <a:p>
            <a:endParaRPr lang="ru-RU" dirty="0"/>
          </a:p>
        </p:txBody>
      </p:sp>
      <p:sp>
        <p:nvSpPr>
          <p:cNvPr id="8" name="TextBox 7"/>
          <p:cNvSpPr txBox="1"/>
          <p:nvPr/>
        </p:nvSpPr>
        <p:spPr>
          <a:xfrm>
            <a:off x="4572000" y="5715000"/>
            <a:ext cx="3581400" cy="415498"/>
          </a:xfrm>
          <a:prstGeom prst="rect">
            <a:avLst/>
          </a:prstGeom>
          <a:solidFill>
            <a:schemeClr val="accent4">
              <a:lumMod val="40000"/>
              <a:lumOff val="60000"/>
            </a:schemeClr>
          </a:solidFill>
        </p:spPr>
        <p:txBody>
          <a:bodyPr wrap="square" rtlCol="0">
            <a:spAutoFit/>
          </a:bodyPr>
          <a:lstStyle/>
          <a:p>
            <a:r>
              <a:rPr lang="ru-RU" sz="2100" b="1" dirty="0" smtClean="0">
                <a:solidFill>
                  <a:srgbClr val="7030A0"/>
                </a:solidFill>
                <a:latin typeface="Franklin Gothic Book" pitchFamily="34" charset="0"/>
              </a:rPr>
              <a:t>Семенова Вера Николаевна</a:t>
            </a:r>
            <a:endParaRPr lang="ru-RU" sz="2100" b="1" dirty="0">
              <a:solidFill>
                <a:srgbClr val="7030A0"/>
              </a:solidFill>
              <a:latin typeface="Franklin Gothic Book"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Override>
</file>

<file path=docProps/app.xml><?xml version="1.0" encoding="utf-8"?>
<Properties xmlns="http://schemas.openxmlformats.org/officeDocument/2006/extended-properties" xmlns:vt="http://schemas.openxmlformats.org/officeDocument/2006/docPropsVTypes">
  <Template>Oriel</Template>
  <TotalTime>1074</TotalTime>
  <Words>2759</Words>
  <Application>Microsoft Office PowerPoint</Application>
  <PresentationFormat>Экран (4:3)</PresentationFormat>
  <Paragraphs>487</Paragraphs>
  <Slides>78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78</vt:i4>
      </vt:variant>
    </vt:vector>
  </HeadingPairs>
  <TitlesOfParts>
    <vt:vector size="79" baseType="lpstr">
      <vt:lpstr>Эркер</vt:lpstr>
      <vt:lpstr>Презентация PowerPoint</vt:lpstr>
      <vt:lpstr>Презентация PowerPoint</vt:lpstr>
      <vt:lpstr>ИЗ РАБОЧЕЙ ПРОГРАММЫ</vt:lpstr>
      <vt:lpstr>      Гигиена обучения</vt:lpstr>
      <vt:lpstr>ЦЕЛЬ</vt:lpstr>
      <vt:lpstr>ЦЕЛЬ. Формирование профессиональных компетенций</vt:lpstr>
      <vt:lpstr>ЦЕЛЬ. Студент должен знать</vt:lpstr>
      <vt:lpstr>ПЛАН (основные положения)</vt:lpstr>
      <vt:lpstr>ИСТОРИЯ  образования в России</vt:lpstr>
      <vt:lpstr>Презентация PowerPoint</vt:lpstr>
      <vt:lpstr>ТИПЫ учебных заведений (образовательных учреждений) в современной России</vt:lpstr>
      <vt:lpstr>ОБРАЗОВАТЕЛЬНЫЕ УЧРЕЖДЕНИЯ</vt:lpstr>
      <vt:lpstr>К истории</vt:lpstr>
      <vt:lpstr>К истории</vt:lpstr>
      <vt:lpstr>К истории</vt:lpstr>
      <vt:lpstr>К истории</vt:lpstr>
      <vt:lpstr>Презентация PowerPoint</vt:lpstr>
      <vt:lpstr>ВКЛАД ШКОЛЫ</vt:lpstr>
      <vt:lpstr>      Динамика нарушений, %</vt:lpstr>
      <vt:lpstr>Презентация PowerPoint</vt:lpstr>
      <vt:lpstr>Презентация PowerPoint</vt:lpstr>
      <vt:lpstr>Презентация PowerPoint</vt:lpstr>
      <vt:lpstr>Плоскостопие у школьников</vt:lpstr>
      <vt:lpstr>ВКЛАД ШКОЛЫ</vt:lpstr>
      <vt:lpstr>«ВКЛАД ШКОЛЫ»в здоровье</vt:lpstr>
      <vt:lpstr>Презентация PowerPoint</vt:lpstr>
      <vt:lpstr>ЗАДАЧА ШКОЛЫ</vt:lpstr>
      <vt:lpstr>ГИГИЕНИЧЕСКИЕ ТРЕБОВАНИЯ</vt:lpstr>
      <vt:lpstr>Гигиенические принципы</vt:lpstr>
      <vt:lpstr>РАБОТОСПОСОБНОСТЬ.  Понятие</vt:lpstr>
      <vt:lpstr>работоспособность</vt:lpstr>
      <vt:lpstr>ДИНАМИКА РАБОТОСПОСОБНОСТИ</vt:lpstr>
      <vt:lpstr>ФАКТОРЫ, ВЛИЯЩИЕ на РАБОТОСПОСОБНОСТЬ</vt:lpstr>
      <vt:lpstr>ТИПЫ умственной работоспособности (по динамике)</vt:lpstr>
      <vt:lpstr>Работоспособность</vt:lpstr>
      <vt:lpstr>Динамика работоспособности. УТОМЛЕНИЕ</vt:lpstr>
      <vt:lpstr>Презентация PowerPoint</vt:lpstr>
      <vt:lpstr>Требования к расписанию</vt:lpstr>
      <vt:lpstr> Максимально допустимая нагрузка, часов в неделю</vt:lpstr>
      <vt:lpstr>ОЦЕНКА УРОКА</vt:lpstr>
      <vt:lpstr>РАСПИСАНИЕ</vt:lpstr>
      <vt:lpstr>Гигиеническая оценка расписания</vt:lpstr>
      <vt:lpstr>Гигиеническая оценка расписания</vt:lpstr>
      <vt:lpstr>Презентация PowerPoint</vt:lpstr>
      <vt:lpstr> Анализ расписания (пример, 2012)</vt:lpstr>
      <vt:lpstr>Презентация PowerPoint</vt:lpstr>
      <vt:lpstr>Требования к уроку</vt:lpstr>
      <vt:lpstr>Презентация PowerPoint</vt:lpstr>
      <vt:lpstr>Особенности урока ФИЗКУЛЬТУРЫ</vt:lpstr>
      <vt:lpstr>ТСО</vt:lpstr>
      <vt:lpstr>ТРУД</vt:lpstr>
      <vt:lpstr>ТРУД, продолжение</vt:lpstr>
      <vt:lpstr>перемены</vt:lpstr>
      <vt:lpstr>Продолжительность домашних заданий</vt:lpstr>
      <vt:lpstr>Обучение в первом классе</vt:lpstr>
      <vt:lpstr>Обучение в первом классе, продолжение</vt:lpstr>
      <vt:lpstr>Презентация PowerPoint</vt:lpstr>
      <vt:lpstr>Презентация PowerPoint</vt:lpstr>
      <vt:lpstr>ЛИЦЕЙ И ГИМНАЗИЯ</vt:lpstr>
      <vt:lpstr>ЛИЦЕЙ И ГИМНАЗИЯ</vt:lpstr>
      <vt:lpstr>ЛИЦЕЙ И ГИМНАЗИЯ</vt:lpstr>
      <vt:lpstr>Презентация PowerPoint</vt:lpstr>
      <vt:lpstr>Презентация PowerPoint</vt:lpstr>
      <vt:lpstr>Образовательные учреждения «нового» типа</vt:lpstr>
      <vt:lpstr>Презентация PowerPoint</vt:lpstr>
      <vt:lpstr>Презентация PowerPoint</vt:lpstr>
      <vt:lpstr>ЗДОРОВЬЕ ДЕТЕЙ </vt:lpstr>
      <vt:lpstr>Здоровье детей в образовательных учреждениях разного типа</vt:lpstr>
      <vt:lpstr>Презентация PowerPoint</vt:lpstr>
      <vt:lpstr>Плоскостопие у школьников</vt:lpstr>
      <vt:lpstr>Презентация PowerPoint</vt:lpstr>
      <vt:lpstr>          Здоровье детей  </vt:lpstr>
      <vt:lpstr>Презентация PowerPoint</vt:lpstr>
      <vt:lpstr>ЗДОРОВЬЕ детей  (распределение по группам здоровья) в школах разного типа</vt:lpstr>
      <vt:lpstr>ГДЕ???????  Условия обучения (пребывания)</vt:lpstr>
      <vt:lpstr>МЕТОДЫ ИЗУЧЕНИЯ </vt:lpstr>
      <vt:lpstr>Тема следующей лекции</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Александр Михеев</dc:creator>
  <cp:lastModifiedBy>Саша</cp:lastModifiedBy>
  <cp:revision>60</cp:revision>
  <dcterms:modified xsi:type="dcterms:W3CDTF">2021-10-10T07:38:22Z</dcterms:modified>
</cp:coreProperties>
</file>