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7" r:id="rId4"/>
    <p:sldId id="278" r:id="rId5"/>
    <p:sldId id="275" r:id="rId6"/>
    <p:sldId id="279" r:id="rId7"/>
    <p:sldId id="286" r:id="rId8"/>
    <p:sldId id="276" r:id="rId9"/>
    <p:sldId id="287" r:id="rId10"/>
    <p:sldId id="285" r:id="rId11"/>
    <p:sldId id="293"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5B106E36-FD25-4E2D-B0AA-010F637433A0}" type="datetimeFigureOut">
              <a:rPr lang="ru-RU" smtClean="0"/>
              <a:pPr/>
              <a:t>10.10.2021</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725C68B6-61C2-468F-89AB-4B9F7531AA68}" type="slidenum">
              <a:rPr lang="ru-RU" smtClean="0"/>
              <a:pPr/>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725C68B6-61C2-468F-89AB-4B9F7531AA68}" type="slidenum">
              <a:rPr lang="ru-RU" smtClean="0"/>
              <a:pPr/>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Содержимое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5B106E36-FD25-4E2D-B0AA-010F637433A0}" type="datetimeFigureOut">
              <a:rPr lang="ru-RU" smtClean="0"/>
              <a:pPr/>
              <a:t>10.10.2021</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725C68B6-61C2-468F-89AB-4B9F7531AA68}" type="slidenum">
              <a:rPr lang="ru-RU" smtClean="0"/>
              <a:pPr/>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15616" y="3573016"/>
            <a:ext cx="6858000" cy="990600"/>
          </a:xfrm>
        </p:spPr>
        <p:txBody>
          <a:bodyPr>
            <a:normAutofit fontScale="90000"/>
          </a:bodyPr>
          <a:lstStyle/>
          <a:p>
            <a:r>
              <a:rPr lang="ru-RU" dirty="0" smtClean="0"/>
              <a:t>Биологический возраст – понятие, критерии, значение в оценке физического развития детей</a:t>
            </a:r>
            <a:endParaRPr lang="ru-RU" dirty="0"/>
          </a:p>
        </p:txBody>
      </p:sp>
      <p:sp>
        <p:nvSpPr>
          <p:cNvPr id="3" name="Подзаголовок 2"/>
          <p:cNvSpPr>
            <a:spLocks noGrp="1"/>
          </p:cNvSpPr>
          <p:nvPr>
            <p:ph type="subTitle" idx="1"/>
          </p:nvPr>
        </p:nvSpPr>
        <p:spPr>
          <a:xfrm>
            <a:off x="1115616" y="5085184"/>
            <a:ext cx="6858000" cy="680814"/>
          </a:xfrm>
        </p:spPr>
        <p:txBody>
          <a:bodyPr>
            <a:normAutofit/>
          </a:bodyPr>
          <a:lstStyle/>
          <a:p>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95536" y="1124744"/>
            <a:ext cx="8229600" cy="4937760"/>
          </a:xfrm>
        </p:spPr>
        <p:txBody>
          <a:bodyPr>
            <a:normAutofit/>
          </a:bodyPr>
          <a:lstStyle/>
          <a:p>
            <a:pPr algn="ctr"/>
            <a:r>
              <a:rPr lang="ru-RU" sz="2000" dirty="0"/>
              <a:t>Биологический возраст, иди возраст развития, может опережать либо отставать от паспортного. При определении биологического возраста учитывают достигнутый отдельным индивидом уровень развития морфологических структур и функций в сравнении со средним хронологическим возрастом той группы, которой соответствует по уровню своего развития. индивидуальные колебания процессов роста и развития и послужили основанием для введения понятия «биологический возраст», или «возраст развития».</a:t>
            </a:r>
          </a:p>
          <a:p>
            <a:endParaRPr lang="ru-RU" sz="2000" dirty="0"/>
          </a:p>
        </p:txBody>
      </p:sp>
      <p:pic>
        <p:nvPicPr>
          <p:cNvPr id="33794" name="Picture 2" descr="http://geronto-psiho.narod.ru/all_anti_aging.jpg"/>
          <p:cNvPicPr>
            <a:picLocks noChangeAspect="1" noChangeArrowheads="1"/>
          </p:cNvPicPr>
          <p:nvPr/>
        </p:nvPicPr>
        <p:blipFill>
          <a:blip r:embed="rId2" cstate="print"/>
          <a:srcRect/>
          <a:stretch>
            <a:fillRect/>
          </a:stretch>
        </p:blipFill>
        <p:spPr bwMode="auto">
          <a:xfrm>
            <a:off x="2602124" y="3939557"/>
            <a:ext cx="3816424" cy="291844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a:t>«</a:t>
            </a:r>
            <a:r>
              <a:rPr lang="ru-RU" sz="2000" b="1" dirty="0"/>
              <a:t>Биологический возраст</a:t>
            </a:r>
            <a:r>
              <a:rPr lang="ru-RU" sz="2000" dirty="0"/>
              <a:t>» можно определить как степень соответствия (несоответствия) морфофункционального статуса данного индивида некоему среднему уровню развития в той или иной «</a:t>
            </a:r>
            <a:r>
              <a:rPr lang="ru-RU" sz="2000" dirty="0" err="1"/>
              <a:t>референтной</a:t>
            </a:r>
            <a:r>
              <a:rPr lang="ru-RU" sz="2000" dirty="0"/>
              <a:t>» группе (возрастно-половой, </a:t>
            </a:r>
            <a:r>
              <a:rPr lang="ru-RU" sz="2000" dirty="0" err="1"/>
              <a:t>этнотерриториальной</a:t>
            </a:r>
            <a:r>
              <a:rPr lang="ru-RU" sz="2000" dirty="0"/>
              <a:t> и т.д.). </a:t>
            </a:r>
            <a:endParaRPr lang="ru-RU" sz="2000" dirty="0" smtClean="0"/>
          </a:p>
          <a:p>
            <a:r>
              <a:rPr lang="ru-RU" sz="2000" dirty="0" smtClean="0"/>
              <a:t>Таким </a:t>
            </a:r>
            <a:r>
              <a:rPr lang="ru-RU" sz="2000" dirty="0"/>
              <a:t>образом, биологический возраст дает оценку индивидуального возрастного статуса. В принципе, такая оценка может производиться с использованием практически любых систем организма, поскольку все они характеризуются определенными изменениями на протяжении всего постнатального онтогенеза. Однако специалисты используют далеко не все из них. Существуют четкие критерии оценки биологического возраста, которые и позволяют производить его сопоставление на самых различных уровнях.</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a:t>Признаки, используемые для оценки биологического возраста, должны удовлетворять целому ряду </a:t>
            </a:r>
            <a:r>
              <a:rPr lang="ru-RU" sz="2000" dirty="0" smtClean="0"/>
              <a:t>требований. </a:t>
            </a:r>
          </a:p>
          <a:p>
            <a:r>
              <a:rPr lang="ru-RU" sz="2000" dirty="0" smtClean="0"/>
              <a:t>Прежде </a:t>
            </a:r>
            <a:r>
              <a:rPr lang="ru-RU" sz="2000" dirty="0"/>
              <a:t>всего, они должны отражать четкие возрастные изменения, которые поддаются описанию или измерению. </a:t>
            </a:r>
            <a:endParaRPr lang="ru-RU" sz="2000" dirty="0" smtClean="0"/>
          </a:p>
          <a:p>
            <a:r>
              <a:rPr lang="ru-RU" sz="2000" dirty="0" smtClean="0"/>
              <a:t>Способ </a:t>
            </a:r>
            <a:r>
              <a:rPr lang="ru-RU" sz="2000" dirty="0"/>
              <a:t>оценки этих изменений не должен наносить вред здоровью испытуемого и вызывать у него неприятные ощущения. </a:t>
            </a:r>
            <a:endParaRPr lang="ru-RU" sz="2000" dirty="0" smtClean="0"/>
          </a:p>
          <a:p>
            <a:r>
              <a:rPr lang="ru-RU" sz="2000" dirty="0" smtClean="0"/>
              <a:t>И</a:t>
            </a:r>
            <a:r>
              <a:rPr lang="ru-RU" sz="2000" dirty="0"/>
              <a:t>, наконец, он должен быть пригоден для скрининга большого количества индивидуумов.</a:t>
            </a:r>
          </a:p>
        </p:txBody>
      </p:sp>
      <p:pic>
        <p:nvPicPr>
          <p:cNvPr id="2" name="Рисунок 1"/>
          <p:cNvPicPr>
            <a:picLocks noChangeAspect="1"/>
          </p:cNvPicPr>
          <p:nvPr/>
        </p:nvPicPr>
        <p:blipFill>
          <a:blip r:embed="rId2"/>
          <a:stretch>
            <a:fillRect/>
          </a:stretch>
        </p:blipFill>
        <p:spPr>
          <a:xfrm>
            <a:off x="3554626" y="4149080"/>
            <a:ext cx="5604057" cy="259308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a:t>Основными критериями биологического возраста считаются:</a:t>
            </a:r>
          </a:p>
          <a:p>
            <a:r>
              <a:rPr lang="ru-RU" sz="2000" dirty="0"/>
              <a:t>1) зрелость, оцениваемая по степени развития вторичных половых признаков;</a:t>
            </a:r>
          </a:p>
          <a:p>
            <a:r>
              <a:rPr lang="ru-RU" sz="2000" dirty="0"/>
              <a:t>2) скелетная </a:t>
            </a:r>
            <a:r>
              <a:rPr lang="ru-RU" sz="2000" dirty="0" smtClean="0"/>
              <a:t>зрелость;</a:t>
            </a:r>
            <a:endParaRPr lang="ru-RU" sz="2000" dirty="0"/>
          </a:p>
          <a:p>
            <a:r>
              <a:rPr lang="ru-RU" sz="2000" dirty="0"/>
              <a:t>3) зубная </a:t>
            </a:r>
            <a:r>
              <a:rPr lang="ru-RU" sz="2000" dirty="0" smtClean="0"/>
              <a:t>зрелость;</a:t>
            </a:r>
            <a:endParaRPr lang="ru-RU" sz="2000" dirty="0"/>
          </a:p>
          <a:p>
            <a:r>
              <a:rPr lang="ru-RU" sz="2000" dirty="0"/>
              <a:t>4) показатели зрелости отдельных физиологических систем организма на основании возрастных изменений микроструктур различных органов;</a:t>
            </a:r>
          </a:p>
          <a:p>
            <a:r>
              <a:rPr lang="ru-RU" sz="2000" dirty="0"/>
              <a:t>5) морфологическая и психологическая зрелость.</a:t>
            </a:r>
          </a:p>
          <a:p>
            <a:endParaRPr lang="ru-RU"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a:t>Половая зрелость оценивается на основании степени развития половых признаков, таких как волосы на лобке и в подмышечных впадинах, набухание сосков, выступание кадыка, мутация голоса, развитие молочных желез и наступление </a:t>
            </a:r>
            <a:r>
              <a:rPr lang="ru-RU" sz="2000" dirty="0" err="1"/>
              <a:t>менархе</a:t>
            </a:r>
            <a:r>
              <a:rPr lang="ru-RU" sz="2000" dirty="0"/>
              <a:t> у девочек</a:t>
            </a:r>
            <a:r>
              <a:rPr lang="ru-RU" sz="2000" dirty="0" smtClean="0"/>
              <a:t>.</a:t>
            </a:r>
          </a:p>
          <a:p>
            <a:endParaRPr lang="ru-RU" sz="2000" dirty="0"/>
          </a:p>
          <a:p>
            <a:r>
              <a:rPr lang="ru-RU" sz="2000" dirty="0"/>
              <a:t>В период скелетной зрелости основными показателями возрастной дифференцировки костей скелета являются центры окостенения, сохранность или закрытие </a:t>
            </a:r>
            <a:r>
              <a:rPr lang="ru-RU" sz="2000" dirty="0" err="1"/>
              <a:t>эпифазарных</a:t>
            </a:r>
            <a:r>
              <a:rPr lang="ru-RU" sz="2000" dirty="0"/>
              <a:t> хрящевых зон роста. </a:t>
            </a:r>
          </a:p>
          <a:p>
            <a:endParaRPr lang="ru-RU" sz="2000" dirty="0"/>
          </a:p>
        </p:txBody>
      </p:sp>
      <p:pic>
        <p:nvPicPr>
          <p:cNvPr id="2" name="Рисунок 1"/>
          <p:cNvPicPr>
            <a:picLocks noChangeAspect="1"/>
          </p:cNvPicPr>
          <p:nvPr/>
        </p:nvPicPr>
        <p:blipFill>
          <a:blip r:embed="rId2"/>
          <a:stretch>
            <a:fillRect/>
          </a:stretch>
        </p:blipFill>
        <p:spPr>
          <a:xfrm>
            <a:off x="6005539" y="4005065"/>
            <a:ext cx="3105056" cy="2852936"/>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lstStyle/>
          <a:p>
            <a:r>
              <a:rPr lang="ru-RU" sz="2000" dirty="0" smtClean="0"/>
              <a:t>  </a:t>
            </a:r>
            <a:endParaRPr lang="ru-RU" dirty="0"/>
          </a:p>
        </p:txBody>
      </p:sp>
      <p:pic>
        <p:nvPicPr>
          <p:cNvPr id="37890" name="Picture 2" descr="https://foggslog.files.wordpress.com/2011/05/2008_01_17_growth-chart.jpeg"/>
          <p:cNvPicPr>
            <a:picLocks noChangeAspect="1" noChangeArrowheads="1"/>
          </p:cNvPicPr>
          <p:nvPr/>
        </p:nvPicPr>
        <p:blipFill>
          <a:blip r:embed="rId2" cstate="print"/>
          <a:srcRect/>
          <a:stretch>
            <a:fillRect/>
          </a:stretch>
        </p:blipFill>
        <p:spPr bwMode="auto">
          <a:xfrm>
            <a:off x="6732240" y="3514280"/>
            <a:ext cx="2396932" cy="3343720"/>
          </a:xfrm>
          <a:prstGeom prst="rect">
            <a:avLst/>
          </a:prstGeom>
          <a:noFill/>
        </p:spPr>
      </p:pic>
      <p:sp>
        <p:nvSpPr>
          <p:cNvPr id="2" name="Прямоугольник 1"/>
          <p:cNvSpPr/>
          <p:nvPr/>
        </p:nvSpPr>
        <p:spPr>
          <a:xfrm>
            <a:off x="678386" y="1223126"/>
            <a:ext cx="8229600" cy="2554545"/>
          </a:xfrm>
          <a:prstGeom prst="rect">
            <a:avLst/>
          </a:prstGeom>
        </p:spPr>
        <p:txBody>
          <a:bodyPr wrap="square">
            <a:spAutoFit/>
          </a:bodyPr>
          <a:lstStyle/>
          <a:p>
            <a:r>
              <a:rPr lang="ru-RU" sz="2000" dirty="0"/>
              <a:t>Зубной возраст определяется на основании числа прорезавшихся и находящихся в состоянии замены молочных зубов у </a:t>
            </a:r>
            <a:r>
              <a:rPr lang="ru-RU" sz="2000" dirty="0" smtClean="0"/>
              <a:t>ребенка.</a:t>
            </a:r>
            <a:endParaRPr lang="ru-RU" sz="2000" dirty="0"/>
          </a:p>
          <a:p>
            <a:endParaRPr lang="ru-RU" sz="2000" dirty="0" smtClean="0"/>
          </a:p>
          <a:p>
            <a:r>
              <a:rPr lang="ru-RU" sz="2000" dirty="0" smtClean="0"/>
              <a:t>При </a:t>
            </a:r>
            <a:r>
              <a:rPr lang="ru-RU" sz="2000" dirty="0"/>
              <a:t>определении возрастных изменений физиологических и биохимических процессов обращают внимание на темпы обмена. С прекращением ростовых процессов основной обмен снижается</a:t>
            </a:r>
            <a:r>
              <a:rPr lang="ru-RU" sz="2000" dirty="0" smtClean="0"/>
              <a:t>.</a:t>
            </a:r>
            <a:endParaRPr lang="ru-RU" sz="2000" dirty="0"/>
          </a:p>
          <a:p>
            <a:r>
              <a:rPr lang="ru-RU" sz="2000" dirty="0"/>
              <a:t>При осмотре кожных покровов обращают внимание на варикозные расширения и другие отклонения.</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a:t>Морфологическая зрелость оценивается на основании развития опорно-двигательного аппарата ─ мышечной силы, статической выносливости, частоты и координации движений</a:t>
            </a:r>
            <a:r>
              <a:rPr lang="ru-RU" sz="2000" dirty="0" smtClean="0"/>
              <a:t>.</a:t>
            </a:r>
            <a:endParaRPr lang="ru-RU" sz="2000" dirty="0"/>
          </a:p>
          <a:p>
            <a:r>
              <a:rPr lang="ru-RU" sz="2000" dirty="0"/>
              <a:t>С морфологической и физиологической зрелостью тесно связана школьная зрелость, под которой подразумевают степень психофизиологической и морфологической зрелости, достаточную для начала школьного обучения</a:t>
            </a:r>
            <a:r>
              <a:rPr lang="ru-RU" sz="2000" dirty="0" smtClean="0"/>
              <a:t>.</a:t>
            </a:r>
            <a:endParaRPr lang="ru-RU" sz="2000" dirty="0"/>
          </a:p>
          <a:p>
            <a:r>
              <a:rPr lang="ru-RU" sz="2000" dirty="0"/>
              <a:t>Оценка морфологической зрелости основана на изменении пропорций тела, происходящем от того, что замедляется рост головы и шеи, но ускоряется рост </a:t>
            </a:r>
            <a:r>
              <a:rPr lang="ru-RU" sz="2000" dirty="0" smtClean="0"/>
              <a:t>конечностей.</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sz="2000" dirty="0" smtClean="0"/>
              <a:t>О </a:t>
            </a:r>
            <a:r>
              <a:rPr lang="ru-RU" sz="2000" dirty="0"/>
              <a:t>психофизиологической зрелости судят по результатам выполнения тестов Керна ─ </a:t>
            </a:r>
            <a:r>
              <a:rPr lang="ru-RU" sz="2000" dirty="0" err="1"/>
              <a:t>Ирасека</a:t>
            </a:r>
            <a:r>
              <a:rPr lang="ru-RU" sz="2000" dirty="0"/>
              <a:t>. Оценка морфологической </a:t>
            </a:r>
            <a:r>
              <a:rPr lang="ru-RU" sz="2000" dirty="0" smtClean="0"/>
              <a:t>зрелости основана </a:t>
            </a:r>
            <a:r>
              <a:rPr lang="ru-RU" sz="2000" dirty="0"/>
              <a:t>на изменении пропорций тела, происходящем от того, что замедляется рост головы и шеи, но ускоряется рост конечностей. На основании этого морфологическими показателями школьной зрелости служат три индекса и «филиппинский тест</a:t>
            </a:r>
            <a:r>
              <a:rPr lang="ru-RU" sz="2000" dirty="0" smtClean="0"/>
              <a:t>».</a:t>
            </a:r>
            <a:endParaRPr lang="ru-RU" sz="2000" dirty="0"/>
          </a:p>
          <a:p>
            <a:r>
              <a:rPr lang="ru-RU" sz="2000" dirty="0"/>
              <a:t>«Филиппинский тест» ─ упражнение, состоящее в проверке того, достает ли ребенок правой рукой, положенной поперек темени, до левого уха </a:t>
            </a:r>
          </a:p>
        </p:txBody>
      </p:sp>
      <p:pic>
        <p:nvPicPr>
          <p:cNvPr id="2" name="Рисунок 1"/>
          <p:cNvPicPr>
            <a:picLocks noChangeAspect="1"/>
          </p:cNvPicPr>
          <p:nvPr/>
        </p:nvPicPr>
        <p:blipFill>
          <a:blip r:embed="rId2"/>
          <a:stretch>
            <a:fillRect/>
          </a:stretch>
        </p:blipFill>
        <p:spPr>
          <a:xfrm>
            <a:off x="2255003" y="3933056"/>
            <a:ext cx="4633994" cy="2687293"/>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Источники:</a:t>
            </a:r>
            <a:endParaRPr lang="ru-RU" dirty="0"/>
          </a:p>
        </p:txBody>
      </p:sp>
      <p:sp>
        <p:nvSpPr>
          <p:cNvPr id="3" name="Содержимое 2"/>
          <p:cNvSpPr>
            <a:spLocks noGrp="1"/>
          </p:cNvSpPr>
          <p:nvPr>
            <p:ph sz="quarter" idx="1"/>
          </p:nvPr>
        </p:nvSpPr>
        <p:spPr/>
        <p:txBody>
          <a:bodyPr/>
          <a:lstStyle/>
          <a:p>
            <a:r>
              <a:rPr lang="en-US" dirty="0"/>
              <a:t>http://studopedia.su/15_71211_biologicheskiy-vozrast.html</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Благодарю за внимание!</a:t>
            </a:r>
            <a:endParaRPr lang="ru-RU" dirty="0"/>
          </a:p>
        </p:txBody>
      </p:sp>
      <p:pic>
        <p:nvPicPr>
          <p:cNvPr id="52226" name="Picture 2" descr="http://sakhaasia.ru/wp-content/uploads/2015/06/dc0f553453df72a13aad0327e98c0e5b.jpg"/>
          <p:cNvPicPr>
            <a:picLocks noChangeAspect="1" noChangeArrowheads="1"/>
          </p:cNvPicPr>
          <p:nvPr/>
        </p:nvPicPr>
        <p:blipFill>
          <a:blip r:embed="rId2" cstate="print"/>
          <a:srcRect/>
          <a:stretch>
            <a:fillRect/>
          </a:stretch>
        </p:blipFill>
        <p:spPr bwMode="auto">
          <a:xfrm>
            <a:off x="2267744" y="1628800"/>
            <a:ext cx="4753238" cy="3764528"/>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105</TotalTime>
  <Words>557</Words>
  <Application>Microsoft Office PowerPoint</Application>
  <PresentationFormat>Экран (4:3)</PresentationFormat>
  <Paragraphs>30</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Начальная</vt:lpstr>
      <vt:lpstr>Биологический возраст – понятие, критерии, значение в оценке физического развития детей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Источники:</vt:lpstr>
      <vt:lpstr>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Биологический возраст – понятие, критерии, значение в оценке физического развития детей</dc:title>
  <dc:creator>Александр Михеев</dc:creator>
  <cp:lastModifiedBy>Саша</cp:lastModifiedBy>
  <cp:revision>13</cp:revision>
  <dcterms:modified xsi:type="dcterms:W3CDTF">2021-10-10T07:40:04Z</dcterms:modified>
</cp:coreProperties>
</file>