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71" r:id="rId8"/>
    <p:sldId id="262" r:id="rId9"/>
    <p:sldId id="263" r:id="rId10"/>
    <p:sldId id="264" r:id="rId11"/>
    <p:sldId id="265" r:id="rId12"/>
    <p:sldId id="266" r:id="rId13"/>
    <p:sldId id="282" r:id="rId14"/>
    <p:sldId id="267" r:id="rId15"/>
    <p:sldId id="268" r:id="rId16"/>
    <p:sldId id="269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2771775" y="6045200"/>
            <a:ext cx="6372225" cy="4318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2771775" y="5397500"/>
            <a:ext cx="6372225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47975" y="5110163"/>
            <a:ext cx="7772400" cy="1109662"/>
          </a:xfrm>
        </p:spPr>
        <p:txBody>
          <a:bodyPr/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6045200"/>
            <a:ext cx="6400800" cy="696913"/>
          </a:xfrm>
        </p:spPr>
        <p:txBody>
          <a:bodyPr/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42988" y="2997200"/>
            <a:ext cx="3744912" cy="36718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40300" y="2997200"/>
            <a:ext cx="3746500" cy="36718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23075" y="2419350"/>
            <a:ext cx="1925638" cy="42497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2988" y="2419350"/>
            <a:ext cx="5627687" cy="42497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04900" y="2419350"/>
            <a:ext cx="7643813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5084763"/>
            <a:ext cx="9144000" cy="19891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folHlink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uk-UA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2988" y="2997200"/>
            <a:ext cx="7643812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47975" y="5157192"/>
            <a:ext cx="6296025" cy="749622"/>
          </a:xfrm>
        </p:spPr>
        <p:txBody>
          <a:bodyPr/>
          <a:lstStyle/>
          <a:p>
            <a:r>
              <a:rPr lang="ru-RU" sz="2400" dirty="0" err="1" smtClean="0">
                <a:latin typeface="Tahoma" charset="0"/>
              </a:rPr>
              <a:t>Соматоскопические</a:t>
            </a:r>
            <a:r>
              <a:rPr lang="ru-RU" sz="2400" dirty="0" smtClean="0">
                <a:latin typeface="Tahoma" charset="0"/>
              </a:rPr>
              <a:t> показатели физического развития. Правила оценки.</a:t>
            </a:r>
            <a:endParaRPr lang="uk-UA" sz="2400" dirty="0">
              <a:latin typeface="Tahoma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6021288"/>
            <a:ext cx="6300787" cy="696913"/>
          </a:xfrm>
        </p:spPr>
        <p:txBody>
          <a:bodyPr/>
          <a:lstStyle/>
          <a:p>
            <a:r>
              <a:rPr lang="ru-RU" sz="2000" dirty="0" smtClean="0"/>
              <a:t>Выполнил: студент 4 курса, 1 группы МПФ</a:t>
            </a:r>
          </a:p>
          <a:p>
            <a:r>
              <a:rPr lang="ru-RU" sz="2000" dirty="0" err="1" smtClean="0">
                <a:solidFill>
                  <a:schemeClr val="bg2">
                    <a:lumMod val="50000"/>
                  </a:schemeClr>
                </a:solidFill>
              </a:rPr>
              <a:t>Закиров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 Руслан Александрович</a:t>
            </a:r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  <a:p>
            <a:endParaRPr lang="uk-UA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2564904"/>
            <a:ext cx="7643812" cy="4104184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400" dirty="0" err="1" smtClean="0"/>
              <a:t>Соматоскопические</a:t>
            </a:r>
            <a:r>
              <a:rPr lang="ru-RU" sz="2400" dirty="0" smtClean="0"/>
              <a:t> или описательные признаки – данные наружного осмотра. Ряд описательных признаков (развитие мускулатуры, степень жироотложения, осанка, форма позвоночника, форма грудной клетки, форма ног, стопы, степень полового созревания) оценивается в баллах. Слабое развитие признака обозначается в 1 балл, среднее – 2, выраженное или большое – 3. </a:t>
            </a:r>
            <a:endParaRPr lang="uk-UA" sz="24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2420888"/>
            <a:ext cx="7643812" cy="4437112"/>
          </a:xfrm>
        </p:spPr>
        <p:txBody>
          <a:bodyPr/>
          <a:lstStyle/>
          <a:p>
            <a:pPr>
              <a:buNone/>
            </a:pPr>
            <a:r>
              <a:rPr lang="ru-RU" sz="2000" dirty="0" smtClean="0"/>
              <a:t>      </a:t>
            </a:r>
            <a:r>
              <a:rPr lang="ru-RU" sz="2000" dirty="0" err="1" smtClean="0"/>
              <a:t>Соматоскопия</a:t>
            </a:r>
            <a:r>
              <a:rPr lang="ru-RU" sz="2000" dirty="0" smtClean="0"/>
              <a:t> выявляет особенности телосложения, осанку и состояние опорно-двигательного аппарата. Особенности телосложения определяются конституцией. Различают три типа конституций: </a:t>
            </a:r>
            <a:r>
              <a:rPr lang="ru-RU" sz="2000" dirty="0" err="1" smtClean="0"/>
              <a:t>нормостенический</a:t>
            </a:r>
            <a:r>
              <a:rPr lang="ru-RU" sz="2000" dirty="0" smtClean="0"/>
              <a:t>, </a:t>
            </a:r>
            <a:r>
              <a:rPr lang="ru-RU" sz="2000" dirty="0" err="1" smtClean="0"/>
              <a:t>гиперстенический</a:t>
            </a:r>
            <a:r>
              <a:rPr lang="ru-RU" sz="2000" dirty="0" smtClean="0"/>
              <a:t> и астенический: </a:t>
            </a:r>
          </a:p>
          <a:p>
            <a:r>
              <a:rPr lang="ru-RU" sz="2000" dirty="0" smtClean="0"/>
              <a:t>у </a:t>
            </a:r>
            <a:r>
              <a:rPr lang="ru-RU" sz="2000" dirty="0" err="1" smtClean="0"/>
              <a:t>нормостеников</a:t>
            </a:r>
            <a:r>
              <a:rPr lang="ru-RU" sz="2000" dirty="0" smtClean="0"/>
              <a:t> существуют определенные пропорции между </a:t>
            </a:r>
            <a:r>
              <a:rPr lang="ru-RU" sz="2000" dirty="0" err="1" smtClean="0"/>
              <a:t>длиннотными</a:t>
            </a:r>
            <a:r>
              <a:rPr lang="ru-RU" sz="2000" dirty="0" smtClean="0"/>
              <a:t> и широтными размерами тела (относительно пропорциональное тело); </a:t>
            </a:r>
          </a:p>
          <a:p>
            <a:r>
              <a:rPr lang="ru-RU" sz="2000" dirty="0" smtClean="0"/>
              <a:t>у гиперстеников пропорции нарушены в сторону увеличения широтных размеров (относительно длинное туловище и короткие; ноги); </a:t>
            </a:r>
          </a:p>
          <a:p>
            <a:r>
              <a:rPr lang="ru-RU" sz="2000" dirty="0" smtClean="0"/>
              <a:t>у астеников пропорции нарушены в сторону увеличения </a:t>
            </a:r>
            <a:r>
              <a:rPr lang="ru-RU" sz="2000" dirty="0" err="1" smtClean="0"/>
              <a:t>длиннотных</a:t>
            </a:r>
            <a:r>
              <a:rPr lang="ru-RU" sz="2000" dirty="0" smtClean="0"/>
              <a:t> размеров (длинные ноги и короткое туловище). </a:t>
            </a:r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/>
              <a:t>Осмотр проводят в трех положениях: спереди, сбоку и сзади:</a:t>
            </a:r>
          </a:p>
          <a:p>
            <a:r>
              <a:rPr lang="ru-RU" sz="2000" dirty="0" smtClean="0"/>
              <a:t> при осмотре спереди обращают внимание на возможные асимметрии лица, шеи, на форму грудной клетки, рук, ног, положение таза; </a:t>
            </a:r>
          </a:p>
          <a:p>
            <a:r>
              <a:rPr lang="ru-RU" sz="2000" dirty="0" smtClean="0"/>
              <a:t> осмотр сбоку позволяет проверить осанку в сагиттальной плоскости (плоская, круглая, сутулая, плосковогнутая, </a:t>
            </a:r>
            <a:r>
              <a:rPr lang="ru-RU" sz="2000" dirty="0" err="1" smtClean="0"/>
              <a:t>кругловогнутая</a:t>
            </a:r>
            <a:r>
              <a:rPr lang="ru-RU" sz="2000" dirty="0" smtClean="0"/>
              <a:t> спина и др.); </a:t>
            </a:r>
          </a:p>
          <a:p>
            <a:r>
              <a:rPr lang="ru-RU" sz="2000" dirty="0" smtClean="0"/>
              <a:t> при осмотре сзади выявляют возможные искривления позвоночника во фронтальной плоскости (сколиоз). 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Осанка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О с а </a:t>
            </a:r>
            <a:r>
              <a:rPr lang="ru-RU" sz="2400" dirty="0" err="1" smtClean="0"/>
              <a:t>н</a:t>
            </a:r>
            <a:r>
              <a:rPr lang="ru-RU" sz="2400" dirty="0" smtClean="0"/>
              <a:t> к а — это привычная поза непринужденно стоящего человека. Нормальная осанка характеризуется умеренно выраженными физиологическими изгибами позвоночника и симметричным расположением всех частей тела. Голова движется прямо, </a:t>
            </a:r>
            <a:r>
              <a:rPr lang="ru-RU" sz="2400" dirty="0" err="1" smtClean="0"/>
              <a:t>надплечья</a:t>
            </a:r>
            <a:r>
              <a:rPr lang="ru-RU" sz="2400" dirty="0" smtClean="0"/>
              <a:t> слегка опущены и отведены назад, руки прилегают к прямому туловищу, ноги разогнуты в коленных и тазобедренных суставах, стопы параллельны или слегка разведены в стороны. 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/>
              <a:t>Нарушения осанки возникают при слабости мышц в любом возрасте. Чаще других развивается сутуловатость. Круглую спину часто называют юношеским кифозом. Круглая и </a:t>
            </a:r>
            <a:r>
              <a:rPr lang="ru-RU" sz="2000" dirty="0" err="1" smtClean="0"/>
              <a:t>кругловогнутая</a:t>
            </a:r>
            <a:r>
              <a:rPr lang="ru-RU" sz="2000" dirty="0" smtClean="0"/>
              <a:t> спина способствуют снижению функции дыхания и кровообращения, Плоская спина снижает рессорную функцию позвоночника. Важно своевременно выявить, нет ли бокового искривления позвоночника — сколиоза. При сколиозе любой локализации на выпуклой стороне искривления пространство между туловищем и опущенными руками (треугольник) менее выражен.</a:t>
            </a:r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Виды оса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432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Форма спины ребен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Грудная клетка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/>
              <a:t>По форме различают цилиндрическую, коническую, плоскую и смешанную грудную клетку </a:t>
            </a:r>
          </a:p>
          <a:p>
            <a:r>
              <a:rPr lang="ru-RU" sz="1600" dirty="0" smtClean="0"/>
              <a:t>При определении ее надо смотреть на ребенка сбоку и спереди в положении, принятом при измерении стоя. </a:t>
            </a:r>
            <a:r>
              <a:rPr lang="ru-RU" sz="1600" i="1" dirty="0" smtClean="0"/>
              <a:t>Цилиндрическая грудная клетка</a:t>
            </a:r>
            <a:r>
              <a:rPr lang="ru-RU" sz="1600" dirty="0" smtClean="0"/>
              <a:t> спереди имеет равномерную форму, нижние ребра со </a:t>
            </a:r>
            <a:r>
              <a:rPr lang="ru-RU" sz="1600" dirty="0" err="1" smtClean="0"/>
              <a:t>средневыраженным</a:t>
            </a:r>
            <a:r>
              <a:rPr lang="ru-RU" sz="1600" dirty="0" smtClean="0"/>
              <a:t> наклоном, </a:t>
            </a:r>
            <a:r>
              <a:rPr lang="ru-RU" sz="1600" dirty="0" err="1" smtClean="0"/>
              <a:t>подгрудинный</a:t>
            </a:r>
            <a:r>
              <a:rPr lang="ru-RU" sz="1600" dirty="0" smtClean="0"/>
              <a:t> угол средней величины (обычно прямой), сбоку верхний и нижние отделы грудной клетки одинаково развиты и широки. </a:t>
            </a:r>
            <a:r>
              <a:rPr lang="ru-RU" sz="1600" i="1" dirty="0" smtClean="0"/>
              <a:t>Коническая грудная клетка</a:t>
            </a:r>
            <a:r>
              <a:rPr lang="ru-RU" sz="1600" dirty="0" smtClean="0"/>
              <a:t> спереди представляется невысокой, нижние ребра имеют малый наклон, реберный угол большой (тупой); при рассмотрении сбоку нижняя часть выступает по сравнению с </a:t>
            </a:r>
            <a:r>
              <a:rPr lang="ru-RU" sz="1600" dirty="0" err="1" smtClean="0"/>
              <a:t>верхней.</a:t>
            </a:r>
            <a:r>
              <a:rPr lang="ru-RU" sz="1600" i="1" dirty="0" err="1" smtClean="0"/>
              <a:t>Плоская</a:t>
            </a:r>
            <a:r>
              <a:rPr lang="ru-RU" sz="1600" i="1" dirty="0" smtClean="0"/>
              <a:t> грудная клетка</a:t>
            </a:r>
            <a:r>
              <a:rPr lang="ru-RU" sz="1600" dirty="0" smtClean="0"/>
              <a:t> спереди представляется уплощенной, удлиненной, нижние ребра наклонны, </a:t>
            </a:r>
            <a:r>
              <a:rPr lang="ru-RU" sz="1600" dirty="0" err="1" smtClean="0"/>
              <a:t>подгрудинный</a:t>
            </a:r>
            <a:r>
              <a:rPr lang="ru-RU" sz="1600" dirty="0" smtClean="0"/>
              <a:t> угол сужен (острый), при рассмотрении сбоку она сужена, сверху до низу одинакова. Помимо этих форм, встречается </a:t>
            </a:r>
            <a:r>
              <a:rPr lang="ru-RU" sz="1600" i="1" dirty="0" smtClean="0"/>
              <a:t>рахитическая, бочкообразная</a:t>
            </a:r>
            <a:r>
              <a:rPr lang="ru-RU" sz="1600" dirty="0" smtClean="0"/>
              <a:t>.</a:t>
            </a:r>
            <a:endParaRPr lang="ru-RU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 descr="Форма грудной клет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9144000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Форма ног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Нормальные ноги при положении пятки вместе, носки врозь соприкасаются в коленях, голенях и пятках. Если ноги в коленях соприкасаются, а в пятках при этом расходятся, они напоминают букву X — Х-образная форма. При расхождении в коленях при сомкнутых пятках ноги напоминают букву О — </a:t>
            </a:r>
            <a:r>
              <a:rPr lang="ru-RU" dirty="0" err="1" smtClean="0"/>
              <a:t>О-образная</a:t>
            </a:r>
            <a:r>
              <a:rPr lang="ru-RU" dirty="0" smtClean="0"/>
              <a:t> форма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Виды формы ног ребен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600" cy="6165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Форма рук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определения формы рук в положении стоя обследуемый должен вытянуть руки вперед ладонями вверх и соединить их так, чтобы мизинцы кистей соприкасались. Если руки прямые, то они не соприкасаются в области локтей, при Х-образной форме — соприкасаются.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Стопы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могут иметь нормальную форму, уплощенную и плоскую. </a:t>
            </a:r>
          </a:p>
          <a:p>
            <a:r>
              <a:rPr lang="ru-RU" sz="2400" dirty="0" smtClean="0"/>
              <a:t>При плоскостопии </a:t>
            </a:r>
            <a:r>
              <a:rPr lang="ru-RU" sz="2400" dirty="0" err="1" smtClean="0"/>
              <a:t>уплощен</a:t>
            </a:r>
            <a:r>
              <a:rPr lang="ru-RU" sz="2400" dirty="0" smtClean="0"/>
              <a:t> свод стоп. Диагностируют плоскостопие по отпечаткам подошвенной поверхности стопы (</a:t>
            </a:r>
            <a:r>
              <a:rPr lang="ru-RU" sz="2400" dirty="0" err="1" smtClean="0"/>
              <a:t>плантография</a:t>
            </a:r>
            <a:r>
              <a:rPr lang="ru-RU" sz="2400" dirty="0" smtClean="0"/>
              <a:t>) и измерению ее размеров (</a:t>
            </a:r>
            <a:r>
              <a:rPr lang="ru-RU" sz="2400" dirty="0" err="1" smtClean="0"/>
              <a:t>подометрия</a:t>
            </a:r>
            <a:r>
              <a:rPr lang="ru-RU" sz="2400" dirty="0" smtClean="0"/>
              <a:t>). Легко определить плоскостопие, когда пациент стоит на стуле на коленях, стопы отвисают. </a:t>
            </a:r>
            <a:endParaRPr lang="ru-RU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Оценка мускулатуры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 </a:t>
            </a:r>
            <a:r>
              <a:rPr lang="ru-RU" sz="2000" b="1" dirty="0" smtClean="0"/>
              <a:t>Оценку мускулатуры</a:t>
            </a:r>
            <a:r>
              <a:rPr lang="ru-RU" sz="2000" dirty="0" smtClean="0"/>
              <a:t> производят по массе и упругости мышечных тканей на верхних и нижних конечностях, туловище, груди, животе и спине. При слабой мускулатуре мышц плеч и голеней их напряжение слабо выражено и едва заметно при сгибании; мышцы груди и спины не развиты. При средней мускулатуре контуры мышц выражены хорошо и во время сгибания достаточно напряжены и упруги. Сильная мускулатура характеризуется хорошо выраженными мышцами не только плеч, бедра и голени, но также спины, грудной клетки и напряжением мышц брюшного пресса.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 </a:t>
            </a:r>
            <a:r>
              <a:rPr lang="ru-RU" b="1" dirty="0" smtClean="0"/>
              <a:t>Жироотложение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 smtClean="0"/>
              <a:t>Жироотложение</a:t>
            </a:r>
            <a:r>
              <a:rPr lang="ru-RU" sz="2400" dirty="0" smtClean="0"/>
              <a:t> считается малым (1) при ясно выраженных очертаниях костей плечевого пояса, лопаток; оттянутая на животе складка кожи очень тонка; заметны межреберные промежутки. При большом жироотложении (3) выражены большие складки на животе, шее, спине и бедрах. При среднем жироотложении рельеф костей не выражен, ребер не видно. </a:t>
            </a:r>
            <a:endParaRPr lang="ru-RU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Половое развитие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 smtClean="0"/>
              <a:t>Половое развитие</a:t>
            </a:r>
            <a:r>
              <a:rPr lang="ru-RU" sz="2400" dirty="0" smtClean="0"/>
              <a:t> имеет большое значение в общей оценке физического развития учащегося. Оно определяется по развитию вторичных половых признаков — волосы на лобке, в подмышечной впадине, на туловище и лице у мальчиков, а у девочек на лобке, в подмышечной впадине, а также по развитию грудных желез и времени появления первой менструации.</a:t>
            </a: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2988" y="2492896"/>
            <a:ext cx="7643812" cy="4176192"/>
          </a:xfrm>
        </p:spPr>
        <p:txBody>
          <a:bodyPr/>
          <a:lstStyle/>
          <a:p>
            <a:r>
              <a:rPr lang="ru-RU" sz="1800" b="1" i="1" dirty="0" smtClean="0"/>
              <a:t>Волосяной покров характеризуется различными стадиями развития: отсутствие волос на лобке (</a:t>
            </a:r>
            <a:r>
              <a:rPr lang="ru-RU" sz="1800" b="1" i="1" dirty="0" err="1" smtClean="0"/>
              <a:t>pubis</a:t>
            </a:r>
            <a:r>
              <a:rPr lang="ru-RU" sz="1800" b="1" i="1" dirty="0" smtClean="0"/>
              <a:t>) обозначается нулем (Р0):</a:t>
            </a:r>
            <a:endParaRPr lang="ru-RU" sz="1800" dirty="0" smtClean="0"/>
          </a:p>
          <a:p>
            <a:r>
              <a:rPr lang="ru-RU" sz="1800" i="1" dirty="0" smtClean="0"/>
              <a:t>первая стадия</a:t>
            </a:r>
            <a:r>
              <a:rPr lang="ru-RU" sz="1800" dirty="0" smtClean="0"/>
              <a:t> — единичные отдельные короткие волосы (P1);</a:t>
            </a:r>
          </a:p>
          <a:p>
            <a:r>
              <a:rPr lang="ru-RU" sz="1800" i="1" dirty="0" smtClean="0"/>
              <a:t>вторая стадия</a:t>
            </a:r>
            <a:r>
              <a:rPr lang="ru-RU" sz="1800" dirty="0" smtClean="0"/>
              <a:t> — волосы на центральном участке лобка более густые и длинные (Р2);</a:t>
            </a:r>
          </a:p>
          <a:p>
            <a:r>
              <a:rPr lang="ru-RU" sz="1800" i="1" dirty="0" smtClean="0"/>
              <a:t>третья стадия </a:t>
            </a:r>
            <a:r>
              <a:rPr lang="ru-RU" sz="1800" dirty="0" smtClean="0"/>
              <a:t>— волосы длинные, густые, вьющиеся на всем треугольнике лобка (</a:t>
            </a:r>
            <a:r>
              <a:rPr lang="ru-RU" sz="1800" dirty="0" err="1" smtClean="0"/>
              <a:t>Рз</a:t>
            </a:r>
            <a:r>
              <a:rPr lang="ru-RU" sz="1800" dirty="0" smtClean="0"/>
              <a:t>);</a:t>
            </a:r>
          </a:p>
          <a:p>
            <a:r>
              <a:rPr lang="ru-RU" sz="1800" i="1" dirty="0" smtClean="0"/>
              <a:t>четвертая стадия</a:t>
            </a:r>
            <a:r>
              <a:rPr lang="ru-RU" sz="1800" dirty="0" smtClean="0"/>
              <a:t> — волосы, расположенные по всей области лобка, переходят на бедра и вдоль белой линии живота, образуя форму ромба (Р4).</a:t>
            </a:r>
          </a:p>
          <a:p>
            <a:r>
              <a:rPr lang="ru-RU" sz="1800" dirty="0" smtClean="0"/>
              <a:t>       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В подмышечной области отсутствие волос обозначается также нулем (А0); первая стадия — единичные волосы (</a:t>
            </a:r>
            <a:r>
              <a:rPr lang="ru-RU" sz="2400" dirty="0" err="1" smtClean="0"/>
              <a:t>Ai</a:t>
            </a:r>
            <a:r>
              <a:rPr lang="ru-RU" sz="2400" dirty="0" smtClean="0"/>
              <a:t>); вторая стадия — волосы более густые на центральном участке подмышечной впадины (А2); третья стадия — волосы густые вьющиеся длинные расположены по всей поверхности подмышечной впадины (А3).</a:t>
            </a:r>
            <a:endParaRPr lang="ru-RU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Оволосение</a:t>
            </a:r>
            <a:r>
              <a:rPr lang="ru-RU" dirty="0" smtClean="0"/>
              <a:t> лица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Стадия 1 (F1) – появление густого пушка над верхней губой</a:t>
            </a:r>
          </a:p>
          <a:p>
            <a:r>
              <a:rPr lang="ru-RU" dirty="0" smtClean="0"/>
              <a:t> Стадия 2 (F2) – появление отдельных жестких волос на лице </a:t>
            </a:r>
          </a:p>
          <a:p>
            <a:r>
              <a:rPr lang="ru-RU" dirty="0" smtClean="0"/>
              <a:t>Стадия 3 (F3) – наличие сформированных усов и бороды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Мутация голоса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Стадия 1 (V1) – ломающийся </a:t>
            </a:r>
          </a:p>
          <a:p>
            <a:r>
              <a:rPr lang="ru-RU" dirty="0" smtClean="0"/>
              <a:t>Стадия 2 (V2) – установившийся мужской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Развитие молочной железы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800" dirty="0" smtClean="0"/>
              <a:t>Стадия 1 (Ma1) – сосок поднят над </a:t>
            </a:r>
            <a:r>
              <a:rPr lang="ru-RU" sz="1800" dirty="0" err="1" smtClean="0"/>
              <a:t>околососковым</a:t>
            </a:r>
            <a:r>
              <a:rPr lang="ru-RU" sz="1800" dirty="0" smtClean="0"/>
              <a:t> кружков, молочная железа не выдается </a:t>
            </a:r>
          </a:p>
          <a:p>
            <a:r>
              <a:rPr lang="ru-RU" sz="1800" dirty="0" smtClean="0"/>
              <a:t>Стадия 2 (Ma2)– сосок и </a:t>
            </a:r>
            <a:r>
              <a:rPr lang="ru-RU" sz="1800" dirty="0" err="1" smtClean="0"/>
              <a:t>околососковый</a:t>
            </a:r>
            <a:r>
              <a:rPr lang="ru-RU" sz="1800" dirty="0" smtClean="0"/>
              <a:t> кружок выступает в виде конуса, молочная железа несколько приподнята </a:t>
            </a:r>
          </a:p>
          <a:p>
            <a:r>
              <a:rPr lang="ru-RU" sz="1800" dirty="0" smtClean="0"/>
              <a:t>Стадия 3 (Ma3)– сосок и </a:t>
            </a:r>
            <a:r>
              <a:rPr lang="ru-RU" sz="1800" dirty="0" err="1" smtClean="0"/>
              <a:t>околососковый</a:t>
            </a:r>
            <a:r>
              <a:rPr lang="ru-RU" sz="1800" dirty="0" smtClean="0"/>
              <a:t> кружок сохраняет форму конуса, молочная железа приподнята на большом пространстве </a:t>
            </a:r>
          </a:p>
          <a:p>
            <a:r>
              <a:rPr lang="ru-RU" sz="1800" dirty="0" smtClean="0"/>
              <a:t>Стадия 4 (Ma4) – сосок поднимается над </a:t>
            </a:r>
            <a:r>
              <a:rPr lang="ru-RU" sz="1800" dirty="0" err="1" smtClean="0"/>
              <a:t>околососковым</a:t>
            </a:r>
            <a:r>
              <a:rPr lang="ru-RU" sz="1800" dirty="0" smtClean="0"/>
              <a:t> кружком, молочная железа сформирована</a:t>
            </a:r>
            <a:endParaRPr lang="ru-RU" sz="1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2988" y="2997200"/>
            <a:ext cx="7643812" cy="3456136"/>
          </a:xfrm>
        </p:spPr>
        <p:txBody>
          <a:bodyPr/>
          <a:lstStyle/>
          <a:p>
            <a:endParaRPr lang="ru-RU"/>
          </a:p>
        </p:txBody>
      </p:sp>
      <p:pic>
        <p:nvPicPr>
          <p:cNvPr id="30722" name="Picture 2" descr="Стадии развития молочной желез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66" cy="5589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564904"/>
            <a:ext cx="7643813" cy="649288"/>
          </a:xfrm>
        </p:spPr>
        <p:txBody>
          <a:bodyPr/>
          <a:lstStyle/>
          <a:p>
            <a:r>
              <a:rPr lang="ru-RU" dirty="0" smtClean="0"/>
              <a:t>Различают 4 степени полового созревания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2988" y="3429000"/>
            <a:ext cx="7643812" cy="3240088"/>
          </a:xfrm>
        </p:spPr>
        <p:txBody>
          <a:bodyPr/>
          <a:lstStyle/>
          <a:p>
            <a:r>
              <a:rPr lang="ru-RU" dirty="0" smtClean="0"/>
              <a:t>Стадия 1 – единичные короткие волосы на лобке и в подмышечной области; у девочек сосок поднимается над </a:t>
            </a:r>
            <a:r>
              <a:rPr lang="ru-RU" dirty="0" err="1" smtClean="0"/>
              <a:t>околососковым</a:t>
            </a:r>
            <a:r>
              <a:rPr lang="ru-RU" dirty="0" smtClean="0"/>
              <a:t> кружком.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Стадия 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волосы более густые и длинные, расположены в центральной части лобка и подмышечной впадины; у девочек </a:t>
            </a:r>
            <a:r>
              <a:rPr lang="ru-RU" dirty="0" err="1" smtClean="0"/>
              <a:t>околососковый</a:t>
            </a:r>
            <a:r>
              <a:rPr lang="ru-RU" dirty="0" smtClean="0"/>
              <a:t> кружок поднят вместе с соском образует конус; у мальчиков появляется растительность на лице, «ломается голос».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Стадия 3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волосы длинные, густые, вьющиеся, занимают треугольник лобка и всю подмышечную область; у девочек молочная железа поднята, сосок и </a:t>
            </a:r>
            <a:r>
              <a:rPr lang="ru-RU" dirty="0" err="1" smtClean="0"/>
              <a:t>околососковый</a:t>
            </a:r>
            <a:r>
              <a:rPr lang="ru-RU" dirty="0" smtClean="0"/>
              <a:t> кружок сохраняют форму конуса, появляется менструация; у мальчиков более густая растительность на лице, голос низкий.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Стадия 4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волосы густые, занимают всю область лобка и подмышечной впадин, у юношей переходит на бедра и вдоль белой линии живота, густая растительность на лице, голос низкий, у девушек молочная железа сформирована, менструации установились.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16">
  <a:themeElements>
    <a:clrScheme name="template 6">
      <a:dk1>
        <a:srgbClr val="0066FF"/>
      </a:dk1>
      <a:lt1>
        <a:srgbClr val="FFFFFF"/>
      </a:lt1>
      <a:dk2>
        <a:srgbClr val="FF0066"/>
      </a:dk2>
      <a:lt2>
        <a:srgbClr val="660033"/>
      </a:lt2>
      <a:accent1>
        <a:srgbClr val="FF99FF"/>
      </a:accent1>
      <a:accent2>
        <a:srgbClr val="FF3399"/>
      </a:accent2>
      <a:accent3>
        <a:srgbClr val="FFFFFF"/>
      </a:accent3>
      <a:accent4>
        <a:srgbClr val="0056DA"/>
      </a:accent4>
      <a:accent5>
        <a:srgbClr val="FFCAFF"/>
      </a:accent5>
      <a:accent6>
        <a:srgbClr val="E72D8A"/>
      </a:accent6>
      <a:hlink>
        <a:srgbClr val="D60093"/>
      </a:hlink>
      <a:folHlink>
        <a:srgbClr val="99CCFF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FF3399"/>
        </a:dk1>
        <a:lt1>
          <a:srgbClr val="FFFFFF"/>
        </a:lt1>
        <a:dk2>
          <a:srgbClr val="000000"/>
        </a:dk2>
        <a:lt2>
          <a:srgbClr val="660033"/>
        </a:lt2>
        <a:accent1>
          <a:srgbClr val="3366FF"/>
        </a:accent1>
        <a:accent2>
          <a:srgbClr val="0000FF"/>
        </a:accent2>
        <a:accent3>
          <a:srgbClr val="FFFFFF"/>
        </a:accent3>
        <a:accent4>
          <a:srgbClr val="DA2A82"/>
        </a:accent4>
        <a:accent5>
          <a:srgbClr val="ADB8FF"/>
        </a:accent5>
        <a:accent6>
          <a:srgbClr val="0000E7"/>
        </a:accent6>
        <a:hlink>
          <a:srgbClr val="D60093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000000"/>
        </a:dk1>
        <a:lt1>
          <a:srgbClr val="FFFFFF"/>
        </a:lt1>
        <a:dk2>
          <a:srgbClr val="CC0066"/>
        </a:dk2>
        <a:lt2>
          <a:srgbClr val="660033"/>
        </a:lt2>
        <a:accent1>
          <a:srgbClr val="FF6699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B8CA"/>
        </a:accent5>
        <a:accent6>
          <a:srgbClr val="0000E7"/>
        </a:accent6>
        <a:hlink>
          <a:srgbClr val="D60093"/>
        </a:hlink>
        <a:folHlink>
          <a:srgbClr val="FF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003399"/>
        </a:dk2>
        <a:lt2>
          <a:srgbClr val="660033"/>
        </a:lt2>
        <a:accent1>
          <a:srgbClr val="0033CC"/>
        </a:accent1>
        <a:accent2>
          <a:srgbClr val="FF3399"/>
        </a:accent2>
        <a:accent3>
          <a:srgbClr val="FFFFFF"/>
        </a:accent3>
        <a:accent4>
          <a:srgbClr val="404040"/>
        </a:accent4>
        <a:accent5>
          <a:srgbClr val="AAADE2"/>
        </a:accent5>
        <a:accent6>
          <a:srgbClr val="E72D8A"/>
        </a:accent6>
        <a:hlink>
          <a:srgbClr val="D60093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FF0066"/>
        </a:dk2>
        <a:lt2>
          <a:srgbClr val="660033"/>
        </a:lt2>
        <a:accent1>
          <a:srgbClr val="0099FF"/>
        </a:accent1>
        <a:accent2>
          <a:srgbClr val="FF3399"/>
        </a:accent2>
        <a:accent3>
          <a:srgbClr val="FFFFFF"/>
        </a:accent3>
        <a:accent4>
          <a:srgbClr val="404040"/>
        </a:accent4>
        <a:accent5>
          <a:srgbClr val="AACAFF"/>
        </a:accent5>
        <a:accent6>
          <a:srgbClr val="E72D8A"/>
        </a:accent6>
        <a:hlink>
          <a:srgbClr val="D60093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FF0066"/>
        </a:dk2>
        <a:lt2>
          <a:srgbClr val="660033"/>
        </a:lt2>
        <a:accent1>
          <a:srgbClr val="FF99FF"/>
        </a:accent1>
        <a:accent2>
          <a:srgbClr val="FF3399"/>
        </a:accent2>
        <a:accent3>
          <a:srgbClr val="FFFFFF"/>
        </a:accent3>
        <a:accent4>
          <a:srgbClr val="404040"/>
        </a:accent4>
        <a:accent5>
          <a:srgbClr val="FFCAFF"/>
        </a:accent5>
        <a:accent6>
          <a:srgbClr val="E72D8A"/>
        </a:accent6>
        <a:hlink>
          <a:srgbClr val="D60093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0066FF"/>
        </a:dk1>
        <a:lt1>
          <a:srgbClr val="FFFFFF"/>
        </a:lt1>
        <a:dk2>
          <a:srgbClr val="FF0066"/>
        </a:dk2>
        <a:lt2>
          <a:srgbClr val="660033"/>
        </a:lt2>
        <a:accent1>
          <a:srgbClr val="FF99FF"/>
        </a:accent1>
        <a:accent2>
          <a:srgbClr val="FF3399"/>
        </a:accent2>
        <a:accent3>
          <a:srgbClr val="FFFFFF"/>
        </a:accent3>
        <a:accent4>
          <a:srgbClr val="0056DA"/>
        </a:accent4>
        <a:accent5>
          <a:srgbClr val="FFCAFF"/>
        </a:accent5>
        <a:accent6>
          <a:srgbClr val="E72D8A"/>
        </a:accent6>
        <a:hlink>
          <a:srgbClr val="D60093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116</Template>
  <TotalTime>63</TotalTime>
  <Words>822</Words>
  <Application>Microsoft Office PowerPoint</Application>
  <PresentationFormat>Экран (4:3)</PresentationFormat>
  <Paragraphs>58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116</vt:lpstr>
      <vt:lpstr>Соматоскопические показатели физического развития. Правила оценки.</vt:lpstr>
      <vt:lpstr>Слайд 2</vt:lpstr>
      <vt:lpstr>Слайд 3</vt:lpstr>
      <vt:lpstr>Слайд 4</vt:lpstr>
      <vt:lpstr>Осанка</vt:lpstr>
      <vt:lpstr>Слайд 6</vt:lpstr>
      <vt:lpstr>Слайд 7</vt:lpstr>
      <vt:lpstr>Слайд 8</vt:lpstr>
      <vt:lpstr>Грудная клетка</vt:lpstr>
      <vt:lpstr>Слайд 10</vt:lpstr>
      <vt:lpstr>Форма ног.</vt:lpstr>
      <vt:lpstr>Слайд 12</vt:lpstr>
      <vt:lpstr>Форма рук</vt:lpstr>
      <vt:lpstr>Стопы</vt:lpstr>
      <vt:lpstr>Оценка мускулатуры</vt:lpstr>
      <vt:lpstr> Жироотложение</vt:lpstr>
      <vt:lpstr>Половое развитие</vt:lpstr>
      <vt:lpstr>Слайд 18</vt:lpstr>
      <vt:lpstr>Слайд 19</vt:lpstr>
      <vt:lpstr>Оволосение лица</vt:lpstr>
      <vt:lpstr>Мутация голоса</vt:lpstr>
      <vt:lpstr>Развитие молочной железы</vt:lpstr>
      <vt:lpstr>Слайд 23</vt:lpstr>
      <vt:lpstr>Различают 4 степени полового созревания</vt:lpstr>
      <vt:lpstr>Стадия 2</vt:lpstr>
      <vt:lpstr>Стадия 3</vt:lpstr>
      <vt:lpstr>Стадия 4 </vt:lpstr>
    </vt:vector>
  </TitlesOfParts>
  <Company>ARSAGERA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Борис</dc:creator>
  <cp:lastModifiedBy>Руслан</cp:lastModifiedBy>
  <cp:revision>9</cp:revision>
  <dcterms:created xsi:type="dcterms:W3CDTF">2013-02-15T12:30:08Z</dcterms:created>
  <dcterms:modified xsi:type="dcterms:W3CDTF">2016-09-15T17:19:13Z</dcterms:modified>
</cp:coreProperties>
</file>