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C6E32-BFB1-459C-8813-8E07FE6D23B5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7BE2E-F5EF-49E9-BB45-6E2CF037CD3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Соматометрические показатели физического развития. Правила их измерения.</a:t>
            </a:r>
            <a:endParaRPr lang="ru-RU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u="sng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МЕТОДЫ ИССЛЕДОВАНИЯ</a:t>
            </a:r>
            <a:br>
              <a:rPr lang="ru-RU" sz="3600" u="sng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u="sng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ФИЗИЧЕСКОГО РАЗВИТИЯ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dirty="0">
                <a:solidFill>
                  <a:schemeClr val="accent4">
                    <a:lumMod val="50000"/>
                  </a:schemeClr>
                </a:solidFill>
              </a:rPr>
            </a:b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</a:rPr>
              <a:t>          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исследования физического развития детей и подростков 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используют </a:t>
            </a:r>
            <a:r>
              <a:rPr lang="ru-RU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следующие показатели: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соматометрические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— длина тела (рост), масса тела,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окружность 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грудной клетки и др.;</a:t>
            </a:r>
          </a:p>
          <a:p>
            <a:r>
              <a:rPr lang="ru-RU" i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физиометрические</a:t>
            </a:r>
            <a:r>
              <a:rPr lang="ru-RU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— жизненная емкость легких, мышечная сила, частота пульса, величина артериального давления и др.;</a:t>
            </a:r>
          </a:p>
          <a:p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соматоскопические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— состояние кожных покровов и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видимыx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слизистых оболочек, степень развития подкожно-жирового слоя, состояние опорно-двигательного аппарата, степень полового развития.</a:t>
            </a:r>
          </a:p>
          <a:p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old.nasha.lv/images/news_images_big/9ba74a0949241e94233a86466c2670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3672" y="1556792"/>
            <a:ext cx="4130328" cy="381642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u="sng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СОМАТОМЕТРИЧЕСКИЕ ПОКАЗАТЕЛИ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4788024" cy="558924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600" b="1" i="1" dirty="0" smtClean="0"/>
              <a:t>     </a:t>
            </a:r>
            <a:r>
              <a:rPr lang="ru-RU" sz="2600" b="1" i="1" u="sng" dirty="0" smtClean="0">
                <a:solidFill>
                  <a:schemeClr val="accent4">
                    <a:lumMod val="50000"/>
                  </a:schemeClr>
                </a:solidFill>
              </a:rPr>
              <a:t>Методика </a:t>
            </a:r>
            <a:r>
              <a:rPr lang="ru-RU" sz="2600" b="1" i="1" u="sng" dirty="0">
                <a:solidFill>
                  <a:schemeClr val="accent4">
                    <a:lumMod val="50000"/>
                  </a:schemeClr>
                </a:solidFill>
              </a:rPr>
              <a:t>антропометрических </a:t>
            </a:r>
            <a:r>
              <a:rPr lang="ru-RU" sz="2600" b="1" i="1" u="sng" dirty="0" smtClean="0">
                <a:solidFill>
                  <a:schemeClr val="accent4">
                    <a:lumMod val="50000"/>
                  </a:schemeClr>
                </a:solidFill>
              </a:rPr>
              <a:t>измерений</a:t>
            </a:r>
          </a:p>
          <a:p>
            <a:pPr algn="just">
              <a:buNone/>
            </a:pPr>
            <a:r>
              <a:rPr lang="ru-RU" sz="2600" dirty="0" smtClean="0">
                <a:solidFill>
                  <a:schemeClr val="accent4">
                    <a:lumMod val="50000"/>
                  </a:schemeClr>
                </a:solidFill>
              </a:rPr>
              <a:t>       Одним </a:t>
            </a:r>
            <a:r>
              <a:rPr lang="ru-RU" sz="2600" dirty="0">
                <a:solidFill>
                  <a:schemeClr val="accent4">
                    <a:lumMod val="50000"/>
                  </a:schemeClr>
                </a:solidFill>
              </a:rPr>
              <a:t>из основных </a:t>
            </a:r>
            <a:r>
              <a:rPr lang="ru-RU" sz="2600" dirty="0" smtClean="0">
                <a:solidFill>
                  <a:schemeClr val="accent4">
                    <a:lumMod val="50000"/>
                  </a:schemeClr>
                </a:solidFill>
              </a:rPr>
              <a:t>требований при проведении антропометрических </a:t>
            </a:r>
            <a:r>
              <a:rPr lang="ru-RU" sz="2600" dirty="0">
                <a:solidFill>
                  <a:schemeClr val="accent4">
                    <a:lumMod val="50000"/>
                  </a:schemeClr>
                </a:solidFill>
              </a:rPr>
              <a:t>исследований является унификация, так как лишь единообразие </a:t>
            </a:r>
            <a:r>
              <a:rPr lang="ru-RU" sz="2600" dirty="0" smtClean="0">
                <a:solidFill>
                  <a:schemeClr val="accent4">
                    <a:lumMod val="50000"/>
                  </a:schemeClr>
                </a:solidFill>
              </a:rPr>
              <a:t>приемов</a:t>
            </a:r>
            <a:r>
              <a:rPr lang="ru-RU" sz="2600" dirty="0">
                <a:solidFill>
                  <a:schemeClr val="accent4">
                    <a:lumMod val="50000"/>
                  </a:schemeClr>
                </a:solidFill>
              </a:rPr>
              <a:t>, использование точного </a:t>
            </a:r>
            <a:r>
              <a:rPr lang="ru-RU" sz="2600" dirty="0" smtClean="0">
                <a:solidFill>
                  <a:schemeClr val="accent4">
                    <a:lumMod val="50000"/>
                  </a:schemeClr>
                </a:solidFill>
              </a:rPr>
              <a:t> предварительно выверенного инструментария </a:t>
            </a:r>
            <a:r>
              <a:rPr lang="ru-RU" sz="2600" dirty="0">
                <a:solidFill>
                  <a:schemeClr val="accent4">
                    <a:lumMod val="50000"/>
                  </a:schemeClr>
                </a:solidFill>
              </a:rPr>
              <a:t>могут обеспечить </a:t>
            </a:r>
            <a:r>
              <a:rPr lang="ru-RU" sz="2600" dirty="0" smtClean="0">
                <a:solidFill>
                  <a:schemeClr val="accent4">
                    <a:lumMod val="50000"/>
                  </a:schemeClr>
                </a:solidFill>
              </a:rPr>
              <a:t> достоверность полученных </a:t>
            </a:r>
            <a:r>
              <a:rPr lang="ru-RU" sz="2600" dirty="0">
                <a:solidFill>
                  <a:schemeClr val="accent4">
                    <a:lumMod val="50000"/>
                  </a:schemeClr>
                </a:solidFill>
              </a:rPr>
              <a:t>результатов.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76672"/>
            <a:ext cx="8712968" cy="604867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1" u="sng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проведении изучения физического развития необходимо соблюдать следующие требования</a:t>
            </a:r>
            <a:r>
              <a:rPr lang="ru-RU" b="1" u="sng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ru-RU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исследования проводятся на раздетом ребенке, который стоит по «стойке смирно»;</a:t>
            </a:r>
          </a:p>
          <a:p>
            <a:pPr algn="just"/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исследования проводят в светлом, теплом помещении в первую половину дня, так как длина тела к концу дня уменьшается на 1-2 см, в связи с уплощением сводов стопы, межпозвоночных хрящей, снижением мускулатуры, а масса тела увеличивается в среднем почти на 1 кг;</a:t>
            </a:r>
          </a:p>
          <a:p>
            <a:pPr algn="just"/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все измерения проводятся между антропометрическими точками;</a:t>
            </a:r>
          </a:p>
          <a:p>
            <a:pPr algn="just"/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антропометрический и медицинский инструментарий должен быть стандартизованным,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метрологически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поверенным, легко подвергаться обработке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дезсредствами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медицинский работник находится справа или спереди от ребенка.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b="1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Соматометрия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включает 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определение длины тела, окружностей и массы тела.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6480720" cy="5472608"/>
          </a:xfrm>
        </p:spPr>
        <p:txBody>
          <a:bodyPr>
            <a:normAutofit/>
          </a:bodyPr>
          <a:lstStyle/>
          <a:p>
            <a:pPr algn="just"/>
            <a:r>
              <a:rPr lang="ru-RU" sz="2000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Длина тела</a:t>
            </a: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является признаком, характеризующим состояние пластических процессов в организме</a:t>
            </a: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измерении </a:t>
            </a:r>
            <a:r>
              <a:rPr lang="ru-RU" sz="20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роста </a:t>
            </a:r>
            <a:r>
              <a:rPr lang="ru-RU" sz="2000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стоя </a:t>
            </a: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обследуемый 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становится на платформу спиной к вертикальной стойке. Он стоит, выпрямившись, подобрав живот и расправив плечи, опустив руки вдоль тела, поставив пятки вместе, носки врозь. При этом обследуемый должен касаться вертикальной стойки пятками, ягодицами и межлопаточной областью. Голова находится в таком положении, при котором нижний край глазницы и верхний край </a:t>
            </a:r>
            <a:r>
              <a:rPr lang="ru-RU" sz="2000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козелка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уха расположены на одной горизонтальной линии. </a:t>
            </a:r>
            <a:endParaRPr lang="ru-RU" sz="20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Необходимо 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следить за тем, чтобы он не </a:t>
            </a:r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прислонялся </a:t>
            </a:r>
            <a:r>
              <a:rPr lang="ru-RU" sz="20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затылком к стойке ростомера. Скользящая планка ростомера опускается до соприкосновения с верхушечной точкой головы.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836712"/>
            <a:ext cx="1979712" cy="5730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forum.easyelectronics.ru/download/file.php?id=20518&amp;sid=b269163a76939ed1abd2ba056d2777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548152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409825"/>
            <a:ext cx="204787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Рост сидя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сопоставлении с другими продольными размерами дает представление о пропорциях тела. При измерении роста сидя деревянным ростомером обследуемый сидит на скамье ростомера выпрямившись, касаясь стойки ягодицами и межлопаточной областью. </a:t>
            </a:r>
            <a:endParaRPr lang="ru-RU" sz="2400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Голова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находится в том же положении, что и при измерении роста сидя. Отсчет ведут от поверхности сидения до верхушечной точки головы 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356992"/>
            <a:ext cx="1609725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://st03.kakprosto.ru/tumb/680/images/article/2011/7/15/1_52551f8abce2852551f8abce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1232" y="3068960"/>
            <a:ext cx="2892768" cy="35730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36712"/>
          </a:xfrm>
        </p:spPr>
        <p:txBody>
          <a:bodyPr>
            <a:normAutofit/>
          </a:bodyPr>
          <a:lstStyle/>
          <a:p>
            <a:r>
              <a:rPr lang="ru-RU" sz="2800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Измерение окружностей</a:t>
            </a:r>
            <a:endParaRPr lang="ru-RU" sz="28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Окружность головы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измеряют наложением ленты спереди по </a:t>
            </a:r>
            <a:r>
              <a:rPr lang="ru-RU" sz="2400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глабелле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сзади по затылочной точке. Становятся перед обследуемым, накладывают нулевое деление ленты на </a:t>
            </a:r>
            <a:r>
              <a:rPr lang="ru-RU" sz="2400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глабеллу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удерживают ее левой рукой. Правой рукой расправляют ленту, накладывают ее сначала на правую височную область, затем на затылок, а затем через левую височную область на </a:t>
            </a:r>
            <a:r>
              <a:rPr lang="ru-RU" sz="2400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глабеллу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482" name="Picture 2" descr="https://im0-tub-ru.yandex.net/i?id=fee121dd1ab7fe07babd2085dc939347&amp;n=33&amp;h=215&amp;w=3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61048"/>
            <a:ext cx="4110817" cy="2736304"/>
          </a:xfrm>
          <a:prstGeom prst="rect">
            <a:avLst/>
          </a:prstGeom>
          <a:noFill/>
        </p:spPr>
      </p:pic>
      <p:pic>
        <p:nvPicPr>
          <p:cNvPr id="20486" name="Picture 6" descr="http://assets.podomatic.net/ts/36/ab/fa/castrato/1400x1400_6882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4221088"/>
            <a:ext cx="2160240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669360"/>
          </a:xfrm>
        </p:spPr>
        <p:txBody>
          <a:bodyPr>
            <a:normAutofit fontScale="40000" lnSpcReduction="20000"/>
          </a:bodyPr>
          <a:lstStyle/>
          <a:p>
            <a:pPr algn="just"/>
            <a:r>
              <a:rPr lang="ru-RU" sz="59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Окружность грудной клетки</a:t>
            </a:r>
            <a:r>
              <a:rPr lang="ru-RU" sz="59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59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характеризует объем тела, развитие грудных и спинных мышц, а также функциональное состояние органов грудной полости. Определяют окружность грудной клетки в состоянии покоя.</a:t>
            </a:r>
          </a:p>
          <a:p>
            <a:pPr algn="just"/>
            <a:r>
              <a:rPr lang="ru-RU" sz="59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более детальной характеристики функций внешнего дыхания окружность грудной клетки измеряется также в фазе максимального вдоха и выдоха. Ленту накладывают сзади под нижними углами лопаток при отведенных в сторону руках. Затем руки опускают, лента соскальзывает, ложится по углам лопаток. Спереди лента проходит через </a:t>
            </a:r>
            <a:r>
              <a:rPr lang="ru-RU" sz="5900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среднегрудинную</a:t>
            </a:r>
            <a:r>
              <a:rPr lang="ru-RU" sz="59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точку. Сначала измеряют окружность груди в паузе; при этом рекомендуется отвлечь внимание ребенка разговором. Затем определяют окружность груди при максимальном вдохе и максимальном выдохе. Разница между значениями окружности при максимальном вдохе и вдохе является показателем экскурсии грудной клетки. Окружность грудной клетки в паузе на 1-2 см больше, чем при выдохе, и значительно меньше, чем при максимальном вдохе. Все три измерения производят последовательно при одномоментном наложении ленты. Точность измерения 0,5 см.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ok-t.ru/helpiksorg/baza2/190004856723.files/image10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268760"/>
            <a:ext cx="6423368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717283"/>
            <a:ext cx="9143999" cy="5423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645024"/>
            <a:ext cx="2024293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4525963"/>
          </a:xfrm>
        </p:spPr>
        <p:txBody>
          <a:bodyPr>
            <a:normAutofit/>
          </a:bodyPr>
          <a:lstStyle/>
          <a:p>
            <a:pPr algn="just"/>
            <a:r>
              <a:rPr lang="ru-RU" sz="28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Окружность плеча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измеряют при расслаблении мышц и при максимальном их напряжении. Ленту накладывают в наиболее утолщенной части двуглавой мышцы правой руки. Сначала измерение производят при свободно опущенной руке и расслабленной мускулатуре, затем при согнутой в локтевом суставе руке и максимальном напряжении мускулатуры. Разница между этими показателями свидетельствует о степени развития мускулатуры.</a:t>
            </a:r>
          </a:p>
        </p:txBody>
      </p:sp>
      <p:pic>
        <p:nvPicPr>
          <p:cNvPr id="24580" name="Picture 4" descr="http://sportfiction.ru/upload/import/books/2e403e32413a3839_21_2e__10423b354238373c_-_343e3c30__37303d4f42384f_41_33303d42353b4f3c38_-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717032"/>
            <a:ext cx="5135338" cy="29187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ru-RU" sz="24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Окружность бедра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измеряют положением ленты сзади под ягодичной складкой, а спереди - так, чтобы сантиметровая лента находилась в одной горизонтальной плоскости. Обследуемый при этом стоит, несколько расставив ноги. Тяжесть тела должна быть равномерно распределена между правой и левой ногой.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2780928"/>
            <a:ext cx="1946341" cy="407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/>
          <a:lstStyle/>
          <a:p>
            <a:pPr algn="just"/>
            <a:r>
              <a:rPr lang="ru-RU" sz="2800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Окружность голени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измеряют в наиболее утолщенной части. Положение исследуемого при измерении голени то же, что и при определении окружности бедра.</a:t>
            </a:r>
          </a:p>
          <a:p>
            <a:endParaRPr lang="ru-RU" dirty="0"/>
          </a:p>
        </p:txBody>
      </p:sp>
      <p:pic>
        <p:nvPicPr>
          <p:cNvPr id="27650" name="Picture 2" descr="http://konspekta.net/studopediaorg/baza1/288943033266.files/image01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2060848"/>
            <a:ext cx="6654462" cy="4617046"/>
          </a:xfrm>
          <a:prstGeom prst="rect">
            <a:avLst/>
          </a:prstGeom>
          <a:noFill/>
        </p:spPr>
      </p:pic>
      <p:pic>
        <p:nvPicPr>
          <p:cNvPr id="27652" name="Picture 4" descr="http://files.studfiles.ru/2706/977/html_9yu0uN6tAB.Uo4j/htmlconvd-GYQ_rf_html_m556dd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780928"/>
            <a:ext cx="4191372" cy="30646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files.studfiles.ru/2706/197/html_cFvm_UG9W8.RAMX/htmlconvd-lCYVah_html_m16617f5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38729"/>
            <a:ext cx="4104456" cy="6819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Измерение массы тела</a:t>
            </a:r>
            <a: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052736"/>
            <a:ext cx="5112568" cy="5805264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Масса тела выражает суммарное развитие костно-мышечного аппарата, подкожного жирового слоя и внутренних органов. Взвешивание производят на рычажных медицинских весах типа </a:t>
            </a:r>
            <a:r>
              <a:rPr lang="ru-RU" sz="2400" dirty="0" err="1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Фербенис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Взвешивают детей и подростков натощак, без одежды и обуви. При взвешивании обследуемый становится на середину площади весов и стоит спокойно. Перемещением гирь устанавливают равновесие. Точность измерения до 100 г.</a:t>
            </a:r>
          </a:p>
          <a:p>
            <a:endParaRPr lang="ru-RU" dirty="0"/>
          </a:p>
        </p:txBody>
      </p:sp>
      <p:pic>
        <p:nvPicPr>
          <p:cNvPr id="28674" name="Picture 2" descr="http://pandia.ru/text/78/478/images/image015_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412776"/>
            <a:ext cx="2868459" cy="49754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7631889" cy="5080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800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http://novgorod.dasportu.ru/assets/images/companies/35718/fit-t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780928"/>
            <a:ext cx="5153169" cy="34305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282</Words>
  <Application>Microsoft Office PowerPoint</Application>
  <PresentationFormat>Экран (4:3)</PresentationFormat>
  <Paragraphs>32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Соматометрические показатели физического развития. Правила их измерения.</vt:lpstr>
      <vt:lpstr>МЕТОДЫ ИССЛЕДОВАНИЯ ФИЗИЧЕСКОГО РАЗВИТИЯ </vt:lpstr>
      <vt:lpstr>СОМАТОМЕТРИЧЕСКИЕ ПОКАЗАТЕЛИ</vt:lpstr>
      <vt:lpstr>Презентация PowerPoint</vt:lpstr>
      <vt:lpstr>Соматометрия включает определение длины тела, окружностей и массы тела.</vt:lpstr>
      <vt:lpstr>Презентация PowerPoint</vt:lpstr>
      <vt:lpstr>Презентация PowerPoint</vt:lpstr>
      <vt:lpstr>б) Измерение окружностей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в) Измерение массы тела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Соматометрические показатели физического развития. Правила их измерения.</dc:title>
  <dc:creator>Xenia</dc:creator>
  <cp:lastModifiedBy>Саша</cp:lastModifiedBy>
  <cp:revision>10</cp:revision>
  <dcterms:created xsi:type="dcterms:W3CDTF">2016-09-15T13:51:24Z</dcterms:created>
  <dcterms:modified xsi:type="dcterms:W3CDTF">2021-10-10T07:41:25Z</dcterms:modified>
</cp:coreProperties>
</file>