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  <p:sp>
        <p:nvSpPr>
          <p:cNvPr id="32" name="Прямоугольник 31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9" name="Прямоугольник 38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1" name="Прямоугольник 40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42" name="Прямоугольник 41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914400" y="4343400"/>
            <a:ext cx="7772400" cy="1975104"/>
          </a:xfrm>
        </p:spPr>
        <p:txBody>
          <a:bodyPr/>
          <a:lstStyle>
            <a:lvl1pPr marR="9144" algn="l">
              <a:defRPr sz="4000" b="1" cap="all" spc="0" baseline="0">
                <a:effectLst>
                  <a:reflection blurRad="12700" stA="34000" endA="740" endPos="53000" dir="5400000" sy="-100000" algn="bl" rotWithShape="0"/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914400" y="2834640"/>
            <a:ext cx="7772400" cy="1508760"/>
          </a:xfrm>
        </p:spPr>
        <p:txBody>
          <a:bodyPr lIns="100584" tIns="45720" anchor="b"/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56" name="Прямоугольник 55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5" name="Прямоугольник 64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6" name="Прямоугольник 65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7" name="Прямоугольник 66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Полилиния 13"/>
          <p:cNvSpPr>
            <a:spLocks/>
          </p:cNvSpPr>
          <p:nvPr/>
        </p:nvSpPr>
        <p:spPr bwMode="auto">
          <a:xfrm>
            <a:off x="4828952" y="1073888"/>
            <a:ext cx="4322136" cy="5791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3648"/>
              </a:cxn>
              <a:cxn ang="0">
                <a:pos x="720" y="2016"/>
              </a:cxn>
              <a:cxn ang="0">
                <a:pos x="2736" y="0"/>
              </a:cxn>
              <a:cxn ang="0">
                <a:pos x="2736" y="96"/>
              </a:cxn>
              <a:cxn ang="0">
                <a:pos x="744" y="2038"/>
              </a:cxn>
              <a:cxn ang="0">
                <a:pos x="48" y="3648"/>
              </a:cxn>
              <a:cxn ang="0">
                <a:pos x="0" y="3648"/>
              </a:cxn>
            </a:cxnLst>
            <a:rect l="0" t="0" r="0" b="0"/>
            <a:pathLst>
              <a:path w="2736" h="3648">
                <a:moveTo>
                  <a:pt x="0" y="3648"/>
                </a:moveTo>
                <a:lnTo>
                  <a:pt x="720" y="2016"/>
                </a:lnTo>
                <a:lnTo>
                  <a:pt x="2736" y="672"/>
                </a:lnTo>
                <a:lnTo>
                  <a:pt x="2736" y="720"/>
                </a:lnTo>
                <a:lnTo>
                  <a:pt x="744" y="2038"/>
                </a:lnTo>
                <a:lnTo>
                  <a:pt x="48" y="3648"/>
                </a:lnTo>
                <a:lnTo>
                  <a:pt x="48" y="3648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5" name="Полилиния 14"/>
          <p:cNvSpPr>
            <a:spLocks/>
          </p:cNvSpPr>
          <p:nvPr/>
        </p:nvSpPr>
        <p:spPr bwMode="auto">
          <a:xfrm>
            <a:off x="373966" y="0"/>
            <a:ext cx="5514536" cy="661533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4080"/>
              </a:cxn>
              <a:cxn ang="0">
                <a:pos x="0" y="4128"/>
              </a:cxn>
              <a:cxn ang="0">
                <a:pos x="3504" y="2640"/>
              </a:cxn>
              <a:cxn ang="0">
                <a:pos x="2880" y="0"/>
              </a:cxn>
              <a:cxn ang="0">
                <a:pos x="2832" y="0"/>
              </a:cxn>
              <a:cxn ang="0">
                <a:pos x="3465" y="2619"/>
              </a:cxn>
              <a:cxn ang="0">
                <a:pos x="0" y="4080"/>
              </a:cxn>
            </a:cxnLst>
            <a:rect l="0" t="0" r="0" b="0"/>
            <a:pathLst>
              <a:path w="3504" h="4128">
                <a:moveTo>
                  <a:pt x="0" y="4080"/>
                </a:moveTo>
                <a:lnTo>
                  <a:pt x="0" y="4128"/>
                </a:lnTo>
                <a:lnTo>
                  <a:pt x="3504" y="2640"/>
                </a:lnTo>
                <a:lnTo>
                  <a:pt x="2880" y="0"/>
                </a:lnTo>
                <a:lnTo>
                  <a:pt x="2832" y="0"/>
                </a:lnTo>
                <a:lnTo>
                  <a:pt x="3465" y="2619"/>
                </a:lnTo>
                <a:lnTo>
                  <a:pt x="0" y="4080"/>
                </a:lnTo>
                <a:close/>
              </a:path>
            </a:pathLst>
          </a:custGeom>
          <a:noFill/>
          <a:ln w="3175" cap="flat" cmpd="sng" algn="ctr">
            <a:solidFill>
              <a:schemeClr val="accent2">
                <a:alpha val="5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3" name="Полилиния 12"/>
          <p:cNvSpPr>
            <a:spLocks/>
          </p:cNvSpPr>
          <p:nvPr/>
        </p:nvSpPr>
        <p:spPr bwMode="auto">
          <a:xfrm rot="5236414">
            <a:off x="4462128" y="1483600"/>
            <a:ext cx="4114800" cy="118872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6" name="Полилиния 15"/>
          <p:cNvSpPr>
            <a:spLocks/>
          </p:cNvSpPr>
          <p:nvPr/>
        </p:nvSpPr>
        <p:spPr bwMode="auto">
          <a:xfrm>
            <a:off x="5943600" y="0"/>
            <a:ext cx="27432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104" y="0"/>
              </a:cxn>
              <a:cxn ang="0">
                <a:pos x="1728" y="0"/>
              </a:cxn>
              <a:cxn ang="0">
                <a:pos x="0" y="2688"/>
              </a:cxn>
              <a:cxn ang="0">
                <a:pos x="1104" y="0"/>
              </a:cxn>
            </a:cxnLst>
            <a:rect l="0" t="0" r="0" b="0"/>
            <a:pathLst>
              <a:path w="1728" h="2688">
                <a:moveTo>
                  <a:pt x="1104" y="0"/>
                </a:moveTo>
                <a:lnTo>
                  <a:pt x="1728" y="0"/>
                </a:lnTo>
                <a:lnTo>
                  <a:pt x="0" y="2688"/>
                </a:lnTo>
                <a:lnTo>
                  <a:pt x="110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7" name="Полилиния 16"/>
          <p:cNvSpPr>
            <a:spLocks/>
          </p:cNvSpPr>
          <p:nvPr/>
        </p:nvSpPr>
        <p:spPr bwMode="auto">
          <a:xfrm>
            <a:off x="5943600" y="4267200"/>
            <a:ext cx="3200400" cy="11430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2016" y="240"/>
              </a:cxn>
              <a:cxn ang="0">
                <a:pos x="2016" y="720"/>
              </a:cxn>
              <a:cxn ang="0">
                <a:pos x="0" y="0"/>
              </a:cxn>
            </a:cxnLst>
            <a:rect l="0" t="0" r="0" b="0"/>
            <a:pathLst>
              <a:path w="2016" h="720">
                <a:moveTo>
                  <a:pt x="0" y="0"/>
                </a:moveTo>
                <a:lnTo>
                  <a:pt x="2016" y="240"/>
                </a:lnTo>
                <a:lnTo>
                  <a:pt x="2016" y="72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8" name="Полилиния 17"/>
          <p:cNvSpPr>
            <a:spLocks/>
          </p:cNvSpPr>
          <p:nvPr/>
        </p:nvSpPr>
        <p:spPr bwMode="auto">
          <a:xfrm>
            <a:off x="5943600" y="0"/>
            <a:ext cx="1371600" cy="4267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864" y="0"/>
              </a:cxn>
              <a:cxn ang="0">
                <a:pos x="0" y="2688"/>
              </a:cxn>
              <a:cxn ang="0">
                <a:pos x="768" y="0"/>
              </a:cxn>
              <a:cxn ang="0">
                <a:pos x="864" y="0"/>
              </a:cxn>
            </a:cxnLst>
            <a:rect l="0" t="0" r="0" b="0"/>
            <a:pathLst>
              <a:path w="864" h="2688">
                <a:moveTo>
                  <a:pt x="864" y="0"/>
                </a:moveTo>
                <a:lnTo>
                  <a:pt x="0" y="2688"/>
                </a:lnTo>
                <a:lnTo>
                  <a:pt x="768" y="0"/>
                </a:lnTo>
                <a:lnTo>
                  <a:pt x="864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9" name="Полилиния 18"/>
          <p:cNvSpPr>
            <a:spLocks/>
          </p:cNvSpPr>
          <p:nvPr/>
        </p:nvSpPr>
        <p:spPr bwMode="auto">
          <a:xfrm>
            <a:off x="5948363" y="4246563"/>
            <a:ext cx="2090737" cy="2611437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71" y="1645"/>
              </a:cxn>
              <a:cxn ang="0">
                <a:pos x="1317" y="1645"/>
              </a:cxn>
              <a:cxn ang="0">
                <a:pos x="0" y="0"/>
              </a:cxn>
              <a:cxn ang="0">
                <a:pos x="1071" y="1645"/>
              </a:cxn>
            </a:cxnLst>
            <a:rect l="0" t="0" r="0" b="0"/>
            <a:pathLst>
              <a:path w="1317" h="1645">
                <a:moveTo>
                  <a:pt x="1071" y="1645"/>
                </a:moveTo>
                <a:lnTo>
                  <a:pt x="1317" y="1645"/>
                </a:lnTo>
                <a:lnTo>
                  <a:pt x="0" y="0"/>
                </a:lnTo>
                <a:lnTo>
                  <a:pt x="1071" y="1645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0" name="Полилиния 19"/>
          <p:cNvSpPr>
            <a:spLocks/>
          </p:cNvSpPr>
          <p:nvPr/>
        </p:nvSpPr>
        <p:spPr bwMode="auto">
          <a:xfrm>
            <a:off x="5943600" y="4267200"/>
            <a:ext cx="16002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1008" y="1632"/>
              </a:cxn>
              <a:cxn ang="0">
                <a:pos x="0" y="0"/>
              </a:cxn>
              <a:cxn ang="0">
                <a:pos x="960" y="1632"/>
              </a:cxn>
              <a:cxn ang="0">
                <a:pos x="1008" y="1632"/>
              </a:cxn>
            </a:cxnLst>
            <a:rect l="0" t="0" r="0" b="0"/>
            <a:pathLst>
              <a:path w="1008" h="1632">
                <a:moveTo>
                  <a:pt x="1008" y="1632"/>
                </a:moveTo>
                <a:lnTo>
                  <a:pt x="0" y="0"/>
                </a:lnTo>
                <a:lnTo>
                  <a:pt x="960" y="1632"/>
                </a:lnTo>
                <a:lnTo>
                  <a:pt x="1008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1" name="Полилиния 20"/>
          <p:cNvSpPr>
            <a:spLocks/>
          </p:cNvSpPr>
          <p:nvPr/>
        </p:nvSpPr>
        <p:spPr bwMode="auto">
          <a:xfrm>
            <a:off x="5943600" y="1371600"/>
            <a:ext cx="3200400" cy="2895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2016" y="144"/>
              </a:cxn>
              <a:cxn ang="0">
                <a:pos x="0" y="1824"/>
              </a:cxn>
              <a:cxn ang="0">
                <a:pos x="2016" y="0"/>
              </a:cxn>
            </a:cxnLst>
            <a:rect l="0" t="0" r="0" b="0"/>
            <a:pathLst>
              <a:path w="2016" h="1824">
                <a:moveTo>
                  <a:pt x="2016" y="0"/>
                </a:moveTo>
                <a:lnTo>
                  <a:pt x="2016" y="144"/>
                </a:lnTo>
                <a:lnTo>
                  <a:pt x="0" y="1824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2" name="Полилиния 21"/>
          <p:cNvSpPr>
            <a:spLocks/>
          </p:cNvSpPr>
          <p:nvPr/>
        </p:nvSpPr>
        <p:spPr bwMode="auto">
          <a:xfrm>
            <a:off x="5943600" y="1752600"/>
            <a:ext cx="3200400" cy="2514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2016" y="0"/>
              </a:cxn>
              <a:cxn ang="0">
                <a:pos x="0" y="1584"/>
              </a:cxn>
              <a:cxn ang="0">
                <a:pos x="2016" y="48"/>
              </a:cxn>
              <a:cxn ang="0">
                <a:pos x="2016" y="0"/>
              </a:cxn>
            </a:cxnLst>
            <a:rect l="0" t="0" r="0" b="0"/>
            <a:pathLst>
              <a:path w="2016" h="1584">
                <a:moveTo>
                  <a:pt x="2016" y="0"/>
                </a:moveTo>
                <a:lnTo>
                  <a:pt x="0" y="1584"/>
                </a:lnTo>
                <a:lnTo>
                  <a:pt x="2016" y="48"/>
                </a:lnTo>
                <a:lnTo>
                  <a:pt x="2016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3" name="Полилиния 22"/>
          <p:cNvSpPr>
            <a:spLocks/>
          </p:cNvSpPr>
          <p:nvPr/>
        </p:nvSpPr>
        <p:spPr bwMode="auto">
          <a:xfrm>
            <a:off x="990600" y="4267200"/>
            <a:ext cx="4953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120" y="0"/>
              </a:cxn>
              <a:cxn ang="0">
                <a:pos x="1056" y="1632"/>
              </a:cxn>
              <a:cxn ang="0">
                <a:pos x="0" y="1632"/>
              </a:cxn>
            </a:cxnLst>
            <a:rect l="0" t="0" r="0" b="0"/>
            <a:pathLst>
              <a:path w="3120" h="1632">
                <a:moveTo>
                  <a:pt x="0" y="1632"/>
                </a:moveTo>
                <a:lnTo>
                  <a:pt x="3120" y="0"/>
                </a:lnTo>
                <a:lnTo>
                  <a:pt x="1056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4" name="Полилиния 23"/>
          <p:cNvSpPr>
            <a:spLocks/>
          </p:cNvSpPr>
          <p:nvPr/>
        </p:nvSpPr>
        <p:spPr bwMode="auto">
          <a:xfrm>
            <a:off x="533400" y="4267200"/>
            <a:ext cx="53340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3360" y="0"/>
              </a:cxn>
              <a:cxn ang="0">
                <a:pos x="144" y="1632"/>
              </a:cxn>
              <a:cxn ang="0">
                <a:pos x="0" y="1632"/>
              </a:cxn>
            </a:cxnLst>
            <a:rect l="0" t="0" r="0" b="0"/>
            <a:pathLst>
              <a:path w="3360" h="1632">
                <a:moveTo>
                  <a:pt x="0" y="1632"/>
                </a:moveTo>
                <a:lnTo>
                  <a:pt x="3360" y="0"/>
                </a:lnTo>
                <a:lnTo>
                  <a:pt x="144" y="1632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5" name="Полилиния 24"/>
          <p:cNvSpPr>
            <a:spLocks/>
          </p:cNvSpPr>
          <p:nvPr/>
        </p:nvSpPr>
        <p:spPr bwMode="auto">
          <a:xfrm>
            <a:off x="366824" y="2438400"/>
            <a:ext cx="5638800" cy="1828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152"/>
              </a:cxn>
              <a:cxn ang="0">
                <a:pos x="0" y="384"/>
              </a:cxn>
              <a:cxn ang="0">
                <a:pos x="0" y="0"/>
              </a:cxn>
            </a:cxnLst>
            <a:rect l="0" t="0" r="0" b="0"/>
            <a:pathLst>
              <a:path w="3552" h="1152">
                <a:moveTo>
                  <a:pt x="0" y="0"/>
                </a:moveTo>
                <a:lnTo>
                  <a:pt x="3504" y="1152"/>
                </a:lnTo>
                <a:lnTo>
                  <a:pt x="0" y="384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6" name="Полилиния 25"/>
          <p:cNvSpPr>
            <a:spLocks/>
          </p:cNvSpPr>
          <p:nvPr/>
        </p:nvSpPr>
        <p:spPr bwMode="auto">
          <a:xfrm>
            <a:off x="366824" y="2133600"/>
            <a:ext cx="5638800" cy="21336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3552" y="1344"/>
              </a:cxn>
              <a:cxn ang="0">
                <a:pos x="0" y="48"/>
              </a:cxn>
              <a:cxn ang="0">
                <a:pos x="0" y="0"/>
              </a:cxn>
            </a:cxnLst>
            <a:rect l="0" t="0" r="0" b="0"/>
            <a:pathLst>
              <a:path w="3552" h="1344">
                <a:moveTo>
                  <a:pt x="0" y="0"/>
                </a:moveTo>
                <a:lnTo>
                  <a:pt x="3552" y="1344"/>
                </a:lnTo>
                <a:lnTo>
                  <a:pt x="0" y="48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tint val="95000"/>
              <a:satMod val="20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27" name="Полилиния 26"/>
          <p:cNvSpPr>
            <a:spLocks/>
          </p:cNvSpPr>
          <p:nvPr/>
        </p:nvSpPr>
        <p:spPr bwMode="auto">
          <a:xfrm>
            <a:off x="4572000" y="4267200"/>
            <a:ext cx="1371600" cy="25908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632"/>
              </a:cxn>
              <a:cxn ang="0">
                <a:pos x="96" y="1632"/>
              </a:cxn>
              <a:cxn ang="0">
                <a:pos x="864" y="0"/>
              </a:cxn>
              <a:cxn ang="0">
                <a:pos x="0" y="1632"/>
              </a:cxn>
            </a:cxnLst>
            <a:rect l="0" t="0" r="0" b="0"/>
            <a:pathLst>
              <a:path w="864" h="1632">
                <a:moveTo>
                  <a:pt x="0" y="1632"/>
                </a:moveTo>
                <a:lnTo>
                  <a:pt x="96" y="1632"/>
                </a:lnTo>
                <a:lnTo>
                  <a:pt x="864" y="0"/>
                </a:lnTo>
                <a:lnTo>
                  <a:pt x="0" y="1632"/>
                </a:lnTo>
                <a:close/>
              </a:path>
            </a:pathLst>
          </a:custGeom>
          <a:solidFill>
            <a:schemeClr val="bg2">
              <a:tint val="95000"/>
              <a:satMod val="180000"/>
              <a:alpha val="3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06902" y="1351672"/>
            <a:ext cx="5718048" cy="977486"/>
          </a:xfrm>
        </p:spPr>
        <p:txBody>
          <a:bodyPr lIns="82296" tIns="45720" bIns="0" anchor="t"/>
          <a:lstStyle>
            <a:lvl1pPr marL="54864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63160" y="402264"/>
            <a:ext cx="850392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06902" y="512064"/>
            <a:ext cx="8156448" cy="777240"/>
          </a:xfrm>
        </p:spPr>
        <p:txBody>
          <a:bodyPr tIns="64008"/>
          <a:lstStyle>
            <a:lvl1pPr algn="l">
              <a:buNone/>
              <a:defRPr sz="3800" b="0" cap="none" spc="-150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 flipH="1">
            <a:off x="371538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Прямоугольник 8"/>
          <p:cNvSpPr/>
          <p:nvPr/>
        </p:nvSpPr>
        <p:spPr>
          <a:xfrm flipH="1">
            <a:off x="411109" y="680477"/>
            <a:ext cx="27432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0" name="Прямоугольник 9"/>
          <p:cNvSpPr/>
          <p:nvPr/>
        </p:nvSpPr>
        <p:spPr>
          <a:xfrm flipH="1">
            <a:off x="448450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 flipH="1">
            <a:off x="476702" y="680477"/>
            <a:ext cx="9144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500478" y="680477"/>
            <a:ext cx="36576" cy="365760"/>
          </a:xfrm>
          <a:prstGeom prst="rect">
            <a:avLst/>
          </a:prstGeom>
          <a:solidFill>
            <a:srgbClr val="000000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2064"/>
            <a:ext cx="8229600" cy="91440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64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55344" y="17705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Прямоугольник 24"/>
          <p:cNvSpPr/>
          <p:nvPr/>
        </p:nvSpPr>
        <p:spPr>
          <a:xfrm>
            <a:off x="0" y="402265"/>
            <a:ext cx="8867080" cy="886265"/>
          </a:xfrm>
          <a:prstGeom prst="rect">
            <a:avLst/>
          </a:prstGeom>
          <a:solidFill>
            <a:schemeClr val="bg2">
              <a:tint val="95000"/>
              <a:satMod val="180000"/>
              <a:alpha val="4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4824" y="512064"/>
            <a:ext cx="7772400" cy="914400"/>
          </a:xfrm>
        </p:spPr>
        <p:txBody>
          <a:bodyPr anchor="t"/>
          <a:lstStyle>
            <a:lvl1pPr>
              <a:defRPr sz="400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09750"/>
            <a:ext cx="4040188" cy="639762"/>
          </a:xfrm>
        </p:spPr>
        <p:txBody>
          <a:bodyPr anchor="ctr"/>
          <a:lstStyle>
            <a:lvl1pPr marL="73152" indent="0" algn="l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09750"/>
            <a:ext cx="4041775" cy="639762"/>
          </a:xfrm>
        </p:spPr>
        <p:txBody>
          <a:bodyPr anchor="ctr"/>
          <a:lstStyle>
            <a:lvl1pPr marL="73152" indent="0">
              <a:buNone/>
              <a:defRPr sz="2400" b="1">
                <a:solidFill>
                  <a:schemeClr val="accent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459037"/>
            <a:ext cx="4040188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459037"/>
            <a:ext cx="4041775" cy="39593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87790" y="680477"/>
            <a:ext cx="45720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7" name="Прямоугольник 16"/>
          <p:cNvSpPr/>
          <p:nvPr/>
        </p:nvSpPr>
        <p:spPr>
          <a:xfrm>
            <a:off x="47305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8" name="Прямоугольник 17"/>
          <p:cNvSpPr/>
          <p:nvPr/>
        </p:nvSpPr>
        <p:spPr>
          <a:xfrm>
            <a:off x="2825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>
          <a:xfrm>
            <a:off x="0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0" name="Прямоугольник 19"/>
          <p:cNvSpPr/>
          <p:nvPr/>
        </p:nvSpPr>
        <p:spPr>
          <a:xfrm flipH="1">
            <a:off x="149770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1" name="Прямоугольник 20"/>
          <p:cNvSpPr/>
          <p:nvPr/>
        </p:nvSpPr>
        <p:spPr>
          <a:xfrm flipH="1">
            <a:off x="189341" y="680477"/>
            <a:ext cx="27432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226682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9" name="Прямоугольник 28"/>
          <p:cNvSpPr/>
          <p:nvPr/>
        </p:nvSpPr>
        <p:spPr>
          <a:xfrm flipH="1">
            <a:off x="254934" y="680477"/>
            <a:ext cx="9144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30" name="Прямоугольник 29"/>
          <p:cNvSpPr/>
          <p:nvPr/>
        </p:nvSpPr>
        <p:spPr>
          <a:xfrm>
            <a:off x="278710" y="680477"/>
            <a:ext cx="36576" cy="365760"/>
          </a:xfrm>
          <a:prstGeom prst="rect">
            <a:avLst/>
          </a:prstGeom>
          <a:solidFill>
            <a:schemeClr val="bg2"/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</p:spPr>
        <p:txBody>
          <a:bodyPr/>
          <a:lstStyle>
            <a:lvl1pPr>
              <a:defRPr sz="4000" cap="none" baseline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273050"/>
            <a:ext cx="8229600" cy="1162050"/>
          </a:xfrm>
        </p:spPr>
        <p:txBody>
          <a:bodyPr anchor="ctr"/>
          <a:lstStyle>
            <a:lvl1pPr algn="l">
              <a:buNone/>
              <a:defRPr sz="36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435100"/>
            <a:ext cx="2514600" cy="4572000"/>
          </a:xfrm>
        </p:spPr>
        <p:txBody>
          <a:bodyPr/>
          <a:lstStyle>
            <a:lvl1pPr marL="54864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429000" y="1435100"/>
            <a:ext cx="5486400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/>
        </p:nvSpPr>
        <p:spPr>
          <a:xfrm>
            <a:off x="368032" y="0"/>
            <a:ext cx="8778240" cy="1878037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flipV="1">
            <a:off x="363195" y="1885028"/>
            <a:ext cx="8782622" cy="0"/>
          </a:xfrm>
          <a:prstGeom prst="line">
            <a:avLst/>
          </a:prstGeom>
          <a:noFill/>
          <a:ln w="19050" cap="flat" cmpd="sng" algn="ctr">
            <a:solidFill>
              <a:srgbClr val="FFFFFF">
                <a:alpha val="100000"/>
              </a:srgbClr>
            </a:soli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grpSp>
        <p:nvGrpSpPr>
          <p:cNvPr id="10" name="Группа 9"/>
          <p:cNvGrpSpPr/>
          <p:nvPr/>
        </p:nvGrpSpPr>
        <p:grpSpPr>
          <a:xfrm rot="5400000">
            <a:off x="8514581" y="1219200"/>
            <a:ext cx="132763" cy="128466"/>
            <a:chOff x="6668087" y="1297746"/>
            <a:chExt cx="161840" cy="156602"/>
          </a:xfrm>
        </p:grpSpPr>
        <p:cxnSp>
          <p:nvCxnSpPr>
            <p:cNvPr id="15" name="Прямая соединительная линия 14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Прямая соединительная линия 15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Прямая соединительная линия 16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grayWhite">
          <a:xfrm>
            <a:off x="914400" y="441251"/>
            <a:ext cx="6858000" cy="701749"/>
          </a:xfrm>
        </p:spPr>
        <p:txBody>
          <a:bodyPr anchor="b"/>
          <a:lstStyle>
            <a:lvl1pPr algn="l">
              <a:buNone/>
              <a:defRPr sz="2100" b="0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68032" y="1893781"/>
            <a:ext cx="8778240" cy="4960144"/>
          </a:xfrm>
          <a:solidFill>
            <a:schemeClr val="bg2"/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914400" y="1150144"/>
            <a:ext cx="6858000" cy="685800"/>
          </a:xfrm>
        </p:spPr>
        <p:txBody>
          <a:bodyPr/>
          <a:lstStyle>
            <a:lvl1pPr marL="27432" indent="0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grpSp>
        <p:nvGrpSpPr>
          <p:cNvPr id="14" name="Группа 13"/>
          <p:cNvGrpSpPr/>
          <p:nvPr/>
        </p:nvGrpSpPr>
        <p:grpSpPr>
          <a:xfrm rot="5400000">
            <a:off x="8666981" y="1371600"/>
            <a:ext cx="132763" cy="128466"/>
            <a:chOff x="6668087" y="1297746"/>
            <a:chExt cx="161840" cy="156602"/>
          </a:xfrm>
        </p:grpSpPr>
        <p:cxnSp>
          <p:nvCxnSpPr>
            <p:cNvPr id="11" name="Прямая соединительная линия 10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Прямая соединительная линия 11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Прямая соединительная линия 12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8" name="Группа 17"/>
          <p:cNvGrpSpPr/>
          <p:nvPr/>
        </p:nvGrpSpPr>
        <p:grpSpPr>
          <a:xfrm rot="5400000">
            <a:off x="8320088" y="1474763"/>
            <a:ext cx="132763" cy="128466"/>
            <a:chOff x="6668087" y="1297746"/>
            <a:chExt cx="161840" cy="156602"/>
          </a:xfrm>
        </p:grpSpPr>
        <p:cxnSp>
          <p:nvCxnSpPr>
            <p:cNvPr id="19" name="Прямая соединительная линия 18"/>
            <p:cNvCxnSpPr/>
            <p:nvPr/>
          </p:nvCxnSpPr>
          <p:spPr>
            <a:xfrm rot="16200000">
              <a:off x="6664064" y="1301769"/>
              <a:ext cx="88509" cy="80463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Прямая соединительная линия 19"/>
            <p:cNvCxnSpPr/>
            <p:nvPr/>
          </p:nvCxnSpPr>
          <p:spPr>
            <a:xfrm rot="16200000" flipV="1">
              <a:off x="6685888" y="1391257"/>
              <a:ext cx="125755" cy="427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единительная линия 20"/>
            <p:cNvCxnSpPr/>
            <p:nvPr/>
          </p:nvCxnSpPr>
          <p:spPr>
            <a:xfrm rot="5400000" flipH="1">
              <a:off x="6744524" y="1300853"/>
              <a:ext cx="88509" cy="82296"/>
            </a:xfrm>
            <a:prstGeom prst="line">
              <a:avLst/>
            </a:prstGeom>
            <a:noFill/>
            <a:ln w="25400" cap="rnd" cmpd="sng" algn="ctr">
              <a:solidFill>
                <a:srgbClr val="FFFFFF">
                  <a:alpha val="100000"/>
                </a:srgbClr>
              </a:solidFill>
              <a:prstDash val="solid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477000" y="55499"/>
            <a:ext cx="2133600" cy="365125"/>
          </a:xfrm>
        </p:spPr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914400" y="55499"/>
            <a:ext cx="5562600" cy="365125"/>
          </a:xfrm>
        </p:spPr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610600" y="55499"/>
            <a:ext cx="457200" cy="365125"/>
          </a:xfrm>
        </p:spPr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981200" cy="5851525"/>
          </a:xfrm>
        </p:spPr>
        <p:txBody>
          <a:bodyPr vert="eaVert" anchor="ctr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58674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-1"/>
            <a:ext cx="365760" cy="6854456"/>
          </a:xfrm>
          <a:prstGeom prst="rect">
            <a:avLst/>
          </a:prstGeom>
          <a:solidFill>
            <a:srgbClr val="FFFFFF">
              <a:alpha val="100000"/>
            </a:srgb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Прямоугольник 7"/>
          <p:cNvSpPr/>
          <p:nvPr/>
        </p:nvSpPr>
        <p:spPr>
          <a:xfrm>
            <a:off x="255291" y="5047394"/>
            <a:ext cx="73152" cy="169164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Прямоугольник 8"/>
          <p:cNvSpPr/>
          <p:nvPr/>
        </p:nvSpPr>
        <p:spPr>
          <a:xfrm>
            <a:off x="255291" y="4796819"/>
            <a:ext cx="73152" cy="228600"/>
          </a:xfrm>
          <a:prstGeom prst="rect">
            <a:avLst/>
          </a:prstGeom>
          <a:solidFill>
            <a:schemeClr val="accent3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>
          <a:xfrm>
            <a:off x="255291" y="4637685"/>
            <a:ext cx="73152" cy="137160"/>
          </a:xfrm>
          <a:prstGeom prst="rect">
            <a:avLst/>
          </a:prstGeom>
          <a:solidFill>
            <a:schemeClr val="bg2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>
          <a:xfrm>
            <a:off x="255291" y="4542559"/>
            <a:ext cx="73152" cy="7315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309558" y="680477"/>
            <a:ext cx="45720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269073" y="680477"/>
            <a:ext cx="27432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50020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7" name="Прямоугольник 16"/>
          <p:cNvSpPr/>
          <p:nvPr/>
        </p:nvSpPr>
        <p:spPr>
          <a:xfrm>
            <a:off x="221768" y="680477"/>
            <a:ext cx="9144" cy="365760"/>
          </a:xfrm>
          <a:prstGeom prst="rect">
            <a:avLst/>
          </a:prstGeom>
          <a:solidFill>
            <a:srgbClr val="000000">
              <a:alpha val="10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914400" y="512064"/>
            <a:ext cx="7772400" cy="914400"/>
          </a:xfrm>
          <a:prstGeom prst="rect">
            <a:avLst/>
          </a:prstGeom>
        </p:spPr>
        <p:txBody>
          <a:bodyPr vert="horz" anchor="t">
            <a:no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914400" y="1783560"/>
            <a:ext cx="7772400" cy="457200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64770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C21ECE25-9C86-4B22-9D57-F5DD052757D7}" type="datetimeFigureOut">
              <a:rPr lang="ru-RU" smtClean="0"/>
              <a:t>10.10.2021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914400" y="6416675"/>
            <a:ext cx="55626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610600" y="64166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  <a:extLst/>
          </a:lstStyle>
          <a:p>
            <a:fld id="{7948CA79-96B7-4653-A906-A347796A12EC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 spc="-100" baseline="0">
          <a:solidFill>
            <a:schemeClr val="tx2">
              <a:satMod val="200000"/>
            </a:schemeClr>
          </a:solidFill>
          <a:latin typeface="+mj-lt"/>
          <a:ea typeface="+mj-ea"/>
          <a:cs typeface="+mj-cs"/>
        </a:defRPr>
      </a:lvl1pPr>
      <a:extLst/>
    </p:titleStyle>
    <p:bodyStyle>
      <a:lvl1pPr marL="411480" indent="-342900" algn="l" rtl="0" eaLnBrk="1" latinLnBrk="0" hangingPunct="1">
        <a:spcBef>
          <a:spcPts val="700"/>
        </a:spcBef>
        <a:buClr>
          <a:schemeClr val="tx2"/>
        </a:buClr>
        <a:buSzPct val="95000"/>
        <a:buFont typeface="Wingdings"/>
        <a:buChar char="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40664" indent="-28575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2"/>
        </a:buClr>
        <a:buFont typeface="Wingdings 2"/>
        <a:buChar char="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61872" indent="-228600" algn="l" rtl="0" eaLnBrk="1" latinLnBrk="0" hangingPunct="1">
        <a:spcBef>
          <a:spcPct val="20000"/>
        </a:spcBef>
        <a:buClr>
          <a:schemeClr val="accent3"/>
        </a:buClr>
        <a:buFont typeface="Wingdings 3"/>
        <a:buChar char="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4pPr>
      <a:lvl5pPr marL="14813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9928" indent="-210312" algn="l" rtl="0" eaLnBrk="1" latinLnBrk="0" hangingPunct="1">
        <a:spcBef>
          <a:spcPct val="20000"/>
        </a:spcBef>
        <a:buClr>
          <a:schemeClr val="accent3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01952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93976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rtl="0" eaLnBrk="1" latinLnBrk="0" hangingPunct="1">
        <a:spcBef>
          <a:spcPct val="20000"/>
        </a:spcBef>
        <a:buClr>
          <a:schemeClr val="accent4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omanadvice.ru/mnogoplodnaya-beremennost" TargetMode="External"/><Relationship Id="rId2" Type="http://schemas.openxmlformats.org/officeDocument/2006/relationships/hyperlink" Target="http://womanadvice.ru/gruppa-zdorovya-2-u-rebenka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6000768"/>
            <a:ext cx="7772400" cy="674926"/>
          </a:xfrm>
        </p:spPr>
        <p:txBody>
          <a:bodyPr/>
          <a:lstStyle/>
          <a:p>
            <a:endParaRPr lang="ru-RU" sz="20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57158" y="428604"/>
            <a:ext cx="5572164" cy="3857652"/>
          </a:xfrm>
        </p:spPr>
        <p:txBody>
          <a:bodyPr>
            <a:noAutofit/>
          </a:bodyPr>
          <a:lstStyle/>
          <a:p>
            <a:pPr algn="ctr"/>
            <a:r>
              <a:rPr lang="ru-RU" sz="5400" dirty="0" smtClean="0">
                <a:latin typeface="Comic Sans MS" pitchFamily="66" charset="0"/>
              </a:rPr>
              <a:t>характеристики групп здоровья детей и подростков</a:t>
            </a:r>
            <a:endParaRPr lang="ru-RU" sz="5400" dirty="0">
              <a:latin typeface="Comic Sans MS" pitchFamily="66" charset="0"/>
            </a:endParaRPr>
          </a:p>
        </p:txBody>
      </p:sp>
      <p:pic>
        <p:nvPicPr>
          <p:cNvPr id="17410" name="Picture 2" descr="http://fb.ru/misc/i/gallery/25796/5799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571744"/>
            <a:ext cx="3810027" cy="28575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14348" y="285728"/>
            <a:ext cx="7772400" cy="914400"/>
          </a:xfrm>
        </p:spPr>
        <p:txBody>
          <a:bodyPr/>
          <a:lstStyle/>
          <a:p>
            <a:pPr algn="ctr"/>
            <a:r>
              <a:rPr lang="ru-RU" dirty="0" smtClean="0">
                <a:latin typeface="Comic Sans MS" pitchFamily="66" charset="0"/>
              </a:rPr>
              <a:t>Определение</a:t>
            </a:r>
            <a:endParaRPr lang="ru-RU" dirty="0"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785786" y="1500174"/>
            <a:ext cx="7772400" cy="457200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Группы здоровья </a:t>
            </a:r>
            <a:r>
              <a:rPr lang="ru-RU" dirty="0" smtClean="0"/>
              <a:t>— это определенная шкала, которая оценивает здоровье и развитие ребенка с учетом всех возможных факторов риска, с прогнозом на будущее.</a:t>
            </a:r>
            <a:endParaRPr lang="ru-RU" dirty="0"/>
          </a:p>
        </p:txBody>
      </p:sp>
      <p:pic>
        <p:nvPicPr>
          <p:cNvPr id="4098" name="Picture 2" descr="группы здоровья у детей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68" y="3503177"/>
            <a:ext cx="2428892" cy="33548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214290"/>
            <a:ext cx="7772400" cy="6643710"/>
          </a:xfrm>
        </p:spPr>
        <p:txBody>
          <a:bodyPr>
            <a:normAutofit lnSpcReduction="10000"/>
          </a:bodyPr>
          <a:lstStyle/>
          <a:p>
            <a:pPr algn="ctr">
              <a:buNone/>
            </a:pPr>
            <a:r>
              <a:rPr lang="ru-RU" b="1" i="1" dirty="0" smtClean="0">
                <a:solidFill>
                  <a:srgbClr val="00B050"/>
                </a:solidFill>
              </a:rPr>
              <a:t>Группу здоровья каждого ребенка определяет участковый врач-педиатр, исходя из основополагающих критерии:</a:t>
            </a:r>
          </a:p>
          <a:p>
            <a:r>
              <a:rPr lang="ru-RU" sz="2600" dirty="0" smtClean="0">
                <a:latin typeface="Comic Sans MS" pitchFamily="66" charset="0"/>
              </a:rPr>
              <a:t>наследственность, течение беременности, роды, первый месяц жизни ребенка;</a:t>
            </a:r>
          </a:p>
          <a:p>
            <a:r>
              <a:rPr lang="ru-RU" sz="2600" dirty="0" smtClean="0">
                <a:latin typeface="Comic Sans MS" pitchFamily="66" charset="0"/>
              </a:rPr>
              <a:t>физическое развитие ребенка и его гармоничность — вес, рост, окружность головы, груди и </a:t>
            </a:r>
            <a:r>
              <a:rPr lang="ru-RU" sz="2600" dirty="0" err="1" smtClean="0">
                <a:latin typeface="Comic Sans MS" pitchFamily="66" charset="0"/>
              </a:rPr>
              <a:t>т.д</a:t>
            </a:r>
            <a:r>
              <a:rPr lang="ru-RU" sz="2600" dirty="0" smtClean="0">
                <a:latin typeface="Comic Sans MS" pitchFamily="66" charset="0"/>
              </a:rPr>
              <a:t>;</a:t>
            </a:r>
          </a:p>
          <a:p>
            <a:r>
              <a:rPr lang="ru-RU" sz="2600" dirty="0" smtClean="0">
                <a:latin typeface="Comic Sans MS" pitchFamily="66" charset="0"/>
              </a:rPr>
              <a:t>нервно-психическое состояние — развития речи, навыки;</a:t>
            </a:r>
          </a:p>
          <a:p>
            <a:r>
              <a:rPr lang="ru-RU" sz="2600" dirty="0" smtClean="0">
                <a:latin typeface="Comic Sans MS" pitchFamily="66" charset="0"/>
              </a:rPr>
              <a:t>устойчивость организма к различным факторам внешнего воздействия;</a:t>
            </a:r>
          </a:p>
          <a:p>
            <a:r>
              <a:rPr lang="ru-RU" sz="2600" dirty="0" smtClean="0">
                <a:latin typeface="Comic Sans MS" pitchFamily="66" charset="0"/>
              </a:rPr>
              <a:t>уровень функционального состояния органов и систем;</a:t>
            </a:r>
          </a:p>
          <a:p>
            <a:r>
              <a:rPr lang="ru-RU" sz="2600" dirty="0" smtClean="0">
                <a:latin typeface="Comic Sans MS" pitchFamily="66" charset="0"/>
              </a:rPr>
              <a:t>наличие хронических заболеваний, пороков, аномалий развития.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857224" y="3571876"/>
            <a:ext cx="7772400" cy="4572000"/>
          </a:xfrm>
        </p:spPr>
        <p:txBody>
          <a:bodyPr/>
          <a:lstStyle/>
          <a:p>
            <a:pPr algn="ctr">
              <a:buNone/>
            </a:pPr>
            <a:r>
              <a:rPr lang="ru-RU" dirty="0" smtClean="0">
                <a:latin typeface="Comic Sans MS" pitchFamily="66" charset="0"/>
              </a:rPr>
              <a:t>Группы здоровья у детей и подростков на основании результатов медицинского обследования и исходя из всех вышеперечисленных критериев дети распределяются на пять групп.</a:t>
            </a:r>
            <a:endParaRPr lang="ru-RU" dirty="0">
              <a:latin typeface="Comic Sans MS" pitchFamily="66" charset="0"/>
            </a:endParaRPr>
          </a:p>
        </p:txBody>
      </p:sp>
      <p:pic>
        <p:nvPicPr>
          <p:cNvPr id="2053" name="Picture 5" descr="C:\Users\user\Desktop\gruppy_zdorovya_detey_i_podrostkov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00430" y="142852"/>
            <a:ext cx="2428892" cy="335482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1 группа здоровья у детей</a:t>
            </a:r>
            <a:endParaRPr lang="ru-RU" dirty="0">
              <a:solidFill>
                <a:srgbClr val="FF0000"/>
              </a:solidFill>
              <a:latin typeface="Comic Sans MS" pitchFamily="66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К ней относятся дети не имеющие отклонений по всем критериям оценки здоровья, с нормальным психическим и физическим развитием, которые редко болеют и в момент обследование совершенно здоровы. Также к этой группе относятся дети, которые имеют единичные врожденные дефекты развития, которые не требуют коррекции и не влияют на общее состояние здоровья ребенка.</a:t>
            </a: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2 группа здоровья у детей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914400" y="1357298"/>
            <a:ext cx="7772400" cy="5500702"/>
          </a:xfrm>
        </p:spPr>
        <p:txBody>
          <a:bodyPr>
            <a:normAutofit fontScale="70000" lnSpcReduction="20000"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Эту группу составляют здоровые дети, но имеющие небольшой риск развития хронических заболеваний. Среди </a:t>
            </a:r>
            <a:r>
              <a:rPr lang="ru-RU" dirty="0" smtClean="0">
                <a:solidFill>
                  <a:srgbClr val="00B0F0"/>
                </a:solidFill>
                <a:latin typeface="Comic Sans MS" pitchFamily="66" charset="0"/>
                <a:hlinkClick r:id="rId2"/>
              </a:rPr>
              <a:t>второй группы здоровья</a:t>
            </a:r>
            <a:r>
              <a:rPr lang="ru-RU" dirty="0" smtClean="0">
                <a:latin typeface="Comic Sans MS" pitchFamily="66" charset="0"/>
              </a:rPr>
              <a:t> выделяют 2 подгруппы детей: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1) Подгруппа «А» включает в себя здоровых детей, которые имеют тяжелую наследственность, во время беременности или в процессе родов были какие-либо осложнения;</a:t>
            </a:r>
          </a:p>
          <a:p>
            <a:pPr>
              <a:buNone/>
            </a:pPr>
            <a:r>
              <a:rPr lang="ru-RU" dirty="0" smtClean="0">
                <a:latin typeface="Comic Sans MS" pitchFamily="66" charset="0"/>
              </a:rPr>
              <a:t>2)Подгруппа «Б» включает детей, которые часто болеют (более 4 раз в год), имеют некоторые функциональные отклонения с возможным риском развития хронических заболеваний.</a:t>
            </a:r>
          </a:p>
          <a:p>
            <a:pPr>
              <a:buNone/>
            </a:pPr>
            <a:endParaRPr lang="ru-RU" dirty="0" smtClean="0">
              <a:latin typeface="Comic Sans MS" pitchFamily="66" charset="0"/>
            </a:endParaRPr>
          </a:p>
          <a:p>
            <a:pPr algn="ctr">
              <a:buNone/>
            </a:pPr>
            <a:r>
              <a:rPr lang="ru-RU" dirty="0" smtClean="0">
                <a:latin typeface="Comic Sans MS" pitchFamily="66" charset="0"/>
              </a:rPr>
              <a:t>Среди отклонений данной группы выделяют: </a:t>
            </a:r>
            <a:r>
              <a:rPr lang="ru-RU" dirty="0" smtClean="0">
                <a:latin typeface="Comic Sans MS" pitchFamily="66" charset="0"/>
                <a:hlinkClick r:id="rId3"/>
              </a:rPr>
              <a:t>многоплодная беременность</a:t>
            </a:r>
            <a:r>
              <a:rPr lang="ru-RU" dirty="0" smtClean="0">
                <a:latin typeface="Comic Sans MS" pitchFamily="66" charset="0"/>
              </a:rPr>
              <a:t>, недоношенность или </a:t>
            </a:r>
            <a:r>
              <a:rPr lang="ru-RU" dirty="0" err="1" smtClean="0">
                <a:latin typeface="Comic Sans MS" pitchFamily="66" charset="0"/>
              </a:rPr>
              <a:t>переношенность</a:t>
            </a:r>
            <a:r>
              <a:rPr lang="ru-RU" dirty="0" smtClean="0">
                <a:latin typeface="Comic Sans MS" pitchFamily="66" charset="0"/>
              </a:rPr>
              <a:t>, внутриутробное инфицирование, низкая или избыточная масса тела при рождении, гипотрофия 1 ст., рахит, аномалии конституции, частые острые заболевания и т.д.</a:t>
            </a:r>
          </a:p>
          <a:p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3 группа здоровья у детей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 этой группе относятся дети имеющие хронические заболевания или врожденную патологию с редким проявлением легкого обострения, которое не сказывается на общем самочувствие и поведении ребенка. Такими заболеваниями считаются: хронический гастрит, хронический бронхит, анемия, </a:t>
            </a:r>
            <a:r>
              <a:rPr lang="ru-RU" dirty="0" err="1" smtClean="0">
                <a:latin typeface="Comic Sans MS" pitchFamily="66" charset="0"/>
              </a:rPr>
              <a:t>пиелонефрит</a:t>
            </a:r>
            <a:r>
              <a:rPr lang="ru-RU" dirty="0" smtClean="0">
                <a:latin typeface="Comic Sans MS" pitchFamily="66" charset="0"/>
              </a:rPr>
              <a:t>, плоскостопие, заикание, аденоиды, ожирение и т.д.</a:t>
            </a: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4 группа здоровья у детей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ctr"/>
            <a:r>
              <a:rPr lang="ru-RU" dirty="0" smtClean="0">
                <a:latin typeface="Comic Sans MS" pitchFamily="66" charset="0"/>
              </a:rPr>
              <a:t>Данная группа объединяет детей с хроническими заболеваниями и врожденной патологией, которые после стадии обострения приводят к длительным нарушениям самочувствия и общего состояния здоровья ребенка. К таким заболеваниям относятся: эпилепсия, тиреотоксикоз, гипертоническая болезнь, прогрессирующий сколиоз</a:t>
            </a: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  <a:latin typeface="Comic Sans MS" pitchFamily="66" charset="0"/>
              </a:rPr>
              <a:t>5 группа здоровья у детей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Comic Sans MS" pitchFamily="66" charset="0"/>
              </a:rPr>
              <a:t>Эту группу составляют дети имеющие хронические заболевания или тяжелые пороки развития с существенно сниженными функциональными возможностями. Это дети, которые не ходят, имеют инвалидность, онкологические заболевания или другие тяжелые состояния.</a:t>
            </a:r>
            <a:endParaRPr lang="ru-RU" dirty="0">
              <a:latin typeface="Comic Sans MS" pitchFamily="66" charset="0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00B0F0"/>
                </a:solidFill>
                <a:latin typeface="Comic Sans MS" pitchFamily="66" charset="0"/>
              </a:rPr>
              <a:t>СПАСИБО</a:t>
            </a:r>
            <a:br>
              <a:rPr lang="ru-RU" dirty="0" smtClean="0">
                <a:solidFill>
                  <a:srgbClr val="00B0F0"/>
                </a:solidFill>
                <a:latin typeface="Comic Sans MS" pitchFamily="66" charset="0"/>
              </a:rPr>
            </a:br>
            <a:r>
              <a:rPr lang="ru-RU" dirty="0" smtClean="0">
                <a:solidFill>
                  <a:srgbClr val="00B0F0"/>
                </a:solidFill>
                <a:latin typeface="Comic Sans MS" pitchFamily="66" charset="0"/>
              </a:rPr>
              <a:t>ЗА ВНИМАНИЕ!</a:t>
            </a:r>
            <a:endParaRPr lang="ru-RU" dirty="0">
              <a:solidFill>
                <a:srgbClr val="00B0F0"/>
              </a:solidFill>
              <a:latin typeface="Comic Sans MS" pitchFamily="66" charset="0"/>
            </a:endParaRPr>
          </a:p>
        </p:txBody>
      </p:sp>
      <p:pic>
        <p:nvPicPr>
          <p:cNvPr id="18434" name="Picture 2" descr="http://fb.ru/misc/i/gallery/25796/57999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57290" y="2071678"/>
            <a:ext cx="6667500" cy="40576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Метро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Метро">
      <a:majorFont>
        <a:latin typeface="Consolas"/>
        <a:ea typeface=""/>
        <a:cs typeface=""/>
        <a:font script="Jpan" typeface="HG丸ｺﾞｼｯｸM-PRO"/>
        <a:font script="Hang" typeface="HY중고딕"/>
        <a:font script="Hans" typeface="华文楷体"/>
        <a:font script="Hant" typeface="新細明體"/>
        <a:font script="Arab" typeface="Tahoma"/>
        <a:font script="Hebr" typeface="Levenim MT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Метро">
      <a:fillStyleLst>
        <a:solidFill>
          <a:schemeClr val="phClr"/>
        </a:solidFill>
        <a:gradFill rotWithShape="1">
          <a:gsLst>
            <a:gs pos="0">
              <a:schemeClr val="phClr">
                <a:tint val="25000"/>
                <a:satMod val="125000"/>
              </a:schemeClr>
            </a:gs>
            <a:gs pos="40000">
              <a:schemeClr val="phClr">
                <a:tint val="55000"/>
                <a:satMod val="130000"/>
              </a:schemeClr>
            </a:gs>
            <a:gs pos="50000">
              <a:schemeClr val="phClr">
                <a:tint val="59000"/>
                <a:satMod val="130000"/>
              </a:schemeClr>
            </a:gs>
            <a:gs pos="65000">
              <a:schemeClr val="phClr">
                <a:tint val="55000"/>
                <a:satMod val="130000"/>
              </a:schemeClr>
            </a:gs>
            <a:gs pos="100000">
              <a:schemeClr val="phClr">
                <a:tint val="20000"/>
                <a:satMod val="12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48000"/>
                <a:satMod val="138000"/>
              </a:schemeClr>
            </a:gs>
            <a:gs pos="25000">
              <a:schemeClr val="phClr">
                <a:tint val="85000"/>
              </a:schemeClr>
            </a:gs>
            <a:gs pos="40000">
              <a:schemeClr val="phClr">
                <a:tint val="92000"/>
              </a:schemeClr>
            </a:gs>
            <a:gs pos="50000">
              <a:schemeClr val="phClr">
                <a:tint val="93000"/>
              </a:schemeClr>
            </a:gs>
            <a:gs pos="60000">
              <a:schemeClr val="phClr">
                <a:tint val="92000"/>
              </a:schemeClr>
            </a:gs>
            <a:gs pos="75000">
              <a:schemeClr val="phClr">
                <a:tint val="83000"/>
                <a:satMod val="108000"/>
              </a:schemeClr>
            </a:gs>
            <a:gs pos="100000">
              <a:schemeClr val="phClr">
                <a:tint val="48000"/>
                <a:satMod val="150000"/>
              </a:schemeClr>
            </a:gs>
          </a:gsLst>
          <a:lin ang="5400000" scaled="0"/>
        </a:gradFill>
      </a:fillStyleLst>
      <a:lnStyleLst>
        <a:ln w="12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</a:effectStyle>
        <a:effectStyle>
          <a:effectLst>
            <a:glow rad="63500">
              <a:schemeClr val="phClr">
                <a:alpha val="45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>
            <a:bevelT w="0" h="0"/>
            <a:contourClr>
              <a:schemeClr val="phClr">
                <a:tint val="70000"/>
              </a:schemeClr>
            </a:contourClr>
          </a:sp3d>
        </a:effectStyle>
        <a:effectStyle>
          <a:effectLst>
            <a:glow rad="101500">
              <a:schemeClr val="phClr">
                <a:alpha val="42000"/>
                <a:satMod val="120000"/>
              </a:schemeClr>
            </a:glow>
          </a:effectLst>
          <a:scene3d>
            <a:camera prst="orthographicFront" fov="0">
              <a:rot lat="0" lon="0" rev="0"/>
            </a:camera>
            <a:lightRig rig="glow" dir="t">
              <a:rot lat="0" lon="0" rev="4800000"/>
            </a:lightRig>
          </a:scene3d>
          <a:sp3d prstMaterial="powder">
            <a:bevelT w="50800" h="508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bg1">
                <a:shade val="100000"/>
                <a:satMod val="150000"/>
              </a:schemeClr>
            </a:gs>
            <a:gs pos="65000">
              <a:schemeClr val="bg1">
                <a:shade val="90000"/>
                <a:satMod val="375000"/>
              </a:schemeClr>
            </a:gs>
            <a:gs pos="100000">
              <a:schemeClr val="phClr">
                <a:tint val="88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0000"/>
                <a:satMod val="180000"/>
              </a:schemeClr>
              <a:schemeClr val="phClr">
                <a:tint val="90000"/>
                <a:satMod val="20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Metro</Template>
  <TotalTime>28</TotalTime>
  <Words>302</Words>
  <Application>Microsoft Office PowerPoint</Application>
  <PresentationFormat>Экран (4:3)</PresentationFormat>
  <Paragraphs>26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Метро</vt:lpstr>
      <vt:lpstr>Презентация PowerPoint</vt:lpstr>
      <vt:lpstr>Определение</vt:lpstr>
      <vt:lpstr>Презентация PowerPoint</vt:lpstr>
      <vt:lpstr>Презентация PowerPoint</vt:lpstr>
      <vt:lpstr>1 группа здоровья у детей</vt:lpstr>
      <vt:lpstr>2 группа здоровья у детей</vt:lpstr>
      <vt:lpstr>3 группа здоровья у детей</vt:lpstr>
      <vt:lpstr>4 группа здоровья у детей</vt:lpstr>
      <vt:lpstr>5 группа здоровья у детей</vt:lpstr>
      <vt:lpstr>СПАСИБО ЗА ВНИМАНИЕ!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Выполнила: Банникова екатерина, мпд 4 курс</dc:title>
  <dc:creator>user</dc:creator>
  <cp:lastModifiedBy>Саша</cp:lastModifiedBy>
  <cp:revision>4</cp:revision>
  <dcterms:created xsi:type="dcterms:W3CDTF">2016-09-29T14:01:04Z</dcterms:created>
  <dcterms:modified xsi:type="dcterms:W3CDTF">2021-10-10T07:27:16Z</dcterms:modified>
</cp:coreProperties>
</file>