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61" r:id="rId5"/>
    <p:sldId id="264" r:id="rId6"/>
    <p:sldId id="265" r:id="rId7"/>
    <p:sldId id="266" r:id="rId8"/>
    <p:sldId id="267" r:id="rId9"/>
    <p:sldId id="268" r:id="rId10"/>
    <p:sldId id="262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8388061-9B79-4475-8E45-47FCCE136C2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23541B-AE17-455F-B75E-4712848B6AED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733256"/>
            <a:ext cx="7520880" cy="576064"/>
          </a:xfrm>
        </p:spPr>
        <p:txBody>
          <a:bodyPr/>
          <a:lstStyle/>
          <a:p>
            <a:pPr algn="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Критерии для оценки здоровья детей и подростков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Здоровье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340768"/>
            <a:ext cx="8503920" cy="2592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Здоровье ребенка - одна из наиболее сложных комплексных проблем современной науки, которую по праву следует отнести к одной из самых главных среди существующих наук, ибо здоровье нового поколения определяет состояние общества и государства в целом.</a:t>
            </a:r>
            <a:endParaRPr lang="ru-RU" dirty="0"/>
          </a:p>
        </p:txBody>
      </p:sp>
      <p:pic>
        <p:nvPicPr>
          <p:cNvPr id="4" name="Рисунок 3" descr="pokolenie03072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3933056"/>
            <a:ext cx="5400600" cy="24482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Определяющие признаки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40768"/>
            <a:ext cx="5364088" cy="551723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Оценку состояния здоровья детского населения, </a:t>
            </a:r>
            <a:r>
              <a:rPr lang="en-US" dirty="0" smtClean="0"/>
              <a:t>x</a:t>
            </a:r>
            <a:r>
              <a:rPr lang="ru-RU" dirty="0" err="1" smtClean="0"/>
              <a:t>арактеристику</a:t>
            </a:r>
            <a:r>
              <a:rPr lang="ru-RU" dirty="0" smtClean="0"/>
              <a:t> критериев, </a:t>
            </a:r>
            <a:r>
              <a:rPr lang="ru-RU" dirty="0" err="1" smtClean="0"/>
              <a:t>обуславливающи</a:t>
            </a:r>
            <a:r>
              <a:rPr lang="en-US" dirty="0" smtClean="0"/>
              <a:t>x</a:t>
            </a:r>
            <a:r>
              <a:rPr lang="ru-RU" dirty="0" smtClean="0"/>
              <a:t> его здоровье, дают с учетом так называемы</a:t>
            </a:r>
            <a:r>
              <a:rPr lang="en-US" dirty="0" smtClean="0"/>
              <a:t>x</a:t>
            </a:r>
            <a:r>
              <a:rPr lang="ru-RU" dirty="0" smtClean="0"/>
              <a:t> </a:t>
            </a:r>
            <a:r>
              <a:rPr lang="ru-RU" b="1" dirty="0" err="1" smtClean="0"/>
              <a:t>определяющи</a:t>
            </a:r>
            <a:r>
              <a:rPr lang="en-US" b="1" dirty="0" smtClean="0"/>
              <a:t>x </a:t>
            </a:r>
            <a:r>
              <a:rPr lang="ru-RU" b="1" dirty="0" smtClean="0"/>
              <a:t>признаков здоровья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отсутствие или наличие в момент обследования какой  бы то ни было болезни;</a:t>
            </a:r>
          </a:p>
          <a:p>
            <a:r>
              <a:rPr lang="ru-RU" dirty="0" smtClean="0"/>
              <a:t>уровень достигнутого физического и психического развития и степень его гармоничности;</a:t>
            </a:r>
          </a:p>
          <a:p>
            <a:r>
              <a:rPr lang="ru-RU" dirty="0" smtClean="0"/>
              <a:t>нормальный уровень функций;</a:t>
            </a:r>
          </a:p>
          <a:p>
            <a:r>
              <a:rPr lang="ru-RU" dirty="0" smtClean="0"/>
              <a:t>отсутствие наклонности к заболеваниям.</a:t>
            </a:r>
          </a:p>
          <a:p>
            <a:endParaRPr lang="ru-RU" dirty="0"/>
          </a:p>
        </p:txBody>
      </p:sp>
      <p:pic>
        <p:nvPicPr>
          <p:cNvPr id="4" name="Рисунок 3" descr="1329475416_lekarst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1340768"/>
            <a:ext cx="3707904" cy="2608332"/>
          </a:xfrm>
          <a:prstGeom prst="rect">
            <a:avLst/>
          </a:prstGeom>
        </p:spPr>
      </p:pic>
      <p:pic>
        <p:nvPicPr>
          <p:cNvPr id="5" name="Рисунок 4" descr="mikoplazmoz_u_detej_873_1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927336"/>
            <a:ext cx="3707904" cy="24539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124744"/>
          </a:xfrm>
        </p:spPr>
        <p:txBody>
          <a:bodyPr>
            <a:normAutofit/>
          </a:bodyPr>
          <a:lstStyle/>
          <a:p>
            <a:r>
              <a:rPr lang="ru-RU" dirty="0" smtClean="0"/>
              <a:t>Для оценки здоровья детей используют три группы показателей: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 Медицинские - заболеваемость по обращаемости, индекс здоровья, число часто болеющих детей, общая и детская смертность, физическое развитие, инвалидность.</a:t>
            </a:r>
          </a:p>
          <a:p>
            <a:r>
              <a:rPr lang="ru-RU" dirty="0" smtClean="0"/>
              <a:t>Социального благополучия - демографическая ситуация, показатели факторов окружающей среды, образ жизни, уровень медицинского обслуживания.</a:t>
            </a:r>
          </a:p>
          <a:p>
            <a:r>
              <a:rPr lang="ru-RU" dirty="0" smtClean="0"/>
              <a:t> Психического благополучия - заболеваемость психическими заболеваниями, частота невротических состояний и психопатий и др.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Система </a:t>
            </a:r>
            <a:r>
              <a:rPr lang="ru-RU" dirty="0" err="1" smtClean="0"/>
              <a:t>тре</a:t>
            </a:r>
            <a:r>
              <a:rPr lang="en-US" dirty="0" smtClean="0"/>
              <a:t>x</a:t>
            </a:r>
            <a:r>
              <a:rPr lang="ru-RU" dirty="0" smtClean="0"/>
              <a:t> элементов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Для формулировки критериев определения здоровья детей и подростков представим здоровье человека как систему </a:t>
            </a:r>
            <a:r>
              <a:rPr lang="ru-RU" b="1" dirty="0" smtClean="0"/>
              <a:t>трех </a:t>
            </a:r>
            <a:r>
              <a:rPr lang="ru-RU" dirty="0" smtClean="0"/>
              <a:t>взаимосвязанных </a:t>
            </a:r>
            <a:r>
              <a:rPr lang="ru-RU" b="1" dirty="0" smtClean="0"/>
              <a:t>элементов:  соматическое </a:t>
            </a:r>
            <a:r>
              <a:rPr lang="ru-RU" dirty="0" smtClean="0"/>
              <a:t>(биологическое, физическое) здоровье, </a:t>
            </a:r>
            <a:r>
              <a:rPr lang="ru-RU" b="1" dirty="0" smtClean="0"/>
              <a:t>психическое</a:t>
            </a:r>
            <a:r>
              <a:rPr lang="ru-RU" dirty="0" smtClean="0"/>
              <a:t> здоровье и </a:t>
            </a:r>
            <a:r>
              <a:rPr lang="ru-RU" b="1" dirty="0" smtClean="0"/>
              <a:t>социальное </a:t>
            </a:r>
            <a:r>
              <a:rPr lang="ru-RU" dirty="0" smtClean="0"/>
              <a:t>здоровье.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Соматическое здоровье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40768"/>
            <a:ext cx="9144000" cy="2880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Соматическое здоровье</a:t>
            </a:r>
            <a:r>
              <a:rPr lang="ru-RU" dirty="0" smtClean="0"/>
              <a:t> это отсутствие хронической заболеваемости, физических дефектов, функциональных нарушений, ограничивающих социальную дееспособность человека.</a:t>
            </a:r>
          </a:p>
          <a:p>
            <a:r>
              <a:rPr lang="ru-RU" dirty="0" smtClean="0"/>
              <a:t>Противоположностью этого вида здоровья является </a:t>
            </a:r>
            <a:r>
              <a:rPr lang="ru-RU" i="1" dirty="0" smtClean="0"/>
              <a:t>инвалидность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i5607-image-orig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573016"/>
            <a:ext cx="4932040" cy="32171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Критерии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Для оценки здоровья детей и подростков используются </a:t>
            </a:r>
            <a:r>
              <a:rPr lang="ru-RU" b="1" dirty="0" smtClean="0"/>
              <a:t>три основных критерия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соответствие процесса роста и развития биологическим законам и социальным потребностям;</a:t>
            </a:r>
          </a:p>
          <a:p>
            <a:r>
              <a:rPr lang="ru-RU" dirty="0" smtClean="0"/>
              <a:t>достигнутый уровень физической работоспособности, отражающий функциональные возможности организма;</a:t>
            </a:r>
          </a:p>
          <a:p>
            <a:r>
              <a:rPr lang="ru-RU" dirty="0" smtClean="0"/>
              <a:t> наличие хронических заболеваний и физических дефектов, степень </a:t>
            </a:r>
            <a:r>
              <a:rPr lang="ru-RU" dirty="0" err="1" smtClean="0"/>
              <a:t>резистентности</a:t>
            </a:r>
            <a:r>
              <a:rPr lang="ru-RU" dirty="0" smtClean="0"/>
              <a:t> организма.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Пси</a:t>
            </a:r>
            <a:r>
              <a:rPr lang="en-US" dirty="0" smtClean="0"/>
              <a:t>x</a:t>
            </a:r>
            <a:r>
              <a:rPr lang="ru-RU" dirty="0" err="1" smtClean="0"/>
              <a:t>ическое</a:t>
            </a:r>
            <a:r>
              <a:rPr lang="ru-RU" dirty="0" smtClean="0"/>
              <a:t> здоровье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0" y="1268760"/>
            <a:ext cx="5436096" cy="558924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Понятие </a:t>
            </a:r>
            <a:r>
              <a:rPr lang="ru-RU" b="1" dirty="0" smtClean="0"/>
              <a:t>психического здоровья </a:t>
            </a:r>
            <a:r>
              <a:rPr lang="ru-RU" dirty="0" smtClean="0"/>
              <a:t>определяется как состояние душевного благополучия, характеризующееся отсутствием болезненных психических проявлений и обеспечивающее адекватную условиям окружающей действительности регуляцию поведения, деятельности. </a:t>
            </a:r>
          </a:p>
          <a:p>
            <a:pPr>
              <a:buNone/>
            </a:pPr>
            <a:r>
              <a:rPr lang="ru-RU" dirty="0" smtClean="0"/>
              <a:t>    Отмечается также, что содержание понятия психического здоровья не исчерпывается только медицинскими и психологическими критериями, в нем отражены также общественные и групповые нормы и ценности.</a:t>
            </a:r>
            <a:endParaRPr lang="ru-RU" dirty="0"/>
          </a:p>
        </p:txBody>
      </p:sp>
      <p:pic>
        <p:nvPicPr>
          <p:cNvPr id="9" name="Рисунок 8" descr="article2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1196753"/>
            <a:ext cx="3851920" cy="2880320"/>
          </a:xfrm>
          <a:prstGeom prst="rect">
            <a:avLst/>
          </a:prstGeom>
        </p:spPr>
      </p:pic>
      <p:pic>
        <p:nvPicPr>
          <p:cNvPr id="11" name="Рисунок 10" descr="969068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4005064"/>
            <a:ext cx="3779912" cy="285293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Критерии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527048"/>
            <a:ext cx="8892480" cy="485428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Для </a:t>
            </a:r>
            <a:r>
              <a:rPr lang="ru-RU" b="1" dirty="0" smtClean="0"/>
              <a:t>оценки психического </a:t>
            </a:r>
            <a:r>
              <a:rPr lang="ru-RU" dirty="0" smtClean="0"/>
              <a:t>здоровья используются следующие критерии:</a:t>
            </a:r>
          </a:p>
          <a:p>
            <a:r>
              <a:rPr lang="ru-RU" dirty="0" smtClean="0"/>
              <a:t>осознание и чувство непрерывности, постоянства и идентичности своего физического и психического «Я»;</a:t>
            </a:r>
          </a:p>
          <a:p>
            <a:r>
              <a:rPr lang="ru-RU" dirty="0" smtClean="0"/>
              <a:t>чувство постоянства и идентичности переживаний в однотипных ситуациях;</a:t>
            </a:r>
          </a:p>
          <a:p>
            <a:r>
              <a:rPr lang="ru-RU" dirty="0" smtClean="0"/>
              <a:t>критичность к себе, своей деятельности ее результатам;</a:t>
            </a:r>
          </a:p>
          <a:p>
            <a:r>
              <a:rPr lang="ru-RU" dirty="0" smtClean="0"/>
              <a:t> адекватность психических реакций силе и частоте средовых воздействий, социальным обстоятельствами ситуациям;</a:t>
            </a:r>
          </a:p>
          <a:p>
            <a:r>
              <a:rPr lang="ru-RU" dirty="0" smtClean="0"/>
              <a:t> способность к самоуправлению поведением в соответствии с социальными нормами, правилами, законами;</a:t>
            </a:r>
          </a:p>
          <a:p>
            <a:r>
              <a:rPr lang="ru-RU" dirty="0" smtClean="0"/>
              <a:t>способность планировать свою собственную жизнь и реализовывать это;</a:t>
            </a:r>
          </a:p>
          <a:p>
            <a:r>
              <a:rPr lang="ru-RU" dirty="0" smtClean="0"/>
              <a:t>способность изменить способ поведения в зависимости от смены жизненных ситуаций и обстоятельств.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0" y="1527175"/>
            <a:ext cx="8820472" cy="45720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 Нарушения психического здоровья связаны как с соматическими заболеваниями или дефектами физического развития, так и с различными неблагоприятными факторами и стрессами, воздействующими на психику и связанными с социальными условиями.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Социальное здоровье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340768"/>
            <a:ext cx="5062336" cy="525658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   Социальное (личностное) здоровье</a:t>
            </a:r>
            <a:r>
              <a:rPr lang="ru-RU" dirty="0" smtClean="0"/>
              <a:t> - это определенный уровень развития,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и совершенства форм и способов взаимодействия индивида с внешней средой (приспособление, уравновешивание, регуляция); определенный уровень психического и личностного развития, позволяющий успешно реализовывать это взаимодействие</a:t>
            </a:r>
          </a:p>
          <a:p>
            <a:r>
              <a:rPr lang="ru-RU" dirty="0" smtClean="0"/>
              <a:t> Антиподом социального здоровья является состояние социальной запущенности.</a:t>
            </a:r>
            <a:endParaRPr lang="ru-RU" dirty="0"/>
          </a:p>
        </p:txBody>
      </p:sp>
      <p:pic>
        <p:nvPicPr>
          <p:cNvPr id="4" name="Рисунок 3" descr="dc5vsvkw2le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268760"/>
            <a:ext cx="3816424" cy="2708920"/>
          </a:xfrm>
          <a:prstGeom prst="rect">
            <a:avLst/>
          </a:prstGeom>
        </p:spPr>
      </p:pic>
      <p:pic>
        <p:nvPicPr>
          <p:cNvPr id="5" name="Рисунок 4" descr="i-f6fc366ccc5b9ea53cd435acd07d8dc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933056"/>
            <a:ext cx="4211960" cy="266429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Критерии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    Критериями социального </a:t>
            </a:r>
            <a:r>
              <a:rPr lang="ru-RU" dirty="0" smtClean="0"/>
              <a:t>здоровья детей и подростков могут служить следующие:</a:t>
            </a:r>
          </a:p>
          <a:p>
            <a:r>
              <a:rPr lang="ru-RU" dirty="0" smtClean="0"/>
              <a:t>адаптация в </a:t>
            </a:r>
            <a:r>
              <a:rPr lang="ru-RU" dirty="0" err="1" smtClean="0"/>
              <a:t>референтных</a:t>
            </a:r>
            <a:r>
              <a:rPr lang="ru-RU" dirty="0" smtClean="0"/>
              <a:t> общностях (семья, группа детского сада, класс);</a:t>
            </a:r>
          </a:p>
          <a:p>
            <a:r>
              <a:rPr lang="ru-RU" dirty="0" smtClean="0"/>
              <a:t> овладение ведущими и другими видами деятельности (игровая, учебная, учебно-профессиональная);</a:t>
            </a:r>
          </a:p>
          <a:p>
            <a:r>
              <a:rPr lang="ru-RU" dirty="0" smtClean="0"/>
              <a:t>овладение нормативным, </a:t>
            </a:r>
            <a:r>
              <a:rPr lang="ru-RU" dirty="0" err="1" smtClean="0"/>
              <a:t>правилосообразным</a:t>
            </a:r>
            <a:r>
              <a:rPr lang="ru-RU" dirty="0" smtClean="0"/>
              <a:t> поведением;</a:t>
            </a:r>
          </a:p>
          <a:p>
            <a:r>
              <a:rPr lang="ru-RU" dirty="0" smtClean="0"/>
              <a:t>уравновешенность процессов социализации и индивидуализации;</a:t>
            </a:r>
          </a:p>
          <a:p>
            <a:r>
              <a:rPr lang="ru-RU" dirty="0" smtClean="0"/>
              <a:t> выработка индивидуального стиля поведения (деятельности);</a:t>
            </a:r>
          </a:p>
          <a:p>
            <a:r>
              <a:rPr lang="ru-RU" dirty="0" smtClean="0"/>
              <a:t> наличие самоконтроля и </a:t>
            </a:r>
            <a:r>
              <a:rPr lang="ru-RU" dirty="0" err="1" smtClean="0"/>
              <a:t>саморегуляции</a:t>
            </a:r>
            <a:r>
              <a:rPr lang="ru-RU" dirty="0" smtClean="0"/>
              <a:t> поведения в зависимости от обстоятельств;</a:t>
            </a:r>
          </a:p>
          <a:p>
            <a:r>
              <a:rPr lang="ru-RU" dirty="0" smtClean="0"/>
              <a:t>общая средовая адаптация - интеграция в общество.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162</TotalTime>
  <Words>423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Официальная</vt:lpstr>
      <vt:lpstr>Критерии для оценки здоровья детей и подростков</vt:lpstr>
      <vt:lpstr>Здоровье </vt:lpstr>
      <vt:lpstr>Определяющие признаки</vt:lpstr>
      <vt:lpstr>Для оценки здоровья детей используют три группы показателей:</vt:lpstr>
      <vt:lpstr>Система треx элементов</vt:lpstr>
      <vt:lpstr>Соматическое здоровье</vt:lpstr>
      <vt:lpstr>Критерии </vt:lpstr>
      <vt:lpstr>Псиxическое здоровье</vt:lpstr>
      <vt:lpstr>Критерии </vt:lpstr>
      <vt:lpstr>Презентация PowerPoint</vt:lpstr>
      <vt:lpstr>Социальное здоровье</vt:lpstr>
      <vt:lpstr>Критерии 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Критерии для оценки здоровья детей и подростков</dc:title>
  <dc:creator>пк</dc:creator>
  <cp:lastModifiedBy>Саша</cp:lastModifiedBy>
  <cp:revision>2</cp:revision>
  <dcterms:created xsi:type="dcterms:W3CDTF">2016-09-29T13:27:50Z</dcterms:created>
  <dcterms:modified xsi:type="dcterms:W3CDTF">2021-10-10T07:27:58Z</dcterms:modified>
</cp:coreProperties>
</file>