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22"/>
  </p:handoutMasterIdLst>
  <p:sldIdLst>
    <p:sldId id="256" r:id="rId2"/>
    <p:sldId id="262" r:id="rId3"/>
    <p:sldId id="263" r:id="rId4"/>
    <p:sldId id="264" r:id="rId5"/>
    <p:sldId id="265" r:id="rId6"/>
    <p:sldId id="266" r:id="rId7"/>
    <p:sldId id="267" r:id="rId8"/>
    <p:sldId id="273" r:id="rId9"/>
    <p:sldId id="269" r:id="rId10"/>
    <p:sldId id="270" r:id="rId11"/>
    <p:sldId id="271" r:id="rId12"/>
    <p:sldId id="268" r:id="rId13"/>
    <p:sldId id="272" r:id="rId14"/>
    <p:sldId id="274" r:id="rId15"/>
    <p:sldId id="276" r:id="rId16"/>
    <p:sldId id="275" r:id="rId17"/>
    <p:sldId id="277" r:id="rId18"/>
    <p:sldId id="278" r:id="rId19"/>
    <p:sldId id="279" r:id="rId20"/>
    <p:sldId id="280"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74"/>
    <a:srgbClr val="3A5896"/>
    <a:srgbClr val="385592"/>
    <a:srgbClr val="FFFFFF"/>
    <a:srgbClr val="173A8D"/>
    <a:srgbClr val="D6DEEA"/>
    <a:srgbClr val="9F9289"/>
    <a:srgbClr val="E2DEDB"/>
    <a:srgbClr val="F1F1F1"/>
    <a:srgbClr val="1D3C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125" d="100"/>
          <a:sy n="125" d="100"/>
        </p:scale>
        <p:origin x="-72" y="216"/>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3804" y="10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t>10/10/2021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t>‹#›</a:t>
            </a:fld>
            <a:endParaRPr lang="en-US"/>
          </a:p>
        </p:txBody>
      </p:sp>
    </p:spTree>
    <p:extLst>
      <p:ext uri="{BB962C8B-B14F-4D97-AF65-F5344CB8AC3E}">
        <p14:creationId xmlns:p14="http://schemas.microsoft.com/office/powerpoint/2010/main" val="21274113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10/10/2021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7508456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10/10/2021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3009493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t>10/10/2021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3094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t>10/10/2021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01875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t>10/10/2021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64813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t>10/10/2021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81786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t>10/10/2021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400246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t>10/10/2021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54897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t>10/10/2021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50863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10/10/2021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71272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10/10/2021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8258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13">
            <a:extLst>
              <a:ext uri="{28A0092B-C50C-407E-A947-70E740481C1C}">
                <a14:useLocalDpi xmlns:a14="http://schemas.microsoft.com/office/drawing/2010/main" val="0"/>
              </a:ext>
            </a:extLst>
          </a:blip>
          <a:srcRect l="29166"/>
          <a:stretch/>
        </p:blipFill>
        <p:spPr>
          <a:xfrm>
            <a:off x="-1" y="0"/>
            <a:ext cx="6552077" cy="6858000"/>
          </a:xfrm>
          <a:prstGeom prst="rect">
            <a:avLst/>
          </a:prstGeom>
        </p:spPr>
      </p:pic>
      <p:pic>
        <p:nvPicPr>
          <p:cNvPr id="12" name="Picture 11"/>
          <p:cNvPicPr>
            <a:picLocks noChangeAspect="1"/>
          </p:cNvPicPr>
          <p:nvPr userDrawn="1"/>
        </p:nvPicPr>
        <p:blipFill rotWithShape="1">
          <a:blip r:embed="rId13">
            <a:extLst>
              <a:ext uri="{28A0092B-C50C-407E-A947-70E740481C1C}">
                <a14:useLocalDpi xmlns:a14="http://schemas.microsoft.com/office/drawing/2010/main" val="0"/>
              </a:ext>
            </a:extLst>
          </a:blip>
          <a:srcRect l="67049"/>
          <a:stretch/>
        </p:blipFill>
        <p:spPr>
          <a:xfrm>
            <a:off x="3462867" y="0"/>
            <a:ext cx="5681133" cy="6858000"/>
          </a:xfrm>
          <a:prstGeom prst="rect">
            <a:avLst/>
          </a:prstGeom>
        </p:spPr>
      </p:pic>
      <p:sp>
        <p:nvSpPr>
          <p:cNvPr id="3" name="Text Placeholder 2"/>
          <p:cNvSpPr>
            <a:spLocks noGrp="1"/>
          </p:cNvSpPr>
          <p:nvPr>
            <p:ph type="body" idx="1"/>
          </p:nvPr>
        </p:nvSpPr>
        <p:spPr>
          <a:xfrm>
            <a:off x="628650" y="1270000"/>
            <a:ext cx="7886699" cy="4906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t>10/10/2021</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t>‹#›</a:t>
            </a:fld>
            <a:endParaRPr lang="en-US"/>
          </a:p>
        </p:txBody>
      </p:sp>
      <p:sp>
        <p:nvSpPr>
          <p:cNvPr id="2" name="Title Placeholder 1"/>
          <p:cNvSpPr>
            <a:spLocks noGrp="1"/>
          </p:cNvSpPr>
          <p:nvPr>
            <p:ph type="title"/>
          </p:nvPr>
        </p:nvSpPr>
        <p:spPr>
          <a:xfrm>
            <a:off x="628650" y="133084"/>
            <a:ext cx="7886699" cy="1047221"/>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ectangle 4"/>
          <p:cNvSpPr/>
          <p:nvPr/>
        </p:nvSpPr>
        <p:spPr>
          <a:xfrm>
            <a:off x="5237859" y="239281"/>
            <a:ext cx="3607750" cy="3080970"/>
          </a:xfrm>
          <a:prstGeom prst="rect">
            <a:avLst/>
          </a:prstGeom>
          <a:solidFill>
            <a:schemeClr val="bg1">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tx1"/>
                </a:solidFill>
              </a:rPr>
              <a:t>Режим дня современных детей и подростков</a:t>
            </a:r>
          </a:p>
          <a:p>
            <a:pPr algn="ctr"/>
            <a:endParaRPr lang="ru-RU" dirty="0">
              <a:solidFill>
                <a:schemeClr val="tx1"/>
              </a:solidFill>
            </a:endParaRPr>
          </a:p>
          <a:p>
            <a:pPr algn="ctr"/>
            <a:endParaRPr lang="ru-RU" dirty="0" smtClean="0">
              <a:solidFill>
                <a:schemeClr val="tx1"/>
              </a:solidFill>
            </a:endParaRPr>
          </a:p>
        </p:txBody>
      </p:sp>
      <p:sp>
        <p:nvSpPr>
          <p:cNvPr id="10" name="Title 1"/>
          <p:cNvSpPr txBox="1">
            <a:spLocks/>
          </p:cNvSpPr>
          <p:nvPr/>
        </p:nvSpPr>
        <p:spPr>
          <a:xfrm>
            <a:off x="4749718" y="1617396"/>
            <a:ext cx="4584032" cy="78833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US" sz="4800" b="1" dirty="0">
              <a:ln w="0"/>
              <a:solidFill>
                <a:srgbClr val="C00000"/>
              </a:solidFill>
              <a:latin typeface="+mn-lt"/>
            </a:endParaRPr>
          </a:p>
        </p:txBody>
      </p:sp>
    </p:spTree>
    <p:extLst>
      <p:ext uri="{BB962C8B-B14F-4D97-AF65-F5344CB8AC3E}">
        <p14:creationId xmlns:p14="http://schemas.microsoft.com/office/powerpoint/2010/main" val="24806521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  </a:t>
            </a:r>
            <a:r>
              <a:rPr lang="ru-RU" dirty="0" smtClean="0"/>
              <a:t>Введение</a:t>
            </a:r>
            <a:endParaRPr lang="en-US" dirty="0"/>
          </a:p>
        </p:txBody>
      </p:sp>
      <p:sp>
        <p:nvSpPr>
          <p:cNvPr id="3" name="Прямоугольник 2"/>
          <p:cNvSpPr/>
          <p:nvPr/>
        </p:nvSpPr>
        <p:spPr>
          <a:xfrm>
            <a:off x="1653540" y="1646396"/>
            <a:ext cx="6164580" cy="3970318"/>
          </a:xfrm>
          <a:prstGeom prst="rect">
            <a:avLst/>
          </a:prstGeom>
        </p:spPr>
        <p:txBody>
          <a:bodyPr wrap="square">
            <a:spAutoFit/>
          </a:bodyPr>
          <a:lstStyle/>
          <a:p>
            <a:r>
              <a:rPr lang="ru-RU" dirty="0"/>
              <a:t>Режим дня( детей и подростков)</a:t>
            </a:r>
          </a:p>
          <a:p>
            <a:r>
              <a:rPr lang="ru-RU" dirty="0"/>
              <a:t>   — порядок чередования различных видов деятельности и отдыха в течение суток, способствующий нормальному развитию ребёнка и укреплению здоровья</a:t>
            </a:r>
            <a:r>
              <a:rPr lang="ru-RU" dirty="0" smtClean="0"/>
              <a:t>.</a:t>
            </a:r>
          </a:p>
          <a:p>
            <a:r>
              <a:rPr lang="ru-RU" dirty="0"/>
              <a:t>«</a:t>
            </a:r>
            <a:r>
              <a:rPr lang="ru-RU" u="sng" dirty="0"/>
              <a:t>Режим — это средство воспитания; правильный режим должен отличаться определённостью, точностью и не допускать исключений». </a:t>
            </a:r>
          </a:p>
          <a:p>
            <a:r>
              <a:rPr lang="ru-RU" dirty="0"/>
              <a:t>Слово «режим» — французское и в переводе означает «управление». Все процессы в нашем организме происходят циклично, бодрствование сменяется сном, вдох выдохом, сокращение предсердий и желудочков сердца — паузой. Они происходят рефлексивно, помимо нашего сознания.</a:t>
            </a:r>
          </a:p>
          <a:p>
            <a:endParaRPr lang="ru-RU" dirty="0"/>
          </a:p>
          <a:p>
            <a:endParaRPr lang="ru-RU" dirty="0"/>
          </a:p>
        </p:txBody>
      </p:sp>
    </p:spTree>
    <p:extLst>
      <p:ext uri="{BB962C8B-B14F-4D97-AF65-F5344CB8AC3E}">
        <p14:creationId xmlns:p14="http://schemas.microsoft.com/office/powerpoint/2010/main" val="31951759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normAutofit/>
          </a:bodyPr>
          <a:lstStyle/>
          <a:p>
            <a:r>
              <a:rPr lang="ru-RU" dirty="0"/>
              <a:t>Современные родители стремятся растить детей в атмосфере, свободной от жестких рамок, принуждения и давления. Подрастающему поколению предоставляется возможность самостоятельно принимать решения, делать выбор, учиться слушать себя. В такой концепции воспитания режим дня для ребенка занимает особое место. </a:t>
            </a:r>
          </a:p>
          <a:p>
            <a:endParaRPr lang="ru-RU" dirty="0"/>
          </a:p>
        </p:txBody>
      </p:sp>
    </p:spTree>
    <p:extLst>
      <p:ext uri="{BB962C8B-B14F-4D97-AF65-F5344CB8AC3E}">
        <p14:creationId xmlns:p14="http://schemas.microsoft.com/office/powerpoint/2010/main" val="40270122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r>
              <a:rPr lang="ru-RU" dirty="0"/>
              <a:t>Родители и педагоги испытывают значительные трудности в воспитании и обучении современных детей: диагностические методики, которые раньше успешно ими использовались, сегодня не отражают актуальный уровень развития ребенка. Если раньше 5-тилетний ребенок собирал картинку из 5-6 частей, и это расценивалось как нормальное развитие, то сегодня дети в 2-2,5 года без особого труда собирают </a:t>
            </a:r>
            <a:r>
              <a:rPr lang="ru-RU" dirty="0" err="1"/>
              <a:t>пазлы</a:t>
            </a:r>
            <a:r>
              <a:rPr lang="ru-RU" dirty="0"/>
              <a:t> из 12 частей. Следует это рассматривать как одаренность или как нормальное развитие?</a:t>
            </a:r>
          </a:p>
        </p:txBody>
      </p:sp>
    </p:spTree>
    <p:extLst>
      <p:ext uri="{BB962C8B-B14F-4D97-AF65-F5344CB8AC3E}">
        <p14:creationId xmlns:p14="http://schemas.microsoft.com/office/powerpoint/2010/main" val="37119171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a:xfrm>
            <a:off x="533400" y="1270000"/>
            <a:ext cx="7981949" cy="5245100"/>
          </a:xfrm>
        </p:spPr>
        <p:txBody>
          <a:bodyPr>
            <a:normAutofit fontScale="85000" lnSpcReduction="10000"/>
          </a:bodyPr>
          <a:lstStyle/>
          <a:p>
            <a:r>
              <a:rPr lang="ru-RU" dirty="0"/>
              <a:t>Отметим лишь некоторые особенности современного мира, которые, безусловно, оказывают влияние на воспитание и развитие наших детей</a:t>
            </a:r>
            <a:r>
              <a:rPr lang="ru-RU" dirty="0" smtClean="0"/>
              <a:t>:</a:t>
            </a:r>
            <a:endParaRPr lang="ru-RU" dirty="0"/>
          </a:p>
          <a:p>
            <a:r>
              <a:rPr lang="ru-RU" u="sng" dirty="0"/>
              <a:t>изменения в экологической среде.</a:t>
            </a:r>
          </a:p>
          <a:p>
            <a:r>
              <a:rPr lang="ru-RU" u="sng" dirty="0"/>
              <a:t>изменения информационного и технологического пространства (информационные и компьютерные технологии). В настоящее время фильтр, который ранее отделял детей от внешнего мира, и действительно позволял побыть немного детьми, становится все тоньше благодаря телевидению и Интернету.</a:t>
            </a:r>
          </a:p>
          <a:p>
            <a:r>
              <a:rPr lang="ru-RU" u="sng" dirty="0"/>
              <a:t>социально-культурные и экономические условия и их влияние на современную семью и образовательное пространство. Интересно, что чем выше культурный уровень семьи, тем сильнее стресс, получаемый детьми, поскольку сами дети воспринимают стресс, получаемый родителями каждый день.</a:t>
            </a:r>
          </a:p>
        </p:txBody>
      </p:sp>
    </p:spTree>
    <p:extLst>
      <p:ext uri="{BB962C8B-B14F-4D97-AF65-F5344CB8AC3E}">
        <p14:creationId xmlns:p14="http://schemas.microsoft.com/office/powerpoint/2010/main" val="3066382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Основы построения режима</a:t>
            </a:r>
            <a:br>
              <a:rPr lang="ru-RU" dirty="0"/>
            </a:br>
            <a:endParaRPr lang="ru-RU" dirty="0"/>
          </a:p>
        </p:txBody>
      </p:sp>
      <p:sp>
        <p:nvSpPr>
          <p:cNvPr id="3" name="Объект 2"/>
          <p:cNvSpPr>
            <a:spLocks noGrp="1"/>
          </p:cNvSpPr>
          <p:nvPr>
            <p:ph idx="1"/>
          </p:nvPr>
        </p:nvSpPr>
        <p:spPr/>
        <p:txBody>
          <a:bodyPr>
            <a:normAutofit fontScale="92500" lnSpcReduction="10000"/>
          </a:bodyPr>
          <a:lstStyle/>
          <a:p>
            <a:r>
              <a:rPr lang="ru-RU" dirty="0"/>
              <a:t>При организации режима дня для ребенка придерживайтесь принципов, позволяющих достичь максимального уровня комфорта для всего семейства</a:t>
            </a:r>
            <a:r>
              <a:rPr lang="ru-RU" dirty="0" smtClean="0"/>
              <a:t>:</a:t>
            </a:r>
          </a:p>
          <a:p>
            <a:r>
              <a:rPr lang="ru-RU" dirty="0"/>
              <a:t>. Наблюдайте за ребенком, учитывайте его естественные потребности и привычки. Если чадо хочет спать, не нужно заставлять его бодрствовать во имя распорядка – такие действия отрицательно скажутся на здоровье, самочувствии, настроении крохи, пострадает в итоге вся семья</a:t>
            </a:r>
            <a:r>
              <a:rPr lang="ru-RU" dirty="0" smtClean="0"/>
              <a:t>.</a:t>
            </a:r>
          </a:p>
          <a:p>
            <a:r>
              <a:rPr lang="ru-RU" dirty="0"/>
              <a:t>Будьте гибкими – режим ребенка с возрастом меняется естественным образом, под него надо подстраиваться, учитывая биологические ритмы, изменившиеся условия жизни, состояние здоровья. </a:t>
            </a:r>
          </a:p>
          <a:p>
            <a:endParaRPr lang="ru-RU" dirty="0"/>
          </a:p>
          <a:p>
            <a:endParaRPr lang="ru-RU" dirty="0"/>
          </a:p>
          <a:p>
            <a:endParaRPr lang="ru-RU" dirty="0"/>
          </a:p>
        </p:txBody>
      </p:sp>
    </p:spTree>
    <p:extLst>
      <p:ext uri="{BB962C8B-B14F-4D97-AF65-F5344CB8AC3E}">
        <p14:creationId xmlns:p14="http://schemas.microsoft.com/office/powerpoint/2010/main" val="595291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примерный распорядок дня:</a:t>
            </a:r>
          </a:p>
        </p:txBody>
      </p:sp>
      <p:sp>
        <p:nvSpPr>
          <p:cNvPr id="3" name="Объект 2"/>
          <p:cNvSpPr>
            <a:spLocks noGrp="1"/>
          </p:cNvSpPr>
          <p:nvPr>
            <p:ph idx="1"/>
          </p:nvPr>
        </p:nvSpPr>
        <p:spPr/>
        <p:txBody>
          <a:bodyPr>
            <a:normAutofit fontScale="85000" lnSpcReduction="20000"/>
          </a:bodyPr>
          <a:lstStyle/>
          <a:p>
            <a:r>
              <a:rPr lang="ru-RU" dirty="0"/>
              <a:t>Подъем, гигиенические процедуры, зарядка, уборка постели — 7:00 – 7:30;</a:t>
            </a:r>
          </a:p>
          <a:p>
            <a:r>
              <a:rPr lang="ru-RU" dirty="0"/>
              <a:t>Завтрак 7:30-7:45;</a:t>
            </a:r>
          </a:p>
          <a:p>
            <a:r>
              <a:rPr lang="ru-RU" dirty="0"/>
              <a:t>Прогулка на свежем воздухе 8:00-8:30;</a:t>
            </a:r>
          </a:p>
          <a:p>
            <a:r>
              <a:rPr lang="ru-RU" dirty="0"/>
              <a:t>Подготовка к урокам 8:30 – 10:30;</a:t>
            </a:r>
          </a:p>
          <a:p>
            <a:r>
              <a:rPr lang="ru-RU" dirty="0"/>
              <a:t>Второй завтрак — 10:45;</a:t>
            </a:r>
          </a:p>
          <a:p>
            <a:r>
              <a:rPr lang="ru-RU" dirty="0"/>
              <a:t>Свободное время и прогулка – 11:20 – 13:00;</a:t>
            </a:r>
          </a:p>
          <a:p>
            <a:r>
              <a:rPr lang="ru-RU" dirty="0"/>
              <a:t>Обед 13:00 – 13:30;</a:t>
            </a:r>
          </a:p>
          <a:p>
            <a:r>
              <a:rPr lang="ru-RU" dirty="0"/>
              <a:t>Уроки в школе 14:00-18:20;</a:t>
            </a:r>
          </a:p>
          <a:p>
            <a:r>
              <a:rPr lang="ru-RU" dirty="0"/>
              <a:t>Уличная прогулка с 18:30-19:10;</a:t>
            </a:r>
          </a:p>
          <a:p>
            <a:r>
              <a:rPr lang="ru-RU" dirty="0"/>
              <a:t>Ужин – 19:30;</a:t>
            </a:r>
          </a:p>
          <a:p>
            <a:r>
              <a:rPr lang="ru-RU" dirty="0"/>
              <a:t>Свободное время до </a:t>
            </a:r>
            <a:r>
              <a:rPr lang="ru-RU" dirty="0" smtClean="0"/>
              <a:t>20:30;</a:t>
            </a:r>
            <a:endParaRPr lang="ru-RU" dirty="0"/>
          </a:p>
          <a:p>
            <a:r>
              <a:rPr lang="ru-RU" dirty="0"/>
              <a:t>Подготовка ко сну и сон -</a:t>
            </a:r>
            <a:r>
              <a:rPr lang="ru-RU" dirty="0" smtClean="0"/>
              <a:t>21:00-22.00</a:t>
            </a:r>
            <a:endParaRPr lang="ru-RU" dirty="0"/>
          </a:p>
        </p:txBody>
      </p:sp>
    </p:spTree>
    <p:extLst>
      <p:ext uri="{BB962C8B-B14F-4D97-AF65-F5344CB8AC3E}">
        <p14:creationId xmlns:p14="http://schemas.microsoft.com/office/powerpoint/2010/main" val="8373214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92500" lnSpcReduction="10000"/>
          </a:bodyPr>
          <a:lstStyle/>
          <a:p>
            <a:r>
              <a:rPr lang="ru-RU" dirty="0"/>
              <a:t>В режиме дня школьника должны быть предусмотрены следующие основные компоненты: 1) учебные занятия в периоды подъема работоспособности в школе и дома; </a:t>
            </a:r>
          </a:p>
          <a:p>
            <a:r>
              <a:rPr lang="ru-RU" dirty="0"/>
              <a:t>2) отдых с максимальным пребыванием на открытом воздухе; </a:t>
            </a:r>
          </a:p>
          <a:p>
            <a:r>
              <a:rPr lang="ru-RU" dirty="0"/>
              <a:t>3) регулярное и достаточное питание; </a:t>
            </a:r>
          </a:p>
          <a:p>
            <a:r>
              <a:rPr lang="ru-RU" dirty="0"/>
              <a:t>4) гигиенически полноценный сон. </a:t>
            </a:r>
          </a:p>
          <a:p>
            <a:r>
              <a:rPr lang="ru-RU" dirty="0"/>
              <a:t>Кроме того, в режиме дня должно быть отведено время для свободных занятий по собственному выбору (чтение, занятие музыкой, рисованием и другой творческой деятельностью, спорт, самообслуживание, помощь семье).</a:t>
            </a:r>
          </a:p>
          <a:p>
            <a:endParaRPr lang="ru-RU" dirty="0"/>
          </a:p>
        </p:txBody>
      </p:sp>
    </p:spTree>
    <p:extLst>
      <p:ext uri="{BB962C8B-B14F-4D97-AF65-F5344CB8AC3E}">
        <p14:creationId xmlns:p14="http://schemas.microsoft.com/office/powerpoint/2010/main" val="28754915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a:bodyPr>
          <a:lstStyle/>
          <a:p>
            <a:r>
              <a:rPr lang="ru-RU" dirty="0"/>
              <a:t>Режим дня младшего школьника</a:t>
            </a:r>
          </a:p>
          <a:p>
            <a:r>
              <a:rPr lang="ru-RU" dirty="0"/>
              <a:t>Правильный режим дня для школьника начальных классов предполагает меньшее количество часов на выполнение домашних заданий. Появляющееся время необходимо выделить на физическую активность, которая детям в этом возрасте еще очень нужна. Максимальное время просмотра телевизора для младшего школьника составляет 45 минут. Нервную систему детей не следует сильно нагружать, поскольку она еще не </a:t>
            </a:r>
            <a:r>
              <a:rPr lang="ru-RU" dirty="0" smtClean="0"/>
              <a:t>совершенна</a:t>
            </a:r>
            <a:endParaRPr lang="ru-RU" dirty="0"/>
          </a:p>
        </p:txBody>
      </p:sp>
    </p:spTree>
    <p:extLst>
      <p:ext uri="{BB962C8B-B14F-4D97-AF65-F5344CB8AC3E}">
        <p14:creationId xmlns:p14="http://schemas.microsoft.com/office/powerpoint/2010/main" val="2726393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10000"/>
          </a:bodyPr>
          <a:lstStyle/>
          <a:p>
            <a:r>
              <a:rPr lang="ru-RU" dirty="0"/>
              <a:t>Режим дня старшего школьника</a:t>
            </a:r>
          </a:p>
          <a:p>
            <a:r>
              <a:rPr lang="ru-RU" dirty="0"/>
              <a:t>Свои особенности организации режима дня имеют старшие школьники. Гормональные сбои, и большая умственная нагрузка также требуют отдыха и разгрузки между уроками и выполнением домашних заданий. Отдых для детей не должен быть пассивным. Полезно будет просто сменить вид деятельности, например, умственную нагрузку заменить физической.</a:t>
            </a:r>
          </a:p>
          <a:p>
            <a:endParaRPr lang="ru-RU" dirty="0"/>
          </a:p>
          <a:p>
            <a:r>
              <a:rPr lang="ru-RU" dirty="0"/>
              <a:t>Детей, начиная с 10-летнего возраста, все больше следует привлекать к выполнению домашних обязанностей. Этот пункт, правильный режим дня для </a:t>
            </a:r>
            <a:r>
              <a:rPr lang="ru-RU" dirty="0" smtClean="0"/>
              <a:t>школьника предусмотренный </a:t>
            </a:r>
            <a:r>
              <a:rPr lang="ru-RU" dirty="0"/>
              <a:t>режимом дня, имеет большое значение в жизни школьника, так как позволяет выработать трудолюбие</a:t>
            </a:r>
          </a:p>
          <a:p>
            <a:endParaRPr lang="ru-RU" dirty="0"/>
          </a:p>
        </p:txBody>
      </p:sp>
    </p:spTree>
    <p:extLst>
      <p:ext uri="{BB962C8B-B14F-4D97-AF65-F5344CB8AC3E}">
        <p14:creationId xmlns:p14="http://schemas.microsoft.com/office/powerpoint/2010/main" val="577440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92500" lnSpcReduction="20000"/>
          </a:bodyPr>
          <a:lstStyle/>
          <a:p>
            <a:r>
              <a:rPr lang="ru-RU" dirty="0"/>
              <a:t>Режим дня школьника, обучающегося во 2 смену</a:t>
            </a:r>
          </a:p>
          <a:p>
            <a:r>
              <a:rPr lang="ru-RU" dirty="0"/>
              <a:t>Обучение во вторую смену предполагает немного другую организацию режима дня школьника. Так, домашние задания ребенок выполняет с утра, спустя полчаса после завтрака. Такое время выполнения домашних работ позволяет освободить его для длительной прогулки на свежем воздухе перед занятиями в школе. Перед школой ребенок должен пообедать, а в школе – съесть полдник. Вечером делать уроки не рекомендуется, так как организм уже не может нормально функционировать. Немного сокращается и время, отведенное для помощи родителям по дому. Время подъема и отхода ко сну остаются такими же, как и у учащихся первой смены</a:t>
            </a:r>
            <a:r>
              <a:rPr lang="ru-RU" dirty="0" smtClean="0"/>
              <a:t>.</a:t>
            </a:r>
            <a:endParaRPr lang="ru-RU" dirty="0"/>
          </a:p>
        </p:txBody>
      </p:sp>
    </p:spTree>
    <p:extLst>
      <p:ext uri="{BB962C8B-B14F-4D97-AF65-F5344CB8AC3E}">
        <p14:creationId xmlns:p14="http://schemas.microsoft.com/office/powerpoint/2010/main" val="1366412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Проблемы распорядка </a:t>
            </a:r>
            <a:r>
              <a:rPr lang="ru-RU" dirty="0"/>
              <a:t>современных детей</a:t>
            </a:r>
          </a:p>
        </p:txBody>
      </p:sp>
      <p:sp>
        <p:nvSpPr>
          <p:cNvPr id="3" name="Объект 2"/>
          <p:cNvSpPr>
            <a:spLocks noGrp="1"/>
          </p:cNvSpPr>
          <p:nvPr>
            <p:ph idx="1"/>
          </p:nvPr>
        </p:nvSpPr>
        <p:spPr/>
        <p:txBody>
          <a:bodyPr/>
          <a:lstStyle/>
          <a:p>
            <a:r>
              <a:rPr lang="ru-RU" dirty="0"/>
              <a:t>Современные родители болеют двумя крайностями. Одни вообще не участвуют в жизни ребенка, доверяя его личностный рост саду, школе, репетиторам и няням, а другие чрезмерно </a:t>
            </a:r>
            <a:r>
              <a:rPr lang="ru-RU" dirty="0" smtClean="0"/>
              <a:t>их развитие </a:t>
            </a:r>
            <a:r>
              <a:rPr lang="ru-RU" dirty="0"/>
              <a:t>музыкальных способностей у детей дошкольного возраста контролируют, опекая и ограждая от реальной жизни.</a:t>
            </a:r>
          </a:p>
        </p:txBody>
      </p:sp>
    </p:spTree>
    <p:extLst>
      <p:ext uri="{BB962C8B-B14F-4D97-AF65-F5344CB8AC3E}">
        <p14:creationId xmlns:p14="http://schemas.microsoft.com/office/powerpoint/2010/main" val="435261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Негативные стороны</a:t>
            </a:r>
            <a:endParaRPr lang="ru-RU" dirty="0"/>
          </a:p>
        </p:txBody>
      </p:sp>
      <p:sp>
        <p:nvSpPr>
          <p:cNvPr id="3" name="Объект 2"/>
          <p:cNvSpPr>
            <a:spLocks noGrp="1"/>
          </p:cNvSpPr>
          <p:nvPr>
            <p:ph idx="1"/>
          </p:nvPr>
        </p:nvSpPr>
        <p:spPr/>
        <p:txBody>
          <a:bodyPr>
            <a:normAutofit fontScale="92500" lnSpcReduction="10000"/>
          </a:bodyPr>
          <a:lstStyle/>
          <a:p>
            <a:endParaRPr lang="ru-RU" dirty="0"/>
          </a:p>
          <a:p>
            <a:r>
              <a:rPr lang="ru-RU" dirty="0"/>
              <a:t> Во многих уголках нашей страны большинство ребят нашего возраста не могут правильно организовать свое свободное время. Значительная часть таких подростков бесцельно бродит по улицам и, не замечая этого, становятся несовершеннолетними бродягами. Это страшное </a:t>
            </a:r>
            <a:r>
              <a:rPr lang="ru-RU" dirty="0" err="1"/>
              <a:t>явление.А</a:t>
            </a:r>
            <a:r>
              <a:rPr lang="ru-RU" dirty="0"/>
              <a:t> так же </a:t>
            </a:r>
            <a:r>
              <a:rPr lang="ru-RU" dirty="0" err="1"/>
              <a:t>распространеное</a:t>
            </a:r>
            <a:r>
              <a:rPr lang="ru-RU" dirty="0"/>
              <a:t> явление "</a:t>
            </a:r>
            <a:r>
              <a:rPr lang="ru-RU" dirty="0" err="1"/>
              <a:t>постояные</a:t>
            </a:r>
            <a:r>
              <a:rPr lang="ru-RU" dirty="0"/>
              <a:t> посиделки за компьютером и </a:t>
            </a:r>
            <a:r>
              <a:rPr lang="ru-RU" dirty="0" err="1"/>
              <a:t>телевизором"!Что</a:t>
            </a:r>
            <a:r>
              <a:rPr lang="ru-RU" dirty="0"/>
              <a:t> конечно же вредит нашему </a:t>
            </a:r>
            <a:r>
              <a:rPr lang="ru-RU" dirty="0" err="1"/>
              <a:t>здоровью.Но</a:t>
            </a:r>
            <a:r>
              <a:rPr lang="ru-RU" dirty="0"/>
              <a:t> молодежь 21 века не </a:t>
            </a:r>
            <a:r>
              <a:rPr lang="ru-RU" dirty="0" err="1"/>
              <a:t>гониться</a:t>
            </a:r>
            <a:r>
              <a:rPr lang="ru-RU" dirty="0"/>
              <a:t> за тем что будет приносить пользу нашему здоровью и </a:t>
            </a:r>
            <a:r>
              <a:rPr lang="ru-RU" dirty="0" err="1"/>
              <a:t>голове.Сейчас</a:t>
            </a:r>
            <a:r>
              <a:rPr lang="ru-RU" dirty="0"/>
              <a:t> модно сидеть за компьютером проводя время в интернете. </a:t>
            </a:r>
          </a:p>
        </p:txBody>
      </p:sp>
    </p:spTree>
    <p:extLst>
      <p:ext uri="{BB962C8B-B14F-4D97-AF65-F5344CB8AC3E}">
        <p14:creationId xmlns:p14="http://schemas.microsoft.com/office/powerpoint/2010/main" val="41280445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a:bodyPr>
          <a:lstStyle/>
          <a:p>
            <a:r>
              <a:rPr lang="ru-RU" dirty="0"/>
              <a:t>Без сомнения, мобильная связь облегчила современное существование. Для большинства  людей в настоящее время сотовая связь нужна для работы. А вот подростки и некоторая часть молодежи чаще всего используют  мобильники в качестве игрушек. </a:t>
            </a:r>
            <a:endParaRPr lang="ru-RU" dirty="0" smtClean="0"/>
          </a:p>
          <a:p>
            <a:r>
              <a:rPr lang="ru-RU" dirty="0"/>
              <a:t>Также, в число ультрасовременных развлечений, которыми занимаются на досуге школьники можно отнести просмотр роликов на </a:t>
            </a:r>
            <a:r>
              <a:rPr lang="ru-RU" dirty="0" err="1"/>
              <a:t>ютубе</a:t>
            </a:r>
            <a:r>
              <a:rPr lang="ru-RU" dirty="0"/>
              <a:t>. Ребенку нравится смотреть блоги? Отлично, из них тоже можно узнать много чего интересного и почерпнуть новые знания. </a:t>
            </a:r>
          </a:p>
        </p:txBody>
      </p:sp>
    </p:spTree>
    <p:extLst>
      <p:ext uri="{BB962C8B-B14F-4D97-AF65-F5344CB8AC3E}">
        <p14:creationId xmlns:p14="http://schemas.microsoft.com/office/powerpoint/2010/main" val="23567205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Повседневная жизнь современного старшеклассника</a:t>
            </a:r>
          </a:p>
        </p:txBody>
      </p:sp>
      <p:sp>
        <p:nvSpPr>
          <p:cNvPr id="3" name="Объект 2"/>
          <p:cNvSpPr>
            <a:spLocks noGrp="1"/>
          </p:cNvSpPr>
          <p:nvPr>
            <p:ph idx="1"/>
          </p:nvPr>
        </p:nvSpPr>
        <p:spPr/>
        <p:txBody>
          <a:bodyPr>
            <a:normAutofit fontScale="85000" lnSpcReduction="20000"/>
          </a:bodyPr>
          <a:lstStyle/>
          <a:p>
            <a:r>
              <a:rPr lang="ru-RU" dirty="0"/>
              <a:t>Одним из важных элементов </a:t>
            </a:r>
            <a:r>
              <a:rPr lang="ru-RU" dirty="0" smtClean="0"/>
              <a:t> их жизни являются </a:t>
            </a:r>
            <a:r>
              <a:rPr lang="ru-RU" dirty="0"/>
              <a:t>хобби и увлечения</a:t>
            </a:r>
            <a:r>
              <a:rPr lang="ru-RU" dirty="0" smtClean="0"/>
              <a:t>.</a:t>
            </a:r>
            <a:endParaRPr lang="ru-RU" dirty="0"/>
          </a:p>
          <a:p>
            <a:r>
              <a:rPr lang="ru-RU" dirty="0"/>
              <a:t>Для подростков основным увлечением является спорт (61%) – волейбол, футбол, танцы, плавание, тренировки, бокс. 12 подростков - 14,% респондентов в качестве хобби указали музыку («увлекаюсь музыкой», «очень люблю слушать музыку»). Также в числе увлечений были указаны и следующие: занятие на музыкальных инструментах, изучение культуры других стран, творчество (написание стихов, песен), пение. Были респонденты, которые отметили, что из-за учебы они не могут заниматься своим хобби</a:t>
            </a:r>
            <a:r>
              <a:rPr lang="ru-RU" dirty="0" smtClean="0"/>
              <a:t>.</a:t>
            </a:r>
            <a:endParaRPr lang="ru-RU" dirty="0"/>
          </a:p>
          <a:p>
            <a:r>
              <a:rPr lang="ru-RU" dirty="0"/>
              <a:t>В целом, ребята охотно писали о своих увлечениях, отмечая значимость этих интересов – «для меня это все», «очень люблю», «у меня плохо получается, но я стараюсь повысить мастерство».</a:t>
            </a:r>
          </a:p>
        </p:txBody>
      </p:sp>
    </p:spTree>
    <p:extLst>
      <p:ext uri="{BB962C8B-B14F-4D97-AF65-F5344CB8AC3E}">
        <p14:creationId xmlns:p14="http://schemas.microsoft.com/office/powerpoint/2010/main" val="45220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lnSpcReduction="10000"/>
          </a:bodyPr>
          <a:lstStyle/>
          <a:p>
            <a:r>
              <a:rPr lang="ru-RU" dirty="0" smtClean="0"/>
              <a:t>Был </a:t>
            </a:r>
            <a:r>
              <a:rPr lang="ru-RU" dirty="0"/>
              <a:t>исследован интернет в жизни подростка. В целях исследования было необходимо узнать, является ли интернет значимой частью жизни школьника</a:t>
            </a:r>
            <a:r>
              <a:rPr lang="ru-RU" dirty="0" smtClean="0"/>
              <a:t>.</a:t>
            </a:r>
            <a:endParaRPr lang="ru-RU" dirty="0"/>
          </a:p>
          <a:p>
            <a:r>
              <a:rPr lang="ru-RU" dirty="0"/>
              <a:t>Как показало исследование, 55% респондентов считают, что интернет значим для них, причем так как девочки, так и мальчики («да, зачастую», «да, но могла бы и обойтись без него», «да, я привык к нему и отказаться трудно»), 8% не считают его значимой частью («не значим, интернет способствует деградации»), а 37% не смогли определиться («не значим, но нужен», «и да, и нет»).</a:t>
            </a:r>
          </a:p>
        </p:txBody>
      </p:sp>
    </p:spTree>
    <p:extLst>
      <p:ext uri="{BB962C8B-B14F-4D97-AF65-F5344CB8AC3E}">
        <p14:creationId xmlns:p14="http://schemas.microsoft.com/office/powerpoint/2010/main" val="32597561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lnSpcReduction="10000"/>
          </a:bodyPr>
          <a:lstStyle/>
          <a:p>
            <a:r>
              <a:rPr lang="ru-RU" dirty="0"/>
              <a:t>Большинство подростков используют интернет для поиска знаний (42%) («поиск нужной информации», «просто узнать новости», «в познавательных целях», «для интересов», «в целях развития»). Для 43% подростков интернет важен для общения («общение с людьми, которые далеко», «общение с друзьями», «</a:t>
            </a:r>
            <a:r>
              <a:rPr lang="ru-RU" dirty="0" err="1"/>
              <a:t>соц.сети</a:t>
            </a:r>
            <a:r>
              <a:rPr lang="ru-RU" dirty="0"/>
              <a:t>»). Четверть респондентов отметили, что  интернет им  необходим для поиска информации, касающейся учебы, подготовки к экзаменам, занятиям. 15% школьников писали, что через интернет они слушают музыку, смотрят видео, играют в игры</a:t>
            </a:r>
            <a:r>
              <a:rPr lang="ru-RU" dirty="0" smtClean="0"/>
              <a:t>.</a:t>
            </a:r>
          </a:p>
          <a:p>
            <a:endParaRPr lang="ru-RU" dirty="0"/>
          </a:p>
        </p:txBody>
      </p:sp>
    </p:spTree>
    <p:extLst>
      <p:ext uri="{BB962C8B-B14F-4D97-AF65-F5344CB8AC3E}">
        <p14:creationId xmlns:p14="http://schemas.microsoft.com/office/powerpoint/2010/main" val="29772073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r>
              <a:rPr lang="ru-RU" dirty="0"/>
              <a:t>Для исследования было необходимо изучить, сколько времени тратят подростки в социальных сетях</a:t>
            </a:r>
            <a:r>
              <a:rPr lang="ru-RU" dirty="0" smtClean="0"/>
              <a:t>.</a:t>
            </a:r>
            <a:endParaRPr lang="ru-RU" dirty="0"/>
          </a:p>
          <a:p>
            <a:r>
              <a:rPr lang="ru-RU" dirty="0"/>
              <a:t>Большинство из ответивших, написали, что часто заходят в социальные сети (85%, «в течение дня», «очень много времени», «каждый день», «часа 3-4»).  Другие заходят не часто (15%, «по разному», «меньше часа», «редко», «1-2 часа»).</a:t>
            </a:r>
          </a:p>
        </p:txBody>
      </p:sp>
    </p:spTree>
    <p:extLst>
      <p:ext uri="{BB962C8B-B14F-4D97-AF65-F5344CB8AC3E}">
        <p14:creationId xmlns:p14="http://schemas.microsoft.com/office/powerpoint/2010/main" val="772850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lnSpcReduction="10000"/>
          </a:bodyPr>
          <a:lstStyle/>
          <a:p>
            <a:endParaRPr lang="ru-RU" dirty="0"/>
          </a:p>
          <a:p>
            <a:r>
              <a:rPr lang="ru-RU" dirty="0" smtClean="0"/>
              <a:t>Надо </a:t>
            </a:r>
            <a:r>
              <a:rPr lang="ru-RU" dirty="0"/>
              <a:t>отметить, что основная масса современных школьников мало читают (если не считать спецшколы гуманитарного направления или отдельных ребят, нацеленных  в дальнейшем на гуманитарную специальность). Газеты читают лишь по требованию учителя истории, самостоятельно читают лишь рекламу, спорт, телепрограмму. Связь чтения с отношением к учебе и ценностными ориентациями семьи очевидна. Книга станет потребностью у подростка только в том случае, если такую потребность имеют родители. </a:t>
            </a:r>
          </a:p>
        </p:txBody>
      </p:sp>
    </p:spTree>
    <p:extLst>
      <p:ext uri="{BB962C8B-B14F-4D97-AF65-F5344CB8AC3E}">
        <p14:creationId xmlns:p14="http://schemas.microsoft.com/office/powerpoint/2010/main" val="6900016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10000"/>
          </a:bodyPr>
          <a:lstStyle/>
          <a:p>
            <a:r>
              <a:rPr lang="ru-RU" dirty="0"/>
              <a:t> Условия проведения детьми своего свободного времени за последнее десятилетие изменились во всех развитых странах мира. В связи с повышением мобильности населения и бурным развитием  средств массовой коммуникации (прежде всего телевидения) и индивидуального досуга (компьютерные игры, аудио-музыкальные устройства и т. д.) существенным образом изменились и отношения между родителями и детьми. Главным «пожирателем» времени и взрослых, и детей стал телевизор. Родители много времени проводят на работе, иногда много времени отнимают поездки к месту работы. В результате непосредственные контакты детей и взрослых сводятся к минимуму. Если раньше при посещении друг друга семьями взрослые не только общались с детьми, но и организовывали совместные прогулки и игры, то сегодня картина иная. </a:t>
            </a:r>
          </a:p>
        </p:txBody>
      </p:sp>
    </p:spTree>
    <p:extLst>
      <p:ext uri="{BB962C8B-B14F-4D97-AF65-F5344CB8AC3E}">
        <p14:creationId xmlns:p14="http://schemas.microsoft.com/office/powerpoint/2010/main" val="38980111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458</TotalTime>
  <Words>1657</Words>
  <Application>Microsoft Office PowerPoint</Application>
  <PresentationFormat>Экран (4:3)</PresentationFormat>
  <Paragraphs>62</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Office Theme</vt:lpstr>
      <vt:lpstr>Презентация PowerPoint</vt:lpstr>
      <vt:lpstr>  Введение</vt:lpstr>
      <vt:lpstr>Презентация PowerPoint</vt:lpstr>
      <vt:lpstr>Презентация PowerPoint</vt:lpstr>
      <vt:lpstr>Презентация PowerPoint</vt:lpstr>
      <vt:lpstr>Основы построения режима </vt:lpstr>
      <vt:lpstr>примерный распорядок дня:</vt:lpstr>
      <vt:lpstr>Презентация PowerPoint</vt:lpstr>
      <vt:lpstr>Презентация PowerPoint</vt:lpstr>
      <vt:lpstr>Презентация PowerPoint</vt:lpstr>
      <vt:lpstr>Презентация PowerPoint</vt:lpstr>
      <vt:lpstr>Проблемы распорядка современных детей</vt:lpstr>
      <vt:lpstr>Негативные стороны</vt:lpstr>
      <vt:lpstr>Презентация PowerPoint</vt:lpstr>
      <vt:lpstr>Повседневная жизнь современного старшеклассника</vt:lpstr>
      <vt:lpstr>Презентация PowerPoint</vt:lpstr>
      <vt:lpstr>Презентация PowerPoint</vt:lpstr>
      <vt:lpstr>Презентация PowerPoint</vt:lpstr>
      <vt:lpstr>Презентация PowerPoint</vt:lpstr>
      <vt:lpstr>Презентация PowerPoint</vt:lpstr>
    </vt:vector>
  </TitlesOfParts>
  <Company>PJSC "New Engineering Technologies"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Саша</cp:lastModifiedBy>
  <cp:revision>99</cp:revision>
  <dcterms:created xsi:type="dcterms:W3CDTF">2016-11-18T14:12:19Z</dcterms:created>
  <dcterms:modified xsi:type="dcterms:W3CDTF">2021-10-10T07:40:59Z</dcterms:modified>
</cp:coreProperties>
</file>