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sldIdLst>
    <p:sldId id="256" r:id="rId2"/>
    <p:sldId id="257" r:id="rId3"/>
    <p:sldId id="258" r:id="rId4"/>
    <p:sldId id="290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87" r:id="rId15"/>
    <p:sldId id="288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89" r:id="rId24"/>
    <p:sldId id="275" r:id="rId25"/>
    <p:sldId id="291" r:id="rId26"/>
    <p:sldId id="276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19.06.2018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19.06.2018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19.06.2018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19.06.2018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19.06.2018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19.06.2018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19.06.2018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19.06.2018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61928"/>
            <a:ext cx="5544108" cy="3696072"/>
          </a:xfrm>
          <a:prstGeom prst="rect">
            <a:avLst/>
          </a:prstGeom>
          <a:effectLst>
            <a:glow rad="127000">
              <a:schemeClr val="accent1">
                <a:alpha val="28000"/>
              </a:schemeClr>
            </a:glow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0"/>
            <a:ext cx="7344816" cy="3284984"/>
          </a:xfrm>
        </p:spPr>
        <p:txBody>
          <a:bodyPr>
            <a:normAutofit fontScale="90000"/>
          </a:bodyPr>
          <a:lstStyle/>
          <a:p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>Синдром дефицита внимания с </a:t>
            </a:r>
            <a:r>
              <a:rPr lang="ru-RU" sz="5400" dirty="0" err="1" smtClean="0">
                <a:solidFill>
                  <a:schemeClr val="accent1">
                    <a:lumMod val="75000"/>
                  </a:schemeClr>
                </a:solidFill>
              </a:rPr>
              <a:t>гиперактивностью</a:t>
            </a: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> как гигиеническая проблема.</a:t>
            </a:r>
            <a:endParaRPr lang="ru-RU" sz="5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544108" y="5517233"/>
            <a:ext cx="3599892" cy="1340768"/>
          </a:xfrm>
        </p:spPr>
        <p:txBody>
          <a:bodyPr>
            <a:normAutofit/>
          </a:bodyPr>
          <a:lstStyle/>
          <a:p>
            <a:r>
              <a:rPr lang="ru-RU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с</a:t>
            </a:r>
            <a:endParaRPr lang="ru-RU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736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Определение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Определение синдрома СДВГ (диагноз невролога) - </a:t>
            </a:r>
            <a:r>
              <a:rPr lang="ru-RU" dirty="0" smtClean="0"/>
              <a:t>распространенное </a:t>
            </a:r>
            <a:r>
              <a:rPr lang="ru-RU" dirty="0"/>
              <a:t>во всем мире </a:t>
            </a:r>
            <a:r>
              <a:rPr lang="ru-RU" dirty="0" err="1"/>
              <a:t>неврологическо</a:t>
            </a:r>
            <a:r>
              <a:rPr lang="ru-RU" dirty="0"/>
              <a:t>-поведенческое расстройство. Расшифровывается как "синдром дефицита внимания и </a:t>
            </a:r>
            <a:r>
              <a:rPr lang="ru-RU" dirty="0" err="1"/>
              <a:t>гиперактивности</a:t>
            </a:r>
            <a:r>
              <a:rPr lang="ru-RU" dirty="0"/>
              <a:t>". В просторечии довольно часто данный синдром называется просто </a:t>
            </a:r>
            <a:r>
              <a:rPr lang="ru-RU" dirty="0" err="1"/>
              <a:t>гиперактивностью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30812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266"/>
            <a:ext cx="7498080" cy="1143000"/>
          </a:xfrm>
        </p:spPr>
        <p:txBody>
          <a:bodyPr/>
          <a:lstStyle/>
          <a:p>
            <a:r>
              <a:rPr lang="ru-RU" dirty="0" smtClean="0"/>
              <a:t>История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052736"/>
            <a:ext cx="9036496" cy="5805264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Термин "синдром дефицита внимания" был выделен в начале 80-х годов из более широкого понятия "минимальной мозговой дисфункции". История изучения минимальной мозговой дисфункции связана с исследованиями Е. </a:t>
            </a:r>
            <a:r>
              <a:rPr lang="ru-RU" dirty="0" err="1"/>
              <a:t>Kahn</a:t>
            </a:r>
            <a:r>
              <a:rPr lang="ru-RU" dirty="0"/>
              <a:t>, хотя отдельные исследования проводились и ранее. Наблюдая детей школьного возраста с такими нарушениями поведения, как двигательная расторможенность, отвлекаемость, импульсивность поведения, авторы высказали предположение, что причиной данных изменений является повреждение головного мозга неизвестной этиологии, и предложили термин "минимальное мозговое </a:t>
            </a:r>
            <a:r>
              <a:rPr lang="ru-RU" dirty="0" smtClean="0"/>
              <a:t>повреждение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4294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260648"/>
            <a:ext cx="8034096" cy="5987752"/>
          </a:xfrm>
        </p:spPr>
        <p:txBody>
          <a:bodyPr>
            <a:normAutofit/>
          </a:bodyPr>
          <a:lstStyle/>
          <a:p>
            <a:r>
              <a:rPr lang="ru-RU" dirty="0"/>
              <a:t>". В дальнейшем в понятие "минимальное мозговое повреждение" были включены и нарушения обучения (трудности и специфические нарушения в обучении навыкам письма, чтения, счета; нарушения перцепции и речи). Впоследствии статическая модель "минимального мозгового повреждения" уступила место более динамичной и более гибкой модели "минимальной мозговой дисфункции".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37091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0"/>
            <a:ext cx="8928992" cy="6669360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В 1980 г. Американской ассоциацией психиатров была разработана рабочая классификация - DSM-IV (</a:t>
            </a:r>
            <a:r>
              <a:rPr lang="ru-RU" dirty="0" err="1"/>
              <a:t>the</a:t>
            </a:r>
            <a:r>
              <a:rPr lang="ru-RU" dirty="0"/>
              <a:t> </a:t>
            </a:r>
            <a:r>
              <a:rPr lang="ru-RU" dirty="0" err="1"/>
              <a:t>Diagnostic</a:t>
            </a:r>
            <a:r>
              <a:rPr lang="ru-RU" dirty="0"/>
              <a:t> </a:t>
            </a:r>
            <a:r>
              <a:rPr lang="ru-RU" dirty="0" err="1"/>
              <a:t>and</a:t>
            </a:r>
            <a:r>
              <a:rPr lang="ru-RU" dirty="0"/>
              <a:t> </a:t>
            </a:r>
            <a:r>
              <a:rPr lang="ru-RU" dirty="0" err="1"/>
              <a:t>Statistical</a:t>
            </a:r>
            <a:r>
              <a:rPr lang="ru-RU" dirty="0"/>
              <a:t> </a:t>
            </a:r>
            <a:r>
              <a:rPr lang="ru-RU" dirty="0" err="1"/>
              <a:t>Manual</a:t>
            </a:r>
            <a:r>
              <a:rPr lang="ru-RU" dirty="0"/>
              <a:t> </a:t>
            </a:r>
            <a:r>
              <a:rPr lang="ru-RU" dirty="0" err="1"/>
              <a:t>of</a:t>
            </a:r>
            <a:r>
              <a:rPr lang="ru-RU" dirty="0"/>
              <a:t> </a:t>
            </a:r>
            <a:r>
              <a:rPr lang="ru-RU" dirty="0" err="1"/>
              <a:t>Mental</a:t>
            </a:r>
            <a:r>
              <a:rPr lang="ru-RU" dirty="0"/>
              <a:t> </a:t>
            </a:r>
            <a:r>
              <a:rPr lang="ru-RU" dirty="0" err="1"/>
              <a:t>Disorders</a:t>
            </a:r>
            <a:r>
              <a:rPr lang="ru-RU" dirty="0"/>
              <a:t>, </a:t>
            </a:r>
            <a:r>
              <a:rPr lang="ru-RU" dirty="0" err="1"/>
              <a:t>Fourth</a:t>
            </a:r>
            <a:r>
              <a:rPr lang="ru-RU" dirty="0"/>
              <a:t> </a:t>
            </a:r>
            <a:r>
              <a:rPr lang="ru-RU" dirty="0" err="1"/>
              <a:t>Edition</a:t>
            </a:r>
            <a:r>
              <a:rPr lang="ru-RU" dirty="0"/>
              <a:t>), - согласно которой случаи, описанные ранее как минимальная мозговая дисфункция, предложено рассматривать как синдром дефицита внимания и синдром </a:t>
            </a:r>
            <a:r>
              <a:rPr lang="ru-RU" dirty="0" err="1"/>
              <a:t>гиперактивности</a:t>
            </a:r>
            <a:r>
              <a:rPr lang="ru-RU" dirty="0"/>
              <a:t>. </a:t>
            </a:r>
            <a:endParaRPr lang="ru-RU" dirty="0" smtClean="0"/>
          </a:p>
          <a:p>
            <a:r>
              <a:rPr lang="ru-RU" dirty="0"/>
              <a:t>В МКБ-10 синдром рассматривается в разделе "Эмоциональные расстройства и расстройства поведения, начинающиеся обычно в детском и подростковом возрасте" в подразделе "Нарушение активности и внимания" (F90.0) и "</a:t>
            </a:r>
            <a:r>
              <a:rPr lang="ru-RU" dirty="0" err="1"/>
              <a:t>Гиперкинетическое</a:t>
            </a:r>
            <a:r>
              <a:rPr lang="ru-RU" dirty="0"/>
              <a:t> расстройство поведения" (F90.1).</a:t>
            </a:r>
          </a:p>
        </p:txBody>
      </p:sp>
    </p:spTree>
    <p:extLst>
      <p:ext uri="{BB962C8B-B14F-4D97-AF65-F5344CB8AC3E}">
        <p14:creationId xmlns:p14="http://schemas.microsoft.com/office/powerpoint/2010/main" val="1395024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Классификация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Классификация. Согласно DSM-IV выделяют 3 варианта течения синдрома дефицита внимания </a:t>
            </a:r>
            <a:r>
              <a:rPr lang="ru-RU" dirty="0" err="1"/>
              <a:t>гиперактивности</a:t>
            </a:r>
            <a:r>
              <a:rPr lang="ru-RU" dirty="0"/>
              <a:t> в зависимости от преобладающих клинических симптомов:</a:t>
            </a:r>
          </a:p>
          <a:p>
            <a:r>
              <a:rPr lang="ru-RU" dirty="0"/>
              <a:t>- синдром, сочетающий дефицит внимания и </a:t>
            </a:r>
            <a:r>
              <a:rPr lang="ru-RU" dirty="0" err="1"/>
              <a:t>гиперактивность</a:t>
            </a:r>
            <a:r>
              <a:rPr lang="ru-RU" dirty="0"/>
              <a:t>;</a:t>
            </a:r>
          </a:p>
          <a:p>
            <a:r>
              <a:rPr lang="ru-RU" dirty="0"/>
              <a:t>- синдром дефицита внимания без </a:t>
            </a:r>
            <a:r>
              <a:rPr lang="ru-RU" dirty="0" err="1"/>
              <a:t>гиперактивности</a:t>
            </a:r>
            <a:r>
              <a:rPr lang="ru-RU" dirty="0"/>
              <a:t>;</a:t>
            </a:r>
          </a:p>
          <a:p>
            <a:r>
              <a:rPr lang="ru-RU" dirty="0"/>
              <a:t>- синдром </a:t>
            </a:r>
            <a:r>
              <a:rPr lang="ru-RU" dirty="0" err="1"/>
              <a:t>гиперактивности</a:t>
            </a:r>
            <a:r>
              <a:rPr lang="ru-RU" dirty="0"/>
              <a:t> без дефицита внимания.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6489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0"/>
            <a:ext cx="7498080" cy="1143000"/>
          </a:xfrm>
        </p:spPr>
        <p:txBody>
          <a:bodyPr/>
          <a:lstStyle/>
          <a:p>
            <a:r>
              <a:rPr lang="ru-RU" dirty="0" smtClean="0"/>
              <a:t>Причины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0" y="980728"/>
            <a:ext cx="8388424" cy="3672408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Врачи до сих пор точно не могут сказать, почему у ребенка или взрослого человека возникает </a:t>
            </a:r>
            <a:r>
              <a:rPr lang="ru-RU" dirty="0" err="1"/>
              <a:t>гиперактивность</a:t>
            </a:r>
            <a:r>
              <a:rPr lang="ru-RU" dirty="0"/>
              <a:t>. Дело в том, что вариантов ее развития может быть очень много. Среди них выделяют следующие</a:t>
            </a:r>
            <a:r>
              <a:rPr lang="ru-RU" dirty="0" smtClean="0"/>
              <a:t>:</a:t>
            </a:r>
          </a:p>
          <a:p>
            <a:r>
              <a:rPr lang="ru-RU" dirty="0" smtClean="0"/>
              <a:t> </a:t>
            </a:r>
            <a:r>
              <a:rPr lang="ru-RU" dirty="0"/>
              <a:t>Осложненная беременность матери. </a:t>
            </a:r>
            <a:endParaRPr lang="ru-RU" dirty="0" smtClean="0"/>
          </a:p>
          <a:p>
            <a:r>
              <a:rPr lang="ru-RU" dirty="0" smtClean="0"/>
              <a:t>Сюда </a:t>
            </a:r>
            <a:r>
              <a:rPr lang="ru-RU" dirty="0"/>
              <a:t>же относят тяжелые роды. По данным статистики дети, у матерей которых роды прошли по нестандартному варианту, чаще подвержены данному синдрому. </a:t>
            </a:r>
            <a:endParaRPr lang="ru-RU" dirty="0" smtClean="0"/>
          </a:p>
          <a:p>
            <a:r>
              <a:rPr lang="ru-RU" dirty="0" smtClean="0"/>
              <a:t>Наличие </a:t>
            </a:r>
            <a:r>
              <a:rPr lang="ru-RU" dirty="0"/>
              <a:t>хронических болезней у ребенка. 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3685688"/>
            <a:ext cx="4752528" cy="3172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252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-2588"/>
            <a:ext cx="7498080" cy="1143000"/>
          </a:xfrm>
        </p:spPr>
        <p:txBody>
          <a:bodyPr/>
          <a:lstStyle/>
          <a:p>
            <a:r>
              <a:rPr lang="ru-RU" dirty="0" smtClean="0"/>
              <a:t>Причины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980728"/>
            <a:ext cx="7992888" cy="5877272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Тяжелое эмоциональное потрясение или изменение в жизни человека. В частности малыша. Не важно, хорошее оно было или плохое. </a:t>
            </a:r>
            <a:endParaRPr lang="ru-RU" dirty="0" smtClean="0"/>
          </a:p>
          <a:p>
            <a:r>
              <a:rPr lang="ru-RU" dirty="0" smtClean="0"/>
              <a:t>Наследственность</a:t>
            </a:r>
            <a:r>
              <a:rPr lang="ru-RU" dirty="0"/>
              <a:t>. Именно этот вариант рассматривается чаще всего. Если у родителей наблюдалась </a:t>
            </a:r>
            <a:r>
              <a:rPr lang="ru-RU" dirty="0" err="1"/>
              <a:t>гиперактивность</a:t>
            </a:r>
            <a:r>
              <a:rPr lang="ru-RU" dirty="0"/>
              <a:t>, то и у ребенка она не </a:t>
            </a:r>
            <a:r>
              <a:rPr lang="ru-RU" dirty="0" smtClean="0"/>
              <a:t>исключена.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Недостаток </a:t>
            </a:r>
            <a:r>
              <a:rPr lang="ru-RU" dirty="0">
                <a:solidFill>
                  <a:srgbClr val="C00000"/>
                </a:solidFill>
              </a:rPr>
              <a:t>внимания. Современные родители постоянно заняты. Поэтому дети довольно часто страдают от СДВГ именно из-за того, что так организм реагирует на недостаток родительской заботы.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10991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0481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59024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208757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0480"/>
            <a:ext cx="9197973" cy="6898480"/>
          </a:xfrm>
        </p:spPr>
      </p:pic>
    </p:spTree>
    <p:extLst>
      <p:ext uri="{BB962C8B-B14F-4D97-AF65-F5344CB8AC3E}">
        <p14:creationId xmlns:p14="http://schemas.microsoft.com/office/powerpoint/2010/main" val="3523624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6202"/>
            <a:ext cx="8172400" cy="4132878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СДВГ </a:t>
            </a:r>
            <a:r>
              <a:rPr lang="ru-RU" dirty="0"/>
              <a:t>диагностируется без особых проблем у детей. Но, как уже было сказано, его не так просто обнаружить у взрослого человека. Ведь он как бы отходит на второй план. Имеет место, но важной роли не играет. Зачастую СДВГ у взрослых можно спутать, например, с эмоциональным расстройством. Поэтому рекомендуется обратить внимание на некоторые распространенные симптомы.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22844"/>
            <a:ext cx="5580112" cy="3138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894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332656"/>
            <a:ext cx="7704856" cy="5256584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Среди них можно выделить следующие </a:t>
            </a:r>
            <a:r>
              <a:rPr lang="ru-RU" dirty="0" smtClean="0"/>
              <a:t>составляющие:</a:t>
            </a:r>
          </a:p>
          <a:p>
            <a:r>
              <a:rPr lang="ru-RU" dirty="0" smtClean="0"/>
              <a:t>человек </a:t>
            </a:r>
            <a:r>
              <a:rPr lang="ru-RU" dirty="0"/>
              <a:t>первый начинает конфликтовать по пустякам; </a:t>
            </a:r>
            <a:endParaRPr lang="ru-RU" dirty="0" smtClean="0"/>
          </a:p>
          <a:p>
            <a:r>
              <a:rPr lang="ru-RU" dirty="0" smtClean="0"/>
              <a:t>имеют </a:t>
            </a:r>
            <a:r>
              <a:rPr lang="ru-RU" dirty="0"/>
              <a:t>место необоснованные и резкие вспышки гнева</a:t>
            </a:r>
            <a:r>
              <a:rPr lang="ru-RU" dirty="0" smtClean="0"/>
              <a:t>;</a:t>
            </a:r>
          </a:p>
          <a:p>
            <a:r>
              <a:rPr lang="ru-RU" dirty="0" smtClean="0"/>
              <a:t> </a:t>
            </a:r>
            <a:r>
              <a:rPr lang="ru-RU" dirty="0"/>
              <a:t>при разговоре с кем-нибудь человек "витает в облаках"; </a:t>
            </a:r>
            <a:endParaRPr lang="ru-RU" dirty="0" smtClean="0"/>
          </a:p>
          <a:p>
            <a:r>
              <a:rPr lang="ru-RU" dirty="0" smtClean="0"/>
              <a:t>легко </a:t>
            </a:r>
            <a:r>
              <a:rPr lang="ru-RU" dirty="0"/>
              <a:t>отвлекается во время выполнения задачи; 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наблюдается </a:t>
            </a:r>
            <a:r>
              <a:rPr lang="ru-RU" dirty="0"/>
              <a:t>невыполнение данных ранее обещаний. </a:t>
            </a:r>
          </a:p>
        </p:txBody>
      </p:sp>
    </p:spTree>
    <p:extLst>
      <p:ext uri="{BB962C8B-B14F-4D97-AF65-F5344CB8AC3E}">
        <p14:creationId xmlns:p14="http://schemas.microsoft.com/office/powerpoint/2010/main" val="3072633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8933688" cy="6248400"/>
          </a:xfrm>
        </p:spPr>
        <p:txBody>
          <a:bodyPr>
            <a:normAutofit lnSpcReduction="10000"/>
          </a:bodyPr>
          <a:lstStyle/>
          <a:p>
            <a:r>
              <a:rPr lang="ru-RU" dirty="0"/>
              <a:t>Синдром </a:t>
            </a:r>
            <a:r>
              <a:rPr lang="ru-RU" dirty="0" err="1"/>
              <a:t>гиперактивности</a:t>
            </a:r>
            <a:r>
              <a:rPr lang="ru-RU" dirty="0"/>
              <a:t> и дефицита внимания (СДВГ) может являться причиной гениальности, утверждают ученые.</a:t>
            </a:r>
          </a:p>
          <a:p>
            <a:r>
              <a:rPr lang="ru-RU" dirty="0"/>
              <a:t>Психиатр из Тринити-колледжа в Дублине Майкл Фитцджеральд считает, что люди с этим синдромом обладают способностью к "</a:t>
            </a:r>
            <a:r>
              <a:rPr lang="ru-RU" dirty="0" err="1"/>
              <a:t>сверхсосредоточенности</a:t>
            </a:r>
            <a:r>
              <a:rPr lang="ru-RU" dirty="0"/>
              <a:t>" на каких-либо занятиях, что позволяет им добиться значительных успехов. В частности, СДВГ страдали такие известные личности как лорд Байрон, Пикассо, Томас Эдисон, Оскар </a:t>
            </a:r>
            <a:r>
              <a:rPr lang="ru-RU" dirty="0" err="1"/>
              <a:t>Уайлд</a:t>
            </a:r>
            <a:r>
              <a:rPr lang="ru-RU" dirty="0"/>
              <a:t>, Кларк </a:t>
            </a:r>
            <a:r>
              <a:rPr lang="ru-RU" dirty="0" err="1"/>
              <a:t>Гейбл</a:t>
            </a:r>
            <a:r>
              <a:rPr lang="ru-RU" dirty="0"/>
              <a:t>, Жюль Верн, Курт </a:t>
            </a:r>
            <a:r>
              <a:rPr lang="ru-RU" dirty="0" err="1"/>
              <a:t>Кобейн</a:t>
            </a:r>
            <a:r>
              <a:rPr lang="ru-RU" dirty="0"/>
              <a:t> и даже Че Гевара, пишет BBC </a:t>
            </a:r>
            <a:r>
              <a:rPr lang="ru-RU" dirty="0" err="1"/>
              <a:t>News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935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16632"/>
            <a:ext cx="7920880" cy="3528392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С</a:t>
            </a:r>
            <a:r>
              <a:rPr lang="ru-RU" dirty="0" smtClean="0"/>
              <a:t>индром </a:t>
            </a:r>
            <a:r>
              <a:rPr lang="ru-RU" dirty="0"/>
              <a:t>дефицита внимания и </a:t>
            </a:r>
            <a:r>
              <a:rPr lang="ru-RU" dirty="0" err="1"/>
              <a:t>гиперактивности</a:t>
            </a:r>
            <a:r>
              <a:rPr lang="ru-RU" dirty="0"/>
              <a:t> в 2 раза чаще встречается у подростков, которые одинаково хорошо владеют обеими руками, что связано с нетипичной активностью полушарий мозга. Кроме того, возникновения СДВГ способствует употребление напитков с пищевыми красителями и большим содержанием сахара.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91074"/>
            <a:ext cx="5508104" cy="3366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714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cap="all" dirty="0">
                <a:effectLst/>
              </a:rPr>
              <a:t>ЗНАМЕНИТОСТИ, СТРАДАЮЩИЕ СИНДРОМОМ ДЕФИЦИТА ВНИМАНИЯ</a:t>
            </a:r>
            <a:r>
              <a:rPr lang="ru-RU" b="1" cap="all" dirty="0">
                <a:effectLst/>
              </a:rPr>
              <a:t/>
            </a:r>
            <a:br>
              <a:rPr lang="ru-RU" b="1" cap="all" dirty="0">
                <a:effectLst/>
              </a:rPr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198794"/>
            <a:ext cx="5760640" cy="4606470"/>
          </a:xfrm>
        </p:spPr>
      </p:pic>
      <p:sp>
        <p:nvSpPr>
          <p:cNvPr id="5" name="Прямоугольник 4"/>
          <p:cNvSpPr/>
          <p:nvPr/>
        </p:nvSpPr>
        <p:spPr>
          <a:xfrm>
            <a:off x="1043608" y="5805264"/>
            <a:ext cx="7128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На протяжении всей жизни борется с СДВГ другой певец — </a:t>
            </a:r>
            <a:r>
              <a:rPr lang="ru-RU" dirty="0" err="1"/>
              <a:t>Джастин</a:t>
            </a:r>
            <a:r>
              <a:rPr lang="ru-RU" dirty="0"/>
              <a:t> </a:t>
            </a:r>
            <a:r>
              <a:rPr lang="ru-RU" dirty="0" err="1"/>
              <a:t>Тимберлейк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01947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-10019"/>
            <a:ext cx="6984776" cy="5585344"/>
          </a:xfrm>
        </p:spPr>
      </p:pic>
      <p:sp>
        <p:nvSpPr>
          <p:cNvPr id="5" name="Прямоугольник 4"/>
          <p:cNvSpPr/>
          <p:nvPr/>
        </p:nvSpPr>
        <p:spPr>
          <a:xfrm>
            <a:off x="1907704" y="5661248"/>
            <a:ext cx="63367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 15 лет бросил школу Оззи Осборн — СДВ и </a:t>
            </a:r>
            <a:r>
              <a:rPr lang="ru-RU" dirty="0" err="1"/>
              <a:t>дислексия</a:t>
            </a:r>
            <a:r>
              <a:rPr lang="ru-RU" dirty="0"/>
              <a:t> мешали ему в учебе. Он был водопроводчиком и рабочим на скотобойне. Но и он сумел добиться того, чтобы болезнь не мешала ему.</a:t>
            </a:r>
          </a:p>
        </p:txBody>
      </p:sp>
    </p:spTree>
    <p:extLst>
      <p:ext uri="{BB962C8B-B14F-4D97-AF65-F5344CB8AC3E}">
        <p14:creationId xmlns:p14="http://schemas.microsoft.com/office/powerpoint/2010/main" val="3371437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6632"/>
            <a:ext cx="6336704" cy="5067116"/>
          </a:xfrm>
        </p:spPr>
      </p:pic>
      <p:sp>
        <p:nvSpPr>
          <p:cNvPr id="5" name="Прямоугольник 4"/>
          <p:cNvSpPr/>
          <p:nvPr/>
        </p:nvSpPr>
        <p:spPr>
          <a:xfrm>
            <a:off x="971600" y="5229200"/>
            <a:ext cx="66247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Дислексия</a:t>
            </a:r>
            <a:r>
              <a:rPr lang="ru-RU" dirty="0"/>
              <a:t> была и у Лив </a:t>
            </a:r>
            <a:r>
              <a:rPr lang="ru-RU" dirty="0" err="1"/>
              <a:t>Тайлер</a:t>
            </a:r>
            <a:r>
              <a:rPr lang="ru-RU" dirty="0"/>
              <a:t>, диагноз СДВ ей тоже ставили.</a:t>
            </a:r>
          </a:p>
        </p:txBody>
      </p:sp>
    </p:spTree>
    <p:extLst>
      <p:ext uri="{BB962C8B-B14F-4D97-AF65-F5344CB8AC3E}">
        <p14:creationId xmlns:p14="http://schemas.microsoft.com/office/powerpoint/2010/main" val="2745814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599" y="0"/>
            <a:ext cx="6452995" cy="5160108"/>
          </a:xfrm>
        </p:spPr>
      </p:pic>
      <p:sp>
        <p:nvSpPr>
          <p:cNvPr id="5" name="Прямоугольник 4"/>
          <p:cNvSpPr/>
          <p:nvPr/>
        </p:nvSpPr>
        <p:spPr>
          <a:xfrm>
            <a:off x="1115616" y="5160108"/>
            <a:ext cx="691276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Очень хорошо понимает, каково это: страдать </a:t>
            </a:r>
            <a:r>
              <a:rPr lang="ru-RU" dirty="0" err="1"/>
              <a:t>дислексией</a:t>
            </a:r>
            <a:r>
              <a:rPr lang="ru-RU" dirty="0"/>
              <a:t> и СДВ — </a:t>
            </a:r>
            <a:r>
              <a:rPr lang="ru-RU" dirty="0" err="1"/>
              <a:t>Ченнинг</a:t>
            </a:r>
            <a:r>
              <a:rPr lang="ru-RU" dirty="0"/>
              <a:t> </a:t>
            </a:r>
            <a:r>
              <a:rPr lang="ru-RU" dirty="0" err="1"/>
              <a:t>Татум</a:t>
            </a:r>
            <a:r>
              <a:rPr lang="ru-RU" dirty="0"/>
              <a:t>. Верится с трудом, но звезда дилогии «Мачо и </a:t>
            </a:r>
            <a:r>
              <a:rPr lang="ru-RU" dirty="0" err="1"/>
              <a:t>ботан</a:t>
            </a:r>
            <a:r>
              <a:rPr lang="ru-RU" dirty="0"/>
              <a:t>», мелодрам «Клятва» и «Дорогой Джон»  испробовал много способов, чтобы эти психические расстройства на повлияли на его жизнь и карьеру.</a:t>
            </a:r>
          </a:p>
        </p:txBody>
      </p:sp>
    </p:spTree>
    <p:extLst>
      <p:ext uri="{BB962C8B-B14F-4D97-AF65-F5344CB8AC3E}">
        <p14:creationId xmlns:p14="http://schemas.microsoft.com/office/powerpoint/2010/main" val="2258701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-1"/>
            <a:ext cx="8100392" cy="5402962"/>
          </a:xfrm>
        </p:spPr>
      </p:pic>
      <p:sp>
        <p:nvSpPr>
          <p:cNvPr id="7" name="Прямоугольник 6"/>
          <p:cNvSpPr/>
          <p:nvPr/>
        </p:nvSpPr>
        <p:spPr>
          <a:xfrm>
            <a:off x="1043608" y="5805264"/>
            <a:ext cx="74888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Актер, певец и знаменитый отец тоже признавался, что в детстве имел серьезные проблемы с концентрацией внимания.</a:t>
            </a:r>
          </a:p>
        </p:txBody>
      </p:sp>
    </p:spTree>
    <p:extLst>
      <p:ext uri="{BB962C8B-B14F-4D97-AF65-F5344CB8AC3E}">
        <p14:creationId xmlns:p14="http://schemas.microsoft.com/office/powerpoint/2010/main" val="1218848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0782"/>
            <a:ext cx="3673125" cy="556845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22983"/>
            <a:ext cx="5131285" cy="330326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915538" y="4005064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Комик Джим Керри всемирно известен своими выходками и шалостями на экране и в жизни. Но сам он говорит, что  это является результатом его синдрома дефицита внимания и </a:t>
            </a:r>
            <a:r>
              <a:rPr lang="ru-RU" dirty="0" err="1"/>
              <a:t>гиперактивности</a:t>
            </a:r>
            <a:r>
              <a:rPr lang="ru-RU" dirty="0"/>
              <a:t>. Еще в школе он прослыл "клоуном" и изменить этот образ - не в его силах.</a:t>
            </a:r>
          </a:p>
        </p:txBody>
      </p:sp>
    </p:spTree>
    <p:extLst>
      <p:ext uri="{BB962C8B-B14F-4D97-AF65-F5344CB8AC3E}">
        <p14:creationId xmlns:p14="http://schemas.microsoft.com/office/powerpoint/2010/main" val="2894787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36496" cy="6777372"/>
          </a:xfrm>
        </p:spPr>
      </p:pic>
    </p:spTree>
    <p:extLst>
      <p:ext uri="{BB962C8B-B14F-4D97-AF65-F5344CB8AC3E}">
        <p14:creationId xmlns:p14="http://schemas.microsoft.com/office/powerpoint/2010/main" val="119183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0"/>
            <a:ext cx="7962088" cy="6248400"/>
          </a:xfrm>
        </p:spPr>
        <p:txBody>
          <a:bodyPr>
            <a:normAutofit/>
          </a:bodyPr>
          <a:lstStyle/>
          <a:p>
            <a:r>
              <a:rPr lang="ru-RU" dirty="0"/>
              <a:t>В самом начале нужно рассказать о себе. Если речь идет о детях, врач просит составить психологический портрет несовершеннолетнего. В рассказ потребуется включить еще и подробности жизни и поведения пациента. Далее посетителю дадут так называемый </a:t>
            </a:r>
            <a:r>
              <a:rPr lang="ru-RU" dirty="0">
                <a:solidFill>
                  <a:srgbClr val="C00000"/>
                </a:solidFill>
              </a:rPr>
              <a:t>СДВГ-тест.</a:t>
            </a:r>
            <a:r>
              <a:rPr lang="ru-RU" dirty="0"/>
              <a:t> Он помогает определить степень рассеянности пациента. Без него обойтись можно, но поступать так не рекомендуется. </a:t>
            </a:r>
          </a:p>
        </p:txBody>
      </p:sp>
    </p:spTree>
    <p:extLst>
      <p:ext uri="{BB962C8B-B14F-4D97-AF65-F5344CB8AC3E}">
        <p14:creationId xmlns:p14="http://schemas.microsoft.com/office/powerpoint/2010/main" val="1485576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0"/>
            <a:ext cx="8100392" cy="6858000"/>
          </a:xfrm>
        </p:spPr>
        <p:txBody>
          <a:bodyPr>
            <a:normAutofit fontScale="62500" lnSpcReduction="20000"/>
          </a:bodyPr>
          <a:lstStyle/>
          <a:p>
            <a:r>
              <a:rPr lang="ru-RU" dirty="0"/>
              <a:t>В тес на СДВГ включены две шкалы — невнимательность (дефицит внимания) и </a:t>
            </a:r>
            <a:r>
              <a:rPr lang="ru-RU" dirty="0" err="1"/>
              <a:t>гиперактивность</a:t>
            </a:r>
            <a:r>
              <a:rPr lang="ru-RU" dirty="0"/>
              <a:t> (слишком активный, подвижный ребенок</a:t>
            </a:r>
            <a:r>
              <a:rPr lang="ru-RU" dirty="0" smtClean="0"/>
              <a:t>).</a:t>
            </a:r>
            <a:endParaRPr lang="ru-RU" dirty="0"/>
          </a:p>
          <a:p>
            <a:pPr fontAlgn="base"/>
            <a:r>
              <a:rPr lang="ru-RU" b="1" dirty="0"/>
              <a:t>1. Часто ли ваш ребенок не может удерживать внимание на деталях, допуская ошибки в различных видах деятельности (школьные задания, выполнение какой-либо работы и др.?</a:t>
            </a:r>
          </a:p>
          <a:p>
            <a:pPr fontAlgn="base"/>
            <a:r>
              <a:rPr lang="ru-RU" dirty="0"/>
              <a:t>Постоянно</a:t>
            </a:r>
          </a:p>
          <a:p>
            <a:pPr fontAlgn="base"/>
            <a:r>
              <a:rPr lang="ru-RU" dirty="0"/>
              <a:t>Иногда</a:t>
            </a:r>
          </a:p>
          <a:p>
            <a:pPr fontAlgn="base"/>
            <a:r>
              <a:rPr lang="ru-RU" dirty="0"/>
              <a:t>Редко</a:t>
            </a:r>
          </a:p>
          <a:p>
            <a:pPr fontAlgn="base"/>
            <a:r>
              <a:rPr lang="ru-RU" dirty="0"/>
              <a:t>Практически нет</a:t>
            </a:r>
          </a:p>
          <a:p>
            <a:pPr fontAlgn="base"/>
            <a:r>
              <a:rPr lang="ru-RU" b="1" dirty="0"/>
              <a:t>2. Часто ли у ребенка наблюдаются беспокойные движения в кистях и стопах; сидя на стуле, крутится, вертится?</a:t>
            </a:r>
          </a:p>
          <a:p>
            <a:pPr fontAlgn="base"/>
            <a:r>
              <a:rPr lang="ru-RU" dirty="0"/>
              <a:t>Постоянно</a:t>
            </a:r>
          </a:p>
          <a:p>
            <a:pPr fontAlgn="base"/>
            <a:r>
              <a:rPr lang="ru-RU" dirty="0"/>
              <a:t>Иногда</a:t>
            </a:r>
          </a:p>
          <a:p>
            <a:pPr fontAlgn="base"/>
            <a:r>
              <a:rPr lang="ru-RU" dirty="0"/>
              <a:t>Редко</a:t>
            </a:r>
          </a:p>
          <a:p>
            <a:pPr fontAlgn="base"/>
            <a:r>
              <a:rPr lang="ru-RU" dirty="0"/>
              <a:t>Такого нет</a:t>
            </a:r>
          </a:p>
          <a:p>
            <a:pPr fontAlgn="base"/>
            <a:r>
              <a:rPr lang="ru-RU" b="1" dirty="0"/>
              <a:t>3. С трудом ли ребенок сохраняет внимание при выполнении заданий или во время игр?</a:t>
            </a:r>
          </a:p>
          <a:p>
            <a:pPr fontAlgn="base"/>
            <a:r>
              <a:rPr lang="ru-RU" dirty="0"/>
              <a:t>Практически не может сохранить внимание</a:t>
            </a:r>
          </a:p>
          <a:p>
            <a:pPr fontAlgn="base"/>
            <a:r>
              <a:rPr lang="ru-RU" dirty="0"/>
              <a:t>С большим трудом</a:t>
            </a:r>
          </a:p>
          <a:p>
            <a:pPr fontAlgn="base"/>
            <a:r>
              <a:rPr lang="ru-RU" dirty="0"/>
              <a:t>С легким напряжением</a:t>
            </a:r>
          </a:p>
          <a:p>
            <a:pPr fontAlgn="base"/>
            <a:r>
              <a:rPr lang="ru-RU" dirty="0"/>
              <a:t>Без труда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441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0"/>
            <a:ext cx="8172400" cy="6858000"/>
          </a:xfrm>
        </p:spPr>
        <p:txBody>
          <a:bodyPr>
            <a:normAutofit fontScale="62500" lnSpcReduction="20000"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Какие рекомендации специалисты чаще всего дают родителям, чтобы устранить СДВГ? Среди них встречаются следующие советы</a:t>
            </a:r>
            <a:r>
              <a:rPr lang="ru-RU" dirty="0" smtClean="0"/>
              <a:t>:</a:t>
            </a:r>
          </a:p>
          <a:p>
            <a:r>
              <a:rPr lang="ru-RU" dirty="0" smtClean="0"/>
              <a:t> </a:t>
            </a:r>
            <a:r>
              <a:rPr lang="ru-RU" dirty="0"/>
              <a:t>Больше времени уделять детям. Особенно если </a:t>
            </a:r>
            <a:r>
              <a:rPr lang="ru-RU" dirty="0" err="1"/>
              <a:t>гиперактивность</a:t>
            </a:r>
            <a:r>
              <a:rPr lang="ru-RU" dirty="0"/>
              <a:t> - это следствие недостатка внимания родителей. Хорошо, когда один из родителей может остаться "в декрете</a:t>
            </a:r>
            <a:r>
              <a:rPr lang="ru-RU" dirty="0" smtClean="0"/>
              <a:t>". </a:t>
            </a:r>
            <a:r>
              <a:rPr lang="ru-RU" dirty="0"/>
              <a:t>Отдать малыша в развивающие кружки. Хороший способ повысить внимание ребенка, а также развивать его всесторонне. Можно даже отыскать специализированные центры, где организовывают занятия для детей с </a:t>
            </a:r>
            <a:r>
              <a:rPr lang="ru-RU" dirty="0" err="1"/>
              <a:t>гиперактивностью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smtClean="0"/>
              <a:t>Следует </a:t>
            </a:r>
            <a:r>
              <a:rPr lang="ru-RU" dirty="0"/>
              <a:t>также понимать, что плохие отметки - следствие СДВГ. И ругать ребенка за это как минимум жестоко. Если ребенок </a:t>
            </a:r>
            <a:r>
              <a:rPr lang="ru-RU" dirty="0" err="1"/>
              <a:t>гиперактивен</a:t>
            </a:r>
            <a:r>
              <a:rPr lang="ru-RU" dirty="0"/>
              <a:t>, необходимо найти применение его энергии. </a:t>
            </a:r>
            <a:endParaRPr lang="ru-RU" dirty="0" smtClean="0"/>
          </a:p>
          <a:p>
            <a:r>
              <a:rPr lang="ru-RU" dirty="0" smtClean="0"/>
              <a:t>Спокойствие </a:t>
            </a:r>
            <a:r>
              <a:rPr lang="ru-RU" dirty="0"/>
              <a:t>- вот еще один момент, который должен иметь место. Дело в том, что родители при коррекции СДВГ у детей, проявляющих агрессию, ругают их за плохое поведение, и как следствие - не могут справиться с состоянием ребенка. Только в спокойной обстановке возможно излечение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Последний момент, который помогает родителям, - это поддержка увлечений ребенка. Если малыш к чему-то испытывает интерес, его необходимо поддержать. Не стоит путать это со вседозволенностью. Но и подавлять стремление детей к изучению мира, пусть и излишне активному, не нужно. </a:t>
            </a:r>
          </a:p>
        </p:txBody>
      </p:sp>
    </p:spTree>
    <p:extLst>
      <p:ext uri="{BB962C8B-B14F-4D97-AF65-F5344CB8AC3E}">
        <p14:creationId xmlns:p14="http://schemas.microsoft.com/office/powerpoint/2010/main" val="22555274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469828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568</TotalTime>
  <Words>1180</Words>
  <Application>Microsoft Office PowerPoint</Application>
  <PresentationFormat>Экран (4:3)</PresentationFormat>
  <Paragraphs>63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Солнцестояние</vt:lpstr>
      <vt:lpstr>Синдром дефицита внимания с гиперактивностью как гигиеническая проблема.</vt:lpstr>
      <vt:lpstr>Определение</vt:lpstr>
      <vt:lpstr>История</vt:lpstr>
      <vt:lpstr>Презентация PowerPoint</vt:lpstr>
      <vt:lpstr>Презентация PowerPoint</vt:lpstr>
      <vt:lpstr>Классификация</vt:lpstr>
      <vt:lpstr>Причины</vt:lpstr>
      <vt:lpstr>Причины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ЗНАМЕНИТОСТИ, СТРАДАЮЩИЕ СИНДРОМОМ ДЕФИЦИТА ВНИМАНИЯ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Синдром дефицита внимания с гиперактивностью как гигиеническая проблема.</dc:title>
  <dc:creator>User</dc:creator>
  <cp:lastModifiedBy>kassir</cp:lastModifiedBy>
  <cp:revision>11</cp:revision>
  <dcterms:created xsi:type="dcterms:W3CDTF">2018-04-19T07:10:58Z</dcterms:created>
  <dcterms:modified xsi:type="dcterms:W3CDTF">2018-06-19T14:35:35Z</dcterms:modified>
</cp:coreProperties>
</file>