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4" r:id="rId5"/>
    <p:sldId id="265" r:id="rId6"/>
    <p:sldId id="266" r:id="rId7"/>
    <p:sldId id="261" r:id="rId8"/>
    <p:sldId id="262" r:id="rId9"/>
    <p:sldId id="263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40AEB8B-9F94-400A-BFA9-A1D6A9559CE1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B7C885A-C965-48D4-9B7F-FA7FB06B7688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1142984"/>
            <a:ext cx="6480048" cy="2301240"/>
          </a:xfrm>
        </p:spPr>
        <p:txBody>
          <a:bodyPr/>
          <a:lstStyle/>
          <a:p>
            <a:pPr algn="ctr"/>
            <a:r>
              <a:rPr lang="ru-RU" dirty="0" smtClean="0"/>
              <a:t>Гигиенические проблемы акселерации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63952" y="5105400"/>
            <a:ext cx="6480048" cy="17526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slide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3" y="0"/>
            <a:ext cx="9149763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MUSylpZtA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1357298"/>
            <a:ext cx="8497665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715436" cy="108266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В качестве основных проявлений акселерации рассматривают: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3"/>
            <a:ext cx="8215370" cy="564357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большую длину и массу тела новорожденных в настоящее время по сравнению с аналогичными величинами новорожденных 20—30-х годов нашего века; в настоящее время рост годовалых детей в среднем на 4—5 см, а масса тела на 1—2 кг больше, чем 50 лет назад</a:t>
            </a:r>
          </a:p>
          <a:p>
            <a:r>
              <a:rPr lang="ru-RU" dirty="0" smtClean="0"/>
              <a:t>более раннее прорезывание первых зубов, смена их на постоянные происходит на 1—2 года раньше, чем у детей прошлого столетия;</a:t>
            </a:r>
          </a:p>
          <a:p>
            <a:r>
              <a:rPr lang="ru-RU" dirty="0" smtClean="0"/>
              <a:t>более раннее появление ядер окостенения у мальчиков и девочек, а в целом окостенение скелета у девочек заканчивается на 3 года, а у мальчиков — на 2 года раньше, чем в 20— 30-е годы нашего столетия;</a:t>
            </a:r>
          </a:p>
          <a:p>
            <a:r>
              <a:rPr lang="ru-RU" dirty="0" smtClean="0"/>
              <a:t>более раннее увеличение длины и массы тела детей дошкольного и школьного возраста, причем, чем старше ребенок, тем в большей степени он отличается по размерам тела от детей прошлого столетия;</a:t>
            </a:r>
          </a:p>
          <a:p>
            <a:r>
              <a:rPr lang="ru-RU" dirty="0" smtClean="0"/>
              <a:t>увеличение длины тела у нынешнего поколения на 8—10 см по сравнению с предшествующим;</a:t>
            </a:r>
          </a:p>
          <a:p>
            <a:r>
              <a:rPr lang="ru-RU" dirty="0" smtClean="0"/>
              <a:t>половое развитие мальчиков и девочек заканчивается на 1,5—2 года раньше, чем в начале XX века, за каждые 10 лет наступление менструации у девочек ускоряется на 4—6 месяцев.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285728"/>
            <a:ext cx="5429256" cy="657227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Истинная акселерация сопровождается увеличением продолжительности жизни и репродуктивного периода взрослого населения.</a:t>
            </a:r>
          </a:p>
          <a:p>
            <a:r>
              <a:rPr lang="ru-RU" dirty="0" smtClean="0"/>
              <a:t>Причины развития акселерации до конца не выяснены. Среди них называют: солнечную и космическую радиации, электромагнитное излучение, большую концентрацию углекислого газа, а также изменившиеся условия жизни – огромные потоки информации, урбанистическую цивилизацию, социальные и биологические факторы, в том числе и генетические – смешение наций, биологические циклы и т.п. Вероятно, здесь можно говорить о целом комплексе причин</a:t>
            </a:r>
          </a:p>
          <a:p>
            <a:endParaRPr lang="ru-RU" dirty="0"/>
          </a:p>
        </p:txBody>
      </p:sp>
      <p:pic>
        <p:nvPicPr>
          <p:cNvPr id="4098" name="Picture 2" descr="C:\Users\user\Desktop\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3714776" cy="2786082"/>
          </a:xfrm>
          <a:prstGeom prst="rect">
            <a:avLst/>
          </a:prstGeom>
          <a:noFill/>
        </p:spPr>
      </p:pic>
      <p:pic>
        <p:nvPicPr>
          <p:cNvPr id="4099" name="Picture 3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643314"/>
            <a:ext cx="3748087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00438"/>
            <a:ext cx="9144000" cy="335756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Также на проявление акселерационных процессов могут влиять социально-экономические предпосылки, особенности питания. Но ни в коем случае не климат или расовая принадлежность.</a:t>
            </a:r>
          </a:p>
          <a:p>
            <a:r>
              <a:rPr lang="ru-RU" dirty="0" smtClean="0"/>
              <a:t>Вместе с тем, ускоренному физическому развитию детей не всегда соответствует умственное, </a:t>
            </a:r>
            <a:r>
              <a:rPr lang="ru-RU" dirty="0" err="1" smtClean="0"/>
              <a:t>психо-эмциональное</a:t>
            </a:r>
            <a:r>
              <a:rPr lang="ru-RU" dirty="0" smtClean="0"/>
              <a:t> развитие, чаще всего эти два процесса протекают неравномерно. Этот дисбаланс называют дисгармонической акселерацией. Получается так, что биологический возраст опережает психологический, в следствие чего появляется юношеский инфантилизм.</a:t>
            </a:r>
          </a:p>
          <a:p>
            <a:endParaRPr lang="ru-RU" dirty="0"/>
          </a:p>
        </p:txBody>
      </p:sp>
      <p:pic>
        <p:nvPicPr>
          <p:cNvPr id="3074" name="Picture 2" descr="C:\Users\user\Desktop\дети-и-фаст-фуд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214290"/>
            <a:ext cx="4095747" cy="3071810"/>
          </a:xfrm>
          <a:prstGeom prst="rect">
            <a:avLst/>
          </a:prstGeom>
          <a:noFill/>
        </p:spPr>
      </p:pic>
      <p:pic>
        <p:nvPicPr>
          <p:cNvPr id="3075" name="Picture 3" descr="C:\Users\user\Desktop\gamburger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63018"/>
            <a:ext cx="4357718" cy="31275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786842" cy="2928934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На основании учета соотношений антропометрических показателей и уровня биологической зрелости выделяются гармонический и дисгармонический типы акселерации.</a:t>
            </a:r>
            <a:br>
              <a:rPr lang="ru-RU" sz="3200" dirty="0" smtClean="0">
                <a:solidFill>
                  <a:srgbClr val="00B0F0"/>
                </a:solidFill>
              </a:rPr>
            </a:b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571744"/>
            <a:ext cx="5786446" cy="428625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Гармонический тип-</a:t>
            </a:r>
            <a:r>
              <a:rPr lang="ru-RU" dirty="0" smtClean="0"/>
              <a:t>это дети, у которых антропометрические показатели и уровень биологической зрелости выше средних значений для этой возрастной группы.</a:t>
            </a:r>
          </a:p>
          <a:p>
            <a:r>
              <a:rPr lang="ru-RU" b="1" dirty="0" smtClean="0"/>
              <a:t>Дисгармонический тип-</a:t>
            </a:r>
            <a:r>
              <a:rPr lang="ru-RU" dirty="0" smtClean="0"/>
              <a:t>это дети, у которых отмечается усиленный рост тела в длину без ускорения полового развития или раннее половое созревание без усиленного роста в длину.</a:t>
            </a:r>
          </a:p>
          <a:p>
            <a:endParaRPr lang="ru-RU" dirty="0"/>
          </a:p>
        </p:txBody>
      </p:sp>
      <p:pic>
        <p:nvPicPr>
          <p:cNvPr id="5122" name="Picture 2" descr="C:\Users\user\Desktop\formula_rosta_rebenka.jpg.crop_displ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2285992"/>
            <a:ext cx="3114675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401080" cy="621508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Бум акселерации во всех странах пришелся на 70 годы 20 века. В настоящее время отмечается замедление темпов развития- </a:t>
            </a:r>
            <a:r>
              <a:rPr lang="ru-RU" b="1" u="sng" dirty="0" err="1" smtClean="0"/>
              <a:t>децелерация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Децелерация</a:t>
            </a:r>
            <a:r>
              <a:rPr lang="ru-RU" dirty="0" smtClean="0"/>
              <a:t> - процесс, обратный акселерации, т.е. замедление процессов биологического созревания всех органов и систем организма.</a:t>
            </a:r>
          </a:p>
          <a:p>
            <a:r>
              <a:rPr lang="ru-RU" dirty="0" smtClean="0"/>
              <a:t>Ни одна из гипотез причин акселерации в отдельности не может объяснить эпохальные сдвиги в темпах роста и развития. Скорее всего, акселерация, так же как и намечающаяся в настоящее время </a:t>
            </a:r>
            <a:r>
              <a:rPr lang="ru-RU" b="1" dirty="0" err="1" smtClean="0"/>
              <a:t>децелерация</a:t>
            </a:r>
            <a:r>
              <a:rPr lang="ru-RU" b="1" dirty="0" smtClean="0"/>
              <a:t> </a:t>
            </a:r>
            <a:r>
              <a:rPr lang="ru-RU" dirty="0" smtClean="0"/>
              <a:t>является следствием влияния комплекса природных и социальных факторов на биологию современного человека.</a:t>
            </a:r>
          </a:p>
          <a:p>
            <a:r>
              <a:rPr lang="ru-RU" dirty="0" smtClean="0"/>
              <a:t>За последние 20 лет стали регистрироваться следующие изменения физического развития всех слоев населения и всех возрастных групп: уменьшилась окружность грудной клетки, резко снизилась мышечная сила. Но имеются две крайние тенденции в изменении массы тела: недостаточная, ведущая к гипотрофии и дистрофии; и избыточная, ведущая к ожирению. Все это расценивается как негативное явление.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3143272" cy="307183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</a:rPr>
              <a:t>Причины </a:t>
            </a:r>
            <a:r>
              <a:rPr lang="ru-RU" sz="3600" b="1" dirty="0" err="1" smtClean="0">
                <a:solidFill>
                  <a:srgbClr val="00B0F0"/>
                </a:solidFill>
              </a:rPr>
              <a:t>децелерации</a:t>
            </a:r>
            <a:r>
              <a:rPr lang="ru-RU" sz="3600" b="1" dirty="0" smtClean="0">
                <a:solidFill>
                  <a:srgbClr val="00B0F0"/>
                </a:solidFill>
              </a:rPr>
              <a:t>:</a:t>
            </a:r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643314"/>
            <a:ext cx="9429784" cy="321468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-экологический фактор;</a:t>
            </a:r>
          </a:p>
          <a:p>
            <a:r>
              <a:rPr lang="ru-RU" dirty="0" smtClean="0"/>
              <a:t>-генные мутации;</a:t>
            </a:r>
          </a:p>
          <a:p>
            <a:r>
              <a:rPr lang="ru-RU" dirty="0" smtClean="0"/>
              <a:t>-ухудшение социальных условий жизни и, прежде всего, питания;</a:t>
            </a:r>
          </a:p>
          <a:p>
            <a:r>
              <a:rPr lang="ru-RU" dirty="0" smtClean="0"/>
              <a:t>-рост информационных технологий, который начал приводить к перевозбуждению нервной системы и, в ответ на это, к ответному ее торможению;</a:t>
            </a:r>
          </a:p>
          <a:p>
            <a:r>
              <a:rPr lang="ru-RU" dirty="0" smtClean="0"/>
              <a:t>-снижение физической активности.</a:t>
            </a:r>
          </a:p>
          <a:p>
            <a:endParaRPr lang="ru-RU" dirty="0"/>
          </a:p>
        </p:txBody>
      </p:sp>
      <p:pic>
        <p:nvPicPr>
          <p:cNvPr id="6146" name="Picture 2" descr="C:\Users\user\Desktop\Depositphotos_9109163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357166"/>
            <a:ext cx="5143534" cy="32147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B0F0"/>
                </a:solidFill>
              </a:rPr>
              <a:t>Социально-гигиенические проблемы:</a:t>
            </a:r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115328" cy="550072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ухудшение состояния здоровья и демографических показателей населения России в рассматриваемый период: высокие темпы роста смертности, причем в основном трудоспособного населения, опережающие рождаемость (показатель естественной убыли в 2006 году: -4.8 /на 1000 населения/, число умерших превысило число родившихся на 689.5 тыс.), снижение продолжительности жизни. В структуре причин смерти 56.5% составляют болезни системы кровообращения; 13.1%- новообразования; 12.5% - внешние причины; 4.1 % - болезни органов пищеварения; 3.8% - болезни органов дыхания; 1.6% - инфекционные и паразитарные болезни;</a:t>
            </a:r>
          </a:p>
          <a:p>
            <a:r>
              <a:rPr lang="ru-RU" dirty="0" smtClean="0"/>
              <a:t>ухудшение социально-экономических условий жизни основной массы населения (в последние годы доходы 60% населения уменьшились, 40% - возросли), рост стрессовых ситуаций, состояний повышенной тревожности и неуверенности в будущем;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5857916" cy="664371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ухудшение структуры и качества питания больших (многомиллионных) контингентов населения по основным макро - и </a:t>
            </a:r>
            <a:r>
              <a:rPr lang="ru-RU" dirty="0" err="1" smtClean="0"/>
              <a:t>микронутриентам</a:t>
            </a:r>
            <a:r>
              <a:rPr lang="ru-RU" dirty="0" smtClean="0"/>
              <a:t> </a:t>
            </a:r>
            <a:r>
              <a:rPr lang="ru-RU" dirty="0" err="1" smtClean="0"/>
              <a:t>и</a:t>
            </a:r>
            <a:r>
              <a:rPr lang="ru-RU" dirty="0" smtClean="0"/>
              <a:t> вспомогательным биологически активным веществам;</a:t>
            </a:r>
          </a:p>
          <a:p>
            <a:r>
              <a:rPr lang="ru-RU" dirty="0" smtClean="0"/>
              <a:t>распространение территорий санитарно-эпидемиологического неблагополучия населения (по химическим, биологическим, физическим факторам воздействия или их комбинациям и сочетаниям), обусловленного негативным воздействием факторов окружающей и производственной среды;</a:t>
            </a:r>
          </a:p>
          <a:p>
            <a:r>
              <a:rPr lang="ru-RU" dirty="0" smtClean="0"/>
              <a:t>активизация многих «побежденных» инфекций (туберкулез, сифилис и др.) и рост «новых», в основном вирусных (грипп, ВИЧ, [317 &amp; 318] гепатиты и т. д.), в том числе и на фоне пониженного иммунного статуса.</a:t>
            </a:r>
          </a:p>
          <a:p>
            <a:endParaRPr lang="ru-RU" dirty="0"/>
          </a:p>
        </p:txBody>
      </p:sp>
      <p:pic>
        <p:nvPicPr>
          <p:cNvPr id="7170" name="Picture 2" descr="C:\Users\user\Desktop\Без назван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714356"/>
            <a:ext cx="2803768" cy="2357454"/>
          </a:xfrm>
          <a:prstGeom prst="rect">
            <a:avLst/>
          </a:prstGeom>
          <a:noFill/>
        </p:spPr>
      </p:pic>
      <p:pic>
        <p:nvPicPr>
          <p:cNvPr id="7171" name="Picture 3" descr="C:\Users\user\Desktop\privivc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500438"/>
            <a:ext cx="2774291" cy="2286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65416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F0"/>
                </a:solidFill>
              </a:rPr>
              <a:t>Проводится огромная работа по улучшению санитарно-эпидемиологического благополучия населения:</a:t>
            </a:r>
            <a:endParaRPr lang="ru-RU" sz="3600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285992"/>
            <a:ext cx="8501122" cy="4572008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 smtClean="0"/>
              <a:t>создана и совершенствуется система соответствующего законодательного и правового обеспечения (Федеральные законы, постановления Правительства, </a:t>
            </a:r>
            <a:r>
              <a:rPr lang="ru-RU" sz="2800" dirty="0" err="1" smtClean="0"/>
              <a:t>Санправила</a:t>
            </a:r>
            <a:r>
              <a:rPr lang="ru-RU" sz="2800" dirty="0" smtClean="0"/>
              <a:t>, </a:t>
            </a:r>
            <a:r>
              <a:rPr lang="ru-RU" sz="2800" dirty="0" err="1" smtClean="0"/>
              <a:t>СанПиНы</a:t>
            </a:r>
            <a:r>
              <a:rPr lang="ru-RU" sz="2800" dirty="0" smtClean="0"/>
              <a:t>, </a:t>
            </a:r>
            <a:r>
              <a:rPr lang="ru-RU" sz="2800" dirty="0" err="1" smtClean="0"/>
              <a:t>нормативно-инструктивно</a:t>
            </a:r>
            <a:r>
              <a:rPr lang="ru-RU" sz="2800" dirty="0" smtClean="0"/>
              <a:t> - методические документы, федеральные, отраслевые программы и др.);</a:t>
            </a:r>
          </a:p>
          <a:p>
            <a:r>
              <a:rPr lang="ru-RU" sz="2800" dirty="0" smtClean="0"/>
              <a:t>- разработаны научные основы и внедрен поэтапный механизм проведения социально-гигиенического мониторинга;</a:t>
            </a:r>
          </a:p>
          <a:p>
            <a:r>
              <a:rPr lang="ru-RU" sz="2800" dirty="0" smtClean="0"/>
              <a:t>- совершенствуется методология гигиенического нормирования и активно внедряется методология оценки риска;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357562"/>
            <a:ext cx="8858280" cy="350043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- целенаправленно и эффективно внедряются профилактические мероприятия по предупреждению и снижению негативного влияния факторов (в том числе новых) производственной и окружающей среды на здоровье населения, включая противоэпидемические мероприятия, и многое другое. С учетом сложившейся социально-экономической ситуации решением Президента Российской Федерации В. В. Путина, 2006 год стал началом реализации Национального проекта «Здоровье», на реализацию которого выделяется около 60 млрд. рублей. Указанные меры позволили в определенной степени стабилизировать ситуацию с тенденцией к ее улучшению.</a:t>
            </a:r>
          </a:p>
          <a:p>
            <a:endParaRPr lang="ru-RU" dirty="0"/>
          </a:p>
        </p:txBody>
      </p:sp>
      <p:pic>
        <p:nvPicPr>
          <p:cNvPr id="8194" name="Picture 2" descr="C:\Users\user\Desktop\3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85728"/>
            <a:ext cx="4857784" cy="324143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428604"/>
            <a:ext cx="321471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solidFill>
                  <a:prstClr val="white"/>
                </a:solidFill>
              </a:rPr>
              <a:t>- в </a:t>
            </a:r>
            <a:r>
              <a:rPr lang="ru-RU" sz="2300" dirty="0">
                <a:solidFill>
                  <a:prstClr val="white"/>
                </a:solidFill>
              </a:rPr>
              <a:t>значительной степени повышен профессиональный уровень специалистов гигиенического и эпидемиологического профиля на местах;</a:t>
            </a:r>
            <a:endParaRPr lang="ru-RU" sz="2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64</TotalTime>
  <Words>845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Техническая</vt:lpstr>
      <vt:lpstr>Гигиенические проблемы акселерации</vt:lpstr>
      <vt:lpstr>Презентация PowerPoint</vt:lpstr>
      <vt:lpstr>Презентация PowerPoint</vt:lpstr>
      <vt:lpstr>В качестве основных проявлений акселерации рассматривают:</vt:lpstr>
      <vt:lpstr>Презентация PowerPoint</vt:lpstr>
      <vt:lpstr>Презентация PowerPoint</vt:lpstr>
      <vt:lpstr>На основании учета соотношений антропометрических показателей и уровня биологической зрелости выделяются гармонический и дисгармонический типы акселерации. </vt:lpstr>
      <vt:lpstr>Презентация PowerPoint</vt:lpstr>
      <vt:lpstr>Причины децелерации:</vt:lpstr>
      <vt:lpstr>Социально-гигиенические проблемы:</vt:lpstr>
      <vt:lpstr>Презентация PowerPoint</vt:lpstr>
      <vt:lpstr>Проводится огромная работа по улучшению санитарно-эпидемиологического благополучия населения: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Гигиенические проблемы акселерации</dc:title>
  <dc:creator>ПРИВЕТ ЛЮБИМАЯ</dc:creator>
  <cp:lastModifiedBy>Саша</cp:lastModifiedBy>
  <cp:revision>8</cp:revision>
  <dcterms:created xsi:type="dcterms:W3CDTF">2018-04-19T08:50:04Z</dcterms:created>
  <dcterms:modified xsi:type="dcterms:W3CDTF">2021-10-10T07:26:58Z</dcterms:modified>
</cp:coreProperties>
</file>