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5" r:id="rId8"/>
    <p:sldId id="266" r:id="rId9"/>
    <p:sldId id="267" r:id="rId10"/>
    <p:sldId id="269" r:id="rId11"/>
    <p:sldId id="280" r:id="rId12"/>
    <p:sldId id="270" r:id="rId13"/>
    <p:sldId id="271" r:id="rId14"/>
    <p:sldId id="272" r:id="rId15"/>
    <p:sldId id="273" r:id="rId16"/>
    <p:sldId id="274" r:id="rId17"/>
    <p:sldId id="275" r:id="rId18"/>
    <p:sldId id="283" r:id="rId19"/>
    <p:sldId id="282" r:id="rId20"/>
    <p:sldId id="276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624" autoAdjust="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10.09.2015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10.09.2015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10.09.2015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Медицинский контроль за физическим воспитанием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5256584"/>
          </a:xfrm>
        </p:spPr>
        <p:txBody>
          <a:bodyPr>
            <a:normAutofit/>
          </a:bodyPr>
          <a:lstStyle/>
          <a:p>
            <a:r>
              <a:rPr lang="ru-RU" dirty="0" smtClean="0"/>
              <a:t>оценка состояния здоровья, физического развития и функционального состояния организма детей;</a:t>
            </a:r>
          </a:p>
          <a:p>
            <a:r>
              <a:rPr lang="ru-RU" dirty="0" smtClean="0"/>
              <a:t>наблюдение за динамикой физического развития и состоянием здоровья;</a:t>
            </a:r>
          </a:p>
          <a:p>
            <a:r>
              <a:rPr lang="ru-RU" dirty="0" smtClean="0"/>
              <a:t>врачебно-педагогический контроль;</a:t>
            </a:r>
          </a:p>
          <a:p>
            <a:r>
              <a:rPr lang="ru-RU" dirty="0" smtClean="0"/>
              <a:t>предупредительный и текущий санитарный надзор;</a:t>
            </a:r>
          </a:p>
          <a:p>
            <a:r>
              <a:rPr lang="ru-RU" dirty="0" smtClean="0"/>
              <a:t>профилактика травматических повреждений;</a:t>
            </a:r>
          </a:p>
          <a:p>
            <a:r>
              <a:rPr lang="ru-RU" dirty="0" smtClean="0"/>
              <a:t>санитарно-просветительная работа.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Основные мероприятия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2332037"/>
            <a:ext cx="8229600" cy="4525963"/>
          </a:xfrm>
        </p:spPr>
        <p:txBody>
          <a:bodyPr>
            <a:normAutofit/>
          </a:bodyPr>
          <a:lstStyle/>
          <a:p>
            <a:r>
              <a:rPr lang="ru-RU" sz="4400" dirty="0" smtClean="0"/>
              <a:t>Первичные</a:t>
            </a:r>
          </a:p>
          <a:p>
            <a:r>
              <a:rPr lang="ru-RU" sz="4400" dirty="0" smtClean="0"/>
              <a:t>Плановые (повторные)</a:t>
            </a:r>
          </a:p>
          <a:p>
            <a:r>
              <a:rPr lang="ru-RU" sz="4400" dirty="0" smtClean="0"/>
              <a:t>Дополнительные</a:t>
            </a:r>
          </a:p>
          <a:p>
            <a:endParaRPr lang="ru-RU" sz="4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Autofit/>
          </a:bodyPr>
          <a:lstStyle/>
          <a:p>
            <a:r>
              <a:rPr lang="ru-RU" sz="6000" dirty="0" smtClean="0"/>
              <a:t>Виды осмотров</a:t>
            </a:r>
            <a:br>
              <a:rPr lang="ru-RU" sz="6000" dirty="0" smtClean="0"/>
            </a:b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Цель: определение группы физ. воспитания</a:t>
            </a:r>
          </a:p>
          <a:p>
            <a:pPr algn="just">
              <a:lnSpc>
                <a:spcPct val="150000"/>
              </a:lnSpc>
            </a:pPr>
            <a:r>
              <a:rPr lang="ru-RU" dirty="0" smtClean="0"/>
              <a:t>Основные этапы: анамнез жизни;</a:t>
            </a:r>
          </a:p>
          <a:p>
            <a:pPr algn="just">
              <a:lnSpc>
                <a:spcPct val="150000"/>
              </a:lnSpc>
              <a:buNone/>
            </a:pPr>
            <a:r>
              <a:rPr lang="ru-RU" dirty="0" smtClean="0"/>
              <a:t>                              спортивный анамнез ;    </a:t>
            </a:r>
          </a:p>
          <a:p>
            <a:pPr algn="just">
              <a:lnSpc>
                <a:spcPct val="150000"/>
              </a:lnSpc>
              <a:buNone/>
            </a:pPr>
            <a:r>
              <a:rPr lang="ru-RU" dirty="0" smtClean="0"/>
              <a:t>                              определение группы         </a:t>
            </a:r>
          </a:p>
          <a:p>
            <a:pPr algn="just">
              <a:buNone/>
            </a:pPr>
            <a:r>
              <a:rPr lang="ru-RU" dirty="0" smtClean="0"/>
              <a:t>                                                здоровья  . </a:t>
            </a:r>
          </a:p>
          <a:p>
            <a:pPr algn="just">
              <a:buNone/>
            </a:pPr>
            <a:r>
              <a:rPr lang="ru-RU" dirty="0" smtClean="0"/>
              <a:t>        </a:t>
            </a:r>
          </a:p>
          <a:p>
            <a:pPr algn="just">
              <a:buNone/>
            </a:pPr>
            <a:r>
              <a:rPr lang="ru-RU" dirty="0" smtClean="0"/>
              <a:t>   </a:t>
            </a:r>
          </a:p>
          <a:p>
            <a:pPr algn="just">
              <a:buNone/>
            </a:pPr>
            <a:r>
              <a:rPr lang="ru-RU" dirty="0" smtClean="0"/>
              <a:t>                          Медицинское заключение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Первичный осмотр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трелка вниз 4"/>
          <p:cNvSpPr/>
          <p:nvPr/>
        </p:nvSpPr>
        <p:spPr>
          <a:xfrm>
            <a:off x="6948264" y="4437112"/>
            <a:ext cx="432048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Стрелка вниз 15"/>
          <p:cNvSpPr/>
          <p:nvPr/>
        </p:nvSpPr>
        <p:spPr>
          <a:xfrm rot="20534745">
            <a:off x="1707858" y="4266808"/>
            <a:ext cx="1368152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лево 9"/>
          <p:cNvSpPr/>
          <p:nvPr/>
        </p:nvSpPr>
        <p:spPr>
          <a:xfrm rot="18756804">
            <a:off x="1743716" y="1629333"/>
            <a:ext cx="1280344" cy="93816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2615052">
            <a:off x="5954394" y="1575105"/>
            <a:ext cx="1397730" cy="9187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627784" y="404664"/>
            <a:ext cx="3816424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Определение группы здоровья</a:t>
            </a:r>
            <a:endParaRPr lang="ru-RU" sz="2400" dirty="0"/>
          </a:p>
        </p:txBody>
      </p:sp>
      <p:sp>
        <p:nvSpPr>
          <p:cNvPr id="13" name="Овал 12"/>
          <p:cNvSpPr/>
          <p:nvPr/>
        </p:nvSpPr>
        <p:spPr>
          <a:xfrm>
            <a:off x="251520" y="2780928"/>
            <a:ext cx="2987824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Оценка функциональной способности кардио-респираторной системы </a:t>
            </a:r>
            <a:endParaRPr lang="ru-RU" sz="1600" dirty="0"/>
          </a:p>
        </p:txBody>
      </p:sp>
      <p:sp>
        <p:nvSpPr>
          <p:cNvPr id="15" name="Овал 14"/>
          <p:cNvSpPr/>
          <p:nvPr/>
        </p:nvSpPr>
        <p:spPr>
          <a:xfrm>
            <a:off x="5940152" y="2780928"/>
            <a:ext cx="2987824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Консультация врачей узких специалистов, лабораторные анализы ( при необходимости)</a:t>
            </a:r>
            <a:endParaRPr lang="ru-RU" sz="1600" dirty="0"/>
          </a:p>
        </p:txBody>
      </p:sp>
      <p:sp>
        <p:nvSpPr>
          <p:cNvPr id="17" name="Овал 16"/>
          <p:cNvSpPr/>
          <p:nvPr/>
        </p:nvSpPr>
        <p:spPr>
          <a:xfrm>
            <a:off x="2123728" y="4869160"/>
            <a:ext cx="2987824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Функциональные пробы с нагрузками 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098571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У детей в возрасте 1 года 9 мес.:</a:t>
            </a:r>
          </a:p>
          <a:p>
            <a:pPr>
              <a:buNone/>
            </a:pPr>
            <a:r>
              <a:rPr lang="ru-RU" dirty="0" smtClean="0"/>
              <a:t>а) доставание игрушек, находящихся на столе – 20 раз;</a:t>
            </a:r>
          </a:p>
          <a:p>
            <a:pPr>
              <a:buNone/>
            </a:pPr>
            <a:r>
              <a:rPr lang="ru-RU" dirty="0" smtClean="0"/>
              <a:t>б) </a:t>
            </a:r>
            <a:r>
              <a:rPr lang="ru-RU" dirty="0" err="1" smtClean="0"/>
              <a:t>присаживание</a:t>
            </a:r>
            <a:r>
              <a:rPr lang="ru-RU" dirty="0" smtClean="0"/>
              <a:t> ( не до полного седа) – 10 раз.</a:t>
            </a:r>
          </a:p>
          <a:p>
            <a:r>
              <a:rPr lang="ru-RU" b="1" dirty="0" smtClean="0"/>
              <a:t>В возрасте 1 год 9 мес. – 3 года </a:t>
            </a:r>
            <a:r>
              <a:rPr lang="ru-RU" dirty="0" smtClean="0"/>
              <a:t>:</a:t>
            </a:r>
          </a:p>
          <a:p>
            <a:pPr>
              <a:buNone/>
            </a:pPr>
            <a:r>
              <a:rPr lang="ru-RU" dirty="0" smtClean="0"/>
              <a:t>а) 20 подскоков с поддержкой за руки;</a:t>
            </a:r>
          </a:p>
          <a:p>
            <a:pPr>
              <a:buNone/>
            </a:pPr>
            <a:r>
              <a:rPr lang="ru-RU" dirty="0" smtClean="0"/>
              <a:t>б) 20 подскоков без поддержки .</a:t>
            </a:r>
          </a:p>
          <a:p>
            <a:r>
              <a:rPr lang="ru-RU" b="1" dirty="0" smtClean="0"/>
              <a:t>У детей с 3 до 7 лет </a:t>
            </a:r>
            <a:r>
              <a:rPr lang="ru-RU" dirty="0" smtClean="0"/>
              <a:t>:</a:t>
            </a:r>
          </a:p>
          <a:p>
            <a:pPr>
              <a:buNone/>
            </a:pPr>
            <a:r>
              <a:rPr lang="ru-RU" dirty="0" smtClean="0"/>
              <a:t>а) </a:t>
            </a:r>
            <a:r>
              <a:rPr lang="ru-RU" dirty="0" err="1" smtClean="0"/>
              <a:t>клиностатическая</a:t>
            </a:r>
            <a:r>
              <a:rPr lang="ru-RU" dirty="0" smtClean="0"/>
              <a:t> ;</a:t>
            </a:r>
          </a:p>
          <a:p>
            <a:pPr>
              <a:buNone/>
            </a:pPr>
            <a:r>
              <a:rPr lang="ru-RU" dirty="0" smtClean="0"/>
              <a:t>б) проба Е. </a:t>
            </a:r>
            <a:r>
              <a:rPr lang="ru-RU" dirty="0" err="1" smtClean="0"/>
              <a:t>Леви-Гориневской</a:t>
            </a:r>
            <a:r>
              <a:rPr lang="ru-RU" dirty="0" smtClean="0"/>
              <a:t>- 30 подскоков за 15 сек. 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Функциональные пробы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79512" y="0"/>
          <a:ext cx="8856984" cy="6512072"/>
        </p:xfrm>
        <a:graphic>
          <a:graphicData uri="http://schemas.openxmlformats.org/drawingml/2006/table">
            <a:tbl>
              <a:tblPr/>
              <a:tblGrid>
                <a:gridCol w="1746617"/>
                <a:gridCol w="3893030"/>
                <a:gridCol w="3217337"/>
              </a:tblGrid>
              <a:tr h="8098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>
                          <a:latin typeface="Calibri"/>
                          <a:ea typeface="Calibri"/>
                          <a:cs typeface="Times New Roman"/>
                        </a:rPr>
                        <a:t>Тип реакции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70" marR="44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>
                          <a:latin typeface="Calibri"/>
                          <a:ea typeface="Calibri"/>
                          <a:cs typeface="Times New Roman"/>
                        </a:rPr>
                        <a:t>Объективные данные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70" marR="44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>
                          <a:latin typeface="Calibri"/>
                          <a:ea typeface="Calibri"/>
                          <a:cs typeface="Times New Roman"/>
                        </a:rPr>
                        <a:t>Субъективное состояние 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70" marR="44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867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Calibri"/>
                          <a:ea typeface="Calibri"/>
                          <a:cs typeface="Times New Roman"/>
                        </a:rPr>
                        <a:t>Обычный</a:t>
                      </a:r>
                    </a:p>
                  </a:txBody>
                  <a:tcPr marL="44670" marR="44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Calibri"/>
                          <a:ea typeface="Calibri"/>
                          <a:cs typeface="Times New Roman"/>
                        </a:rPr>
                        <a:t>Учащение пульса на 1-6 за 10с., увеличение амплитуды АД на 5-10 мм. </a:t>
                      </a:r>
                      <a:r>
                        <a:rPr lang="ru-RU" sz="2000" dirty="0" err="1">
                          <a:latin typeface="Calibri"/>
                          <a:ea typeface="Calibri"/>
                          <a:cs typeface="Times New Roman"/>
                        </a:rPr>
                        <a:t>рт</a:t>
                      </a:r>
                      <a:r>
                        <a:rPr lang="ru-RU" sz="2000" dirty="0">
                          <a:latin typeface="Calibri"/>
                          <a:ea typeface="Calibri"/>
                          <a:cs typeface="Times New Roman"/>
                        </a:rPr>
                        <a:t>. ст.. Реституция пульса и дыхания на 1-2-й минуте</a:t>
                      </a:r>
                    </a:p>
                  </a:txBody>
                  <a:tcPr marL="44670" marR="44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Calibri"/>
                          <a:ea typeface="Calibri"/>
                          <a:cs typeface="Times New Roman"/>
                        </a:rPr>
                        <a:t>Самочувствие хорошее</a:t>
                      </a:r>
                    </a:p>
                  </a:txBody>
                  <a:tcPr marL="44670" marR="44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2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Calibri"/>
                          <a:ea typeface="Calibri"/>
                          <a:cs typeface="Times New Roman"/>
                        </a:rPr>
                        <a:t>Незначительные отклонения</a:t>
                      </a:r>
                    </a:p>
                  </a:txBody>
                  <a:tcPr marL="44670" marR="44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Calibri"/>
                          <a:ea typeface="Calibri"/>
                          <a:cs typeface="Times New Roman"/>
                        </a:rPr>
                        <a:t>Учащение пульса и дыхания неадекватно полученной нагрузке. Реституция пульса затягивается до 3-х минут.</a:t>
                      </a:r>
                    </a:p>
                  </a:txBody>
                  <a:tcPr marL="44670" marR="44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Calibri"/>
                          <a:ea typeface="Calibri"/>
                          <a:cs typeface="Times New Roman"/>
                        </a:rPr>
                        <a:t>Видимых нарушений в самочувствии не наблюдается</a:t>
                      </a:r>
                    </a:p>
                  </a:txBody>
                  <a:tcPr marL="44670" marR="44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08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Calibri"/>
                          <a:ea typeface="Calibri"/>
                          <a:cs typeface="Times New Roman"/>
                        </a:rPr>
                        <a:t>Значительные отклонения</a:t>
                      </a:r>
                    </a:p>
                  </a:txBody>
                  <a:tcPr marL="44670" marR="44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Calibri"/>
                          <a:ea typeface="Calibri"/>
                          <a:cs typeface="Times New Roman"/>
                        </a:rPr>
                        <a:t>Одышка, извращенная реакция АД: или снижается максимальное, или резко падает минимальное. Восстановление пульса до исходной величины происходит на 4-й минуте и позже (иногда на 7-8-й минуте), ухудшается его наполнение, нарушается ритмичность</a:t>
                      </a:r>
                    </a:p>
                  </a:txBody>
                  <a:tcPr marL="44670" marR="44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Calibri"/>
                          <a:ea typeface="Calibri"/>
                          <a:cs typeface="Times New Roman"/>
                        </a:rPr>
                        <a:t>Самочувствие ухудшается </a:t>
                      </a:r>
                    </a:p>
                  </a:txBody>
                  <a:tcPr marL="44670" marR="44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Комбинированная проба </a:t>
            </a:r>
            <a:r>
              <a:rPr lang="ru-RU" sz="4000" dirty="0" err="1" smtClean="0"/>
              <a:t>Летунова</a:t>
            </a:r>
            <a:endParaRPr lang="ru-RU" sz="4000" dirty="0" smtClean="0"/>
          </a:p>
          <a:p>
            <a:r>
              <a:rPr lang="ru-RU" sz="4000" dirty="0" smtClean="0"/>
              <a:t>Проба Мартине</a:t>
            </a:r>
          </a:p>
          <a:p>
            <a:r>
              <a:rPr lang="ru-RU" sz="4000" dirty="0" smtClean="0"/>
              <a:t>Гарвардский степ-тест </a:t>
            </a:r>
            <a:endParaRPr lang="ru-RU" sz="4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 школьников :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Нормотонический</a:t>
            </a:r>
          </a:p>
          <a:p>
            <a:r>
              <a:rPr lang="ru-RU" sz="3600" dirty="0" smtClean="0"/>
              <a:t>Гипотонический(астенический) </a:t>
            </a:r>
          </a:p>
          <a:p>
            <a:r>
              <a:rPr lang="ru-RU" sz="3600" dirty="0" smtClean="0"/>
              <a:t>Гипертонический</a:t>
            </a:r>
          </a:p>
          <a:p>
            <a:r>
              <a:rPr lang="ru-RU" sz="3600" dirty="0" smtClean="0"/>
              <a:t>Дистонический</a:t>
            </a:r>
          </a:p>
          <a:p>
            <a:r>
              <a:rPr lang="ru-RU" sz="3600" dirty="0" smtClean="0"/>
              <a:t>Ступенчатый</a:t>
            </a:r>
          </a:p>
          <a:p>
            <a:endParaRPr lang="ru-RU" sz="3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>
            <a:noAutofit/>
          </a:bodyPr>
          <a:lstStyle/>
          <a:p>
            <a:r>
              <a:rPr lang="ru-RU" sz="4800" dirty="0" smtClean="0"/>
              <a:t>Тип реакции ССС:</a:t>
            </a:r>
            <a:br>
              <a:rPr lang="ru-RU" sz="4800" dirty="0" smtClean="0"/>
            </a:br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Различные типы реакции пульса и АД на нагрузки функциональных проб</a:t>
            </a:r>
            <a:endParaRPr lang="ru-RU" sz="2800" dirty="0"/>
          </a:p>
        </p:txBody>
      </p:sp>
      <p:pic>
        <p:nvPicPr>
          <p:cNvPr id="3" name="Рисунок 2" descr="ris_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4183" y="1412776"/>
            <a:ext cx="9168183" cy="5445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Цель: определение группы физ. воспитания</a:t>
            </a:r>
          </a:p>
          <a:p>
            <a:pPr algn="just">
              <a:lnSpc>
                <a:spcPct val="150000"/>
              </a:lnSpc>
            </a:pPr>
            <a:r>
              <a:rPr lang="ru-RU" dirty="0" smtClean="0"/>
              <a:t>Основные этапы: анамнез жизни;</a:t>
            </a:r>
          </a:p>
          <a:p>
            <a:pPr algn="just">
              <a:lnSpc>
                <a:spcPct val="150000"/>
              </a:lnSpc>
              <a:buNone/>
            </a:pPr>
            <a:r>
              <a:rPr lang="ru-RU" dirty="0" smtClean="0"/>
              <a:t>                              спортивный анамнез ;    </a:t>
            </a:r>
          </a:p>
          <a:p>
            <a:pPr algn="just">
              <a:lnSpc>
                <a:spcPct val="150000"/>
              </a:lnSpc>
              <a:buNone/>
            </a:pPr>
            <a:r>
              <a:rPr lang="ru-RU" dirty="0" smtClean="0"/>
              <a:t>                              определение группы         </a:t>
            </a:r>
          </a:p>
          <a:p>
            <a:pPr algn="just">
              <a:buNone/>
            </a:pPr>
            <a:r>
              <a:rPr lang="ru-RU" dirty="0" smtClean="0"/>
              <a:t>                                                здоровья  . </a:t>
            </a:r>
          </a:p>
          <a:p>
            <a:pPr algn="just">
              <a:buNone/>
            </a:pPr>
            <a:r>
              <a:rPr lang="ru-RU" dirty="0" smtClean="0"/>
              <a:t>        </a:t>
            </a:r>
          </a:p>
          <a:p>
            <a:pPr algn="just">
              <a:buNone/>
            </a:pPr>
            <a:r>
              <a:rPr lang="ru-RU" dirty="0" smtClean="0"/>
              <a:t>   </a:t>
            </a:r>
          </a:p>
          <a:p>
            <a:pPr algn="just">
              <a:buNone/>
            </a:pPr>
            <a:r>
              <a:rPr lang="ru-RU" dirty="0" smtClean="0"/>
              <a:t>                          Медицинское заключение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Первичный осмотр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трелка вниз 4"/>
          <p:cNvSpPr/>
          <p:nvPr/>
        </p:nvSpPr>
        <p:spPr>
          <a:xfrm>
            <a:off x="6948264" y="4437112"/>
            <a:ext cx="432048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Оценка биологического возраста, физического развития и состояния здоровья;</a:t>
            </a:r>
          </a:p>
          <a:p>
            <a:r>
              <a:rPr lang="ru-RU" dirty="0" smtClean="0"/>
              <a:t>Уровень тренированности;</a:t>
            </a:r>
          </a:p>
          <a:p>
            <a:r>
              <a:rPr lang="ru-RU" dirty="0" smtClean="0"/>
              <a:t>Определение группы физического развития;</a:t>
            </a:r>
          </a:p>
          <a:p>
            <a:r>
              <a:rPr lang="ru-RU" dirty="0" smtClean="0"/>
              <a:t>Рекомендации;</a:t>
            </a:r>
          </a:p>
          <a:p>
            <a:r>
              <a:rPr lang="ru-RU" dirty="0" smtClean="0"/>
              <a:t>Направления на дополнительные обследования;</a:t>
            </a:r>
          </a:p>
          <a:p>
            <a:r>
              <a:rPr lang="ru-RU" dirty="0" smtClean="0"/>
              <a:t>Срок повторной явки (при наличии необходимости)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Врачебное заключение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64488" cy="432048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/>
              <a:t>Группы физического воспитания детей </a:t>
            </a:r>
            <a:r>
              <a:rPr lang="ru-RU" sz="2000" dirty="0" smtClean="0">
                <a:solidFill>
                  <a:schemeClr val="tx1"/>
                </a:solidFill>
              </a:rPr>
              <a:t>дошкольного</a:t>
            </a:r>
            <a:r>
              <a:rPr lang="ru-RU" sz="2000" dirty="0" smtClean="0"/>
              <a:t> возраста</a:t>
            </a:r>
            <a:endParaRPr lang="ru-RU" sz="20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476672"/>
          <a:ext cx="9143999" cy="6381327"/>
        </p:xfrm>
        <a:graphic>
          <a:graphicData uri="http://schemas.openxmlformats.org/drawingml/2006/table">
            <a:tbl>
              <a:tblPr/>
              <a:tblGrid>
                <a:gridCol w="1863124"/>
                <a:gridCol w="3683342"/>
                <a:gridCol w="3597533"/>
              </a:tblGrid>
              <a:tr h="5787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latin typeface="Calibri"/>
                          <a:ea typeface="Calibri"/>
                          <a:cs typeface="Times New Roman"/>
                        </a:rPr>
                        <a:t>Группа </a:t>
                      </a:r>
                    </a:p>
                  </a:txBody>
                  <a:tcPr marL="58837" marR="588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latin typeface="Calibri"/>
                          <a:ea typeface="Calibri"/>
                          <a:cs typeface="Times New Roman"/>
                        </a:rPr>
                        <a:t>Медицинская характеристика группы </a:t>
                      </a:r>
                    </a:p>
                  </a:txBody>
                  <a:tcPr marL="58837" marR="588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latin typeface="Calibri"/>
                          <a:ea typeface="Calibri"/>
                          <a:cs typeface="Times New Roman"/>
                        </a:rPr>
                        <a:t>Допустимая нагрузка</a:t>
                      </a:r>
                    </a:p>
                  </a:txBody>
                  <a:tcPr marL="58837" marR="588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56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Первая</a:t>
                      </a:r>
                    </a:p>
                  </a:txBody>
                  <a:tcPr marL="58837" marR="588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Дети без отклонения в состоянии здоровья или имеющие незначительные отклонения при достаточном физическом развитии</a:t>
                      </a:r>
                    </a:p>
                  </a:txBody>
                  <a:tcPr marL="58837" marR="588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Все виды физического воспитания в соответствии с их возрастными анатомо-физиологическими особенностями и степенью их физической подготовленности  к той или иной нагрузке</a:t>
                      </a:r>
                    </a:p>
                  </a:txBody>
                  <a:tcPr marL="58837" marR="588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126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latin typeface="Calibri"/>
                          <a:ea typeface="Calibri"/>
                          <a:cs typeface="Times New Roman"/>
                        </a:rPr>
                        <a:t>Вторая</a:t>
                      </a:r>
                    </a:p>
                  </a:txBody>
                  <a:tcPr marL="58837" marR="588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Дети с запоздалым физическим развитием, </a:t>
                      </a:r>
                      <a:r>
                        <a:rPr lang="ru-RU" sz="1800" dirty="0" err="1">
                          <a:latin typeface="Calibri"/>
                          <a:ea typeface="Calibri"/>
                          <a:cs typeface="Times New Roman"/>
                        </a:rPr>
                        <a:t>реконвалесценты</a:t>
                      </a: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, страдающие малокровием, бронхиальной астмой, имеющие компенсированные пороки сердца. </a:t>
                      </a:r>
                    </a:p>
                  </a:txBody>
                  <a:tcPr marL="58837" marR="588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Физическое воспитание проводится с ограничением мышечных усилий, закаливание - без снижения температуры воды и воздуха</a:t>
                      </a:r>
                    </a:p>
                  </a:txBody>
                  <a:tcPr marL="58837" marR="588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56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latin typeface="Calibri"/>
                          <a:ea typeface="Calibri"/>
                          <a:cs typeface="Times New Roman"/>
                        </a:rPr>
                        <a:t>Третья</a:t>
                      </a:r>
                    </a:p>
                  </a:txBody>
                  <a:tcPr marL="58837" marR="588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Дети с повышением температуры тела любой этиологии, с острыми воспалительными процессами, врожденными и приобретенными пороками сердца в стадии </a:t>
                      </a:r>
                      <a:r>
                        <a:rPr lang="ru-RU" sz="1800" dirty="0" err="1">
                          <a:latin typeface="Calibri"/>
                          <a:ea typeface="Calibri"/>
                          <a:cs typeface="Times New Roman"/>
                        </a:rPr>
                        <a:t>субкомпенсации</a:t>
                      </a: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,  с хроническими заболеваниями почек</a:t>
                      </a:r>
                    </a:p>
                  </a:txBody>
                  <a:tcPr marL="58837" marR="588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Все виды физического воспитания проводят очень осторожно. Закаливание водными процедурами не проводят.</a:t>
                      </a:r>
                    </a:p>
                  </a:txBody>
                  <a:tcPr marL="58837" marR="588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116024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Основная</a:t>
            </a:r>
            <a:r>
              <a:rPr lang="ru-RU" dirty="0" smtClean="0"/>
              <a:t>. Относятся школьники, у которых нет отклонений в состоянии здоровья и физическом развитии.</a:t>
            </a:r>
          </a:p>
          <a:p>
            <a:r>
              <a:rPr lang="ru-RU" b="1" dirty="0" smtClean="0"/>
              <a:t>Подготовительная.</a:t>
            </a:r>
            <a:r>
              <a:rPr lang="ru-RU" dirty="0" smtClean="0"/>
              <a:t> Относятся школьники, имеющие незначительные отклонения в состоянии здоровья при физическом развитии без существенных функциональных отклонений, но не имеющие достаточной степени физической подготовленности.</a:t>
            </a:r>
          </a:p>
          <a:p>
            <a:r>
              <a:rPr lang="ru-RU" b="1" dirty="0" smtClean="0"/>
              <a:t>Специальная. </a:t>
            </a:r>
            <a:r>
              <a:rPr lang="ru-RU" dirty="0" smtClean="0"/>
              <a:t>Относятся учащиеся со значительными отклонениями постоянного или временного характера в состоянии здоровья или физическом развитии, не мешающими выполнению обычной учебной работы, но являющимися противопоказанием к занятия физической культуры. </a:t>
            </a:r>
            <a:r>
              <a:rPr lang="ru-RU" b="1" dirty="0" smtClean="0"/>
              <a:t>Спецгруппы А и Б.</a:t>
            </a:r>
            <a:endParaRPr lang="ru-RU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Группы физического воспитания школьников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844824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ru-RU" sz="3200" b="1" dirty="0" smtClean="0"/>
              <a:t>Основная</a:t>
            </a:r>
          </a:p>
          <a:p>
            <a:pPr>
              <a:buNone/>
            </a:pPr>
            <a:r>
              <a:rPr lang="ru-RU" i="1" u="sng" dirty="0" smtClean="0"/>
              <a:t>Обязательные виды занятий</a:t>
            </a:r>
            <a:r>
              <a:rPr lang="ru-RU" dirty="0" smtClean="0"/>
              <a:t>: уроки физкультуры в соответствии с учебной программой, сдача нормативов, участие в физкультурно-оздоровительных мероприятиях</a:t>
            </a:r>
          </a:p>
          <a:p>
            <a:pPr>
              <a:buNone/>
            </a:pPr>
            <a:r>
              <a:rPr lang="ru-RU" i="1" u="sng" dirty="0" smtClean="0"/>
              <a:t>Дополнительные занятия</a:t>
            </a:r>
            <a:r>
              <a:rPr lang="ru-RU" dirty="0" smtClean="0"/>
              <a:t>: регулярные тренировки в одной из спортивных секций школы или во внешкольных учреждениях, участие в соревнованиях, турпоходы, экскурсии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Организация занятий школьников, отнесенных к разным группам здоровья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5400600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Подготовительная</a:t>
            </a:r>
          </a:p>
          <a:p>
            <a:pPr>
              <a:buNone/>
            </a:pPr>
            <a:r>
              <a:rPr lang="ru-RU" i="1" u="sng" dirty="0" smtClean="0"/>
              <a:t>Обязательные виды занятий</a:t>
            </a:r>
            <a:r>
              <a:rPr lang="ru-RU" dirty="0" smtClean="0"/>
              <a:t>: уроки физкультуры в соответствии с учебной программой при условии более постепенного освоения двигательных навыков и умений, сдача контрольных нормативов, участив в физкультурно-оздоровительных мероприятиях.</a:t>
            </a:r>
          </a:p>
          <a:p>
            <a:pPr>
              <a:buNone/>
            </a:pPr>
            <a:r>
              <a:rPr lang="ru-RU" i="1" u="sng" dirty="0" smtClean="0"/>
              <a:t>Дополнительные виды занятий</a:t>
            </a:r>
            <a:r>
              <a:rPr lang="ru-RU" dirty="0" smtClean="0"/>
              <a:t>: занятия в секциях общей физической подготовки, турпоходы и спортивные развлечения по рекомендации врача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746643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Специальная</a:t>
            </a:r>
          </a:p>
          <a:p>
            <a:pPr>
              <a:buNone/>
            </a:pPr>
            <a:r>
              <a:rPr lang="ru-RU" i="1" u="sng" dirty="0" smtClean="0"/>
              <a:t>Обязательные виды занятий</a:t>
            </a:r>
            <a:r>
              <a:rPr lang="ru-RU" dirty="0" smtClean="0"/>
              <a:t>: уроки физкультуры по специальной программе с учетом характера и тяжести заболевания, участие в физкультурно-оздоровительных мероприятиях.</a:t>
            </a:r>
          </a:p>
          <a:p>
            <a:pPr>
              <a:buNone/>
            </a:pPr>
            <a:r>
              <a:rPr lang="ru-RU" i="1" u="sng" dirty="0" smtClean="0"/>
              <a:t>Дополнительные виды занятий</a:t>
            </a:r>
            <a:r>
              <a:rPr lang="ru-RU" dirty="0" smtClean="0"/>
              <a:t>: прогулки, подвижные игры, спортивные развлечения и общественно-полезный труд при соблюдении правил самоконтроля, медицинский контроль за суточной величиной двигательной активности и динамикой состояния здоровья.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0892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sz="4400" dirty="0" smtClean="0"/>
              <a:t>Принципы занятий для детей специальной группы</a:t>
            </a:r>
            <a:br>
              <a:rPr lang="ru-RU" sz="44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/>
              <a:t>1) Оздоровительная, лечебно- профилактическая направленности использования средств физической культуры</a:t>
            </a:r>
            <a:br>
              <a:rPr lang="ru-RU" sz="3100" dirty="0" smtClean="0"/>
            </a:br>
            <a:r>
              <a:rPr lang="ru-RU" sz="3100" dirty="0" smtClean="0"/>
              <a:t>2)Дифференцированный подход к использованию средств физической культуры в зависимости от характера и выраженности структурных и функциональных нарушений в организме, вызванных патологическим процессом</a:t>
            </a:r>
            <a:br>
              <a:rPr lang="ru-RU" sz="3100" dirty="0" smtClean="0"/>
            </a:br>
            <a:r>
              <a:rPr lang="ru-RU" sz="3100" dirty="0" smtClean="0"/>
              <a:t>3)Профессионально-прикладная направленность занятий</a:t>
            </a:r>
            <a:endParaRPr lang="ru-RU" sz="3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481328"/>
            <a:ext cx="9144000" cy="537667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000" dirty="0" smtClean="0"/>
              <a:t>Функциональные расстройства ССС при благоприятной реакции на функциональную пробу исследуемого опускают в основную группу; при наличии неблагоприятных реакций в подготовительную или специальную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/>
              <a:t>При пороках митрального клапана с полной компенсацией занятия в спецгруппе, при наличии хорошей функциональной приспособленности- в подготовительной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/>
              <a:t>ОРЗ в легкой форме требуют освобождения, по выздоровлении школьник остается в основной группе, если нет противопоказаний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/>
              <a:t>При бронхите и туберкулезной интоксикации в состоянии полной компенсации занятия в основной или подготовительной группе (по усмотрению врача)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/>
              <a:t>Дефекты( травмы, врожденные заболевания) нервно-мышечной и костной системы при резком ограничении движений или при наличии резкой болезненности требуют перевода в спецгруппу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Противопоказания и ограничения в занятиях физкультурой и спортом детей и подростков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2332037"/>
            <a:ext cx="8229600" cy="4525963"/>
          </a:xfrm>
        </p:spPr>
        <p:txBody>
          <a:bodyPr>
            <a:normAutofit/>
          </a:bodyPr>
          <a:lstStyle/>
          <a:p>
            <a:r>
              <a:rPr lang="ru-RU" sz="4400" dirty="0" smtClean="0"/>
              <a:t>Первичные</a:t>
            </a:r>
          </a:p>
          <a:p>
            <a:r>
              <a:rPr lang="ru-RU" sz="4400" dirty="0" smtClean="0"/>
              <a:t>Плановые (повторные)</a:t>
            </a:r>
          </a:p>
          <a:p>
            <a:r>
              <a:rPr lang="ru-RU" sz="4400" dirty="0" smtClean="0"/>
              <a:t>Дополнительные</a:t>
            </a:r>
          </a:p>
          <a:p>
            <a:endParaRPr lang="ru-RU" sz="4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Autofit/>
          </a:bodyPr>
          <a:lstStyle/>
          <a:p>
            <a:r>
              <a:rPr lang="ru-RU" sz="6000" dirty="0" smtClean="0"/>
              <a:t>Виды осмотров</a:t>
            </a:r>
            <a:br>
              <a:rPr lang="ru-RU" sz="6000" dirty="0" smtClean="0"/>
            </a:b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188032"/>
          </a:xfrm>
        </p:spPr>
        <p:txBody>
          <a:bodyPr/>
          <a:lstStyle/>
          <a:p>
            <a:r>
              <a:rPr lang="ru-RU" sz="3200" dirty="0" smtClean="0"/>
              <a:t>Цель: оценка соответствия ранее определенной группы для занятий физической культурой по состоянию здоровья на момент обследования.</a:t>
            </a:r>
          </a:p>
          <a:p>
            <a:r>
              <a:rPr lang="ru-RU" sz="3200" dirty="0" smtClean="0"/>
              <a:t>Перевод учащихся из специальной группы в подготовительную, а затем и  в основную, естественен и необходим</a:t>
            </a: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Плановый осмотр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298371"/>
          </a:xfrm>
        </p:spPr>
        <p:txBody>
          <a:bodyPr/>
          <a:lstStyle/>
          <a:p>
            <a:r>
              <a:rPr lang="ru-RU" dirty="0" smtClean="0"/>
              <a:t>Цель: решение о допуске к соревнованиям, оценка состояния здоровья после длительного перерыва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Дополнительный осмотр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_09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717904" cy="66693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593</TotalTime>
  <Words>933</Words>
  <Application>Microsoft Office PowerPoint</Application>
  <PresentationFormat>Экран (4:3)</PresentationFormat>
  <Paragraphs>118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Открытая</vt:lpstr>
      <vt:lpstr>Медицинский контроль за физическим воспитанием</vt:lpstr>
      <vt:lpstr>Основные мероприятия </vt:lpstr>
      <vt:lpstr>Виды осмотров </vt:lpstr>
      <vt:lpstr>Первичный осмотр </vt:lpstr>
      <vt:lpstr>Слайд 5</vt:lpstr>
      <vt:lpstr>Функциональные пробы </vt:lpstr>
      <vt:lpstr>Слайд 7</vt:lpstr>
      <vt:lpstr>У школьников : </vt:lpstr>
      <vt:lpstr>Тип реакции ССС: </vt:lpstr>
      <vt:lpstr>Различные типы реакции пульса и АД на нагрузки функциональных проб</vt:lpstr>
      <vt:lpstr>Первичный осмотр </vt:lpstr>
      <vt:lpstr>Врачебное заключение</vt:lpstr>
      <vt:lpstr>Группы физического воспитания детей дошкольного возраста</vt:lpstr>
      <vt:lpstr>Группы физического воспитания школьников</vt:lpstr>
      <vt:lpstr>Организация занятий школьников, отнесенных к разным группам здоровья</vt:lpstr>
      <vt:lpstr>Слайд 16</vt:lpstr>
      <vt:lpstr>Слайд 17</vt:lpstr>
      <vt:lpstr>Принципы занятий для детей специальной группы  1) Оздоровительная, лечебно- профилактическая направленности использования средств физической культуры 2)Дифференцированный подход к использованию средств физической культуры в зависимости от характера и выраженности структурных и функциональных нарушений в организме, вызванных патологическим процессом 3)Профессионально-прикладная направленность занятий</vt:lpstr>
      <vt:lpstr>Противопоказания и ограничения в занятиях физкультурой и спортом детей и подростков</vt:lpstr>
      <vt:lpstr>Виды осмотров </vt:lpstr>
      <vt:lpstr>Плановый осмотр</vt:lpstr>
      <vt:lpstr>Дополнительный осмотр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Медицинский контроль за физическим воспитанием</dc:title>
  <dc:creator>Анастасия</dc:creator>
  <cp:lastModifiedBy>user</cp:lastModifiedBy>
  <cp:revision>61</cp:revision>
  <dcterms:created xsi:type="dcterms:W3CDTF">2015-09-04T13:34:57Z</dcterms:created>
  <dcterms:modified xsi:type="dcterms:W3CDTF">2015-09-10T04:11:44Z</dcterms:modified>
</cp:coreProperties>
</file>