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12.04.2018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12.04.2018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539552" y="260648"/>
            <a:ext cx="7992888" cy="2520280"/>
          </a:xfrm>
        </p:spPr>
        <p:txBody>
          <a:bodyPr>
            <a:normAutofit fontScale="90000"/>
          </a:bodyPr>
          <a:lstStyle/>
          <a:p>
            <a:pPr algn="ctr"/>
            <a:r>
              <a:rPr lang="ru-RU" sz="1600" dirty="0" smtClean="0"/>
              <a:t>АДМИНИСТРАТИВНЫЙ РЕГЛАМЕНТ</a:t>
            </a:r>
            <a:br>
              <a:rPr lang="ru-RU" sz="1600" dirty="0" smtClean="0"/>
            </a:br>
            <a:r>
              <a:rPr lang="ru-RU" sz="1600" dirty="0" smtClean="0"/>
              <a:t>ИСПОЛНЕНИЯ ФЕДЕРАЛЬНОЙ СЛУЖБОЙ ПО НАДЗОРУ В СФЕРЕ ЗАЩИТЫ</a:t>
            </a:r>
            <a:br>
              <a:rPr lang="ru-RU" sz="1600" dirty="0" smtClean="0"/>
            </a:br>
            <a:r>
              <a:rPr lang="ru-RU" sz="1600" dirty="0" smtClean="0"/>
              <a:t>ПРАВ ПОТРЕБИТЕЛЕЙ И БЛАГОПОЛУЧИЯ ЧЕЛОВЕКА ГОСУДАРСТВЕННОЙ</a:t>
            </a:r>
            <a:br>
              <a:rPr lang="ru-RU" sz="1600" dirty="0" smtClean="0"/>
            </a:br>
            <a:r>
              <a:rPr lang="ru-RU" sz="1600" dirty="0" smtClean="0"/>
              <a:t>ФУНКЦИИ ПО ПРОВЕДЕНИЮ ПРОВЕРОК ДЕЯТЕЛЬНОСТИ ЮРИДИЧЕСКИХ</a:t>
            </a:r>
            <a:br>
              <a:rPr lang="ru-RU" sz="1600" dirty="0" smtClean="0"/>
            </a:br>
            <a:r>
              <a:rPr lang="ru-RU" sz="1600" dirty="0" smtClean="0"/>
              <a:t>ЛИЦ, ИНДИВИДУАЛЬНЫХ ПРЕДПРИНИМАТЕЛЕЙ И ГРАЖДАН</a:t>
            </a:r>
            <a:br>
              <a:rPr lang="ru-RU" sz="1600" dirty="0" smtClean="0"/>
            </a:br>
            <a:r>
              <a:rPr lang="ru-RU" sz="1600" dirty="0" smtClean="0"/>
              <a:t>ПО ВЫПОЛНЕНИЮ ТРЕБОВАНИЙ САНИТАРНОГО ЗАКОНОДАТЕЛЬСТВА,</a:t>
            </a:r>
            <a:br>
              <a:rPr lang="ru-RU" sz="1600" dirty="0" smtClean="0"/>
            </a:br>
            <a:r>
              <a:rPr lang="ru-RU" sz="1600" dirty="0" smtClean="0"/>
              <a:t>ЗАКОНОДАТЕЛЬСТВА РОССИЙСКОЙ ФЕДЕРАЦИИ В ОБЛАСТИ ЗАЩИТЫ ПРАВ</a:t>
            </a:r>
            <a:br>
              <a:rPr lang="ru-RU" sz="1600" dirty="0" smtClean="0"/>
            </a:br>
            <a:r>
              <a:rPr lang="ru-RU" sz="1600" dirty="0" smtClean="0"/>
              <a:t>ПОТРЕБИТЕЛЕЙ, ПРАВИЛ ПРОДАЖИ ОТДЕЛЬНЫХ ВИДОВ ТОВАРОВ</a:t>
            </a:r>
            <a:r>
              <a:rPr lang="ru-RU" dirty="0" smtClean="0"/>
              <a:t/>
            </a:r>
            <a:br>
              <a:rPr lang="ru-RU" dirty="0" smtClean="0"/>
            </a:br>
            <a:endParaRPr lang="ru-RU" dirty="0"/>
          </a:p>
        </p:txBody>
      </p:sp>
      <p:sp>
        <p:nvSpPr>
          <p:cNvPr id="7" name="Содержимое 6"/>
          <p:cNvSpPr>
            <a:spLocks noGrp="1"/>
          </p:cNvSpPr>
          <p:nvPr>
            <p:ph idx="1"/>
          </p:nvPr>
        </p:nvSpPr>
        <p:spPr>
          <a:xfrm>
            <a:off x="457200" y="2492896"/>
            <a:ext cx="8686800" cy="3960440"/>
          </a:xfrm>
        </p:spPr>
        <p:txBody>
          <a:bodyPr>
            <a:normAutofit fontScale="92500"/>
          </a:bodyPr>
          <a:lstStyle/>
          <a:p>
            <a:r>
              <a:rPr lang="ru-RU" sz="1600" dirty="0" smtClean="0"/>
              <a:t>устанавливает сроки и последовательность административных процедур и административных действий, осуществляемых должностными лицами Федеральной службы по надзору в сфере защиты прав потребителей и благополучия человека (далее - </a:t>
            </a:r>
            <a:r>
              <a:rPr lang="ru-RU" sz="1600" dirty="0" err="1" smtClean="0"/>
              <a:t>Роспотребнадзор</a:t>
            </a:r>
            <a:r>
              <a:rPr lang="ru-RU" sz="1600" dirty="0" smtClean="0"/>
              <a:t>) при осуществлении государственного контроля за выполнением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a:t>
            </a:r>
            <a:r>
              <a:rPr lang="ru-RU" sz="1600" dirty="0" smtClean="0"/>
              <a:t>.</a:t>
            </a:r>
          </a:p>
          <a:p>
            <a:r>
              <a:rPr lang="ru-RU" sz="1600" dirty="0"/>
              <a:t>Исполнение государственной функции по проведению проверок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 (далее - государственная функция) осуществляется территориальными органами </a:t>
            </a:r>
            <a:r>
              <a:rPr lang="ru-RU" sz="1600" dirty="0" err="1"/>
              <a:t>Роспотребнадзора</a:t>
            </a:r>
            <a:r>
              <a:rPr lang="ru-RU" sz="1600" dirty="0"/>
              <a:t> в отношении следующих категорий лиц:</a:t>
            </a:r>
          </a:p>
          <a:p>
            <a:r>
              <a:rPr lang="ru-RU" sz="1600" b="1" dirty="0"/>
              <a:t>1)</a:t>
            </a:r>
            <a:r>
              <a:rPr lang="ru-RU" sz="1600" dirty="0"/>
              <a:t> юридические лица (далее также - проверяемые юридические лица);</a:t>
            </a:r>
          </a:p>
          <a:p>
            <a:r>
              <a:rPr lang="ru-RU" sz="1600" b="1" dirty="0"/>
              <a:t>2)</a:t>
            </a:r>
            <a:r>
              <a:rPr lang="ru-RU" sz="1600" dirty="0"/>
              <a:t> индивидуальные предприниматели (далее также - проверяемые индивидуальные предприниматели);</a:t>
            </a:r>
          </a:p>
          <a:p>
            <a:r>
              <a:rPr lang="ru-RU" sz="1600" b="1" dirty="0"/>
              <a:t>3)</a:t>
            </a:r>
            <a:r>
              <a:rPr lang="ru-RU" sz="1600" dirty="0"/>
              <a:t> граждане Российской Федерации, иностранные граждане и лица без гражданства, проживающие на территории Российской Федерации (далее также - проверяемые граждане).</a:t>
            </a:r>
          </a:p>
          <a:p>
            <a:endParaRPr lang="ru-RU" sz="1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548680"/>
            <a:ext cx="8229600" cy="6048672"/>
          </a:xfrm>
        </p:spPr>
        <p:txBody>
          <a:bodyPr>
            <a:normAutofit fontScale="47500" lnSpcReduction="20000"/>
          </a:bodyPr>
          <a:lstStyle/>
          <a:p>
            <a:r>
              <a:rPr lang="ru-RU" dirty="0"/>
              <a:t>Должностными лицами </a:t>
            </a:r>
            <a:r>
              <a:rPr lang="ru-RU" dirty="0" err="1"/>
              <a:t>Роспотребнадзора</a:t>
            </a:r>
            <a:r>
              <a:rPr lang="ru-RU" dirty="0"/>
              <a:t>, обладающими полномочиями исполнять государственную функцию (далее - должностные лица </a:t>
            </a:r>
            <a:r>
              <a:rPr lang="ru-RU" dirty="0" err="1"/>
              <a:t>Роспотребнадзора</a:t>
            </a:r>
            <a:r>
              <a:rPr lang="ru-RU" dirty="0"/>
              <a:t>), являются:</a:t>
            </a:r>
          </a:p>
          <a:p>
            <a:r>
              <a:rPr lang="ru-RU" b="1" dirty="0"/>
              <a:t>1)</a:t>
            </a:r>
            <a:r>
              <a:rPr lang="ru-RU" dirty="0"/>
              <a:t> руководитель Федеральной службы по надзору в сфере защиты прав потребителей и благополучия человека и его заместители;</a:t>
            </a:r>
          </a:p>
          <a:p>
            <a:r>
              <a:rPr lang="ru-RU" b="1" dirty="0"/>
              <a:t>2)</a:t>
            </a:r>
            <a:r>
              <a:rPr lang="ru-RU" dirty="0"/>
              <a:t> начальники управлений Федеральной службы по надзору в сфере защиты прав потребителей и благополучия человека и их заместители;</a:t>
            </a:r>
          </a:p>
          <a:p>
            <a:r>
              <a:rPr lang="ru-RU" b="1" dirty="0"/>
              <a:t>3)</a:t>
            </a:r>
            <a:r>
              <a:rPr lang="ru-RU" dirty="0"/>
              <a:t> начальники отделов в управлении Федеральной службы по надзору в сфере защиты прав потребителей и благополучия человека и их заместители;</a:t>
            </a:r>
          </a:p>
          <a:p>
            <a:r>
              <a:rPr lang="ru-RU" b="1" dirty="0"/>
              <a:t>4)</a:t>
            </a:r>
            <a:r>
              <a:rPr lang="ru-RU" dirty="0"/>
              <a:t> советники, ведущие консультанты, консультанты, главные специалисты-эксперты, ведущие специалисты-эксперты, специалисты-эксперты Федеральной службы по надзору в сфере защиты прав потребителей и благополучия человека;</a:t>
            </a:r>
          </a:p>
          <a:p>
            <a:r>
              <a:rPr lang="ru-RU" b="1" dirty="0"/>
              <a:t>5)</a:t>
            </a:r>
            <a:r>
              <a:rPr lang="ru-RU" dirty="0"/>
              <a:t> руководители управлений </a:t>
            </a:r>
            <a:r>
              <a:rPr lang="ru-RU" dirty="0" err="1"/>
              <a:t>Роспотребнадзора</a:t>
            </a:r>
            <a:r>
              <a:rPr lang="ru-RU" dirty="0"/>
              <a:t> по субъектам Российской Федерации, руководитель Управления </a:t>
            </a:r>
            <a:r>
              <a:rPr lang="ru-RU" dirty="0" err="1"/>
              <a:t>Роспотребнадзора</a:t>
            </a:r>
            <a:r>
              <a:rPr lang="ru-RU" dirty="0"/>
              <a:t> по железнодорожному транспорту (далее также - руководители территориальных органов </a:t>
            </a:r>
            <a:r>
              <a:rPr lang="ru-RU" dirty="0" err="1"/>
              <a:t>Роспотребнадзора</a:t>
            </a:r>
            <a:r>
              <a:rPr lang="ru-RU" dirty="0"/>
              <a:t>) и их заместители;</a:t>
            </a:r>
          </a:p>
          <a:p>
            <a:r>
              <a:rPr lang="ru-RU" b="1" dirty="0"/>
              <a:t>6)</a:t>
            </a:r>
            <a:r>
              <a:rPr lang="ru-RU" dirty="0"/>
              <a:t> начальники отделов и их заместители, главные специалисты-эксперты, ведущие специалисты-эксперты, специалисты-эксперты управлений </a:t>
            </a:r>
            <a:r>
              <a:rPr lang="ru-RU" dirty="0" err="1"/>
              <a:t>Роспотребнадзора</a:t>
            </a:r>
            <a:r>
              <a:rPr lang="ru-RU" dirty="0"/>
              <a:t> по субъектам Российской Федерации, Управления </a:t>
            </a:r>
            <a:r>
              <a:rPr lang="ru-RU" dirty="0" err="1"/>
              <a:t>Роспотребнадзора</a:t>
            </a:r>
            <a:r>
              <a:rPr lang="ru-RU" dirty="0"/>
              <a:t> по железнодорожному транспорту;</a:t>
            </a:r>
          </a:p>
          <a:p>
            <a:r>
              <a:rPr lang="ru-RU" b="1" dirty="0"/>
              <a:t>7)</a:t>
            </a:r>
            <a:r>
              <a:rPr lang="ru-RU" dirty="0"/>
              <a:t> начальники и их заместители, главные специалисты-эксперты, ведущие специалисты-эксперты, специалисты-эксперты территориальных отделов управлений </a:t>
            </a:r>
            <a:r>
              <a:rPr lang="ru-RU" dirty="0" err="1"/>
              <a:t>Роспотребнадзора</a:t>
            </a:r>
            <a:r>
              <a:rPr lang="ru-RU" dirty="0"/>
              <a:t> по субъектам Российской Федерации;</a:t>
            </a:r>
          </a:p>
          <a:p>
            <a:r>
              <a:rPr lang="ru-RU" b="1" dirty="0"/>
              <a:t>8)</a:t>
            </a:r>
            <a:r>
              <a:rPr lang="ru-RU" dirty="0"/>
              <a:t> начальники отделов и их заместители, консультанты, главные специалисты-эксперты, ведущие специалисты-эксперты, специалисты-эксперты Управления </a:t>
            </a:r>
            <a:r>
              <a:rPr lang="ru-RU" dirty="0" err="1"/>
              <a:t>Роспотребнадзора</a:t>
            </a:r>
            <a:r>
              <a:rPr lang="ru-RU" dirty="0"/>
              <a:t> по железнодорожному транспорту и его территориальных отделов.</a:t>
            </a:r>
          </a:p>
          <a:p>
            <a:endParaRPr lang="ru-RU" dirty="0" smtClean="0"/>
          </a:p>
          <a:p>
            <a:r>
              <a:rPr lang="ru-RU" dirty="0"/>
              <a:t>Предметом государственного контроля (надзора) является деятельность или действия (бездействие) проверяемых юридических лиц, проверяемых индивидуальных предпринимателей, проверяемых граждан (далее - лица, подлежащие проверке) требованиям законодательства Российской Федерации в области обеспечения санитарно-эпидемиологического благополучия населения, защиты прав потребителей на потребительском рынке (далее - обязательные требования).</a:t>
            </a:r>
          </a:p>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0" y="188640"/>
            <a:ext cx="8964488" cy="6669360"/>
          </a:xfrm>
        </p:spPr>
        <p:txBody>
          <a:bodyPr>
            <a:normAutofit fontScale="32500" lnSpcReduction="20000"/>
          </a:bodyPr>
          <a:lstStyle/>
          <a:p>
            <a:r>
              <a:rPr lang="ru-RU" dirty="0"/>
              <a:t>При проведении проверки должностные лица </a:t>
            </a:r>
            <a:r>
              <a:rPr lang="ru-RU" dirty="0" err="1"/>
              <a:t>Роспотребнадзора</a:t>
            </a:r>
            <a:r>
              <a:rPr lang="ru-RU" dirty="0"/>
              <a:t> вправе:</a:t>
            </a:r>
          </a:p>
          <a:p>
            <a:r>
              <a:rPr lang="ru-RU" b="1" dirty="0"/>
              <a:t>1)</a:t>
            </a:r>
            <a:r>
              <a:rPr lang="ru-RU" dirty="0"/>
              <a:t> беспрепятственно проверять выполнение лицами, подлежащими проверке, обязательных требований, если такие требования относятся к полномочиям </a:t>
            </a:r>
            <a:r>
              <a:rPr lang="ru-RU" dirty="0" err="1"/>
              <a:t>Роспотребнадзора</a:t>
            </a:r>
            <a:r>
              <a:rPr lang="ru-RU" dirty="0"/>
              <a:t>;</a:t>
            </a:r>
          </a:p>
          <a:p>
            <a:r>
              <a:rPr lang="ru-RU" b="1" dirty="0"/>
              <a:t>2)</a:t>
            </a:r>
            <a:r>
              <a:rPr lang="ru-RU" dirty="0"/>
              <a:t> требовать от лиц, подлежащих проверке, представления документов, информации, образцов продукции, проб обследования объектов окружающей среды и объектов производственной среды, если они являются объектами проверки или относятся к предмету проверки;</a:t>
            </a:r>
          </a:p>
          <a:p>
            <a:r>
              <a:rPr lang="ru-RU" b="1" dirty="0"/>
              <a:t>3)</a:t>
            </a:r>
            <a:r>
              <a:rPr lang="ru-RU" dirty="0"/>
              <a:t> отбирать образцы продукции, пробы обследования объектов окружающей среды и объектов производственной среды для проведения их исследований, испытаний, измерений, проводить измерения факторов среды обитания при соблюдении условий, предусмотренных пунктом 4 статьи 15 Федерального закона от 26.12.2008 N 294-ФЗ;</a:t>
            </a:r>
          </a:p>
          <a:p>
            <a:r>
              <a:rPr lang="ru-RU" b="1" dirty="0"/>
              <a:t>4)</a:t>
            </a:r>
            <a:r>
              <a:rPr lang="ru-RU" dirty="0"/>
              <a:t> привлекать к проведению выездной проверки экспертов, экспертные организации, не состоящие в гражданско-правовых и трудовых отношениях с лицами, подлежащими проверке, и не являющиеся их </a:t>
            </a:r>
            <a:r>
              <a:rPr lang="ru-RU" dirty="0" err="1"/>
              <a:t>аффилированными</a:t>
            </a:r>
            <a:r>
              <a:rPr lang="ru-RU" dirty="0"/>
              <a:t> лицами;</a:t>
            </a:r>
          </a:p>
          <a:p>
            <a:r>
              <a:rPr lang="ru-RU" b="1" dirty="0"/>
              <a:t>5)</a:t>
            </a:r>
            <a:r>
              <a:rPr lang="ru-RU" dirty="0"/>
              <a:t> посещать с согласия граждан их жилые помещения в целях обследования их жилищных условий;</a:t>
            </a:r>
          </a:p>
          <a:p>
            <a:r>
              <a:rPr lang="ru-RU" b="1" dirty="0"/>
              <a:t>6)</a:t>
            </a:r>
            <a:r>
              <a:rPr lang="ru-RU" dirty="0"/>
              <a:t> проводить досмотр транспортных средств и перевозимых ими грузов, в том числе продовольственного сырья и пищевых продуктов, в целях установления соответствия транспортных средств и перевозимых ими грузов санитарным правилам.</a:t>
            </a:r>
          </a:p>
          <a:p>
            <a:endParaRPr lang="ru-RU" b="1" dirty="0"/>
          </a:p>
          <a:p>
            <a:r>
              <a:rPr lang="ru-RU" dirty="0"/>
              <a:t> При проведении проверки должностные лица </a:t>
            </a:r>
            <a:r>
              <a:rPr lang="ru-RU" dirty="0" err="1"/>
              <a:t>Роспотребнадзора</a:t>
            </a:r>
            <a:r>
              <a:rPr lang="ru-RU" dirty="0"/>
              <a:t> обязаны:</a:t>
            </a:r>
          </a:p>
          <a:p>
            <a:r>
              <a:rPr lang="ru-RU" b="1" dirty="0"/>
              <a:t>1)</a:t>
            </a:r>
            <a:r>
              <a:rPr lang="ru-RU" dirty="0"/>
              <a:t> своевременно и в полной мере исполнять предоставленные в соответствии с законодательством Российской Федерации полномочия по предупреждению, выявлению и пресечению нарушений обязательных требований;</a:t>
            </a:r>
          </a:p>
          <a:p>
            <a:r>
              <a:rPr lang="ru-RU" b="1" dirty="0"/>
              <a:t>2)</a:t>
            </a:r>
            <a:r>
              <a:rPr lang="ru-RU" dirty="0"/>
              <a:t> соблюдать законодательство Российской Федерации, права и законные интересы лиц, подлежащих проверке;</a:t>
            </a:r>
          </a:p>
          <a:p>
            <a:r>
              <a:rPr lang="ru-RU" b="1" dirty="0"/>
              <a:t>3)</a:t>
            </a:r>
            <a:r>
              <a:rPr lang="ru-RU" dirty="0"/>
              <a:t> проводить проверку на основании распоряжения о ее проведении в соответствии с ее назначением;</a:t>
            </a:r>
          </a:p>
          <a:p>
            <a:r>
              <a:rPr lang="ru-RU" b="1" dirty="0"/>
              <a:t>4)</a:t>
            </a:r>
            <a:r>
              <a:rPr lang="ru-RU" dirty="0"/>
              <a:t> проводить проверку только во время исполнения служебных обязанностей, выездную проверку только при предъявлении служебных удостоверений, копии распоряжения о проведении проверки, а также копии документа о согласовании проведения проверки в случае, если проверка подлежит обязательному согласованию с органом прокуратуры;</a:t>
            </a:r>
          </a:p>
          <a:p>
            <a:r>
              <a:rPr lang="ru-RU" b="1" dirty="0"/>
              <a:t>5)</a:t>
            </a:r>
            <a:r>
              <a:rPr lang="ru-RU" dirty="0"/>
              <a:t> не препятствовать руководителю, иному должностному лицу или уполномоченному представителю проверяемого юридического лица, проверяемому индивидуальному предпринимателю, его уполномоченному представителю, проверяемому гражданину, его уполномоченному представителю присутствовать при проведении проверки и давать разъяснения по вопросам, относящимся к предмету проверки;</a:t>
            </a:r>
          </a:p>
          <a:p>
            <a:r>
              <a:rPr lang="ru-RU" b="1" dirty="0"/>
              <a:t>6) </a:t>
            </a:r>
            <a:r>
              <a:rPr lang="ru-RU" dirty="0"/>
              <a:t>предоставлять руководителю, иному должностному лицу или уполномоченному представителю проверяемого юридического лица, проверяемому индивидуальному предпринимателю, его уполномоченному представителю, проверяемому гражданину, его уполномоченному представителю, присутствующим при проведении проверки, информацию и документы, относящиеся к предмету проверки;</a:t>
            </a:r>
          </a:p>
          <a:p>
            <a:r>
              <a:rPr lang="ru-RU" b="1" dirty="0"/>
              <a:t>7) </a:t>
            </a:r>
            <a:r>
              <a:rPr lang="ru-RU" dirty="0"/>
              <a:t>знакомить руководителя, иное должностное лицо или уполномоченного представителя проверяемого юридического лица, проверяемого индивидуального предпринимателя, его уполномоченного представителя, проверяемого гражданина, его уполномоченного представителя с результатами проверки;</a:t>
            </a:r>
          </a:p>
          <a:p>
            <a:r>
              <a:rPr lang="ru-RU" b="1" dirty="0"/>
              <a:t>8)</a:t>
            </a:r>
            <a:r>
              <a:rPr lang="ru-RU" dirty="0"/>
              <a:t> учитывать при определении мер, принимаемых по фактам выявленных нарушений, соответствие указанных мер тяжести нарушений, их потенциальной опасности для жизни, здоровья людей, окружающей среды, безопасности государства, для возникновения чрезвычайных ситуаций природного и техногенного характера, а также не допускать необоснованное ограничение прав и законных интересов лиц, подлежащих проверке;</a:t>
            </a:r>
          </a:p>
          <a:p>
            <a:r>
              <a:rPr lang="ru-RU" b="1" dirty="0"/>
              <a:t>9)</a:t>
            </a:r>
            <a:r>
              <a:rPr lang="ru-RU" dirty="0"/>
              <a:t> доказывать обоснованность своих действий при их обжаловании в порядке, установленном законодательством Российской Федерации;</a:t>
            </a:r>
          </a:p>
          <a:p>
            <a:r>
              <a:rPr lang="ru-RU" b="1" dirty="0"/>
              <a:t>10)</a:t>
            </a:r>
            <a:r>
              <a:rPr lang="ru-RU" dirty="0"/>
              <a:t> соблюдать сроки проведения проверки;</a:t>
            </a:r>
          </a:p>
          <a:p>
            <a:r>
              <a:rPr lang="ru-RU" b="1" dirty="0"/>
              <a:t>11)</a:t>
            </a:r>
            <a:r>
              <a:rPr lang="ru-RU" dirty="0"/>
              <a:t> не требовать от лиц, подлежащих проверке, документы и иные сведения, представление которых не предусмотрено законодательством Российской Федерации;</a:t>
            </a:r>
          </a:p>
          <a:p>
            <a:r>
              <a:rPr lang="ru-RU" b="1" dirty="0"/>
              <a:t>12)</a:t>
            </a:r>
            <a:r>
              <a:rPr lang="ru-RU" dirty="0"/>
              <a:t> перед началом проведения выездной проверки по просьбе руководителя, иного должностного лица или уполномоченного представителя проверяемого юридического лица, проверяемого индивидуального предпринимателя, его уполномоченного представителя, проверяемого гражданина, его уполномоченного представителя ознакомить их с положениями Административного регламента;</a:t>
            </a:r>
          </a:p>
          <a:p>
            <a:r>
              <a:rPr lang="ru-RU" b="1" dirty="0"/>
              <a:t>13) </a:t>
            </a:r>
            <a:r>
              <a:rPr lang="ru-RU" dirty="0"/>
              <a:t>осуществлять запись о проведенной проверке в журнале учета проверок (при его наличии).</a:t>
            </a: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908720"/>
            <a:ext cx="8229600" cy="5217443"/>
          </a:xfrm>
        </p:spPr>
        <p:txBody>
          <a:bodyPr>
            <a:normAutofit fontScale="47500" lnSpcReduction="20000"/>
          </a:bodyPr>
          <a:lstStyle/>
          <a:p>
            <a:r>
              <a:rPr lang="ru-RU" dirty="0"/>
              <a:t>Руководитель, иное должностное лицо или уполномоченный представитель проверяемого юридического лица, проверяемый индивидуальный предприниматель, его уполномоченный представитель, проверяемый гражданин, его уполномоченный представитель при проведении проверки имеют право:</a:t>
            </a:r>
          </a:p>
          <a:p>
            <a:r>
              <a:rPr lang="ru-RU" b="1" dirty="0"/>
              <a:t>1)</a:t>
            </a:r>
            <a:r>
              <a:rPr lang="ru-RU" dirty="0"/>
              <a:t> непосредственно присутствовать при проведении проверки, давать объяснения по вопросам, относящимся к предмету проверки;</a:t>
            </a:r>
          </a:p>
          <a:p>
            <a:r>
              <a:rPr lang="ru-RU" b="1" dirty="0"/>
              <a:t>2)</a:t>
            </a:r>
            <a:r>
              <a:rPr lang="ru-RU" dirty="0"/>
              <a:t> получать от должностных лиц </a:t>
            </a:r>
            <a:r>
              <a:rPr lang="ru-RU" dirty="0" err="1"/>
              <a:t>Роспотребнадзора</a:t>
            </a:r>
            <a:r>
              <a:rPr lang="ru-RU" dirty="0"/>
              <a:t> информацию, относящуюся к предмету проверки;</a:t>
            </a:r>
          </a:p>
          <a:p>
            <a:r>
              <a:rPr lang="ru-RU" b="1" dirty="0"/>
              <a:t>3)</a:t>
            </a:r>
            <a:r>
              <a:rPr lang="ru-RU" dirty="0"/>
              <a:t> знакомиться с результатами проверки и указывать в акте проверки о своем ознакомлении с результатами проверки, согласии или несогласии с ними, а также с действиями должностных лиц </a:t>
            </a:r>
            <a:r>
              <a:rPr lang="ru-RU" dirty="0" err="1"/>
              <a:t>Роспотребнадзора</a:t>
            </a:r>
            <a:r>
              <a:rPr lang="ru-RU" dirty="0"/>
              <a:t>;</a:t>
            </a:r>
          </a:p>
          <a:p>
            <a:r>
              <a:rPr lang="ru-RU" b="1" dirty="0"/>
              <a:t>4)</a:t>
            </a:r>
            <a:r>
              <a:rPr lang="ru-RU" dirty="0"/>
              <a:t> обжаловать действия (бездействие) должностных лиц </a:t>
            </a:r>
            <a:r>
              <a:rPr lang="ru-RU" dirty="0" err="1"/>
              <a:t>Роспотребнадзора</a:t>
            </a:r>
            <a:r>
              <a:rPr lang="ru-RU" dirty="0"/>
              <a:t>, повлекшие за собой нарушение прав проверяемого юридического лица, проверяемого индивидуального предпринимателя, проверяемого гражданина при проведении проверки, в административном и (или) судебном порядке в соответствии с законодательством Российской Федерации;</a:t>
            </a:r>
          </a:p>
          <a:p>
            <a:r>
              <a:rPr lang="ru-RU" b="1" dirty="0"/>
              <a:t>5)</a:t>
            </a:r>
            <a:r>
              <a:rPr lang="ru-RU" dirty="0"/>
              <a:t> на возмещение вреда, причиненного проверяемому юридическому лицу, проверяемому индивидуальному предпринимателю, проверяемому гражданину при осуществлении государственного контроля (надзора</a:t>
            </a:r>
            <a:r>
              <a:rPr lang="ru-RU" dirty="0" smtClean="0"/>
              <a:t>).</a:t>
            </a:r>
          </a:p>
          <a:p>
            <a:endParaRPr lang="ru-RU" dirty="0"/>
          </a:p>
          <a:p>
            <a:r>
              <a:rPr lang="ru-RU" dirty="0"/>
              <a:t> Результатом исполнения государственной функции является установление фактов соответствия или несоответствия обязательным требованиям деятельности, осуществляемой лицами, подлежащими проверке, их действий (бездействия), производимых и реализуемых ими товаров (выполняемых работ, оказываемых услуг).</a:t>
            </a:r>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88640"/>
            <a:ext cx="8003232" cy="922114"/>
          </a:xfrm>
        </p:spPr>
        <p:txBody>
          <a:bodyPr>
            <a:normAutofit/>
          </a:bodyPr>
          <a:lstStyle/>
          <a:p>
            <a:r>
              <a:rPr lang="ru-RU" sz="2000" dirty="0"/>
              <a:t>Требования к порядку исполнения государственной функции</a:t>
            </a:r>
          </a:p>
        </p:txBody>
      </p:sp>
      <p:sp>
        <p:nvSpPr>
          <p:cNvPr id="3" name="Содержимое 2"/>
          <p:cNvSpPr>
            <a:spLocks noGrp="1"/>
          </p:cNvSpPr>
          <p:nvPr>
            <p:ph idx="1"/>
          </p:nvPr>
        </p:nvSpPr>
        <p:spPr>
          <a:xfrm>
            <a:off x="457200" y="1340768"/>
            <a:ext cx="8229600" cy="4785395"/>
          </a:xfrm>
        </p:spPr>
        <p:txBody>
          <a:bodyPr>
            <a:normAutofit fontScale="40000" lnSpcReduction="20000"/>
          </a:bodyPr>
          <a:lstStyle/>
          <a:p>
            <a:r>
              <a:rPr lang="ru-RU" dirty="0"/>
              <a:t>Информирование о порядке исполнения государственной функции осуществляется </a:t>
            </a:r>
            <a:r>
              <a:rPr lang="ru-RU" dirty="0" err="1"/>
              <a:t>Роспотребнадзором</a:t>
            </a:r>
            <a:r>
              <a:rPr lang="ru-RU" dirty="0"/>
              <a:t> и его территориальными органами:</a:t>
            </a:r>
          </a:p>
          <a:p>
            <a:r>
              <a:rPr lang="ru-RU" b="1" dirty="0"/>
              <a:t>1)</a:t>
            </a:r>
            <a:r>
              <a:rPr lang="ru-RU" dirty="0"/>
              <a:t> по телефонам для справок;</a:t>
            </a:r>
          </a:p>
          <a:p>
            <a:r>
              <a:rPr lang="ru-RU" b="1" dirty="0"/>
              <a:t>2)</a:t>
            </a:r>
            <a:r>
              <a:rPr lang="ru-RU" dirty="0"/>
              <a:t> в рамках личного приема специалистами </a:t>
            </a:r>
            <a:r>
              <a:rPr lang="ru-RU" dirty="0" err="1"/>
              <a:t>Роспотребнадзора</a:t>
            </a:r>
            <a:r>
              <a:rPr lang="ru-RU" dirty="0"/>
              <a:t> и его территориальными органами;</a:t>
            </a:r>
          </a:p>
          <a:p>
            <a:r>
              <a:rPr lang="ru-RU" b="1" dirty="0"/>
              <a:t>3)</a:t>
            </a:r>
            <a:r>
              <a:rPr lang="ru-RU" dirty="0"/>
              <a:t> в письменной форме;</a:t>
            </a:r>
          </a:p>
          <a:p>
            <a:r>
              <a:rPr lang="ru-RU" b="1" dirty="0"/>
              <a:t>4)</a:t>
            </a:r>
            <a:r>
              <a:rPr lang="ru-RU" dirty="0"/>
              <a:t> посредством электронной почты;</a:t>
            </a:r>
          </a:p>
          <a:p>
            <a:r>
              <a:rPr lang="ru-RU" b="1" dirty="0"/>
              <a:t>5)</a:t>
            </a:r>
            <a:r>
              <a:rPr lang="ru-RU" dirty="0"/>
              <a:t> посредством федеральной государственной информационной системы "Единый портал государственных и муниципальных услуг (функций)".</a:t>
            </a:r>
          </a:p>
          <a:p>
            <a:r>
              <a:rPr lang="ru-RU" dirty="0"/>
              <a:t>Информация о порядке исполнения государственной функции размещается в письменной форме на стендах в помещениях общественных приемных </a:t>
            </a:r>
            <a:r>
              <a:rPr lang="ru-RU" dirty="0" err="1"/>
              <a:t>Роспотребнадзора</a:t>
            </a:r>
            <a:r>
              <a:rPr lang="ru-RU" dirty="0"/>
              <a:t> и его территориальных органов.</a:t>
            </a:r>
          </a:p>
          <a:p>
            <a:endParaRPr lang="ru-RU" dirty="0"/>
          </a:p>
          <a:p>
            <a:endParaRPr lang="ru-RU" dirty="0" smtClean="0"/>
          </a:p>
          <a:p>
            <a:r>
              <a:rPr lang="ru-RU" dirty="0" smtClean="0"/>
              <a:t> </a:t>
            </a:r>
            <a:r>
              <a:rPr lang="ru-RU" dirty="0"/>
              <a:t>На официальных Интернет-сайтах </a:t>
            </a:r>
            <a:r>
              <a:rPr lang="ru-RU" dirty="0" err="1"/>
              <a:t>Роспотребнадзора</a:t>
            </a:r>
            <a:r>
              <a:rPr lang="ru-RU" dirty="0"/>
              <a:t> (</a:t>
            </a:r>
            <a:r>
              <a:rPr lang="ru-RU" dirty="0" err="1"/>
              <a:t>www.rospotrebnadzor.ru</a:t>
            </a:r>
            <a:r>
              <a:rPr lang="ru-RU" dirty="0"/>
              <a:t>) и его территориальных органов размещаются сведения о местонахождении, телефонах для справок, графике работы общественных приемных </a:t>
            </a:r>
            <a:r>
              <a:rPr lang="ru-RU" dirty="0" err="1"/>
              <a:t>Роспотребнадзора</a:t>
            </a:r>
            <a:r>
              <a:rPr lang="ru-RU" dirty="0"/>
              <a:t> (его территориальных органов), наименованиях официальных Интернет-сайтов </a:t>
            </a:r>
            <a:r>
              <a:rPr lang="ru-RU" dirty="0" err="1"/>
              <a:t>Роспотребнадзора</a:t>
            </a:r>
            <a:r>
              <a:rPr lang="ru-RU" dirty="0"/>
              <a:t> (его территориальных органов), а также о порядке получения заинтересованными лицами информации по вопросам исполнения государственной функции и о ходе ее исполнения.</a:t>
            </a:r>
          </a:p>
          <a:p>
            <a:r>
              <a:rPr lang="ru-RU" dirty="0"/>
              <a:t>В федеральной государственной информационной системе "Единый портал государственных и муниципальных услуг (функций)" размещаются сведения о способах получения информации о месте нахождения и графике работы </a:t>
            </a:r>
            <a:r>
              <a:rPr lang="ru-RU" dirty="0" err="1"/>
              <a:t>Роспотребнадзора</a:t>
            </a:r>
            <a:r>
              <a:rPr lang="ru-RU" dirty="0"/>
              <a:t> (его территориальных органов), о справочных телефонах, об адресах официальных сайтов </a:t>
            </a:r>
            <a:r>
              <a:rPr lang="ru-RU" dirty="0" err="1"/>
              <a:t>Роспотребнадзора</a:t>
            </a:r>
            <a:r>
              <a:rPr lang="ru-RU" dirty="0"/>
              <a:t> (его территориальных органов) в сети Интернет, о порядке и ходе исполнения государственной функции.</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836712"/>
            <a:ext cx="8229600" cy="5289451"/>
          </a:xfrm>
        </p:spPr>
        <p:txBody>
          <a:bodyPr>
            <a:normAutofit fontScale="40000" lnSpcReduction="20000"/>
          </a:bodyPr>
          <a:lstStyle/>
          <a:p>
            <a:r>
              <a:rPr lang="ru-RU" dirty="0"/>
              <a:t>Должностные лица </a:t>
            </a:r>
            <a:r>
              <a:rPr lang="ru-RU" dirty="0" err="1"/>
              <a:t>Роспотребнадзора</a:t>
            </a:r>
            <a:r>
              <a:rPr lang="ru-RU" dirty="0"/>
              <a:t> при исполнении государственной функции вправе привлекать экспертов, экспертные организации к проведению мероприятий по контролю для оценки соответствия осуществляемых лицами, подлежащими проверке, деятельности или действий (бездействия), производимых и реализуемых ими товаров (выполняемых работ, оказываемых услуг) обязательным требованиям и анализа соблюдения указанных требований, по проведению мониторинга эффективности исполнения государственной функции, учета результатов проводимых проверок и необходимой отчетности о них.</a:t>
            </a:r>
          </a:p>
          <a:p>
            <a:r>
              <a:rPr lang="ru-RU" dirty="0"/>
              <a:t> </a:t>
            </a:r>
            <a:endParaRPr lang="ru-RU" dirty="0" smtClean="0"/>
          </a:p>
          <a:p>
            <a:r>
              <a:rPr lang="ru-RU" dirty="0" smtClean="0"/>
              <a:t>Плановая </a:t>
            </a:r>
            <a:r>
              <a:rPr lang="ru-RU" dirty="0"/>
              <a:t>проверка проводится не чаще чем один раз в три года в отношении одного юридического лица или одного индивидуального предпринимателя на основании ежегодного плана проведения проверок.</a:t>
            </a:r>
          </a:p>
          <a:p>
            <a:r>
              <a:rPr lang="ru-RU" dirty="0"/>
              <a:t>Плановые проверки в отношении юридических лиц и индивидуальных предпринимателей, осуществляющих виды деятельности в сфере здравоохранения, сфере образования, в социальной сфере, могут проводиться два и более раза в три года в соответствии с Перечнем видов деятельности в сфере здравоохранения, сфере образования и социальной сфере, осуществляемых юридическими лицами и индивидуальными предпринимателями, в отношении которых плановые проверки проводятся с установленной периодичностью, утвержденным постановлением Правительства Российской Федерации от 23.11.2009 N 944.</a:t>
            </a:r>
          </a:p>
          <a:p>
            <a:endParaRPr lang="ru-RU" b="1" dirty="0"/>
          </a:p>
          <a:p>
            <a:r>
              <a:rPr lang="ru-RU" dirty="0" smtClean="0"/>
              <a:t> </a:t>
            </a:r>
            <a:r>
              <a:rPr lang="ru-RU" dirty="0"/>
              <a:t>Плановые и внеплановые проверки проводятся в форме документарной и (или) выездной проверки.</a:t>
            </a:r>
          </a:p>
          <a:p>
            <a:endParaRPr lang="ru-RU" b="1" dirty="0"/>
          </a:p>
          <a:p>
            <a:r>
              <a:rPr lang="ru-RU" dirty="0"/>
              <a:t> Срок проведения документарной и выездной проверки не может превышать двадцать рабочих дней.</a:t>
            </a:r>
          </a:p>
          <a:p>
            <a:endParaRPr lang="ru-RU" b="1" dirty="0"/>
          </a:p>
          <a:p>
            <a:r>
              <a:rPr lang="ru-RU" dirty="0"/>
              <a:t> При организации проверки учитывается режим работы лиц, подлежащих проверке.</a:t>
            </a:r>
          </a:p>
          <a:p>
            <a:endParaRPr lang="ru-RU" b="1" dirty="0"/>
          </a:p>
          <a:p>
            <a:r>
              <a:rPr lang="ru-RU" dirty="0"/>
              <a:t> Общий срок проведения плановой выездной проверки в случае, если лица, подлежащие проверке, относятся к субъектам малого предпринимательства, не может превышать пятьдесят часов для одного малого предприятия и пятнадцать часов для одного </a:t>
            </a:r>
            <a:r>
              <a:rPr lang="ru-RU" dirty="0" err="1"/>
              <a:t>микропредприятия</a:t>
            </a:r>
            <a:r>
              <a:rPr lang="ru-RU" dirty="0"/>
              <a:t> в год.</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404664"/>
            <a:ext cx="8229600" cy="6192688"/>
          </a:xfrm>
        </p:spPr>
        <p:txBody>
          <a:bodyPr>
            <a:normAutofit fontScale="47500" lnSpcReduction="20000"/>
          </a:bodyPr>
          <a:lstStyle/>
          <a:p>
            <a:r>
              <a:rPr lang="ru-RU" dirty="0" smtClean="0"/>
              <a:t>Срок проведения документарной или выездной проверки в отношении юридического лица, которое осуществляет свою деятельность на территориях нескольких субъектов Российской Федерации, устанавливается руководителем территориального органа </a:t>
            </a:r>
            <a:r>
              <a:rPr lang="ru-RU" dirty="0" err="1" smtClean="0"/>
              <a:t>Роспотребнадзора</a:t>
            </a:r>
            <a:r>
              <a:rPr lang="ru-RU" dirty="0" smtClean="0"/>
              <a:t> или его заместителем отдельно по каждому филиалу, представительству, обособленному структурному подразделению юридического лица с учетом того, что общий срок проведения проверки по каждому филиалу, представительству, обособленному структурному подразделению юридического лица, которое осуществляет свою деятельность на территориях нескольких субъектов Российской Федерации, не может превышать шестьдесят рабочих дней.</a:t>
            </a:r>
          </a:p>
          <a:p>
            <a:endParaRPr lang="ru-RU" b="1" dirty="0" smtClean="0"/>
          </a:p>
          <a:p>
            <a:r>
              <a:rPr lang="ru-RU" dirty="0" smtClean="0"/>
              <a:t>Срок проведения выездной плановой проверки может быть продлен должностным лицом </a:t>
            </a:r>
            <a:r>
              <a:rPr lang="ru-RU" dirty="0" err="1" smtClean="0"/>
              <a:t>Роспотребнадзора</a:t>
            </a:r>
            <a:r>
              <a:rPr lang="ru-RU" dirty="0" smtClean="0"/>
              <a:t>, уполномоченным подписывать распоряжения о проведении проверки, но не более чем на двадцать рабочих дней, а в отношении малых предприятий, </a:t>
            </a:r>
            <a:r>
              <a:rPr lang="ru-RU" dirty="0" err="1" smtClean="0"/>
              <a:t>микропредприятий</a:t>
            </a:r>
            <a:r>
              <a:rPr lang="ru-RU" dirty="0" smtClean="0"/>
              <a:t> - не более чем на пятнадцать часов, только в исключительных случаях на основании мотивированных предложений должностных лиц </a:t>
            </a:r>
            <a:r>
              <a:rPr lang="ru-RU" dirty="0" err="1" smtClean="0"/>
              <a:t>Роспотребнадзора</a:t>
            </a:r>
            <a:r>
              <a:rPr lang="ru-RU" dirty="0" smtClean="0"/>
              <a:t>, проводящих выездную плановую проверку.</a:t>
            </a:r>
          </a:p>
          <a:p>
            <a:r>
              <a:rPr lang="ru-RU" dirty="0" smtClean="0"/>
              <a:t>Срок проведения выездной плановой проверки малых предприятий и </a:t>
            </a:r>
            <a:r>
              <a:rPr lang="ru-RU" dirty="0" err="1" smtClean="0"/>
              <a:t>микропредприятий</a:t>
            </a:r>
            <a:r>
              <a:rPr lang="ru-RU" dirty="0" smtClean="0"/>
              <a:t> может быть продлен руководителем </a:t>
            </a:r>
            <a:r>
              <a:rPr lang="ru-RU" dirty="0" err="1" smtClean="0"/>
              <a:t>Роспотребнадзора</a:t>
            </a:r>
            <a:r>
              <a:rPr lang="ru-RU" dirty="0" smtClean="0"/>
              <a:t> или его территориального органа, на территории которого находятся соответствующие малые предприятия и </a:t>
            </a:r>
            <a:r>
              <a:rPr lang="ru-RU" dirty="0" err="1" smtClean="0"/>
              <a:t>микропредприятия</a:t>
            </a:r>
            <a:r>
              <a:rPr lang="ru-RU" dirty="0" smtClean="0"/>
              <a:t>.</a:t>
            </a:r>
          </a:p>
          <a:p>
            <a:endParaRPr lang="ru-RU" b="1" dirty="0" smtClean="0"/>
          </a:p>
          <a:p>
            <a:r>
              <a:rPr lang="ru-RU" dirty="0" smtClean="0"/>
              <a:t> Исключительными случаями, которые могут служить основанием для продления проверки, являются случаи, связанные с необходимостью проведения:</a:t>
            </a:r>
          </a:p>
          <a:p>
            <a:r>
              <a:rPr lang="ru-RU" b="1" dirty="0" smtClean="0"/>
              <a:t>1)</a:t>
            </a:r>
            <a:r>
              <a:rPr lang="ru-RU" dirty="0" smtClean="0"/>
              <a:t> санитарно-эпидемиологических экспертиз, обследований, исследований и (или) испытаний и иных видов оценок;</a:t>
            </a:r>
          </a:p>
          <a:p>
            <a:r>
              <a:rPr lang="ru-RU" b="1" dirty="0" smtClean="0"/>
              <a:t>2)</a:t>
            </a:r>
            <a:r>
              <a:rPr lang="ru-RU" dirty="0" smtClean="0"/>
              <a:t> экспертизы качества продукции;</a:t>
            </a:r>
          </a:p>
          <a:p>
            <a:r>
              <a:rPr lang="ru-RU" b="1" dirty="0" smtClean="0"/>
              <a:t>3) </a:t>
            </a:r>
            <a:r>
              <a:rPr lang="ru-RU" dirty="0" smtClean="0"/>
              <a:t>санитарно-эпидемиологических расследований.</a:t>
            </a:r>
          </a:p>
          <a:p>
            <a:endParaRPr lang="ru-RU" dirty="0" smtClean="0"/>
          </a:p>
          <a:p>
            <a:r>
              <a:rPr lang="ru-RU" dirty="0"/>
              <a:t>Взимание должностными лицами </a:t>
            </a:r>
            <a:r>
              <a:rPr lang="ru-RU" dirty="0" err="1"/>
              <a:t>Роспотребнадзора</a:t>
            </a:r>
            <a:r>
              <a:rPr lang="ru-RU" dirty="0"/>
              <a:t> с лиц, подлежащих проверке, платы за проведение проверки, а также отдельных мероприятий по контролю, проводимых в ее рамках, не допускается.</a:t>
            </a:r>
          </a:p>
          <a:p>
            <a:endParaRPr lang="ru-RU" dirty="0" smtClean="0"/>
          </a:p>
          <a:p>
            <a:endParaRPr lang="ru-RU" dirty="0" smtClean="0"/>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a:t>Состав, последовательность и сроки выполнения</a:t>
            </a:r>
            <a:r>
              <a:rPr lang="ru-RU" sz="2400" dirty="0" smtClean="0"/>
              <a:t/>
            </a:r>
            <a:br>
              <a:rPr lang="ru-RU" sz="2400" dirty="0" smtClean="0"/>
            </a:br>
            <a:r>
              <a:rPr lang="ru-RU" sz="2400" dirty="0"/>
              <a:t>административных процедур (действий), требования</a:t>
            </a:r>
            <a:r>
              <a:rPr lang="ru-RU" sz="2400" dirty="0" smtClean="0"/>
              <a:t/>
            </a:r>
            <a:br>
              <a:rPr lang="ru-RU" sz="2400" dirty="0" smtClean="0"/>
            </a:br>
            <a:r>
              <a:rPr lang="ru-RU" sz="2400" dirty="0"/>
              <a:t>к порядку их выполнения</a:t>
            </a:r>
          </a:p>
        </p:txBody>
      </p:sp>
      <p:sp>
        <p:nvSpPr>
          <p:cNvPr id="3" name="Содержимое 2"/>
          <p:cNvSpPr>
            <a:spLocks noGrp="1"/>
          </p:cNvSpPr>
          <p:nvPr>
            <p:ph idx="1"/>
          </p:nvPr>
        </p:nvSpPr>
        <p:spPr>
          <a:xfrm>
            <a:off x="251520" y="1412776"/>
            <a:ext cx="8640960" cy="5257800"/>
          </a:xfrm>
        </p:spPr>
        <p:txBody>
          <a:bodyPr>
            <a:normAutofit fontScale="32500" lnSpcReduction="20000"/>
          </a:bodyPr>
          <a:lstStyle/>
          <a:p>
            <a:r>
              <a:rPr lang="ru-RU" dirty="0"/>
              <a:t>Исполнение государственной функции включает в себя следующие административные процедуры:</a:t>
            </a:r>
          </a:p>
          <a:p>
            <a:r>
              <a:rPr lang="ru-RU" b="1" dirty="0"/>
              <a:t>1)</a:t>
            </a:r>
            <a:r>
              <a:rPr lang="ru-RU" dirty="0"/>
              <a:t> "Организация проверки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a:t>
            </a:r>
          </a:p>
          <a:p>
            <a:r>
              <a:rPr lang="ru-RU" b="1" dirty="0"/>
              <a:t>2)</a:t>
            </a:r>
            <a:r>
              <a:rPr lang="ru-RU" dirty="0"/>
              <a:t> "Проведение проверки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a:t>
            </a:r>
          </a:p>
          <a:p>
            <a:r>
              <a:rPr lang="ru-RU" b="1" dirty="0"/>
              <a:t>3)</a:t>
            </a:r>
            <a:r>
              <a:rPr lang="ru-RU" dirty="0"/>
              <a:t> "Оформление результатов проверки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a:t>
            </a:r>
          </a:p>
          <a:p>
            <a:r>
              <a:rPr lang="ru-RU" b="1" dirty="0"/>
              <a:t>4)</a:t>
            </a:r>
            <a:r>
              <a:rPr lang="ru-RU" dirty="0"/>
              <a:t> "Принятие мер по результатам проверки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a:t>
            </a:r>
          </a:p>
          <a:p>
            <a:endParaRPr lang="ru-RU" dirty="0"/>
          </a:p>
          <a:p>
            <a:r>
              <a:rPr lang="ru-RU" dirty="0" smtClean="0"/>
              <a:t> </a:t>
            </a:r>
            <a:r>
              <a:rPr lang="ru-RU" dirty="0"/>
              <a:t>Структура и взаимосвязь административных процедур, осуществляемых при исполнении государственной функции (блок-схема), приведены в приложении N 2 к настоящему Административному регламенту.</a:t>
            </a:r>
          </a:p>
          <a:p>
            <a:endParaRPr lang="ru-RU" b="1" dirty="0"/>
          </a:p>
          <a:p>
            <a:r>
              <a:rPr lang="ru-RU" dirty="0"/>
              <a:t> Основанием для проведения плановой проверки является ежегодный план.</a:t>
            </a:r>
          </a:p>
          <a:p>
            <a:endParaRPr lang="ru-RU" b="1" dirty="0"/>
          </a:p>
          <a:p>
            <a:r>
              <a:rPr lang="ru-RU" dirty="0"/>
              <a:t> Основанием для проведения внеплановой проверки является:</a:t>
            </a:r>
          </a:p>
          <a:p>
            <a:r>
              <a:rPr lang="ru-RU" b="1" dirty="0"/>
              <a:t>1)</a:t>
            </a:r>
            <a:r>
              <a:rPr lang="ru-RU" dirty="0"/>
              <a:t> истечение срока исполнения лицом, подлежащим проверке, ранее выданного предписания об устранении выявленного нарушения обязательных требований;</a:t>
            </a:r>
          </a:p>
          <a:p>
            <a:r>
              <a:rPr lang="ru-RU" b="1" dirty="0"/>
              <a:t>2)</a:t>
            </a:r>
            <a:r>
              <a:rPr lang="ru-RU" dirty="0"/>
              <a:t> поступление в </a:t>
            </a:r>
            <a:r>
              <a:rPr lang="ru-RU" dirty="0" err="1"/>
              <a:t>Роспотребнадзор</a:t>
            </a:r>
            <a:r>
              <a:rPr lang="ru-RU" dirty="0"/>
              <a:t> или его территориальный орган обращений и заявлений граждан, юридических лиц, индивидуальных предпринимателей, информации от органов государственной власти, органов местного самоуправления, из средств массовой информации о следующих фактах:</a:t>
            </a:r>
          </a:p>
          <a:p>
            <a:r>
              <a:rPr lang="ru-RU" b="1" dirty="0"/>
              <a:t>а)</a:t>
            </a:r>
            <a:r>
              <a:rPr lang="ru-RU" dirty="0"/>
              <a:t> возникновение угрозы причинения вреда жизни, здоровью граждан, а также угрозы чрезвычайных ситуаций природного и техногенного характера;</a:t>
            </a:r>
          </a:p>
          <a:p>
            <a:r>
              <a:rPr lang="ru-RU" b="1" dirty="0"/>
              <a:t>б)</a:t>
            </a:r>
            <a:r>
              <a:rPr lang="ru-RU" dirty="0"/>
              <a:t> причинение вреда жизни, здоровью граждан, а также возникновение чрезвычайных ситуаций природного и техногенного характера;</a:t>
            </a:r>
          </a:p>
          <a:p>
            <a:r>
              <a:rPr lang="ru-RU" b="1" dirty="0"/>
              <a:t>в)</a:t>
            </a:r>
            <a:r>
              <a:rPr lang="ru-RU" dirty="0"/>
              <a:t> нарушение прав потребителей (в случае обращения граждан, права которых нарушены);</a:t>
            </a:r>
          </a:p>
          <a:p>
            <a:r>
              <a:rPr lang="ru-RU" b="1" dirty="0"/>
              <a:t>3)</a:t>
            </a:r>
            <a:r>
              <a:rPr lang="ru-RU" dirty="0"/>
              <a:t> приказ (распоряжение) руководителя </a:t>
            </a:r>
            <a:r>
              <a:rPr lang="ru-RU" dirty="0" err="1"/>
              <a:t>Роспотребнадзора</a:t>
            </a:r>
            <a:r>
              <a:rPr lang="ru-RU" dirty="0"/>
              <a:t>, изданный в соответствии с поручениями Президента Российской Федерации, Правительства Российской Федерации;</a:t>
            </a:r>
          </a:p>
          <a:p>
            <a:r>
              <a:rPr lang="ru-RU" b="1" dirty="0"/>
              <a:t>4)</a:t>
            </a:r>
            <a:r>
              <a:rPr lang="ru-RU" dirty="0"/>
              <a:t> требование прокурора о проведении внеплановой проверки в рамках надзора за исполнением законов по поступившим в органы прокуратуры материалам и обращениям.</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692696"/>
            <a:ext cx="8229600" cy="5433467"/>
          </a:xfrm>
        </p:spPr>
        <p:txBody>
          <a:bodyPr>
            <a:normAutofit fontScale="40000" lnSpcReduction="20000"/>
          </a:bodyPr>
          <a:lstStyle/>
          <a:p>
            <a:r>
              <a:rPr lang="ru-RU" dirty="0"/>
              <a:t>Административная процедура "Организация проверки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 включает следующие административные действия:</a:t>
            </a:r>
          </a:p>
          <a:p>
            <a:r>
              <a:rPr lang="ru-RU" b="1" dirty="0"/>
              <a:t>1)</a:t>
            </a:r>
            <a:r>
              <a:rPr lang="ru-RU" dirty="0"/>
              <a:t> подготовка и утверждение плана проведения проверок юридических лиц и индивидуальных предпринимателей;</a:t>
            </a:r>
          </a:p>
          <a:p>
            <a:r>
              <a:rPr lang="ru-RU" b="1" dirty="0"/>
              <a:t>2)</a:t>
            </a:r>
            <a:r>
              <a:rPr lang="ru-RU" dirty="0"/>
              <a:t> издание распоряжения (приказа) о проведении проверки;</a:t>
            </a:r>
          </a:p>
          <a:p>
            <a:r>
              <a:rPr lang="ru-RU" b="1" dirty="0"/>
              <a:t>3)</a:t>
            </a:r>
            <a:r>
              <a:rPr lang="ru-RU" dirty="0"/>
              <a:t> согласование с органом прокуратуры внеплановой выездной проверки юридических лиц и индивидуальных предпринимателей в случае, если получение такого согласования является обязательным;</a:t>
            </a:r>
          </a:p>
          <a:p>
            <a:r>
              <a:rPr lang="ru-RU" b="1" dirty="0"/>
              <a:t>4)</a:t>
            </a:r>
            <a:r>
              <a:rPr lang="ru-RU" dirty="0"/>
              <a:t> уведомление юридических лиц и индивидуальных предпринимателей о проведении проверки в случае, если направление такого уведомления является обязательным в соответствии с Федеральным законом от 26.12.2008 N 294-ФЗ;</a:t>
            </a:r>
          </a:p>
          <a:p>
            <a:r>
              <a:rPr lang="ru-RU" b="1" dirty="0"/>
              <a:t>5) </a:t>
            </a:r>
            <a:r>
              <a:rPr lang="ru-RU" dirty="0"/>
              <a:t>ознакомление лица, подлежащего проверке, с распоряжением о проведении проверки и иной информацией о проверке, представление которой является обязательной.</a:t>
            </a:r>
          </a:p>
          <a:p>
            <a:endParaRPr lang="ru-RU" b="1" dirty="0"/>
          </a:p>
          <a:p>
            <a:r>
              <a:rPr lang="ru-RU" dirty="0"/>
              <a:t> Содержание административного действия по подготовке и утверждению плана проведения проверок лиц, подлежащих проверке, заключается в разработке ежегодного плана соблюдения обязательных требований проверяемыми юридическими лицами, проверяемыми индивидуальными предпринимателями.</a:t>
            </a:r>
          </a:p>
          <a:p>
            <a:r>
              <a:rPr lang="ru-RU" dirty="0"/>
              <a:t>Ежегодный план проверок разрабатывается в порядке, установленном статьей 9 Федерального закона от 26.12.2008 N 294-ФЗ, на основании предложений территориальных органов </a:t>
            </a:r>
            <a:r>
              <a:rPr lang="ru-RU" dirty="0" err="1"/>
              <a:t>Роспотребнадзора</a:t>
            </a:r>
            <a:r>
              <a:rPr lang="ru-RU" dirty="0"/>
              <a:t> и утверждается руководителем </a:t>
            </a:r>
            <a:r>
              <a:rPr lang="ru-RU" dirty="0" err="1"/>
              <a:t>Роспотребнадзора</a:t>
            </a:r>
            <a:r>
              <a:rPr lang="ru-RU" dirty="0"/>
              <a:t>.</a:t>
            </a:r>
          </a:p>
          <a:p>
            <a:r>
              <a:rPr lang="ru-RU" dirty="0"/>
              <a:t>Информация о ежегодном плане проверок размещается на официальном сайте </a:t>
            </a:r>
            <a:r>
              <a:rPr lang="ru-RU" dirty="0" err="1"/>
              <a:t>Роспотребнадзора</a:t>
            </a:r>
            <a:r>
              <a:rPr lang="ru-RU" dirty="0"/>
              <a:t> (его территориальных органов) в сети Интернет.</a:t>
            </a:r>
          </a:p>
          <a:p>
            <a:endParaRPr lang="ru-RU" b="1" dirty="0"/>
          </a:p>
          <a:p>
            <a:r>
              <a:rPr lang="ru-RU" b="1" dirty="0"/>
              <a:t> </a:t>
            </a:r>
            <a:r>
              <a:rPr lang="ru-RU" dirty="0"/>
              <a:t>Содержание административного действия по изданию распоряжения (приказа) о проведении проверки заключается в совершении должностными лицами </a:t>
            </a:r>
            <a:r>
              <a:rPr lang="ru-RU" dirty="0" err="1"/>
              <a:t>Роспотребнадзора</a:t>
            </a:r>
            <a:r>
              <a:rPr lang="ru-RU" dirty="0"/>
              <a:t> следующих действий:</a:t>
            </a:r>
          </a:p>
          <a:p>
            <a:r>
              <a:rPr lang="ru-RU" b="1" dirty="0"/>
              <a:t>1)</a:t>
            </a:r>
            <a:r>
              <a:rPr lang="ru-RU" dirty="0"/>
              <a:t> принятие решения о проведении проверки и форме ее проведения (документарная и (или) выездная);</a:t>
            </a:r>
          </a:p>
          <a:p>
            <a:r>
              <a:rPr lang="ru-RU" b="1" dirty="0"/>
              <a:t>2)</a:t>
            </a:r>
            <a:r>
              <a:rPr lang="ru-RU" dirty="0"/>
              <a:t> оформление проекта распоряжения (приказа) о проведении проверки;</a:t>
            </a:r>
          </a:p>
          <a:p>
            <a:r>
              <a:rPr lang="ru-RU" b="1" dirty="0"/>
              <a:t>3)</a:t>
            </a:r>
            <a:r>
              <a:rPr lang="ru-RU" dirty="0"/>
              <a:t> подписание распоряжения (приказа) о проведении проверки.</a:t>
            </a:r>
          </a:p>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323528" y="260648"/>
            <a:ext cx="8363272" cy="6192688"/>
          </a:xfrm>
        </p:spPr>
        <p:txBody>
          <a:bodyPr>
            <a:normAutofit fontScale="40000" lnSpcReduction="20000"/>
          </a:bodyPr>
          <a:lstStyle/>
          <a:p>
            <a:r>
              <a:rPr lang="ru-RU" dirty="0"/>
              <a:t> Принятие решения о проведении выездной проверки должно быть обосновано:</a:t>
            </a:r>
          </a:p>
          <a:p>
            <a:r>
              <a:rPr lang="ru-RU" b="1" dirty="0"/>
              <a:t>1)</a:t>
            </a:r>
            <a:r>
              <a:rPr lang="ru-RU" dirty="0"/>
              <a:t> необходимостью проведения обследования используемых лицами, подлежащими проверке, территорий, зданий, строений, сооружений, помещений, оборудования, подобных объектов, транспортных средств и перевозимых указанными лицами грузов;</a:t>
            </a:r>
          </a:p>
          <a:p>
            <a:r>
              <a:rPr lang="ru-RU" b="1" dirty="0"/>
              <a:t>2)</a:t>
            </a:r>
            <a:r>
              <a:rPr lang="ru-RU" dirty="0"/>
              <a:t> необходимостью осуществления отбора образцов (проб) продукции, объектов окружающей среды и производственной среды, проведения их исследований, испытаний, измерений, а также проведения экспертиз и расследований, направленных на установление причинно-следственной связи выявленного нарушения обязательных требований с фактами причинения вреда;</a:t>
            </a:r>
          </a:p>
          <a:p>
            <a:r>
              <a:rPr lang="ru-RU" b="1" dirty="0"/>
              <a:t>3)</a:t>
            </a:r>
            <a:r>
              <a:rPr lang="ru-RU" dirty="0"/>
              <a:t> установлением признаков нарушения обязательных требований лицами, подлежащими проверке, в ходе документарной проверки.</a:t>
            </a:r>
          </a:p>
          <a:p>
            <a:endParaRPr lang="ru-RU" b="1" dirty="0"/>
          </a:p>
          <a:p>
            <a:r>
              <a:rPr lang="ru-RU" dirty="0"/>
              <a:t> В распоряжении о проведении проверки указываются:</a:t>
            </a:r>
          </a:p>
          <a:p>
            <a:r>
              <a:rPr lang="ru-RU" b="1" dirty="0"/>
              <a:t>1)</a:t>
            </a:r>
            <a:r>
              <a:rPr lang="ru-RU" dirty="0"/>
              <a:t> наименование органа </a:t>
            </a:r>
            <a:r>
              <a:rPr lang="ru-RU" dirty="0" err="1"/>
              <a:t>Роспотребнадзора</a:t>
            </a:r>
            <a:r>
              <a:rPr lang="ru-RU" dirty="0"/>
              <a:t> (его территориального органа, осуществляющего проверку);</a:t>
            </a:r>
          </a:p>
          <a:p>
            <a:r>
              <a:rPr lang="ru-RU" b="1" dirty="0"/>
              <a:t>2)</a:t>
            </a:r>
            <a:r>
              <a:rPr lang="ru-RU" dirty="0"/>
              <a:t> фамилии, имена, отчества (при наличии), должности должностного лица (должностных лиц) </a:t>
            </a:r>
            <a:r>
              <a:rPr lang="ru-RU" dirty="0" err="1"/>
              <a:t>Роспотребнадзора</a:t>
            </a:r>
            <a:r>
              <a:rPr lang="ru-RU" dirty="0"/>
              <a:t>, уполномоченных на проведение проверки, а также привлекаемых к проведению проверки экспертов, представителей экспертных организаций;</a:t>
            </a:r>
          </a:p>
          <a:p>
            <a:r>
              <a:rPr lang="ru-RU" b="1" dirty="0"/>
              <a:t>3)</a:t>
            </a:r>
            <a:r>
              <a:rPr lang="ru-RU" dirty="0"/>
              <a:t> наименование проверяемого юридического лица или фамилия, имя, отчество (при наличии отчества) проверяемого индивидуального предпринимателя, проверяемого гражданина;</a:t>
            </a:r>
          </a:p>
          <a:p>
            <a:r>
              <a:rPr lang="ru-RU" b="1" dirty="0"/>
              <a:t>4)</a:t>
            </a:r>
            <a:r>
              <a:rPr lang="ru-RU" dirty="0"/>
              <a:t> цели, задачи, предмет проверки и срок ее проведения;</a:t>
            </a:r>
          </a:p>
          <a:p>
            <a:r>
              <a:rPr lang="ru-RU" b="1" dirty="0"/>
              <a:t>5)</a:t>
            </a:r>
            <a:r>
              <a:rPr lang="ru-RU" dirty="0"/>
              <a:t> правовые основания проведения проверки, в том числе подлежащие проверке обязательные требования;</a:t>
            </a:r>
          </a:p>
          <a:p>
            <a:r>
              <a:rPr lang="ru-RU" b="1" dirty="0"/>
              <a:t>6) </a:t>
            </a:r>
            <a:r>
              <a:rPr lang="ru-RU" dirty="0"/>
              <a:t>сроки проведения и перечень мероприятий по контролю, необходимых для достижения целей и задач проведения проверки;</a:t>
            </a:r>
          </a:p>
          <a:p>
            <a:r>
              <a:rPr lang="ru-RU" b="1" dirty="0"/>
              <a:t>7)</a:t>
            </a:r>
            <a:r>
              <a:rPr lang="ru-RU" dirty="0"/>
              <a:t> перечень административных регламентов проведения мероприятий по контролю, административных регламентов взаимодействия органов государственного контроля (надзора);</a:t>
            </a:r>
          </a:p>
          <a:p>
            <a:r>
              <a:rPr lang="ru-RU" b="1" dirty="0"/>
              <a:t>8)</a:t>
            </a:r>
            <a:r>
              <a:rPr lang="ru-RU" dirty="0"/>
              <a:t> перечень документов, представление которых юридическим лицом, индивидуальным предпринимателем, гражданином необходимо для достижения целей и задач проведения проверки;</a:t>
            </a:r>
          </a:p>
          <a:p>
            <a:r>
              <a:rPr lang="ru-RU" b="1" dirty="0"/>
              <a:t>9) </a:t>
            </a:r>
            <a:r>
              <a:rPr lang="ru-RU" dirty="0"/>
              <a:t>даты начала и окончания проведения проверки.</a:t>
            </a:r>
          </a:p>
          <a:p>
            <a:endParaRPr lang="ru-RU" dirty="0" smtClean="0"/>
          </a:p>
          <a:p>
            <a:r>
              <a:rPr lang="ru-RU" dirty="0"/>
              <a:t>Распоряжения (приказы) о проведении проверки или о продлении срока проведения проверки вправе подписывать:</a:t>
            </a:r>
          </a:p>
          <a:p>
            <a:r>
              <a:rPr lang="ru-RU" b="1" dirty="0"/>
              <a:t>1) </a:t>
            </a:r>
            <a:r>
              <a:rPr lang="ru-RU" dirty="0"/>
              <a:t>руководитель </a:t>
            </a:r>
            <a:r>
              <a:rPr lang="ru-RU" dirty="0" err="1"/>
              <a:t>Роспотребнадзора</a:t>
            </a:r>
            <a:r>
              <a:rPr lang="ru-RU" dirty="0"/>
              <a:t> (его заместитель);</a:t>
            </a:r>
          </a:p>
          <a:p>
            <a:r>
              <a:rPr lang="ru-RU" b="1" dirty="0"/>
              <a:t>2)</a:t>
            </a:r>
            <a:r>
              <a:rPr lang="ru-RU" dirty="0"/>
              <a:t> руководитель территориального органа </a:t>
            </a:r>
            <a:r>
              <a:rPr lang="ru-RU" dirty="0" err="1"/>
              <a:t>Роспотребнадзора</a:t>
            </a:r>
            <a:r>
              <a:rPr lang="ru-RU" dirty="0"/>
              <a:t> (его заместитель);</a:t>
            </a:r>
          </a:p>
          <a:p>
            <a:r>
              <a:rPr lang="ru-RU" b="1" dirty="0"/>
              <a:t>3)</a:t>
            </a:r>
            <a:r>
              <a:rPr lang="ru-RU" dirty="0"/>
              <a:t> начальник территориального отдела территориального органа </a:t>
            </a:r>
            <a:r>
              <a:rPr lang="ru-RU" dirty="0" err="1"/>
              <a:t>Роспотребнадзора</a:t>
            </a:r>
            <a:r>
              <a:rPr lang="ru-RU" dirty="0"/>
              <a:t>.</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332656"/>
            <a:ext cx="8229600" cy="6192688"/>
          </a:xfrm>
        </p:spPr>
        <p:txBody>
          <a:bodyPr>
            <a:normAutofit fontScale="47500" lnSpcReduction="20000"/>
          </a:bodyPr>
          <a:lstStyle/>
          <a:p>
            <a:r>
              <a:rPr lang="ru-RU" dirty="0"/>
              <a:t>Содержание административного действия по уведомлению о проведении проверки заключается в совершении должностными лицами </a:t>
            </a:r>
            <a:r>
              <a:rPr lang="ru-RU" dirty="0" err="1"/>
              <a:t>Роспотребнадзора</a:t>
            </a:r>
            <a:r>
              <a:rPr lang="ru-RU" dirty="0"/>
              <a:t> следующих действий:</a:t>
            </a:r>
          </a:p>
          <a:p>
            <a:r>
              <a:rPr lang="ru-RU" b="1" dirty="0"/>
              <a:t>1)</a:t>
            </a:r>
            <a:r>
              <a:rPr lang="ru-RU" dirty="0"/>
              <a:t> направление в адрес лиц, подлежащих проверке, уведомления о проведении проверки;</a:t>
            </a:r>
          </a:p>
          <a:p>
            <a:r>
              <a:rPr lang="ru-RU" b="1" dirty="0"/>
              <a:t>2)</a:t>
            </a:r>
            <a:r>
              <a:rPr lang="ru-RU" dirty="0"/>
              <a:t> обеспечение получения доказательств, подтверждающих факт получения лицами, подлежащими проверке, уведомления о проведении проверки.</a:t>
            </a:r>
          </a:p>
          <a:p>
            <a:endParaRPr lang="ru-RU" b="1" dirty="0"/>
          </a:p>
          <a:p>
            <a:r>
              <a:rPr lang="ru-RU" dirty="0"/>
              <a:t> Содержание административного действия по ознакомлению лиц, подлежащих проверке, с распоряжением (приказом) о проведении проверки и иной информацией о проверке, представление которой является обязательной, заключается в совершении должностными лицами </a:t>
            </a:r>
            <a:r>
              <a:rPr lang="ru-RU" dirty="0" err="1"/>
              <a:t>Роспотребнадзора</a:t>
            </a:r>
            <a:r>
              <a:rPr lang="ru-RU" dirty="0"/>
              <a:t> следующих действий:</a:t>
            </a:r>
          </a:p>
          <a:p>
            <a:r>
              <a:rPr lang="ru-RU" b="1" dirty="0"/>
              <a:t>1)</a:t>
            </a:r>
            <a:r>
              <a:rPr lang="ru-RU" dirty="0"/>
              <a:t> направление заверенной печатью копии распоряжения (приказа) о проведении проверки вместе с запросом </a:t>
            </a:r>
            <a:r>
              <a:rPr lang="ru-RU" dirty="0" err="1"/>
              <a:t>Роспотребнадзора</a:t>
            </a:r>
            <a:r>
              <a:rPr lang="ru-RU" dirty="0"/>
              <a:t> (его территориального органа), направляемого в адрес лица, подлежащего проверке, с требованием представить необходимые для рассмотрения в ходе проведения документарной проверки документы;</a:t>
            </a:r>
          </a:p>
          <a:p>
            <a:r>
              <a:rPr lang="ru-RU" b="1" dirty="0"/>
              <a:t>2)</a:t>
            </a:r>
            <a:r>
              <a:rPr lang="ru-RU" dirty="0"/>
              <a:t> вручение заверенной печатью копии распоряжения (приказа) руководителю, иному должностному лицу или уполномоченному представителю проверяемого юридического лица, проверяемому индивидуальному предпринимателю, его уполномоченному представителю, проверяемому гражданину, его уполномоченному представителю одновременно с предъявлением служебных удостоверений;</a:t>
            </a:r>
          </a:p>
          <a:p>
            <a:r>
              <a:rPr lang="ru-RU" b="1" dirty="0"/>
              <a:t>3) </a:t>
            </a:r>
            <a:r>
              <a:rPr lang="ru-RU" dirty="0"/>
              <a:t>обеспечение ознакомления по требованию (просьбе) руководителя, иного должностного лица или уполномоченного представителя проверяемого юридического лица, проверяемого индивидуального предпринимателя, его уполномоченного представителя, проверяемого гражданина, его уполномоченного представителя с иной информацией о проверке, представление которой является обязательной: с информацией о </a:t>
            </a:r>
            <a:r>
              <a:rPr lang="ru-RU" dirty="0" err="1"/>
              <a:t>Роспотребнадзоре</a:t>
            </a:r>
            <a:r>
              <a:rPr lang="ru-RU" dirty="0"/>
              <a:t> и его территориальном органе (в случае, если проверка организована соответствующим территориальным органом </a:t>
            </a:r>
            <a:r>
              <a:rPr lang="ru-RU" dirty="0" err="1"/>
              <a:t>Роспотребнадзора</a:t>
            </a:r>
            <a:r>
              <a:rPr lang="ru-RU" dirty="0"/>
              <a:t>); документами, относящимися к предмету проверки; полномочиями проводящих выездную проверку должностных лиц </a:t>
            </a:r>
            <a:r>
              <a:rPr lang="ru-RU" dirty="0" err="1"/>
              <a:t>Роспотребнадзора</a:t>
            </a:r>
            <a:r>
              <a:rPr lang="ru-RU" dirty="0"/>
              <a:t>; информацией об экспертах, экспертной организации, привлеченных к проведению проверки; настоящим Административным регламентом.</a:t>
            </a: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052736"/>
            <a:ext cx="8229600" cy="5073427"/>
          </a:xfrm>
        </p:spPr>
        <p:txBody>
          <a:bodyPr>
            <a:normAutofit fontScale="40000" lnSpcReduction="20000"/>
          </a:bodyPr>
          <a:lstStyle/>
          <a:p>
            <a:r>
              <a:rPr lang="ru-RU" dirty="0"/>
              <a:t>Административная процедура проведения проверки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 включает следующие административные действия:</a:t>
            </a:r>
          </a:p>
          <a:p>
            <a:r>
              <a:rPr lang="ru-RU" b="1" dirty="0"/>
              <a:t>1)</a:t>
            </a:r>
            <a:r>
              <a:rPr lang="ru-RU" dirty="0"/>
              <a:t> рассмотрение документов лиц, подлежащих проверке;</a:t>
            </a:r>
          </a:p>
          <a:p>
            <a:r>
              <a:rPr lang="ru-RU" b="1" dirty="0"/>
              <a:t>2)</a:t>
            </a:r>
            <a:r>
              <a:rPr lang="ru-RU" dirty="0"/>
              <a:t> обследование используемых лицами, подлежащими проверке, территорий, зданий, строений, сооружений, помещений, оборудования, подобных объектов, транспортных средств и перевозимых указанным лицом грузов, производимых и реализуемых им товаров, результатов выполняемых ими работ, оказываемых услуг;</a:t>
            </a:r>
          </a:p>
          <a:p>
            <a:r>
              <a:rPr lang="ru-RU" b="1" dirty="0"/>
              <a:t>3)</a:t>
            </a:r>
            <a:r>
              <a:rPr lang="ru-RU" dirty="0"/>
              <a:t> отбор образцов (проб) продукции, объектов окружающей среды и производственной среды, проведение их исследований, испытаний;</a:t>
            </a:r>
          </a:p>
          <a:p>
            <a:r>
              <a:rPr lang="ru-RU" b="1" dirty="0"/>
              <a:t>4) </a:t>
            </a:r>
            <a:r>
              <a:rPr lang="ru-RU" dirty="0"/>
              <a:t>проведение экспертиз и (или) расследований, направленных на установление причинно-следственной связи выявленного нарушения обязательных требований с фактами причинения вреда.</a:t>
            </a:r>
          </a:p>
          <a:p>
            <a:r>
              <a:rPr lang="ru-RU" b="1" dirty="0"/>
              <a:t>41</a:t>
            </a:r>
            <a:r>
              <a:rPr lang="ru-RU" dirty="0"/>
              <a:t>. Плановая проверка проводится в форме документарной проверки и (или) выездной проверки.</a:t>
            </a:r>
          </a:p>
          <a:p>
            <a:r>
              <a:rPr lang="ru-RU" dirty="0"/>
              <a:t>Проверяемые юридические лица и проверяемые индивидуальные предприниматели уведомляются о проведении плановой проверки не позднее чем в течение трех рабочих дней до начала ее проведения посредством направления копии распоряжения (приказа) о начале проведения плановой проверки заказным почтовым отправлением с уведомлением о вручении или иным доступным способом.</a:t>
            </a:r>
          </a:p>
          <a:p>
            <a:r>
              <a:rPr lang="ru-RU" dirty="0"/>
              <a:t>В случае проведения в отношении членов </a:t>
            </a:r>
            <a:r>
              <a:rPr lang="ru-RU" dirty="0" err="1"/>
              <a:t>саморегулируемой</a:t>
            </a:r>
            <a:r>
              <a:rPr lang="ru-RU" dirty="0"/>
              <a:t> организации плановой проверки или внеплановой выездной проверки </a:t>
            </a:r>
            <a:r>
              <a:rPr lang="ru-RU" dirty="0" err="1"/>
              <a:t>саморегулируемая</a:t>
            </a:r>
            <a:r>
              <a:rPr lang="ru-RU" dirty="0"/>
              <a:t> организация также уведомляется о проведении таких проверок.</a:t>
            </a:r>
          </a:p>
          <a:p>
            <a:r>
              <a:rPr lang="ru-RU" dirty="0"/>
              <a:t>Плановая проверка лиц, подлежащих проверке и являющихся членами </a:t>
            </a:r>
            <a:r>
              <a:rPr lang="ru-RU" dirty="0" err="1"/>
              <a:t>саморегулируемой</a:t>
            </a:r>
            <a:r>
              <a:rPr lang="ru-RU" dirty="0"/>
              <a:t> организации, проводится в отношении не более чем 10% общего числа членов </a:t>
            </a:r>
            <a:r>
              <a:rPr lang="ru-RU" dirty="0" err="1"/>
              <a:t>саморегулируемой</a:t>
            </a:r>
            <a:r>
              <a:rPr lang="ru-RU" dirty="0"/>
              <a:t> организации и не менее чем двух членов </a:t>
            </a:r>
            <a:r>
              <a:rPr lang="ru-RU" dirty="0" err="1"/>
              <a:t>саморегулируемой</a:t>
            </a:r>
            <a:r>
              <a:rPr lang="ru-RU" dirty="0"/>
              <a:t> организации в соответствии с ежегодным планом проведения плановых проверок, если иное не установлено федеральными законами.</a:t>
            </a: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TotalTime>
  <Words>552</Words>
  <Application>Microsoft Office PowerPoint</Application>
  <PresentationFormat>Экран (4:3)</PresentationFormat>
  <Paragraphs>154</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АДМИНИСТРАТИВНЫЙ РЕГЛАМЕНТ ИСПОЛНЕНИЯ ФЕДЕРАЛЬНОЙ СЛУЖБОЙ ПО НАДЗОРУ В СФЕРЕ ЗАЩИТЫ ПРАВ ПОТРЕБИТЕЛЕЙ И БЛАГОПОЛУЧИЯ ЧЕЛОВЕКА ГОСУДАРСТВЕННОЙ ФУНКЦИИ ПО ПРОВЕДЕНИЮ ПРОВЕРОК ДЕЯТЕЛЬНОСТИ ЮРИДИЧЕСКИХ ЛИЦ, ИНДИВИДУАЛЬНЫХ ПРЕДПРИНИМАТЕЛЕЙ И ГРАЖДАН ПО ВЫПОЛНЕНИЮ ТРЕБОВАНИЙ САНИТАРНОГО ЗАКОНОДАТЕЛЬСТВА, ЗАКОНОДАТЕЛЬСТВА РОССИЙСКОЙ ФЕДЕРАЦИИ В ОБЛАСТИ ЗАЩИТЫ ПРАВ ПОТРЕБИТЕЛЕЙ, ПРАВИЛ ПРОДАЖИ ОТДЕЛЬНЫХ ВИДОВ ТОВАРОВ </vt:lpstr>
      <vt:lpstr>Слайд 2</vt:lpstr>
      <vt:lpstr>Слайд 3</vt:lpstr>
      <vt:lpstr>Слайд 4</vt:lpstr>
      <vt:lpstr>Требования к порядку исполнения государственной функции</vt:lpstr>
      <vt:lpstr>Слайд 6</vt:lpstr>
      <vt:lpstr>Слайд 7</vt:lpstr>
      <vt:lpstr>Состав, последовательность и сроки выполнения административных процедур (действий), требования к порядку их выполнения</vt:lpstr>
      <vt:lpstr>Слайд 9</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Юля</dc:creator>
  <cp:lastModifiedBy>Юля</cp:lastModifiedBy>
  <cp:revision>12</cp:revision>
  <dcterms:created xsi:type="dcterms:W3CDTF">2018-04-12T15:08:34Z</dcterms:created>
  <dcterms:modified xsi:type="dcterms:W3CDTF">2018-04-12T15:53:34Z</dcterms:modified>
</cp:coreProperties>
</file>