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20.06.2018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consultant.ru/document/cons_doc_LAW_201256/2f2f19d786e4d18472d3508871a9af6e482ad9ca/" TargetMode="External"/><Relationship Id="rId2" Type="http://schemas.openxmlformats.org/officeDocument/2006/relationships/hyperlink" Target="http://www.consultant.ru/document/cons_doc_LAW_285402/4350098a9850cbb0447c30c46c2370736d989908/" TargetMode="External"/><Relationship Id="rId1" Type="http://schemas.openxmlformats.org/officeDocument/2006/relationships/slideLayout" Target="../slideLayouts/slideLayout2.xml"/><Relationship Id="rId5" Type="http://schemas.openxmlformats.org/officeDocument/2006/relationships/hyperlink" Target="http://www.consultant.ru/document/cons_doc_LAW_220988/58672404e5897f38d20be06de33c4570c75d2897/" TargetMode="External"/><Relationship Id="rId4" Type="http://schemas.openxmlformats.org/officeDocument/2006/relationships/hyperlink" Target="http://www.consultant.ru/document/cons_doc_LAW_142907/46b4b351a6eb6bf3c553d41eb663011c2cb3881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www.consultant.ru/document/cons_doc_LAW_182622/3d0cac60971a511280cbba229d9b6329c07731f7/" TargetMode="External"/><Relationship Id="rId2" Type="http://schemas.openxmlformats.org/officeDocument/2006/relationships/hyperlink" Target="http://www.consultant.ru/document/cons_doc_LAW_220988/6ac3d4a7df03c77bf14636dc1f98452104b1a1d5/" TargetMode="External"/><Relationship Id="rId1" Type="http://schemas.openxmlformats.org/officeDocument/2006/relationships/slideLayout" Target="../slideLayouts/slideLayout2.xml"/><Relationship Id="rId6" Type="http://schemas.openxmlformats.org/officeDocument/2006/relationships/hyperlink" Target="http://www.consultant.ru/document/cons_doc_LAW_219419/ed03ab9cb8f0c4f9caa3dfc2b0b7bff97c315bec/" TargetMode="External"/><Relationship Id="rId5" Type="http://schemas.openxmlformats.org/officeDocument/2006/relationships/hyperlink" Target="http://www.consultant.ru/document/cons_doc_LAW_200571/3d0cac60971a511280cbba229d9b6329c07731f7/" TargetMode="External"/><Relationship Id="rId4" Type="http://schemas.openxmlformats.org/officeDocument/2006/relationships/hyperlink" Target="http://www.consultant.ru/document/cons_doc_LAW_204574/e5df2423e468bfaf0e1f73197a895a7966135331/"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consultant.ru/document/cons_doc_LAW_201256/2f2f19d786e4d18472d3508871a9af6e482ad9ca/" TargetMode="External"/><Relationship Id="rId2" Type="http://schemas.openxmlformats.org/officeDocument/2006/relationships/hyperlink" Target="http://www.consultant.ru/document/cons_doc_LAW_219419/ed03ab9cb8f0c4f9caa3dfc2b0b7bff97c315be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consultant.ru/document/cons_doc_LAW_220988/6ac3d4a7df03c77bf14636dc1f98452104b1a1d5/" TargetMode="External"/><Relationship Id="rId2" Type="http://schemas.openxmlformats.org/officeDocument/2006/relationships/hyperlink" Target="http://www.consultant.ru/document/cons_doc_LAW_221457/4e7c454febb18a75f99a0e0a1256de288dbd7129/" TargetMode="External"/><Relationship Id="rId1" Type="http://schemas.openxmlformats.org/officeDocument/2006/relationships/slideLayout" Target="../slideLayouts/slideLayout2.xml"/><Relationship Id="rId4" Type="http://schemas.openxmlformats.org/officeDocument/2006/relationships/hyperlink" Target="http://www.consultant.ru/document/cons_doc_LAW_200571/3d0cac60971a511280cbba229d9b6329c07731f7/"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consultant.ru/document/cons_doc_LAW_219419/ed03ab9cb8f0c4f9caa3dfc2b0b7bff97c315bec/" TargetMode="External"/><Relationship Id="rId2" Type="http://schemas.openxmlformats.org/officeDocument/2006/relationships/hyperlink" Target="http://www.consultant.ru/document/cons_doc_LAW_221457/4e7c454febb18a75f99a0e0a1256de288dbd7129/" TargetMode="External"/><Relationship Id="rId1" Type="http://schemas.openxmlformats.org/officeDocument/2006/relationships/slideLayout" Target="../slideLayouts/slideLayout2.xml"/><Relationship Id="rId5" Type="http://schemas.openxmlformats.org/officeDocument/2006/relationships/hyperlink" Target="http://www.consultant.ru/document/cons_doc_LAW_204574/961331e258b1e916ec38bd1bee1aa5e3d88aa9f1/" TargetMode="External"/><Relationship Id="rId4" Type="http://schemas.openxmlformats.org/officeDocument/2006/relationships/hyperlink" Target="http://www.consultant.ru/document/cons_doc_LAW_204574/e5df2423e468bfaf0e1f73197a895a7966135331/"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consultant.ru/document/cons_doc_LAW_221457/4e7c454febb18a75f99a0e0a1256de288dbd7129/" TargetMode="External"/><Relationship Id="rId2" Type="http://schemas.openxmlformats.org/officeDocument/2006/relationships/hyperlink" Target="http://www.consultant.ru/document/cons_doc_LAW_183731/" TargetMode="External"/><Relationship Id="rId1" Type="http://schemas.openxmlformats.org/officeDocument/2006/relationships/slideLayout" Target="../slideLayouts/slideLayout2.xml"/><Relationship Id="rId6" Type="http://schemas.openxmlformats.org/officeDocument/2006/relationships/hyperlink" Target="http://www.consultant.ru/document/cons_doc_LAW_93980/" TargetMode="External"/><Relationship Id="rId5" Type="http://schemas.openxmlformats.org/officeDocument/2006/relationships/hyperlink" Target="http://www.consultant.ru/document/cons_doc_LAW_220988/6ac3d4a7df03c77bf14636dc1f98452104b1a1d5/" TargetMode="External"/><Relationship Id="rId4" Type="http://schemas.openxmlformats.org/officeDocument/2006/relationships/hyperlink" Target="http://www.consultant.ru/document/cons_doc_LAW_219419/ed03ab9cb8f0c4f9caa3dfc2b0b7bff97c315bec/" TargetMode="External"/></Relationships>
</file>

<file path=ppt/slides/_rels/slide8.xml.rels><?xml version="1.0" encoding="UTF-8" standalone="yes"?>
<Relationships xmlns="http://schemas.openxmlformats.org/package/2006/relationships"><Relationship Id="rId2" Type="http://schemas.openxmlformats.org/officeDocument/2006/relationships/hyperlink" Target="http://www.consultant.ru/document/cons_doc_LAW_109666/"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consultant.ru/document/cons_doc_LAW_220988/58672404e5897f38d20be06de33c4570c75d2897/" TargetMode="External"/><Relationship Id="rId2" Type="http://schemas.openxmlformats.org/officeDocument/2006/relationships/hyperlink" Target="http://www.consultant.ru/document/cons_doc_LAW_289744/" TargetMode="External"/><Relationship Id="rId1" Type="http://schemas.openxmlformats.org/officeDocument/2006/relationships/slideLayout" Target="../slideLayouts/slideLayout2.xml"/><Relationship Id="rId6" Type="http://schemas.openxmlformats.org/officeDocument/2006/relationships/hyperlink" Target="http://www.consultant.ru/document/cons_doc_LAW_220988/f6d38f75cab625e9d5a3e9ec4b589acf813edc81/" TargetMode="External"/><Relationship Id="rId5" Type="http://schemas.openxmlformats.org/officeDocument/2006/relationships/hyperlink" Target="http://www.consultant.ru/document/cons_doc_LAW_220988/93145f6aaa1cf18b1f29d935d297cc675b3e9f0c/" TargetMode="External"/><Relationship Id="rId4" Type="http://schemas.openxmlformats.org/officeDocument/2006/relationships/hyperlink" Target="http://www.consultant.ru/document/cons_doc_LAW_182622/3d0cac60971a511280cbba229d9b6329c07731f7/"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consultant.ru/document/cons_doc_LAW_220988/58672404e5897f38d20be06de33c4570c75d2897/" TargetMode="External"/><Relationship Id="rId2" Type="http://schemas.openxmlformats.org/officeDocument/2006/relationships/hyperlink" Target="http://www.consultant.ru/document/cons_doc_LAW_200571/3d0cac60971a511280cbba229d9b6329c07731f7/"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smtClean="0"/>
              <a:t>Организация и проведение плановой проверки</a:t>
            </a:r>
            <a:endParaRPr lang="ru-RU" dirty="0"/>
          </a:p>
        </p:txBody>
      </p:sp>
      <p:sp>
        <p:nvSpPr>
          <p:cNvPr id="3" name="Подзаголовок 2"/>
          <p:cNvSpPr>
            <a:spLocks noGrp="1"/>
          </p:cNvSpPr>
          <p:nvPr>
            <p:ph type="subTitle" idx="1"/>
          </p:nvPr>
        </p:nvSpPr>
        <p:spPr>
          <a:xfrm>
            <a:off x="4714876" y="5715016"/>
            <a:ext cx="3900470" cy="752468"/>
          </a:xfrm>
        </p:spPr>
        <p:txBody>
          <a:bodyPr/>
          <a:lstStyle/>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0" y="285728"/>
            <a:ext cx="8858280" cy="6572272"/>
          </a:xfrm>
        </p:spPr>
        <p:txBody>
          <a:bodyPr>
            <a:normAutofit fontScale="62500" lnSpcReduction="20000"/>
          </a:bodyPr>
          <a:lstStyle/>
          <a:p>
            <a:r>
              <a:rPr lang="ru-RU" dirty="0" smtClean="0"/>
              <a:t>1. Предметом плановой проверки является соблюдение юридическим лицом, индивидуальным предпринимателем в процессе осуществления деятельности совокупности предъявляемых обязательных требований и требований, установленных муниципальными правовыми актами, а также соответствие сведений, содержащихся в </a:t>
            </a:r>
            <a:r>
              <a:rPr lang="ru-RU" dirty="0" smtClean="0">
                <a:hlinkClick r:id="rId2"/>
              </a:rPr>
              <a:t>уведомлении</a:t>
            </a:r>
            <a:r>
              <a:rPr lang="ru-RU" dirty="0" smtClean="0"/>
              <a:t> о начале осуществления отдельных видов предпринимательской деятельности, обязательным требованиям.</a:t>
            </a:r>
          </a:p>
          <a:p>
            <a:r>
              <a:rPr lang="ru-RU" dirty="0" smtClean="0"/>
              <a:t>(в ред. Федерального </a:t>
            </a:r>
            <a:r>
              <a:rPr lang="ru-RU" dirty="0" smtClean="0">
                <a:hlinkClick r:id="rId3"/>
              </a:rPr>
              <a:t>закона</a:t>
            </a:r>
            <a:r>
              <a:rPr lang="ru-RU" dirty="0" smtClean="0"/>
              <a:t> от 14.10.2014 N 307-ФЗ)</a:t>
            </a:r>
          </a:p>
          <a:p>
            <a:r>
              <a:rPr lang="ru-RU" dirty="0" smtClean="0"/>
              <a:t>(см. текст в предыдущей редакции)</a:t>
            </a:r>
          </a:p>
          <a:p>
            <a:r>
              <a:rPr lang="ru-RU" dirty="0" smtClean="0"/>
              <a:t>1.1. В случаях, установленных федеральным законом, отдельные виды государственного контроля (надзора) могут осуществляться без проведения плановых проверок.</a:t>
            </a:r>
          </a:p>
          <a:p>
            <a:r>
              <a:rPr lang="ru-RU" dirty="0" smtClean="0"/>
              <a:t>(часть 1.1 введена Федеральным </a:t>
            </a:r>
            <a:r>
              <a:rPr lang="ru-RU" dirty="0" smtClean="0">
                <a:hlinkClick r:id="rId4"/>
              </a:rPr>
              <a:t>законом</a:t>
            </a:r>
            <a:r>
              <a:rPr lang="ru-RU" dirty="0" smtClean="0"/>
              <a:t> от 04.03.2013 N 22-ФЗ)</a:t>
            </a:r>
          </a:p>
          <a:p>
            <a:r>
              <a:rPr lang="ru-RU" dirty="0" smtClean="0"/>
              <a:t>1.2. Правительством Российской Федерации в отношении отдельных видов государственного контроля (надзора), определяемых в соответствии с </a:t>
            </a:r>
            <a:r>
              <a:rPr lang="ru-RU" dirty="0" smtClean="0">
                <a:hlinkClick r:id="rId5"/>
              </a:rPr>
              <a:t>частями 1</a:t>
            </a:r>
            <a:r>
              <a:rPr lang="ru-RU" dirty="0" smtClean="0"/>
              <a:t> и </a:t>
            </a:r>
            <a:r>
              <a:rPr lang="ru-RU" dirty="0" smtClean="0">
                <a:hlinkClick r:id="rId5"/>
              </a:rPr>
              <a:t>2 статьи 8.1</a:t>
            </a:r>
            <a:r>
              <a:rPr lang="ru-RU" dirty="0" smtClean="0"/>
              <a:t> настоящего Федерального закона, может быть установлено, что в случае, если деятельность юридического лица, индивидуального предпринимателя и (или) используемые ими производственные объекты отнесены к определенной категории риска, определенному классу (категории) опасности, плановая проверка таких юридического лица, индивидуального предпринимателя не проводится.</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28596" y="857232"/>
            <a:ext cx="8258204" cy="5268931"/>
          </a:xfrm>
        </p:spPr>
        <p:txBody>
          <a:bodyPr>
            <a:normAutofit fontScale="70000" lnSpcReduction="20000"/>
          </a:bodyPr>
          <a:lstStyle/>
          <a:p>
            <a:r>
              <a:rPr lang="ru-RU" dirty="0" smtClean="0"/>
              <a:t>2. Плановые проверки проводятся не чаще чем один раз в три года, если иное не предусмотрено </a:t>
            </a:r>
            <a:r>
              <a:rPr lang="ru-RU" dirty="0" smtClean="0">
                <a:hlinkClick r:id="rId2"/>
              </a:rPr>
              <a:t>частями 9</a:t>
            </a:r>
            <a:r>
              <a:rPr lang="ru-RU" dirty="0" smtClean="0"/>
              <a:t> и </a:t>
            </a:r>
            <a:r>
              <a:rPr lang="ru-RU" dirty="0" smtClean="0">
                <a:hlinkClick r:id="rId2"/>
              </a:rPr>
              <a:t>9.3</a:t>
            </a:r>
            <a:r>
              <a:rPr lang="ru-RU" dirty="0" smtClean="0"/>
              <a:t> настоящей статьи.</a:t>
            </a:r>
          </a:p>
          <a:p>
            <a:r>
              <a:rPr lang="ru-RU" dirty="0" smtClean="0"/>
              <a:t>(в ред. Федерального </a:t>
            </a:r>
            <a:r>
              <a:rPr lang="ru-RU" dirty="0" smtClean="0">
                <a:hlinkClick r:id="rId3"/>
              </a:rPr>
              <a:t>закона</a:t>
            </a:r>
            <a:r>
              <a:rPr lang="ru-RU" dirty="0" smtClean="0"/>
              <a:t> от 13.07.2015 N 246-ФЗ)</a:t>
            </a:r>
          </a:p>
          <a:p>
            <a:r>
              <a:rPr lang="ru-RU" dirty="0" smtClean="0"/>
              <a:t>3. Плановые проверки проводятся на основании </a:t>
            </a:r>
            <a:r>
              <a:rPr lang="ru-RU" dirty="0" smtClean="0">
                <a:hlinkClick r:id="rId4"/>
              </a:rPr>
              <a:t>разрабатываемых</a:t>
            </a:r>
            <a:r>
              <a:rPr lang="ru-RU" dirty="0" smtClean="0"/>
              <a:t> и утверждаемых органами государственного контроля (надзора), органами муниципального контроля в соответствии с их полномочиями ежегодных планов.</a:t>
            </a:r>
          </a:p>
          <a:p>
            <a:r>
              <a:rPr lang="ru-RU" dirty="0" smtClean="0"/>
              <a:t>(в ред. Федерального </a:t>
            </a:r>
            <a:r>
              <a:rPr lang="ru-RU" dirty="0" smtClean="0">
                <a:hlinkClick r:id="rId5"/>
              </a:rPr>
              <a:t>закона</a:t>
            </a:r>
            <a:r>
              <a:rPr lang="ru-RU" dirty="0" smtClean="0"/>
              <a:t> от 03.07.2016 N 277-ФЗ)</a:t>
            </a:r>
          </a:p>
          <a:p>
            <a:r>
              <a:rPr lang="ru-RU" dirty="0" smtClean="0"/>
              <a:t>4. В ежегодных планах проведения плановых проверок юридических лиц (их филиалов, представительств, обособленных структурных подразделений) и индивидуальных предпринимателей указываются следующие сведения:</a:t>
            </a:r>
          </a:p>
          <a:p>
            <a:r>
              <a:rPr lang="ru-RU" dirty="0" smtClean="0"/>
              <a:t>(в ред. Федерального </a:t>
            </a:r>
            <a:r>
              <a:rPr lang="ru-RU" dirty="0" smtClean="0">
                <a:hlinkClick r:id="rId6"/>
              </a:rPr>
              <a:t>закона</a:t>
            </a:r>
            <a:r>
              <a:rPr lang="ru-RU" dirty="0" smtClean="0"/>
              <a:t> от 18.07.2011 N 242-ФЗ)</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85720" y="1600200"/>
            <a:ext cx="8401080" cy="4829196"/>
          </a:xfrm>
        </p:spPr>
        <p:txBody>
          <a:bodyPr>
            <a:normAutofit fontScale="70000" lnSpcReduction="20000"/>
          </a:bodyPr>
          <a:lstStyle/>
          <a:p>
            <a:r>
              <a:rPr lang="ru-RU" dirty="0" smtClean="0"/>
              <a:t>1) наименования юридических лиц (их филиалов, представительств, обособленных структурных подразделений), фамилии, имена, отчества индивидуальных предпринимателей, деятельность которых подлежит плановым проверкам, места нахождения юридических лиц (их филиалов, представительств, обособленных структурных подразделений) или места фактического осуществления деятельности индивидуальными предпринимателями;</a:t>
            </a:r>
          </a:p>
          <a:p>
            <a:r>
              <a:rPr lang="ru-RU" dirty="0" smtClean="0"/>
              <a:t>(в ред. Федеральных законов от 18.07.2011 </a:t>
            </a:r>
            <a:r>
              <a:rPr lang="ru-RU" dirty="0" smtClean="0">
                <a:hlinkClick r:id="rId2"/>
              </a:rPr>
              <a:t>N 242-ФЗ</a:t>
            </a:r>
            <a:r>
              <a:rPr lang="ru-RU" dirty="0" smtClean="0"/>
              <a:t>, от 14.10.2014 </a:t>
            </a:r>
            <a:r>
              <a:rPr lang="ru-RU" dirty="0" smtClean="0">
                <a:hlinkClick r:id="rId3"/>
              </a:rPr>
              <a:t>N 307-ФЗ</a:t>
            </a:r>
            <a:r>
              <a:rPr lang="ru-RU" dirty="0" smtClean="0"/>
              <a:t>)</a:t>
            </a:r>
          </a:p>
          <a:p>
            <a:r>
              <a:rPr lang="ru-RU" dirty="0" smtClean="0"/>
              <a:t>2) цель и основание проведения каждой плановой проверки;</a:t>
            </a:r>
          </a:p>
          <a:p>
            <a:r>
              <a:rPr lang="ru-RU" dirty="0" smtClean="0"/>
              <a:t>3) дата начала и сроки проведения каждой плановой проверки;</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0" y="0"/>
            <a:ext cx="8929718" cy="6715148"/>
          </a:xfrm>
        </p:spPr>
        <p:txBody>
          <a:bodyPr>
            <a:normAutofit fontScale="55000" lnSpcReduction="20000"/>
          </a:bodyPr>
          <a:lstStyle/>
          <a:p>
            <a:r>
              <a:rPr lang="ru-RU" dirty="0" smtClean="0"/>
              <a:t>4) наименование органа государственного контроля (надзора) или органа муниципального контроля, осуществляющих конкретную плановую проверку. При проведении плановой проверки органами государственного контроля (надзора), органами муниципального контроля совместно указываются наименования всех участвующих в такой проверке органов.</a:t>
            </a:r>
          </a:p>
          <a:p>
            <a:r>
              <a:rPr lang="ru-RU" dirty="0" smtClean="0"/>
              <a:t>5. Утвержденный руководителем органа государственного контроля (надзора) или органа муниципального контроля ежегодный план проведения плановых проверок доводится до сведения заинтересованных лиц посредством его размещения на официальном сайте органа государственного контроля (надзора) или органа муниципального контроля в сети "Интернет" либо иным доступным способом.</a:t>
            </a:r>
          </a:p>
          <a:p>
            <a:r>
              <a:rPr lang="ru-RU" dirty="0" smtClean="0"/>
              <a:t>6. В срок до 1 сентября года, предшествующего году проведения плановых проверок, органы государственного контроля (надзора), органы муниципального контроля направляют проекты ежегодных планов проведения плановых проверок в органы прокуратуры.</a:t>
            </a:r>
          </a:p>
          <a:p>
            <a:r>
              <a:rPr lang="ru-RU" dirty="0" smtClean="0"/>
              <a:t>(часть шестая в ред. Федерального </a:t>
            </a:r>
            <a:r>
              <a:rPr lang="ru-RU" dirty="0" smtClean="0">
                <a:hlinkClick r:id="rId2"/>
              </a:rPr>
              <a:t>закона</a:t>
            </a:r>
            <a:r>
              <a:rPr lang="ru-RU" dirty="0" smtClean="0"/>
              <a:t> от 27.12.2009 N 365-ФЗ)</a:t>
            </a:r>
          </a:p>
          <a:p>
            <a:r>
              <a:rPr lang="ru-RU" dirty="0" smtClean="0"/>
              <a:t>(см. текст в предыдущей редакции)</a:t>
            </a:r>
          </a:p>
          <a:p>
            <a:r>
              <a:rPr lang="ru-RU" dirty="0" smtClean="0"/>
              <a:t>6.1. Органы прокуратуры рассматривают проекты ежегодных планов проведения плановых проверок на предмет законности включения в них объектов государственного контроля (надзора), объектов муниципального контроля в соответствии с </a:t>
            </a:r>
            <a:r>
              <a:rPr lang="ru-RU" dirty="0" smtClean="0">
                <a:hlinkClick r:id="rId3"/>
              </a:rPr>
              <a:t>частью 4</a:t>
            </a:r>
            <a:r>
              <a:rPr lang="ru-RU" dirty="0" smtClean="0"/>
              <a:t> настоящей статьи и в срок до 1 октября года, предшествующего году проведения плановых проверок, вносят предложения руководителям органов государственного контроля (надзора), органов муниципального контроля об устранении выявленных замечаний и о проведении при возможности в отношении отдельных юридических лиц, индивидуальных предпринимателей совместных плановых проверок.</a:t>
            </a:r>
          </a:p>
          <a:p>
            <a:r>
              <a:rPr lang="ru-RU" dirty="0" smtClean="0"/>
              <a:t>(часть шестая.1 введена Федеральным </a:t>
            </a:r>
            <a:r>
              <a:rPr lang="ru-RU" dirty="0" smtClean="0">
                <a:hlinkClick r:id="rId2"/>
              </a:rPr>
              <a:t>законом</a:t>
            </a:r>
            <a:r>
              <a:rPr lang="ru-RU" dirty="0" smtClean="0"/>
              <a:t> от 27.12.2009 N 365-ФЗ; в ред. Федерального </a:t>
            </a:r>
            <a:r>
              <a:rPr lang="ru-RU" dirty="0" smtClean="0">
                <a:hlinkClick r:id="rId4"/>
              </a:rPr>
              <a:t>закона</a:t>
            </a:r>
            <a:r>
              <a:rPr lang="ru-RU" dirty="0" smtClean="0"/>
              <a:t> от 03.07.2016 N 277-ФЗ)</a:t>
            </a:r>
          </a:p>
          <a:p>
            <a:r>
              <a:rPr lang="ru-RU" dirty="0" smtClean="0"/>
              <a:t>(см. текст в предыдущей редакции)</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14282" y="428604"/>
            <a:ext cx="8715436" cy="6143668"/>
          </a:xfrm>
        </p:spPr>
        <p:txBody>
          <a:bodyPr>
            <a:normAutofit fontScale="62500" lnSpcReduction="20000"/>
          </a:bodyPr>
          <a:lstStyle/>
          <a:p>
            <a:r>
              <a:rPr lang="ru-RU" dirty="0" smtClean="0"/>
              <a:t>6.2. Органы государственного контроля (надзора), органы муниципального контроля рассматривают предложения органов прокуратуры и по итогам их рассмотрения направляют в органы прокуратуры в срок до 1 ноября года, предшествующего году проведения плановых проверок, утвержденные ежегодные планы проведения плановых проверок.</a:t>
            </a:r>
          </a:p>
          <a:p>
            <a:r>
              <a:rPr lang="ru-RU" dirty="0" smtClean="0"/>
              <a:t>(часть шестая.2 введена Федеральным </a:t>
            </a:r>
            <a:r>
              <a:rPr lang="ru-RU" dirty="0" smtClean="0">
                <a:hlinkClick r:id="rId2"/>
              </a:rPr>
              <a:t>законом</a:t>
            </a:r>
            <a:r>
              <a:rPr lang="ru-RU" dirty="0" smtClean="0"/>
              <a:t> от 27.12.2009 N 365-ФЗ, в ред. Федерального </a:t>
            </a:r>
            <a:r>
              <a:rPr lang="ru-RU" dirty="0" smtClean="0">
                <a:hlinkClick r:id="rId3"/>
              </a:rPr>
              <a:t>закона</a:t>
            </a:r>
            <a:r>
              <a:rPr lang="ru-RU" dirty="0" smtClean="0"/>
              <a:t> от 18.07.2011 N 242-ФЗ)</a:t>
            </a:r>
          </a:p>
          <a:p>
            <a:r>
              <a:rPr lang="ru-RU" dirty="0" smtClean="0"/>
              <a:t>(см. текст в предыдущей редакции)</a:t>
            </a:r>
          </a:p>
          <a:p>
            <a:r>
              <a:rPr lang="ru-RU" dirty="0" smtClean="0"/>
              <a:t>6.3. </a:t>
            </a:r>
            <a:r>
              <a:rPr lang="ru-RU" dirty="0" smtClean="0">
                <a:hlinkClick r:id="rId4"/>
              </a:rPr>
              <a:t>Порядок</a:t>
            </a:r>
            <a:r>
              <a:rPr lang="ru-RU" dirty="0" smtClean="0"/>
              <a:t> подготовки ежегодного плана проведения плановых проверок, его представления в органы прокуратуры и согласования, а также </a:t>
            </a:r>
            <a:r>
              <a:rPr lang="ru-RU" dirty="0" smtClean="0">
                <a:hlinkClick r:id="rId5"/>
              </a:rPr>
              <a:t>типовая форма</a:t>
            </a:r>
            <a:r>
              <a:rPr lang="ru-RU" dirty="0" smtClean="0"/>
              <a:t> ежегодного плана проведения плановых проверок устанавливается Правительством Российской Федерации.</a:t>
            </a:r>
          </a:p>
          <a:p>
            <a:r>
              <a:rPr lang="ru-RU" dirty="0" smtClean="0"/>
              <a:t>(часть шестая.3 введена Федеральным </a:t>
            </a:r>
            <a:r>
              <a:rPr lang="ru-RU" dirty="0" smtClean="0">
                <a:hlinkClick r:id="rId2"/>
              </a:rPr>
              <a:t>законом</a:t>
            </a:r>
            <a:r>
              <a:rPr lang="ru-RU" dirty="0" smtClean="0"/>
              <a:t> от 27.12.2009 N 365-ФЗ)</a:t>
            </a:r>
          </a:p>
          <a:p>
            <a:r>
              <a:rPr lang="ru-RU" dirty="0" smtClean="0"/>
              <a:t>6.4. Органы прокуратуры в срок до 1 декабря года, предшествующего году проведения плановых проверок, обобщают поступившие от органов государственного контроля (надзора), органов муниципального контроля ежегодные планы проведения плановых проверок и направляют их в Генеральную прокуратуру Российской Федерации для формирования Генеральной прокуратурой Российской Федерации ежегодного сводного плана проведения плановых проверок.</a:t>
            </a:r>
          </a:p>
          <a:p>
            <a:r>
              <a:rPr lang="ru-RU" dirty="0" smtClean="0"/>
              <a:t>(часть шестая.4 введена Федеральным </a:t>
            </a:r>
            <a:r>
              <a:rPr lang="ru-RU" dirty="0" smtClean="0">
                <a:hlinkClick r:id="rId2"/>
              </a:rPr>
              <a:t>законом</a:t>
            </a:r>
            <a:r>
              <a:rPr lang="ru-RU" dirty="0" smtClean="0"/>
              <a:t> от 27.12.2009 N 365-ФЗ)</a:t>
            </a:r>
          </a:p>
          <a:p>
            <a:pPr>
              <a:buNone/>
            </a:pPr>
            <a:endParaRPr lang="ru-RU"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214282" y="142852"/>
            <a:ext cx="8715436" cy="6715148"/>
          </a:xfrm>
        </p:spPr>
        <p:txBody>
          <a:bodyPr>
            <a:normAutofit fontScale="55000" lnSpcReduction="20000"/>
          </a:bodyPr>
          <a:lstStyle/>
          <a:p>
            <a:r>
              <a:rPr lang="ru-RU" dirty="0" smtClean="0"/>
              <a:t>7. Генеральная прокуратура Российской Федерации </a:t>
            </a:r>
            <a:r>
              <a:rPr lang="ru-RU" dirty="0" smtClean="0">
                <a:hlinkClick r:id="rId2"/>
              </a:rPr>
              <a:t>формирует</a:t>
            </a:r>
            <a:r>
              <a:rPr lang="ru-RU" dirty="0" smtClean="0"/>
              <a:t> ежегодный сводный план проведения плановых проверок и размещает его на официальном сайте Генеральной прокуратуры Российской Федерации в сети "Интернет" в срок до 31 декабря текущего календарного года.</a:t>
            </a:r>
          </a:p>
          <a:p>
            <a:r>
              <a:rPr lang="ru-RU" dirty="0" smtClean="0"/>
              <a:t>(часть седьмая в ред. Федерального </a:t>
            </a:r>
            <a:r>
              <a:rPr lang="ru-RU" dirty="0" smtClean="0">
                <a:hlinkClick r:id="rId3"/>
              </a:rPr>
              <a:t>закона</a:t>
            </a:r>
            <a:r>
              <a:rPr lang="ru-RU" dirty="0" smtClean="0"/>
              <a:t> от 27.12.2009 N 365-ФЗ)</a:t>
            </a:r>
          </a:p>
          <a:p>
            <a:r>
              <a:rPr lang="ru-RU" dirty="0" smtClean="0"/>
              <a:t>(см. текст в предыдущей редакции)</a:t>
            </a:r>
          </a:p>
          <a:p>
            <a:r>
              <a:rPr lang="ru-RU" dirty="0" smtClean="0"/>
              <a:t>7.1. Территориальные органы федеральных органов исполнительной власти, уполномоченных на осуществление федерального государственного контроля (надзора) в соответствующих сферах деятельности, и органы исполнительной власти субъектов Российской Федерации, которые осуществляют переданные полномочия Российской Федерации по осуществлению такого контроля (надзора), представляют до 1 ноября года, предшествующего году проведения плановых проверок, утвержденные ежегодные планы проведения плановых проверок в соответствующие федеральные органы исполнительной власти.</a:t>
            </a:r>
          </a:p>
          <a:p>
            <a:r>
              <a:rPr lang="ru-RU" dirty="0" smtClean="0"/>
              <a:t>(часть 7.1 введена Федеральным </a:t>
            </a:r>
            <a:r>
              <a:rPr lang="ru-RU" dirty="0" smtClean="0">
                <a:hlinkClick r:id="rId4"/>
              </a:rPr>
              <a:t>законом</a:t>
            </a:r>
            <a:r>
              <a:rPr lang="ru-RU" dirty="0" smtClean="0"/>
              <a:t> от 18.07.2011 N 242-ФЗ)</a:t>
            </a:r>
          </a:p>
          <a:p>
            <a:r>
              <a:rPr lang="ru-RU" dirty="0" smtClean="0"/>
              <a:t>7.2. Федеральные органы исполнительной власти, уполномоченные на осуществление федерального государственного контроля (надзора), до 31 декабря года, предшествующего году проведения плановых проверок, составляют ежегодные планы проведения плановых проверок в соответствующей сфере деятельности, включающие сведения утвержденных ежегодных планов проведения плановых проверок, представленных территориальными органами государственного контроля (надзора), указанными в </a:t>
            </a:r>
            <a:r>
              <a:rPr lang="ru-RU" dirty="0" smtClean="0">
                <a:hlinkClick r:id="rId5"/>
              </a:rPr>
              <a:t>части 7.1</a:t>
            </a:r>
            <a:r>
              <a:rPr lang="ru-RU" dirty="0" smtClean="0"/>
              <a:t> настоящей статьи. Ежегодные планы проведения плановых проверок размещаются федеральными органами исполнительной власти на своих официальных сайтах в сети "Интернет", за исключением информации, свободное распространение которой запрещено или ограничено в соответствии с </a:t>
            </a:r>
            <a:r>
              <a:rPr lang="ru-RU" dirty="0" smtClean="0">
                <a:hlinkClick r:id="rId6"/>
              </a:rPr>
              <a:t>законодательством</a:t>
            </a:r>
            <a:r>
              <a:rPr lang="ru-RU" dirty="0" smtClean="0"/>
              <a:t> Российской Федерации.</a:t>
            </a: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214282" y="714356"/>
            <a:ext cx="8643998" cy="5929354"/>
          </a:xfrm>
        </p:spPr>
        <p:txBody>
          <a:bodyPr>
            <a:normAutofit fontScale="62500" lnSpcReduction="20000"/>
          </a:bodyPr>
          <a:lstStyle/>
          <a:p>
            <a:r>
              <a:rPr lang="ru-RU" dirty="0" smtClean="0"/>
              <a:t>8. Основанием для включения плановой проверки в ежегодный план проведения плановых проверок является истечение трех лет со дня:</a:t>
            </a:r>
          </a:p>
          <a:p>
            <a:r>
              <a:rPr lang="ru-RU" dirty="0" smtClean="0"/>
              <a:t>1) государственной регистрации юридического лица, индивидуального предпринимателя;</a:t>
            </a:r>
          </a:p>
          <a:p>
            <a:r>
              <a:rPr lang="ru-RU" dirty="0" smtClean="0"/>
              <a:t>2) окончания проведения последней плановой проверки юридического лица, индивидуального предпринимателя;</a:t>
            </a:r>
          </a:p>
          <a:p>
            <a:r>
              <a:rPr lang="ru-RU" dirty="0" smtClean="0"/>
              <a:t>3) начала осуществления юридическим лицом, индивидуальным предпринимателем предпринимательской деятельности в соответствии с представленным в уполномоченный Правительством Российской Федерации в соответствующей сфере федеральный орган исполнительной власти уведомлением о начале осуществления отдельных видов предпринимательской деятельности в случае выполнения работ или предоставления услуг, требующих представления указанного уведомления.</a:t>
            </a:r>
          </a:p>
          <a:p>
            <a:r>
              <a:rPr lang="ru-RU" dirty="0" smtClean="0"/>
              <a:t>9. В отношении юридических лиц, индивидуальных предпринимателей, осуществляющих виды деятельности в сфере здравоохранения, сфере образования, в социальной сфере, в сфере теплоснабжения, в сфере электроэнергетики, в сфере энергосбережения и повышения энергетической эффективности, плановые проверки могут проводиться два и более раза в три года. </a:t>
            </a:r>
            <a:r>
              <a:rPr lang="ru-RU" dirty="0" smtClean="0">
                <a:hlinkClick r:id="rId2"/>
              </a:rPr>
              <a:t>Перечень</a:t>
            </a:r>
            <a:r>
              <a:rPr lang="ru-RU" dirty="0" smtClean="0"/>
              <a:t> таких видов деятельности и периодичность их плановых проверок устанавливаются Правительством Российской Федерации.</a:t>
            </a: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0" y="285728"/>
            <a:ext cx="9144000" cy="6572272"/>
          </a:xfrm>
        </p:spPr>
        <p:txBody>
          <a:bodyPr>
            <a:normAutofit fontScale="70000" lnSpcReduction="20000"/>
          </a:bodyPr>
          <a:lstStyle/>
          <a:p>
            <a:r>
              <a:rPr lang="ru-RU" dirty="0" smtClean="0"/>
              <a:t>9.3. Правительством Российской Федерации может быть установлена иная </a:t>
            </a:r>
            <a:r>
              <a:rPr lang="ru-RU" dirty="0" smtClean="0">
                <a:hlinkClick r:id="rId2"/>
              </a:rPr>
              <a:t>периодичность</a:t>
            </a:r>
            <a:r>
              <a:rPr lang="ru-RU" dirty="0" smtClean="0"/>
              <a:t> проведения плановых проверок при осуществлении видов государственного контроля (надзора), определяемых в соответствии с </a:t>
            </a:r>
            <a:r>
              <a:rPr lang="ru-RU" dirty="0" smtClean="0">
                <a:hlinkClick r:id="rId3"/>
              </a:rPr>
              <a:t>частями 1</a:t>
            </a:r>
            <a:r>
              <a:rPr lang="ru-RU" dirty="0" smtClean="0"/>
              <a:t> и </a:t>
            </a:r>
            <a:r>
              <a:rPr lang="ru-RU" dirty="0" smtClean="0">
                <a:hlinkClick r:id="rId3"/>
              </a:rPr>
              <a:t>2 статьи 8.1</a:t>
            </a:r>
            <a:r>
              <a:rPr lang="ru-RU" dirty="0" smtClean="0"/>
              <a:t> настоящего Федерального закона, в зависимости от отнесения деятельности юридического лица, индивидуального предпринимателя и (или) используемых ими производственных объектов к определенной категории риска, определенному классу (категории) опасности.</a:t>
            </a:r>
          </a:p>
          <a:p>
            <a:r>
              <a:rPr lang="ru-RU" dirty="0" smtClean="0"/>
              <a:t>(часть 9.3 введена Федеральным </a:t>
            </a:r>
            <a:r>
              <a:rPr lang="ru-RU" dirty="0" smtClean="0">
                <a:hlinkClick r:id="rId4"/>
              </a:rPr>
              <a:t>законом</a:t>
            </a:r>
            <a:r>
              <a:rPr lang="ru-RU" dirty="0" smtClean="0"/>
              <a:t> от 13.07.2015 N 246-ФЗ)</a:t>
            </a:r>
          </a:p>
          <a:p>
            <a:r>
              <a:rPr lang="ru-RU" dirty="0" smtClean="0"/>
              <a:t>10. Плановая проверка юридических лиц, индивидуальных предпринимателей - членов </a:t>
            </a:r>
            <a:r>
              <a:rPr lang="ru-RU" dirty="0" err="1" smtClean="0"/>
              <a:t>саморегулируемой</a:t>
            </a:r>
            <a:r>
              <a:rPr lang="ru-RU" dirty="0" smtClean="0"/>
              <a:t> организации проводится в отношении не более чем десяти процентов общего числа членов </a:t>
            </a:r>
            <a:r>
              <a:rPr lang="ru-RU" dirty="0" err="1" smtClean="0"/>
              <a:t>саморегулируемой</a:t>
            </a:r>
            <a:r>
              <a:rPr lang="ru-RU" dirty="0" smtClean="0"/>
              <a:t> организации и не менее чем двух членов </a:t>
            </a:r>
            <a:r>
              <a:rPr lang="ru-RU" dirty="0" err="1" smtClean="0"/>
              <a:t>саморегулируемой</a:t>
            </a:r>
            <a:r>
              <a:rPr lang="ru-RU" dirty="0" smtClean="0"/>
              <a:t> организации в соответствии с ежегодным планом проведения плановых проверок, если иное не установлено федеральными законами.</a:t>
            </a:r>
          </a:p>
          <a:p>
            <a:r>
              <a:rPr lang="ru-RU" dirty="0" smtClean="0"/>
              <a:t>11. Плановая проверка проводится в форме документарной проверки и (или) выездной проверки в порядке, установленном соответственно </a:t>
            </a:r>
            <a:r>
              <a:rPr lang="ru-RU" dirty="0" smtClean="0">
                <a:hlinkClick r:id="rId5"/>
              </a:rPr>
              <a:t>статьями 11</a:t>
            </a:r>
            <a:r>
              <a:rPr lang="ru-RU" dirty="0" smtClean="0"/>
              <a:t> и </a:t>
            </a:r>
            <a:r>
              <a:rPr lang="ru-RU" dirty="0" smtClean="0">
                <a:hlinkClick r:id="rId6"/>
              </a:rPr>
              <a:t>12</a:t>
            </a:r>
            <a:r>
              <a:rPr lang="ru-RU" dirty="0" smtClean="0"/>
              <a:t> настоящего Федерального закона.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28596" y="1000108"/>
            <a:ext cx="8258204" cy="5126055"/>
          </a:xfrm>
        </p:spPr>
        <p:txBody>
          <a:bodyPr>
            <a:normAutofit fontScale="62500" lnSpcReduction="20000"/>
          </a:bodyPr>
          <a:lstStyle/>
          <a:p>
            <a:r>
              <a:rPr lang="ru-RU" dirty="0" smtClean="0"/>
              <a:t>11.1. Положением о виде федерального государственного контроля (надзора), порядком организации и проведения отдельных видов государственного контроля (надзора), муниципального контроля может быть предусмотрена обязанность использования при проведении плановой проверки должностным лицом органа государственного контроля (надзора), органа муниципального контроля проверочных листов (списков контрольных вопросов).</a:t>
            </a:r>
          </a:p>
          <a:p>
            <a:r>
              <a:rPr lang="ru-RU" dirty="0" smtClean="0"/>
              <a:t>(часть 11.1 введена Федеральным </a:t>
            </a:r>
            <a:r>
              <a:rPr lang="ru-RU" dirty="0" smtClean="0">
                <a:hlinkClick r:id="rId2"/>
              </a:rPr>
              <a:t>законом</a:t>
            </a:r>
            <a:r>
              <a:rPr lang="ru-RU" dirty="0" smtClean="0"/>
              <a:t> от 03.07.2016 N 277-ФЗ)</a:t>
            </a:r>
          </a:p>
          <a:p>
            <a:r>
              <a:rPr lang="ru-RU" dirty="0" smtClean="0"/>
              <a:t>11.2. Обязанность использования проверочных листов (списков контрольных вопросов) может быть предусмотрена при проведении плановых проверок всех или отдельных юридических лиц, индивидуальных предпринимателей, обусловлена типом (отдельными характеристиками) используемых ими производственных объектов, а в случае осуществления видов государственного контроля (надзора), определяемых в соответствии с </a:t>
            </a:r>
            <a:r>
              <a:rPr lang="ru-RU" dirty="0" smtClean="0">
                <a:hlinkClick r:id="rId3"/>
              </a:rPr>
              <a:t>частями 1</a:t>
            </a:r>
            <a:r>
              <a:rPr lang="ru-RU" dirty="0" smtClean="0"/>
              <a:t> и </a:t>
            </a:r>
            <a:r>
              <a:rPr lang="ru-RU" dirty="0" smtClean="0">
                <a:hlinkClick r:id="rId3"/>
              </a:rPr>
              <a:t>2 статьи 8.1</a:t>
            </a:r>
            <a:r>
              <a:rPr lang="ru-RU" dirty="0" smtClean="0"/>
              <a:t> настоящего Федерального закона, также отнесением деятельности юридического лица, индивидуального предпринимателя и (или) используемых ими производственных объектов к определенной категории риска, определенному классу (категории) опасности.</a:t>
            </a:r>
          </a:p>
          <a:p>
            <a:endParaRPr lang="ru-RU" dirty="0" smtClean="0"/>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62500" lnSpcReduction="20000"/>
          </a:bodyPr>
          <a:lstStyle/>
          <a:p>
            <a:r>
              <a:rPr lang="ru-RU" dirty="0" smtClean="0"/>
              <a:t>12. О проведении плановой проверки юридическое лицо, индивидуальный предприниматель уведомляются органом государственного контроля (надзора), органом муниципального контроля не позднее чем за три рабочих дня до начала ее проведения посредством направления копии распоряжения или приказа руководителя, заместителя руководителя органа государственного контроля (надзора), органа муниципального контроля о начале проведения плановой проверки заказным почтовым отправлением с уведомлением о вручении и (или) посредством электронного документа, подписанного усиленной квалифицированной электронной подписью и направленного по адресу электронной почты юридического лица, индивидуального предпринимателя, если такой адрес содержится соответственно в едином государственном реестре юридических лиц, едином государственном реестре индивидуальных предпринимателей либо ранее был представлен юридическим лицом, индивидуальным предпринимателем в орган государственного контроля (надзора), орган муниципального контроля, или иным доступным способом.</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r>
              <a:rPr lang="ru-RU" dirty="0" smtClean="0"/>
              <a:t>13. В случае проведения плановой проверки членов </a:t>
            </a:r>
            <a:r>
              <a:rPr lang="ru-RU" dirty="0" err="1" smtClean="0"/>
              <a:t>саморегулируемой</a:t>
            </a:r>
            <a:r>
              <a:rPr lang="ru-RU" dirty="0" smtClean="0"/>
              <a:t> организации орган государственного контроля (надзора), орган муниципального контроля обязаны уведомить </a:t>
            </a:r>
            <a:r>
              <a:rPr lang="ru-RU" dirty="0" err="1" smtClean="0"/>
              <a:t>саморегулируемую</a:t>
            </a:r>
            <a:r>
              <a:rPr lang="ru-RU" dirty="0" smtClean="0"/>
              <a:t> организацию в целях обеспечения возможности участия или присутствия ее представителя при проведении плановой проверки.</a:t>
            </a:r>
          </a:p>
          <a:p>
            <a:r>
              <a:rPr lang="ru-RU" dirty="0" smtClean="0"/>
              <a:t>14. В случае выявления нарушений членами </a:t>
            </a:r>
            <a:r>
              <a:rPr lang="ru-RU" dirty="0" err="1" smtClean="0"/>
              <a:t>саморегулируемой</a:t>
            </a:r>
            <a:r>
              <a:rPr lang="ru-RU" dirty="0" smtClean="0"/>
              <a:t> организации обязательных требований и требований, установленных муниципальными правовыми актами, должностные лица органа государственного контроля (надзора), органа муниципального контроля при проведении плановой проверки таких членов </a:t>
            </a:r>
            <a:r>
              <a:rPr lang="ru-RU" dirty="0" err="1" smtClean="0"/>
              <a:t>саморегулируемой</a:t>
            </a:r>
            <a:r>
              <a:rPr lang="ru-RU" dirty="0" smtClean="0"/>
              <a:t> организации обязаны сообщить в </a:t>
            </a:r>
            <a:r>
              <a:rPr lang="ru-RU" dirty="0" err="1" smtClean="0"/>
              <a:t>саморегулируемую</a:t>
            </a:r>
            <a:r>
              <a:rPr lang="ru-RU" dirty="0" smtClean="0"/>
              <a:t> организацию о выявленных нарушениях в течение пяти рабочих дней со дня окончания проведения плановой проверки.</a:t>
            </a: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739</Words>
  <Application>Microsoft Office PowerPoint</Application>
  <PresentationFormat>Экран (4:3)</PresentationFormat>
  <Paragraphs>53</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Организация и проведение плановой проверки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Организация и проведение плановой проверки</dc:title>
  <dc:creator>Татьяна</dc:creator>
  <cp:lastModifiedBy>kassir</cp:lastModifiedBy>
  <cp:revision>2</cp:revision>
  <dcterms:created xsi:type="dcterms:W3CDTF">2018-04-06T10:30:56Z</dcterms:created>
  <dcterms:modified xsi:type="dcterms:W3CDTF">2018-06-20T11:02:03Z</dcterms:modified>
</cp:coreProperties>
</file>