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68" r:id="rId3"/>
    <p:sldId id="262" r:id="rId4"/>
    <p:sldId id="271" r:id="rId5"/>
    <p:sldId id="272" r:id="rId6"/>
    <p:sldId id="273" r:id="rId7"/>
    <p:sldId id="274" r:id="rId8"/>
    <p:sldId id="275" r:id="rId9"/>
    <p:sldId id="276" r:id="rId10"/>
    <p:sldId id="277" r:id="rId11"/>
    <p:sldId id="278" r:id="rId12"/>
    <p:sldId id="279" r:id="rId13"/>
    <p:sldId id="281" r:id="rId14"/>
    <p:sldId id="282"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0" d="100"/>
          <a:sy n="80" d="100"/>
        </p:scale>
        <p:origin x="-1272" y="-24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2"/>
      </p:bgRef>
    </p:bg>
    <p:spTree>
      <p:nvGrpSpPr>
        <p:cNvPr id="1" name=""/>
        <p:cNvGrpSpPr/>
        <p:nvPr/>
      </p:nvGrpSpPr>
      <p:grpSpPr>
        <a:xfrm>
          <a:off x="0" y="0"/>
          <a:ext cx="0" cy="0"/>
          <a:chOff x="0" y="0"/>
          <a:chExt cx="0" cy="0"/>
        </a:xfrm>
      </p:grpSpPr>
      <p:sp>
        <p:nvSpPr>
          <p:cNvPr id="7" name="Прямоугольник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2362200" y="4038600"/>
            <a:ext cx="6477000" cy="1828800"/>
          </a:xfrm>
        </p:spPr>
        <p:txBody>
          <a:bodyPr anchor="b"/>
          <a:lstStyle>
            <a:lvl1pPr>
              <a:defRPr cap="all" baseline="0"/>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5B106E36-FD25-4E2D-B0AA-010F637433A0}" type="datetimeFigureOut">
              <a:rPr lang="ru-RU" smtClean="0"/>
              <a:pPr/>
              <a:t>20.06.2018</a:t>
            </a:fld>
            <a:endParaRPr lang="ru-RU"/>
          </a:p>
        </p:txBody>
      </p:sp>
      <p:sp>
        <p:nvSpPr>
          <p:cNvPr id="17" name="Нижний колонтитул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ru-RU"/>
          </a:p>
        </p:txBody>
      </p:sp>
      <p:sp>
        <p:nvSpPr>
          <p:cNvPr id="29" name="Номер слайда 28"/>
          <p:cNvSpPr>
            <a:spLocks noGrp="1"/>
          </p:cNvSpPr>
          <p:nvPr>
            <p:ph type="sldNum" sz="quarter" idx="12"/>
          </p:nvPr>
        </p:nvSpPr>
        <p:spPr>
          <a:xfrm>
            <a:off x="8001000" y="228600"/>
            <a:ext cx="838200" cy="381000"/>
          </a:xfrm>
        </p:spPr>
        <p:txBody>
          <a:bodyPr/>
          <a:lstStyle>
            <a:lvl1pPr>
              <a:defRPr>
                <a:solidFill>
                  <a:schemeClr val="tx2"/>
                </a:solidFill>
              </a:defRPr>
            </a:lvl1p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2648" y="228600"/>
            <a:ext cx="8153400" cy="990600"/>
          </a:xfrm>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lvl1pPr>
              <a:defRPr>
                <a:solidFill>
                  <a:srgbClr val="FFFFFF"/>
                </a:solidFill>
              </a:defRPr>
            </a:lvl1pPr>
          </a:lstStyle>
          <a:p>
            <a:fld id="{725C68B6-61C2-468F-89AB-4B9F7531AA68}" type="slidenum">
              <a:rPr lang="ru-RU" smtClean="0"/>
              <a:pPr/>
              <a:t>‹#›</a:t>
            </a:fld>
            <a:endParaRPr lang="ru-RU"/>
          </a:p>
        </p:txBody>
      </p:sp>
      <p:sp>
        <p:nvSpPr>
          <p:cNvPr id="8" name="Содержимое 7"/>
          <p:cNvSpPr>
            <a:spLocks noGrp="1"/>
          </p:cNvSpPr>
          <p:nvPr>
            <p:ph sz="quarter" idx="1"/>
          </p:nvPr>
        </p:nvSpPr>
        <p:spPr>
          <a:xfrm>
            <a:off x="612648" y="1600200"/>
            <a:ext cx="8153400" cy="44958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3" name="Текст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7" name="Прямоугольник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13" name="Номер слайда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725C68B6-61C2-468F-89AB-4B9F7531AA68}" type="slidenum">
              <a:rPr lang="ru-RU" smtClean="0"/>
              <a:pPr/>
              <a:t>‹#›</a:t>
            </a:fld>
            <a:endParaRPr lang="ru-RU"/>
          </a:p>
        </p:txBody>
      </p:sp>
      <p:sp>
        <p:nvSpPr>
          <p:cNvPr id="14" name="Нижний колонтитул 13"/>
          <p:cNvSpPr>
            <a:spLocks noGrp="1"/>
          </p:cNvSpPr>
          <p:nvPr>
            <p:ph type="ftr" sz="quarter" idx="12"/>
          </p:nvPr>
        </p:nvSpPr>
        <p:spPr/>
        <p:txBody>
          <a:bodyPr/>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9" name="Содержимое 8"/>
          <p:cNvSpPr>
            <a:spLocks noGrp="1"/>
          </p:cNvSpPr>
          <p:nvPr>
            <p:ph sz="quarter" idx="1"/>
          </p:nvPr>
        </p:nvSpPr>
        <p:spPr>
          <a:xfrm>
            <a:off x="609600" y="1589567"/>
            <a:ext cx="38862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844901" y="1589567"/>
            <a:ext cx="38862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8" name="Дата 7"/>
          <p:cNvSpPr>
            <a:spLocks noGrp="1"/>
          </p:cNvSpPr>
          <p:nvPr>
            <p:ph type="dt" sz="half" idx="15"/>
          </p:nvPr>
        </p:nvSpPr>
        <p:spPr/>
        <p:txBody>
          <a:bodyPr rtlCol="0"/>
          <a:lstStyle/>
          <a:p>
            <a:fld id="{5B106E36-FD25-4E2D-B0AA-010F637433A0}" type="datetimeFigureOut">
              <a:rPr lang="ru-RU" smtClean="0"/>
              <a:pPr/>
              <a:t>20.06.2018</a:t>
            </a:fld>
            <a:endParaRPr lang="ru-RU"/>
          </a:p>
        </p:txBody>
      </p:sp>
      <p:sp>
        <p:nvSpPr>
          <p:cNvPr id="10" name="Номер слайда 9"/>
          <p:cNvSpPr>
            <a:spLocks noGrp="1"/>
          </p:cNvSpPr>
          <p:nvPr>
            <p:ph type="sldNum" sz="quarter" idx="16"/>
          </p:nvPr>
        </p:nvSpPr>
        <p:spPr/>
        <p:txBody>
          <a:bodyPr rtlCol="0"/>
          <a:lstStyle/>
          <a:p>
            <a:fld id="{725C68B6-61C2-468F-89AB-4B9F7531AA68}" type="slidenum">
              <a:rPr lang="ru-RU" smtClean="0"/>
              <a:pPr/>
              <a:t>‹#›</a:t>
            </a:fld>
            <a:endParaRPr lang="ru-RU"/>
          </a:p>
        </p:txBody>
      </p:sp>
      <p:sp>
        <p:nvSpPr>
          <p:cNvPr id="12" name="Нижний колонтитул 11"/>
          <p:cNvSpPr>
            <a:spLocks noGrp="1"/>
          </p:cNvSpPr>
          <p:nvPr>
            <p:ph type="ftr" sz="quarter" idx="17"/>
          </p:nvPr>
        </p:nvSpPr>
        <p:spPr/>
        <p:txBody>
          <a:bodyPr rtlCol="0"/>
          <a:lstStyle/>
          <a:p>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3400" y="273050"/>
            <a:ext cx="8153400" cy="869950"/>
          </a:xfrm>
        </p:spPr>
        <p:txBody>
          <a:bodyPr anchor="ctr"/>
          <a:lstStyle>
            <a:lvl1pPr>
              <a:defRPr/>
            </a:lvl1pPr>
          </a:lstStyle>
          <a:p>
            <a:r>
              <a:rPr kumimoji="0" lang="ru-RU" smtClean="0"/>
              <a:t>Образец заголовка</a:t>
            </a:r>
            <a:endParaRPr kumimoji="0" lang="en-US"/>
          </a:p>
        </p:txBody>
      </p:sp>
      <p:sp>
        <p:nvSpPr>
          <p:cNvPr id="11" name="Содержимое 10"/>
          <p:cNvSpPr>
            <a:spLocks noGrp="1"/>
          </p:cNvSpPr>
          <p:nvPr>
            <p:ph sz="quarter" idx="2"/>
          </p:nvPr>
        </p:nvSpPr>
        <p:spPr>
          <a:xfrm>
            <a:off x="609600" y="2438400"/>
            <a:ext cx="3886200" cy="35814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800600" y="2438400"/>
            <a:ext cx="3886200" cy="35814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5"/>
          </p:nvPr>
        </p:nvSpPr>
        <p:spPr/>
        <p:txBody>
          <a:bodyPr rtlCol="0"/>
          <a:lstStyle/>
          <a:p>
            <a:fld id="{5B106E36-FD25-4E2D-B0AA-010F637433A0}" type="datetimeFigureOut">
              <a:rPr lang="ru-RU" smtClean="0"/>
              <a:pPr/>
              <a:t>20.06.2018</a:t>
            </a:fld>
            <a:endParaRPr lang="ru-RU"/>
          </a:p>
        </p:txBody>
      </p:sp>
      <p:sp>
        <p:nvSpPr>
          <p:cNvPr id="12" name="Номер слайда 11"/>
          <p:cNvSpPr>
            <a:spLocks noGrp="1"/>
          </p:cNvSpPr>
          <p:nvPr>
            <p:ph type="sldNum" sz="quarter" idx="16"/>
          </p:nvPr>
        </p:nvSpPr>
        <p:spPr/>
        <p:txBody>
          <a:bodyPr rtlCol="0"/>
          <a:lstStyle/>
          <a:p>
            <a:fld id="{725C68B6-61C2-468F-89AB-4B9F7531AA68}" type="slidenum">
              <a:rPr lang="ru-RU" smtClean="0"/>
              <a:pPr/>
              <a:t>‹#›</a:t>
            </a:fld>
            <a:endParaRPr lang="ru-RU"/>
          </a:p>
        </p:txBody>
      </p:sp>
      <p:sp>
        <p:nvSpPr>
          <p:cNvPr id="14" name="Нижний колонтитул 13"/>
          <p:cNvSpPr>
            <a:spLocks noGrp="1"/>
          </p:cNvSpPr>
          <p:nvPr>
            <p:ph type="ftr" sz="quarter" idx="17"/>
          </p:nvPr>
        </p:nvSpPr>
        <p:spPr/>
        <p:txBody>
          <a:bodyPr rtlCol="0"/>
          <a:lstStyle/>
          <a:p>
            <a:endParaRPr lang="ru-RU"/>
          </a:p>
        </p:txBody>
      </p:sp>
      <p:sp>
        <p:nvSpPr>
          <p:cNvPr id="16" name="Текст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5" name="Текст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lvl1pPr>
              <a:defRPr>
                <a:solidFill>
                  <a:srgbClr val="FFFFFF"/>
                </a:solidFill>
              </a:defRPr>
            </a:lvl1p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a:xfrm>
            <a:off x="0" y="6248400"/>
            <a:ext cx="533400" cy="381000"/>
          </a:xfrm>
        </p:spPr>
        <p:txBody>
          <a:bodyPr/>
          <a:lstStyle>
            <a:lvl1pPr>
              <a:defRPr>
                <a:solidFill>
                  <a:schemeClr val="tx2"/>
                </a:solidFill>
              </a:defRPr>
            </a:lvl1p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3050"/>
            <a:ext cx="8077200" cy="869950"/>
          </a:xfrm>
        </p:spPr>
        <p:txBody>
          <a:bodyPr anchor="ctr"/>
          <a:lstStyle>
            <a:lvl1pPr algn="l">
              <a:buNone/>
              <a:defRPr sz="4400" b="0"/>
            </a:lvl1p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lvl1pPr>
              <a:defRPr>
                <a:solidFill>
                  <a:srgbClr val="FFFFFF"/>
                </a:solidFill>
              </a:defRPr>
            </a:lvl1pPr>
          </a:lstStyle>
          <a:p>
            <a:fld id="{725C68B6-61C2-468F-89AB-4B9F7531AA68}" type="slidenum">
              <a:rPr lang="ru-RU" smtClean="0"/>
              <a:pPr/>
              <a:t>‹#›</a:t>
            </a:fld>
            <a:endParaRPr lang="ru-RU"/>
          </a:p>
        </p:txBody>
      </p:sp>
      <p:sp>
        <p:nvSpPr>
          <p:cNvPr id="3" name="Текст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9" name="Содержимое 8"/>
          <p:cNvSpPr>
            <a:spLocks noGrp="1"/>
          </p:cNvSpPr>
          <p:nvPr>
            <p:ph sz="quarter" idx="1"/>
          </p:nvPr>
        </p:nvSpPr>
        <p:spPr>
          <a:xfrm>
            <a:off x="2362200" y="1752600"/>
            <a:ext cx="6400800" cy="44196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3">
        <a:schemeClr val="bg2"/>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8" name="Прямоугольник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ru-RU" smtClean="0"/>
              <a:t>Образец заголовка</a:t>
            </a:r>
            <a:endParaRPr kumimoji="0" lang="en-US"/>
          </a:p>
        </p:txBody>
      </p:sp>
      <p:sp>
        <p:nvSpPr>
          <p:cNvPr id="11" name="Прямоугольник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Дата 11"/>
          <p:cNvSpPr>
            <a:spLocks noGrp="1"/>
          </p:cNvSpPr>
          <p:nvPr>
            <p:ph type="dt" sz="half" idx="10"/>
          </p:nvPr>
        </p:nvSpPr>
        <p:spPr>
          <a:xfrm>
            <a:off x="6248400" y="6248400"/>
            <a:ext cx="2667000" cy="365125"/>
          </a:xfrm>
        </p:spPr>
        <p:txBody>
          <a:bodyPr rtlCol="0"/>
          <a:lstStyle/>
          <a:p>
            <a:fld id="{5B106E36-FD25-4E2D-B0AA-010F637433A0}" type="datetimeFigureOut">
              <a:rPr lang="ru-RU" smtClean="0"/>
              <a:pPr/>
              <a:t>20.06.2018</a:t>
            </a:fld>
            <a:endParaRPr lang="ru-RU"/>
          </a:p>
        </p:txBody>
      </p:sp>
      <p:sp>
        <p:nvSpPr>
          <p:cNvPr id="13" name="Номер слайда 12"/>
          <p:cNvSpPr>
            <a:spLocks noGrp="1"/>
          </p:cNvSpPr>
          <p:nvPr>
            <p:ph type="sldNum" sz="quarter" idx="11"/>
          </p:nvPr>
        </p:nvSpPr>
        <p:spPr>
          <a:xfrm>
            <a:off x="0" y="4667249"/>
            <a:ext cx="1447800" cy="663578"/>
          </a:xfrm>
        </p:spPr>
        <p:txBody>
          <a:bodyPr rtlCol="0"/>
          <a:lstStyle>
            <a:lvl1pPr>
              <a:defRPr sz="2800"/>
            </a:lvl1pPr>
          </a:lstStyle>
          <a:p>
            <a:fld id="{725C68B6-61C2-468F-89AB-4B9F7531AA68}" type="slidenum">
              <a:rPr lang="ru-RU" smtClean="0"/>
              <a:pPr/>
              <a:t>‹#›</a:t>
            </a:fld>
            <a:endParaRPr lang="ru-RU"/>
          </a:p>
        </p:txBody>
      </p:sp>
      <p:sp>
        <p:nvSpPr>
          <p:cNvPr id="14" name="Нижний колонтитул 13"/>
          <p:cNvSpPr>
            <a:spLocks noGrp="1"/>
          </p:cNvSpPr>
          <p:nvPr>
            <p:ph type="ftr" sz="quarter" idx="12"/>
          </p:nvPr>
        </p:nvSpPr>
        <p:spPr>
          <a:xfrm>
            <a:off x="1600200" y="6248206"/>
            <a:ext cx="4572000" cy="365125"/>
          </a:xfrm>
        </p:spPr>
        <p:txBody>
          <a:bodyPr rtlCol="0"/>
          <a:lstStyle/>
          <a:p>
            <a:endParaRPr lang="ru-RU"/>
          </a:p>
        </p:txBody>
      </p:sp>
      <p:sp>
        <p:nvSpPr>
          <p:cNvPr id="3" name="Рисунок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ru-RU" smtClean="0"/>
              <a:t>Вставка рисунка</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bg>
      <p:bgRef idx="1001">
        <a:schemeClr val="bg1"/>
      </p:bgRef>
    </p:bg>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609600"/>
            <a:ext cx="2057400" cy="55165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609600"/>
            <a:ext cx="5562600" cy="5516564"/>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6553200" y="6248402"/>
            <a:ext cx="2209800" cy="365125"/>
          </a:xfrm>
        </p:spPr>
        <p:txBody>
          <a:bodyPr/>
          <a:lstStyle/>
          <a:p>
            <a:fld id="{5B106E36-FD25-4E2D-B0AA-010F637433A0}" type="datetimeFigureOut">
              <a:rPr lang="ru-RU" smtClean="0"/>
              <a:pPr/>
              <a:t>20.06.2018</a:t>
            </a:fld>
            <a:endParaRPr lang="ru-RU"/>
          </a:p>
        </p:txBody>
      </p:sp>
      <p:sp>
        <p:nvSpPr>
          <p:cNvPr id="5" name="Нижний колонтитул 4"/>
          <p:cNvSpPr>
            <a:spLocks noGrp="1"/>
          </p:cNvSpPr>
          <p:nvPr>
            <p:ph type="ftr" sz="quarter" idx="11"/>
          </p:nvPr>
        </p:nvSpPr>
        <p:spPr>
          <a:xfrm>
            <a:off x="457201" y="6248207"/>
            <a:ext cx="5573483" cy="365125"/>
          </a:xfrm>
        </p:spPr>
        <p:txBody>
          <a:bodyPr/>
          <a:lstStyle/>
          <a:p>
            <a:endParaRPr lang="ru-RU"/>
          </a:p>
        </p:txBody>
      </p:sp>
      <p:sp>
        <p:nvSpPr>
          <p:cNvPr id="7" name="Прямоугольник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Прямоугольник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Прямоугольник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Номер слайда 5"/>
          <p:cNvSpPr>
            <a:spLocks noGrp="1"/>
          </p:cNvSpPr>
          <p:nvPr>
            <p:ph type="sldNum" sz="quarter" idx="12"/>
          </p:nvPr>
        </p:nvSpPr>
        <p:spPr>
          <a:xfrm rot="5400000">
            <a:off x="5989638" y="144462"/>
            <a:ext cx="533400" cy="244476"/>
          </a:xfrm>
        </p:spPr>
        <p:txBody>
          <a:bodyPr/>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609600" y="228600"/>
            <a:ext cx="8153400" cy="990600"/>
          </a:xfrm>
          <a:prstGeom prst="rect">
            <a:avLst/>
          </a:prstGeom>
        </p:spPr>
        <p:txBody>
          <a:bodyPr vert="horz" anchor="ctr">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5B106E36-FD25-4E2D-B0AA-010F637433A0}" type="datetimeFigureOut">
              <a:rPr lang="ru-RU" smtClean="0"/>
              <a:pPr/>
              <a:t>20.06.2018</a:t>
            </a:fld>
            <a:endParaRPr lang="ru-RU"/>
          </a:p>
        </p:txBody>
      </p:sp>
      <p:sp>
        <p:nvSpPr>
          <p:cNvPr id="3" name="Нижний колонтитул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ru-RU"/>
          </a:p>
        </p:txBody>
      </p:sp>
      <p:sp>
        <p:nvSpPr>
          <p:cNvPr id="7" name="Прямоугольник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Номер слайда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lstStyle/>
          <a:p>
            <a:endParaRPr lang="ru-RU" i="1" dirty="0">
              <a:solidFill>
                <a:schemeClr val="bg1"/>
              </a:solidFill>
            </a:endParaRPr>
          </a:p>
        </p:txBody>
      </p:sp>
      <p:sp>
        <p:nvSpPr>
          <p:cNvPr id="4" name="Прямоугольник 3"/>
          <p:cNvSpPr/>
          <p:nvPr/>
        </p:nvSpPr>
        <p:spPr>
          <a:xfrm>
            <a:off x="-1483618" y="1916832"/>
            <a:ext cx="12320313" cy="1938992"/>
          </a:xfrm>
          <a:prstGeom prst="rect">
            <a:avLst/>
          </a:prstGeom>
          <a:noFill/>
        </p:spPr>
        <p:txBody>
          <a:bodyPr wrap="squar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ru-RU" sz="4000" b="1" cap="none" spc="150" dirty="0" smtClean="0">
                <a:ln w="11430"/>
                <a:solidFill>
                  <a:srgbClr val="F8F8F8"/>
                </a:solidFill>
                <a:effectLst>
                  <a:outerShdw blurRad="25400" algn="tl" rotWithShape="0">
                    <a:srgbClr val="000000">
                      <a:alpha val="43000"/>
                    </a:srgbClr>
                  </a:outerShdw>
                </a:effectLst>
              </a:rPr>
              <a:t>Административный штраф</a:t>
            </a:r>
          </a:p>
          <a:p>
            <a:pPr algn="ctr"/>
            <a:r>
              <a:rPr lang="ru-RU" sz="4000" b="1" cap="none" spc="150" dirty="0" smtClean="0">
                <a:ln w="11430"/>
                <a:solidFill>
                  <a:srgbClr val="F8F8F8"/>
                </a:solidFill>
                <a:effectLst>
                  <a:outerShdw blurRad="25400" algn="tl" rotWithShape="0">
                    <a:srgbClr val="000000">
                      <a:alpha val="43000"/>
                    </a:srgbClr>
                  </a:outerShdw>
                </a:effectLst>
              </a:rPr>
              <a:t> и</a:t>
            </a:r>
          </a:p>
          <a:p>
            <a:pPr algn="ctr"/>
            <a:r>
              <a:rPr lang="ru-RU" sz="4000" b="1" cap="none" spc="150" dirty="0" smtClean="0">
                <a:ln w="11430"/>
                <a:solidFill>
                  <a:srgbClr val="F8F8F8"/>
                </a:solidFill>
                <a:effectLst>
                  <a:outerShdw blurRad="25400" algn="tl" rotWithShape="0">
                    <a:srgbClr val="000000">
                      <a:alpha val="43000"/>
                    </a:srgbClr>
                  </a:outerShdw>
                </a:effectLst>
              </a:rPr>
              <a:t> административное предупреждение</a:t>
            </a:r>
            <a:endParaRPr lang="ru-RU" sz="4000" b="1" cap="none" spc="150" dirty="0">
              <a:ln w="11430"/>
              <a:solidFill>
                <a:srgbClr val="F8F8F8"/>
              </a:solidFill>
              <a:effectLst>
                <a:outerShdw blurRad="25400" algn="tl" rotWithShape="0">
                  <a:srgbClr val="000000">
                    <a:alpha val="43000"/>
                  </a:srgbClr>
                </a:outerShd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3600" b="1" i="1" u="sng" dirty="0" smtClean="0">
                <a:solidFill>
                  <a:schemeClr val="tx1">
                    <a:lumMod val="95000"/>
                    <a:lumOff val="5000"/>
                  </a:schemeClr>
                </a:solidFill>
              </a:rPr>
              <a:t>Виды административных наказаний</a:t>
            </a:r>
            <a:endParaRPr lang="ru-RU" sz="3600" b="1" dirty="0">
              <a:solidFill>
                <a:schemeClr val="tx1">
                  <a:lumMod val="95000"/>
                  <a:lumOff val="5000"/>
                </a:schemeClr>
              </a:solidFill>
            </a:endParaRPr>
          </a:p>
        </p:txBody>
      </p:sp>
      <p:sp>
        <p:nvSpPr>
          <p:cNvPr id="3" name="Содержимое 2"/>
          <p:cNvSpPr>
            <a:spLocks noGrp="1"/>
          </p:cNvSpPr>
          <p:nvPr>
            <p:ph sz="quarter" idx="1"/>
          </p:nvPr>
        </p:nvSpPr>
        <p:spPr>
          <a:xfrm>
            <a:off x="0" y="1500174"/>
            <a:ext cx="9144000" cy="5357826"/>
          </a:xfrm>
        </p:spPr>
        <p:txBody>
          <a:bodyPr>
            <a:normAutofit lnSpcReduction="10000"/>
          </a:bodyPr>
          <a:lstStyle/>
          <a:p>
            <a:r>
              <a:rPr lang="ru-RU" sz="3600" b="1" u="sng" dirty="0" smtClean="0"/>
              <a:t>Административное наказание </a:t>
            </a:r>
            <a:r>
              <a:rPr lang="ru-RU" sz="3600" dirty="0" smtClean="0"/>
              <a:t>– это мера ответственности, применяемая в установленном законом порядке к лицу, совершившему административное правонарушение.</a:t>
            </a:r>
          </a:p>
          <a:p>
            <a:r>
              <a:rPr lang="ru-RU" sz="3000" b="1" u="sng" dirty="0" smtClean="0"/>
              <a:t>Административная ответственность</a:t>
            </a:r>
            <a:r>
              <a:rPr lang="ru-RU" sz="3000" b="1" dirty="0" smtClean="0"/>
              <a:t> </a:t>
            </a:r>
            <a:r>
              <a:rPr lang="ru-RU" sz="3000" dirty="0" smtClean="0"/>
              <a:t>– вид юридической ответственности, которая выражается в применении компетентными органами административного наказания к лицу, совершившему административное правонарушение.</a:t>
            </a:r>
          </a:p>
          <a:p>
            <a:pPr>
              <a:buNone/>
            </a:pPr>
            <a:r>
              <a:rPr lang="ru-RU" sz="3000" dirty="0" smtClean="0"/>
              <a: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1428736"/>
            <a:ext cx="9144000" cy="5429264"/>
          </a:xfrm>
        </p:spPr>
        <p:txBody>
          <a:bodyPr>
            <a:normAutofit/>
          </a:bodyPr>
          <a:lstStyle/>
          <a:p>
            <a:r>
              <a:rPr lang="ru-RU" sz="4000" b="1" u="sng" dirty="0" smtClean="0"/>
              <a:t>Административный штраф </a:t>
            </a:r>
            <a:r>
              <a:rPr lang="ru-RU" sz="2400" dirty="0" smtClean="0"/>
              <a:t>— </a:t>
            </a:r>
            <a:r>
              <a:rPr lang="ru-RU" sz="2800" dirty="0" smtClean="0"/>
              <a:t>это денежный начет на физическое или юридическое лицо, совершившее административное правонарушение. Будучи наказанием имущественного характера, он достаточно эффективен, наиболее распространен и может применяться только в качестве основного административного наказания. </a:t>
            </a:r>
          </a:p>
          <a:p>
            <a:r>
              <a:rPr lang="ru-RU" sz="2800" dirty="0" smtClean="0"/>
              <a:t>Штраф предусматривается практически всеми статьями Особенной части </a:t>
            </a:r>
            <a:r>
              <a:rPr lang="ru-RU" sz="2800" dirty="0" err="1" smtClean="0"/>
              <a:t>КоАП</a:t>
            </a:r>
            <a:r>
              <a:rPr lang="ru-RU" sz="2800" dirty="0" smtClean="0"/>
              <a:t> РФ и соответствующими статьями законов субъектов РФ об административных правонарушениях. </a:t>
            </a:r>
          </a:p>
          <a:p>
            <a:endParaRPr lang="ru-RU" sz="2800"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357166"/>
            <a:ext cx="8408890" cy="862034"/>
          </a:xfrm>
        </p:spPr>
        <p:txBody>
          <a:bodyPr>
            <a:normAutofit fontScale="90000"/>
          </a:bodyPr>
          <a:lstStyle/>
          <a:p>
            <a:r>
              <a:rPr lang="ru-RU" sz="3600" u="sng" dirty="0" smtClean="0"/>
              <a:t>Административный штраф может выражаться в величине, кратной: </a:t>
            </a:r>
            <a:r>
              <a:rPr lang="ru-RU" dirty="0" smtClean="0"/>
              <a:t/>
            </a:r>
            <a:br>
              <a:rPr lang="ru-RU" dirty="0" smtClean="0"/>
            </a:br>
            <a:endParaRPr lang="ru-RU" dirty="0"/>
          </a:p>
        </p:txBody>
      </p:sp>
      <p:sp>
        <p:nvSpPr>
          <p:cNvPr id="3" name="Содержимое 2"/>
          <p:cNvSpPr>
            <a:spLocks noGrp="1"/>
          </p:cNvSpPr>
          <p:nvPr>
            <p:ph sz="quarter" idx="1"/>
          </p:nvPr>
        </p:nvSpPr>
        <p:spPr>
          <a:xfrm>
            <a:off x="0" y="1500174"/>
            <a:ext cx="9144000" cy="5357826"/>
          </a:xfrm>
        </p:spPr>
        <p:txBody>
          <a:bodyPr>
            <a:noAutofit/>
          </a:bodyPr>
          <a:lstStyle/>
          <a:p>
            <a:r>
              <a:rPr lang="ru-RU" sz="2800" dirty="0" smtClean="0"/>
              <a:t>минимальному размеру оплаты труда (без учета районных коэффициентов), установленному федеральным законом; </a:t>
            </a:r>
          </a:p>
          <a:p>
            <a:r>
              <a:rPr lang="ru-RU" sz="2800" dirty="0" smtClean="0"/>
              <a:t>стоимости предмета административного правонарушения на момент окончания или пресечения административного правонарушения; </a:t>
            </a:r>
          </a:p>
          <a:p>
            <a:r>
              <a:rPr lang="ru-RU" sz="2800" dirty="0" smtClean="0"/>
              <a:t>сумме неуплаченных налогов, сборов, подлежащих уплате на момент окончания или пресечения административного правонарушения, либо сумме незаконной валютной операции, либо сумме неуплаченного административного штрафа.</a:t>
            </a:r>
          </a:p>
          <a:p>
            <a:endParaRPr lang="ru-RU" sz="2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p:txBody>
          <a:bodyPr>
            <a:normAutofit lnSpcReduction="10000"/>
          </a:bodyPr>
          <a:lstStyle/>
          <a:p>
            <a:pPr fontAlgn="base"/>
            <a:r>
              <a:rPr lang="ru-RU" dirty="0">
                <a:solidFill>
                  <a:srgbClr val="000000"/>
                </a:solidFill>
                <a:latin typeface="Times New Roman"/>
              </a:rPr>
              <a:t>Под административным штрафом принято понимать денежное взыскание, которое обязано уплатить правонарушитель в случае нарушения предписаний закона.</a:t>
            </a:r>
          </a:p>
          <a:p>
            <a:pPr fontAlgn="base"/>
            <a:r>
              <a:rPr lang="ru-RU" dirty="0">
                <a:solidFill>
                  <a:srgbClr val="000000"/>
                </a:solidFill>
                <a:latin typeface="Times New Roman"/>
              </a:rPr>
              <a:t>Административный штраф выносится только в российской валюте, то есть рублях.</a:t>
            </a:r>
          </a:p>
          <a:p>
            <a:pPr fontAlgn="base"/>
            <a:r>
              <a:rPr lang="ru-RU" dirty="0">
                <a:solidFill>
                  <a:srgbClr val="000000"/>
                </a:solidFill>
                <a:latin typeface="Times New Roman"/>
              </a:rPr>
              <a:t>По смыслу статьи об административном наказании, штраф имеет градации для отдельных категорий субъектов и лиц, обладающих специальным статусом.</a:t>
            </a:r>
          </a:p>
          <a:p>
            <a:endParaRPr lang="ru-RU" dirty="0"/>
          </a:p>
        </p:txBody>
      </p:sp>
    </p:spTree>
    <p:extLst>
      <p:ext uri="{BB962C8B-B14F-4D97-AF65-F5344CB8AC3E}">
        <p14:creationId xmlns:p14="http://schemas.microsoft.com/office/powerpoint/2010/main" val="2092566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p:txBody>
          <a:bodyPr>
            <a:normAutofit fontScale="92500" lnSpcReduction="10000"/>
          </a:bodyPr>
          <a:lstStyle/>
          <a:p>
            <a:pPr fontAlgn="base"/>
            <a:r>
              <a:rPr lang="ru-RU" dirty="0">
                <a:solidFill>
                  <a:srgbClr val="000000"/>
                </a:solidFill>
                <a:latin typeface="Times New Roman"/>
              </a:rPr>
              <a:t>По сравнению с остальными административными наказаниями штраф, является наиболее мягким наказанием и связан с компенсацией вреда, причиненного потерпевшему. В роли потерпевшего не всегда выступает гражданин. Зачастую потерпевшим является общество или государство.</a:t>
            </a:r>
          </a:p>
          <a:p>
            <a:pPr fontAlgn="base"/>
            <a:r>
              <a:rPr lang="ru-RU" dirty="0">
                <a:solidFill>
                  <a:srgbClr val="000000"/>
                </a:solidFill>
                <a:latin typeface="Times New Roman"/>
              </a:rPr>
              <a:t>Государство выступает потерпевшим, когда правонарушитель нарушает правила поведения, запреты и предписания, установленные в законах государства. Поэтому денежное взыскание взимается в доход государства.</a:t>
            </a:r>
          </a:p>
          <a:p>
            <a:endParaRPr lang="ru-RU" dirty="0"/>
          </a:p>
        </p:txBody>
      </p:sp>
    </p:spTree>
    <p:extLst>
      <p:ext uri="{BB962C8B-B14F-4D97-AF65-F5344CB8AC3E}">
        <p14:creationId xmlns:p14="http://schemas.microsoft.com/office/powerpoint/2010/main" val="19172832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a:t>Размер административного штрафа</a:t>
            </a:r>
          </a:p>
        </p:txBody>
      </p:sp>
      <p:sp>
        <p:nvSpPr>
          <p:cNvPr id="3" name="Объект 2"/>
          <p:cNvSpPr>
            <a:spLocks noGrp="1"/>
          </p:cNvSpPr>
          <p:nvPr>
            <p:ph sz="quarter" idx="1"/>
          </p:nvPr>
        </p:nvSpPr>
        <p:spPr/>
        <p:txBody>
          <a:bodyPr>
            <a:normAutofit fontScale="85000" lnSpcReduction="20000"/>
          </a:bodyPr>
          <a:lstStyle/>
          <a:p>
            <a:pPr fontAlgn="base"/>
            <a:r>
              <a:rPr lang="ru-RU" dirty="0">
                <a:solidFill>
                  <a:srgbClr val="000000"/>
                </a:solidFill>
                <a:latin typeface="Times New Roman"/>
              </a:rPr>
              <a:t>По административному законодательству установлена минимальная сумма штрафом, которая ровна ста рублям. За отдельные правонарушения установлен иной минимум штрафа, например, за правонарушения в области безопасности движения. Ранее штраф выражался кратным минимальному размеру оплаты труда.</a:t>
            </a:r>
          </a:p>
          <a:p>
            <a:pPr fontAlgn="base"/>
            <a:r>
              <a:rPr lang="ru-RU" dirty="0">
                <a:solidFill>
                  <a:srgbClr val="000000"/>
                </a:solidFill>
                <a:latin typeface="Times New Roman"/>
              </a:rPr>
              <a:t>Однако, иногда размер штрафа имеет кратность стоимости предмета деяния или той суммы, которую правонарушитель утаивает, например, неуплата налогов. Кратность суммы штрафа, может также применяться за деяние, сопровождающееся с реализацией товара полученного неправомерным путем.</a:t>
            </a:r>
          </a:p>
          <a:p>
            <a:endParaRPr lang="ru-RU" dirty="0"/>
          </a:p>
        </p:txBody>
      </p:sp>
    </p:spTree>
    <p:extLst>
      <p:ext uri="{BB962C8B-B14F-4D97-AF65-F5344CB8AC3E}">
        <p14:creationId xmlns:p14="http://schemas.microsoft.com/office/powerpoint/2010/main" val="10017967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p:txBody>
          <a:bodyPr>
            <a:normAutofit fontScale="55000" lnSpcReduction="20000"/>
          </a:bodyPr>
          <a:lstStyle/>
          <a:p>
            <a:pPr fontAlgn="base"/>
            <a:r>
              <a:rPr lang="ru-RU" sz="3200" dirty="0">
                <a:solidFill>
                  <a:srgbClr val="000000"/>
                </a:solidFill>
                <a:latin typeface="Times New Roman"/>
              </a:rPr>
              <a:t>Для отдельных правонарушителей штраф устанавливается в следующих размерах:</a:t>
            </a:r>
          </a:p>
          <a:p>
            <a:pPr fontAlgn="base">
              <a:buFont typeface="Arial"/>
              <a:buChar char="•"/>
            </a:pPr>
            <a:r>
              <a:rPr lang="ru-RU" sz="3200" dirty="0">
                <a:solidFill>
                  <a:srgbClr val="000000"/>
                </a:solidFill>
                <a:latin typeface="Times New Roman"/>
              </a:rPr>
              <a:t>Для граждан штраф налагается в сумме не более пяти тысяч, рублей, за исключением тех статей, которые предусматривают больший размер, например, за нарушение гражданином права на свободу совести другого гражданина, за которое предусмотрен штраф до 30 тысяч рублей</a:t>
            </a:r>
          </a:p>
          <a:p>
            <a:pPr fontAlgn="base">
              <a:buFont typeface="Arial"/>
              <a:buChar char="•"/>
            </a:pPr>
            <a:r>
              <a:rPr lang="ru-RU" sz="3200" dirty="0">
                <a:solidFill>
                  <a:srgbClr val="000000"/>
                </a:solidFill>
                <a:latin typeface="Times New Roman"/>
              </a:rPr>
              <a:t>Для должностных лиц установлен максимальный размер равный 50 тысяч рублей, за исключением тех составов правонарушения, где сумма выше, например, за неисполнение запретов по выполнению работ вблизи магистральных трубопроводов, за которое предусмотрено до 800 тысяч рублей</a:t>
            </a:r>
          </a:p>
          <a:p>
            <a:pPr fontAlgn="base">
              <a:buFont typeface="Arial"/>
              <a:buChar char="•"/>
            </a:pPr>
            <a:r>
              <a:rPr lang="ru-RU" sz="3200" dirty="0">
                <a:solidFill>
                  <a:srgbClr val="000000"/>
                </a:solidFill>
                <a:latin typeface="Times New Roman"/>
              </a:rPr>
              <a:t>Для юридических лиц, это сумма не более одного миллиона рублей, за исключением статей, которые предусматривают иной размер, например, бездействие организации в случае правонарушения, посягающего на особо ценные объекты культурного наследия, за которое предусмотрен штраф 60 миллионов рублей</a:t>
            </a:r>
          </a:p>
          <a:p>
            <a:endParaRPr lang="ru-RU" dirty="0"/>
          </a:p>
        </p:txBody>
      </p:sp>
    </p:spTree>
    <p:extLst>
      <p:ext uri="{BB962C8B-B14F-4D97-AF65-F5344CB8AC3E}">
        <p14:creationId xmlns:p14="http://schemas.microsoft.com/office/powerpoint/2010/main" val="39223430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fontAlgn="base"/>
            <a:r>
              <a:rPr lang="ru-RU" sz="3100" dirty="0">
                <a:latin typeface="Alike Angular"/>
              </a:rPr>
              <a:t>Исполнение постановления о наложении административного штрафа</a:t>
            </a:r>
            <a:r>
              <a:rPr lang="ru-RU" dirty="0">
                <a:latin typeface="Alike Angular"/>
              </a:rPr>
              <a:t/>
            </a:r>
            <a:br>
              <a:rPr lang="ru-RU" dirty="0">
                <a:latin typeface="Alike Angular"/>
              </a:rPr>
            </a:br>
            <a:endParaRPr lang="ru-RU" dirty="0"/>
          </a:p>
        </p:txBody>
      </p:sp>
      <p:sp>
        <p:nvSpPr>
          <p:cNvPr id="3" name="Объект 2"/>
          <p:cNvSpPr>
            <a:spLocks noGrp="1"/>
          </p:cNvSpPr>
          <p:nvPr>
            <p:ph sz="quarter" idx="1"/>
          </p:nvPr>
        </p:nvSpPr>
        <p:spPr/>
        <p:txBody>
          <a:bodyPr>
            <a:normAutofit fontScale="77500" lnSpcReduction="20000"/>
          </a:bodyPr>
          <a:lstStyle/>
          <a:p>
            <a:pPr fontAlgn="base"/>
            <a:r>
              <a:rPr lang="ru-RU" dirty="0" smtClean="0">
                <a:solidFill>
                  <a:srgbClr val="000000"/>
                </a:solidFill>
                <a:latin typeface="Times New Roman"/>
              </a:rPr>
              <a:t>Для </a:t>
            </a:r>
            <a:r>
              <a:rPr lang="ru-RU" dirty="0">
                <a:solidFill>
                  <a:srgbClr val="000000"/>
                </a:solidFill>
                <a:latin typeface="Times New Roman"/>
              </a:rPr>
              <a:t>исполнения штрафа, лицу дается определенное время на его уплату. Срок на уплату составляет 60 дней с того момента когда вступило в законную силу постановление о штрафе. Постановление вступает в силу по истечении 10 дней, которые даются на его обжалование. Итого правонарушителю дается время на уплату штрафа 70 дней.</a:t>
            </a:r>
          </a:p>
          <a:p>
            <a:pPr fontAlgn="base"/>
            <a:r>
              <a:rPr lang="ru-RU" dirty="0">
                <a:solidFill>
                  <a:srgbClr val="000000"/>
                </a:solidFill>
                <a:latin typeface="Times New Roman"/>
              </a:rPr>
              <a:t>Если гражданин его не оплатит по истечении 70 дней, то может быть применена санкция, согласно которой гражданин уплачивает штраф в двойном размере или привлекается на 15 суток ареста.</a:t>
            </a:r>
          </a:p>
          <a:p>
            <a:pPr fontAlgn="base"/>
            <a:r>
              <a:rPr lang="ru-RU" dirty="0">
                <a:solidFill>
                  <a:srgbClr val="000000"/>
                </a:solidFill>
                <a:latin typeface="Times New Roman"/>
              </a:rPr>
              <a:t>Постановление можно не исполнять, в том числе не оплачивать штраф, если оно было приведено к исполнению по истечению двух лет, с того момента когда вступило в силу.</a:t>
            </a:r>
          </a:p>
          <a:p>
            <a:r>
              <a:rPr lang="ru-RU" dirty="0"/>
              <a:t/>
            </a:r>
            <a:br>
              <a:rPr lang="ru-RU" dirty="0"/>
            </a:br>
            <a:endParaRPr lang="ru-RU" dirty="0"/>
          </a:p>
        </p:txBody>
      </p:sp>
    </p:spTree>
    <p:extLst>
      <p:ext uri="{BB962C8B-B14F-4D97-AF65-F5344CB8AC3E}">
        <p14:creationId xmlns:p14="http://schemas.microsoft.com/office/powerpoint/2010/main" val="5526053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2900" b="1" dirty="0">
                <a:solidFill>
                  <a:srgbClr val="000000"/>
                </a:solidFill>
                <a:latin typeface="Arial"/>
                <a:ea typeface="+mn-ea"/>
                <a:cs typeface="+mn-cs"/>
              </a:rPr>
              <a:t>Предупреждение</a:t>
            </a:r>
            <a:r>
              <a:rPr lang="ru-RU" sz="2900" dirty="0">
                <a:solidFill>
                  <a:srgbClr val="000000"/>
                </a:solidFill>
                <a:latin typeface="Arial"/>
                <a:ea typeface="+mn-ea"/>
                <a:cs typeface="+mn-cs"/>
              </a:rPr>
              <a:t> </a:t>
            </a:r>
            <a:endParaRPr lang="ru-RU" dirty="0"/>
          </a:p>
        </p:txBody>
      </p:sp>
      <p:sp>
        <p:nvSpPr>
          <p:cNvPr id="3" name="Объект 2"/>
          <p:cNvSpPr>
            <a:spLocks noGrp="1"/>
          </p:cNvSpPr>
          <p:nvPr>
            <p:ph sz="quarter" idx="1"/>
          </p:nvPr>
        </p:nvSpPr>
        <p:spPr/>
        <p:txBody>
          <a:bodyPr/>
          <a:lstStyle/>
          <a:p>
            <a:r>
              <a:rPr lang="ru-RU" dirty="0" smtClean="0">
                <a:solidFill>
                  <a:srgbClr val="000000"/>
                </a:solidFill>
                <a:latin typeface="Arial"/>
              </a:rPr>
              <a:t>— </a:t>
            </a:r>
            <a:r>
              <a:rPr lang="ru-RU" dirty="0">
                <a:solidFill>
                  <a:srgbClr val="000000"/>
                </a:solidFill>
                <a:latin typeface="Arial"/>
              </a:rPr>
              <a:t>мера административного наказания, выраженная в официальном порицании физического или юридического лица. Предупреждение выносится в письменной форме.</a:t>
            </a:r>
            <a:endParaRPr lang="ru-RU" dirty="0"/>
          </a:p>
        </p:txBody>
      </p:sp>
    </p:spTree>
    <p:extLst>
      <p:ext uri="{BB962C8B-B14F-4D97-AF65-F5344CB8AC3E}">
        <p14:creationId xmlns:p14="http://schemas.microsoft.com/office/powerpoint/2010/main" val="39011258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p:txBody>
          <a:bodyPr>
            <a:normAutofit fontScale="85000" lnSpcReduction="20000"/>
          </a:bodyPr>
          <a:lstStyle/>
          <a:p>
            <a:r>
              <a:rPr lang="ru-RU" dirty="0">
                <a:solidFill>
                  <a:srgbClr val="000000"/>
                </a:solidFill>
                <a:latin typeface="Arial"/>
              </a:rPr>
              <a:t>Предупреждение как меру административного наказания не следует путать с предупреждением как мерой административного пресечения. Устные предупреждения, которые в качестве меры административного пресечения должностные лица делают гражданам или организациям, не считаются административными наказаниями. Точно так же не являются наказаниями письменные предупреждения (предписания, предостережения), которые направляются гражданам и организациям, но при этом не выносится постановление о назначении административного наказания.</a:t>
            </a:r>
            <a:endParaRPr lang="ru-RU" dirty="0"/>
          </a:p>
        </p:txBody>
      </p:sp>
    </p:spTree>
    <p:extLst>
      <p:ext uri="{BB962C8B-B14F-4D97-AF65-F5344CB8AC3E}">
        <p14:creationId xmlns:p14="http://schemas.microsoft.com/office/powerpoint/2010/main" val="27444004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p:txBody>
          <a:bodyPr/>
          <a:lstStyle/>
          <a:p>
            <a:r>
              <a:rPr lang="ru-RU" dirty="0">
                <a:solidFill>
                  <a:srgbClr val="000000"/>
                </a:solidFill>
                <a:latin typeface="Arial"/>
              </a:rPr>
              <a:t>Предупреждение как мера административного наказания всегда назначается путем вынесения соответствующего письменного постановления и вручения (либо направления) копии постановления лицу, привлеченному к административной ответственности, или его законному представителю</a:t>
            </a:r>
            <a:endParaRPr lang="ru-RU" dirty="0"/>
          </a:p>
        </p:txBody>
      </p:sp>
    </p:spTree>
    <p:extLst>
      <p:ext uri="{BB962C8B-B14F-4D97-AF65-F5344CB8AC3E}">
        <p14:creationId xmlns:p14="http://schemas.microsoft.com/office/powerpoint/2010/main" val="10074765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404664"/>
            <a:ext cx="8153400" cy="990600"/>
          </a:xfrm>
        </p:spPr>
        <p:txBody>
          <a:bodyPr>
            <a:normAutofit fontScale="90000"/>
          </a:bodyPr>
          <a:lstStyle/>
          <a:p>
            <a:pPr marL="320040" lvl="0" indent="-320040">
              <a:spcBef>
                <a:spcPts val="700"/>
              </a:spcBef>
            </a:pPr>
            <a:r>
              <a:rPr lang="ru-RU" sz="3100" dirty="0">
                <a:solidFill>
                  <a:srgbClr val="000000"/>
                </a:solidFill>
                <a:latin typeface="Arial"/>
                <a:ea typeface="+mn-ea"/>
                <a:cs typeface="+mn-cs"/>
              </a:rPr>
              <a:t>Административное наказание в виде предупреждения выносится:</a:t>
            </a:r>
            <a:r>
              <a:rPr lang="ru-RU" sz="2200" dirty="0">
                <a:solidFill>
                  <a:srgbClr val="000000"/>
                </a:solidFill>
                <a:latin typeface="Arial"/>
                <a:ea typeface="+mn-ea"/>
                <a:cs typeface="+mn-cs"/>
              </a:rPr>
              <a:t/>
            </a:r>
            <a:br>
              <a:rPr lang="ru-RU" sz="2200" dirty="0">
                <a:solidFill>
                  <a:srgbClr val="000000"/>
                </a:solidFill>
                <a:latin typeface="Arial"/>
                <a:ea typeface="+mn-ea"/>
                <a:cs typeface="+mn-cs"/>
              </a:rPr>
            </a:br>
            <a:endParaRPr lang="ru-RU" dirty="0"/>
          </a:p>
        </p:txBody>
      </p:sp>
      <p:sp>
        <p:nvSpPr>
          <p:cNvPr id="3" name="Объект 2"/>
          <p:cNvSpPr>
            <a:spLocks noGrp="1"/>
          </p:cNvSpPr>
          <p:nvPr>
            <p:ph sz="quarter" idx="1"/>
          </p:nvPr>
        </p:nvSpPr>
        <p:spPr/>
        <p:txBody>
          <a:bodyPr>
            <a:normAutofit fontScale="85000" lnSpcReduction="20000"/>
          </a:bodyPr>
          <a:lstStyle/>
          <a:p>
            <a:r>
              <a:rPr lang="ru-RU" dirty="0" smtClean="0">
                <a:solidFill>
                  <a:srgbClr val="000000"/>
                </a:solidFill>
                <a:latin typeface="Arial"/>
              </a:rPr>
              <a:t>1</a:t>
            </a:r>
            <a:r>
              <a:rPr lang="ru-RU" dirty="0">
                <a:solidFill>
                  <a:srgbClr val="000000"/>
                </a:solidFill>
                <a:latin typeface="Arial"/>
              </a:rPr>
              <a:t>) за впервые совершенные административные правонарушения;</a:t>
            </a:r>
          </a:p>
          <a:p>
            <a:r>
              <a:rPr lang="ru-RU" dirty="0">
                <a:solidFill>
                  <a:srgbClr val="000000"/>
                </a:solidFill>
                <a:latin typeface="Arial"/>
              </a:rPr>
              <a:t>2) при отсутствии причинения вреда или возникновения угрозы причинения вреда жизни и здоровью людей, объектам животного и растительного мира, окружающей среде, объектам культурного наследия (памятникам истории и культуры) народов Российской Федерации, безопасности государства, угрозы чрезвычайных ситуаций природного и техногенного характера;</a:t>
            </a:r>
          </a:p>
          <a:p>
            <a:r>
              <a:rPr lang="ru-RU" dirty="0">
                <a:solidFill>
                  <a:srgbClr val="000000"/>
                </a:solidFill>
                <a:latin typeface="Arial"/>
              </a:rPr>
              <a:t>3) при отсутствии имущественного ущерба.</a:t>
            </a:r>
          </a:p>
          <a:p>
            <a:r>
              <a:rPr lang="ru-RU" dirty="0"/>
              <a:t/>
            </a:r>
            <a:br>
              <a:rPr lang="ru-RU" dirty="0"/>
            </a:br>
            <a:endParaRPr lang="ru-RU" dirty="0"/>
          </a:p>
        </p:txBody>
      </p:sp>
    </p:spTree>
    <p:extLst>
      <p:ext uri="{BB962C8B-B14F-4D97-AF65-F5344CB8AC3E}">
        <p14:creationId xmlns:p14="http://schemas.microsoft.com/office/powerpoint/2010/main" val="24565663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2637490"/>
            <a:ext cx="4645868" cy="3583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653153" y="980728"/>
            <a:ext cx="7879016" cy="923330"/>
          </a:xfrm>
          <a:prstGeom prst="rect">
            <a:avLst/>
          </a:prstGeom>
          <a:noFill/>
        </p:spPr>
        <p:txBody>
          <a:bodyPr wrap="none" lIns="91440" tIns="45720" rIns="91440" bIns="45720">
            <a:spAutoFit/>
          </a:bodyPr>
          <a:lstStyle/>
          <a:p>
            <a:pPr algn="ctr"/>
            <a:r>
              <a:rPr lang="ru-RU"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Спасибо за внимание!</a:t>
            </a:r>
            <a:endParaRPr lang="ru-RU"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extLst>
      <p:ext uri="{BB962C8B-B14F-4D97-AF65-F5344CB8AC3E}">
        <p14:creationId xmlns:p14="http://schemas.microsoft.com/office/powerpoint/2010/main" val="360978890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Обычная">
  <a:themeElements>
    <a:clrScheme name="Начальная">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Обычная">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Обычная">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103</TotalTime>
  <Words>820</Words>
  <Application>Microsoft Office PowerPoint</Application>
  <PresentationFormat>Экран (4:3)</PresentationFormat>
  <Paragraphs>40</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Обычная</vt:lpstr>
      <vt:lpstr>Презентация PowerPoint</vt:lpstr>
      <vt:lpstr>Виды административных наказаний</vt:lpstr>
      <vt:lpstr>Презентация PowerPoint</vt:lpstr>
      <vt:lpstr>Административный штраф может выражаться в величине, кратной:  </vt:lpstr>
      <vt:lpstr>Презентация PowerPoint</vt:lpstr>
      <vt:lpstr>Презентация PowerPoint</vt:lpstr>
      <vt:lpstr>Размер административного штрафа</vt:lpstr>
      <vt:lpstr>Презентация PowerPoint</vt:lpstr>
      <vt:lpstr>Исполнение постановления о наложении административного штрафа </vt:lpstr>
      <vt:lpstr>Предупреждение </vt:lpstr>
      <vt:lpstr>Презентация PowerPoint</vt:lpstr>
      <vt:lpstr>Презентация PowerPoint</vt:lpstr>
      <vt:lpstr>Административное наказание в виде предупреждения выносится: </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Виды административных наказаний</dc:title>
  <dc:creator>Екатерина Варакина</dc:creator>
  <cp:lastModifiedBy>kassir</cp:lastModifiedBy>
  <cp:revision>15</cp:revision>
  <dcterms:modified xsi:type="dcterms:W3CDTF">2018-06-20T11:08:26Z</dcterms:modified>
</cp:coreProperties>
</file>