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8" r:id="rId7"/>
    <p:sldId id="260" r:id="rId8"/>
    <p:sldId id="261" r:id="rId9"/>
    <p:sldId id="262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-72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4191" y="779214"/>
            <a:ext cx="10993549" cy="1475013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Суть деятельности </a:t>
            </a:r>
            <a:r>
              <a:rPr lang="ru-RU" sz="40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Роспотребнадзора</a:t>
            </a:r>
            <a:r>
              <a:rPr lang="ru-RU" sz="40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4F81BD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4F81BD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96634" y="2394011"/>
            <a:ext cx="3851106" cy="590321"/>
          </a:xfrm>
        </p:spPr>
        <p:txBody>
          <a:bodyPr>
            <a:normAutofit/>
          </a:bodyPr>
          <a:lstStyle/>
          <a:p>
            <a:pPr algn="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s://cdn.riastatic.com/photosnew/general/adv_photos/okazyvaem-yurydycheskuyu-pomoshch-v-ekonomyko-khozyaystvennoy-deyatelnosty-v-sfere-medytsynskoy-praktyky-poluchenye__51489557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7" t="17153" r="4844" b="17569"/>
          <a:stretch/>
        </p:blipFill>
        <p:spPr bwMode="auto">
          <a:xfrm>
            <a:off x="4991099" y="3263900"/>
            <a:ext cx="6456641" cy="295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0-tub-ru.yandex.net/i?id=b50e8375290e96328f97b777a4c70bd5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4" y="3263900"/>
            <a:ext cx="4260098" cy="295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721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492" y="1116235"/>
            <a:ext cx="11029616" cy="1013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/>
              <a:t>Какой штраф может назначить </a:t>
            </a:r>
            <a:r>
              <a:rPr lang="ru-RU" sz="3600" b="1" dirty="0" err="1"/>
              <a:t>Роспотребнадзор</a:t>
            </a:r>
            <a:r>
              <a:rPr lang="ru-RU" sz="3600" b="1" dirty="0"/>
              <a:t> при несоблюдении СанПиН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1492" y="1926835"/>
            <a:ext cx="9375607" cy="4516503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Любая деятельность в стране регламентирована законодательными актами, соблюдение которых контролируется ответственными органами. </a:t>
            </a:r>
            <a:endParaRPr lang="ru-RU" dirty="0" smtClean="0"/>
          </a:p>
          <a:p>
            <a:pPr algn="just"/>
            <a:r>
              <a:rPr lang="ru-RU" dirty="0" smtClean="0"/>
              <a:t>Особенно </a:t>
            </a:r>
            <a:r>
              <a:rPr lang="ru-RU" dirty="0"/>
              <a:t>внимательно проверяют предприятия, которые занимаются изготовлением и реализацией продуктов питания. </a:t>
            </a:r>
            <a:endParaRPr lang="ru-RU" dirty="0" smtClean="0"/>
          </a:p>
          <a:p>
            <a:pPr algn="just"/>
            <a:r>
              <a:rPr lang="ru-RU" dirty="0" smtClean="0"/>
              <a:t>Это </a:t>
            </a:r>
            <a:r>
              <a:rPr lang="ru-RU" dirty="0"/>
              <a:t>связано с тем, что данная продукция быстро портится, может включать в себя небезопасные вещества. </a:t>
            </a:r>
            <a:endParaRPr lang="ru-RU" dirty="0" smtClean="0"/>
          </a:p>
          <a:p>
            <a:pPr algn="just"/>
            <a:r>
              <a:rPr lang="ru-RU" dirty="0" smtClean="0"/>
              <a:t>Отвечает </a:t>
            </a:r>
            <a:r>
              <a:rPr lang="ru-RU" dirty="0"/>
              <a:t>за данное направление </a:t>
            </a:r>
            <a:r>
              <a:rPr lang="ru-RU" dirty="0" err="1"/>
              <a:t>Роспотребнадзор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> </a:t>
            </a:r>
            <a:r>
              <a:rPr lang="ru-RU" dirty="0"/>
              <a:t>Каждое предприятие, которое занимается сферой, связанной с продуктами, может у себя ожидать сотрудника этой государственной структуры с целью контроля качества товаров, которые попадают к потребителю.  </a:t>
            </a:r>
            <a:endParaRPr lang="ru-RU" dirty="0" smtClean="0"/>
          </a:p>
          <a:p>
            <a:pPr algn="just"/>
            <a:r>
              <a:rPr lang="ru-RU" dirty="0" smtClean="0"/>
              <a:t>Штрафов </a:t>
            </a:r>
            <a:r>
              <a:rPr lang="ru-RU" dirty="0" err="1"/>
              <a:t>Роспотребнадзора</a:t>
            </a:r>
            <a:r>
              <a:rPr lang="ru-RU" dirty="0"/>
              <a:t> за несоблюдение СанПиН не избежать. </a:t>
            </a:r>
            <a:endParaRPr lang="ru-RU" dirty="0" smtClean="0"/>
          </a:p>
          <a:p>
            <a:pPr algn="just"/>
            <a:r>
              <a:rPr lang="ru-RU" dirty="0" smtClean="0"/>
              <a:t>Поэтому </a:t>
            </a:r>
            <a:r>
              <a:rPr lang="ru-RU" dirty="0"/>
              <a:t>каждому предпринимателю стоит знать, чего можно ожидать от проверяющих.</a:t>
            </a:r>
            <a:br>
              <a:rPr lang="ru-RU" dirty="0"/>
            </a:br>
            <a:endParaRPr lang="ru-RU" dirty="0"/>
          </a:p>
        </p:txBody>
      </p:sp>
      <p:pic>
        <p:nvPicPr>
          <p:cNvPr id="1028" name="Picture 4" descr="http://tula.bezformata.ru/content/image28876516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1" y="2893654"/>
            <a:ext cx="2628899" cy="258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417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892" y="925396"/>
            <a:ext cx="11029616" cy="1013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/>
              <a:t>Размеры штрафов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6892" y="1939196"/>
            <a:ext cx="11029615" cy="4779104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ru-RU" dirty="0"/>
              <a:t>Каждое нарушение имеет свою норму ответственности и размер штрафа, который установлен Административным кодексом РФ. Нормы и правила </a:t>
            </a:r>
            <a:r>
              <a:rPr lang="ru-RU" dirty="0" err="1"/>
              <a:t>Роспотребнадзора</a:t>
            </a:r>
            <a:r>
              <a:rPr lang="ru-RU" dirty="0"/>
              <a:t> предполагают, что предприниматель в случае выявления несоблюдения СанПиНа несет полную ответственность за это. </a:t>
            </a:r>
            <a:endParaRPr lang="ru-RU" dirty="0" smtClean="0"/>
          </a:p>
          <a:p>
            <a:pPr marL="0" indent="0" algn="just" fontAlgn="base">
              <a:buNone/>
            </a:pPr>
            <a:r>
              <a:rPr lang="ru-RU" dirty="0" smtClean="0"/>
              <a:t>Наказание </a:t>
            </a:r>
            <a:r>
              <a:rPr lang="ru-RU" dirty="0"/>
              <a:t>за нарушения в этой сфере определяется тяжестью  последствий.  </a:t>
            </a:r>
            <a:endParaRPr lang="ru-RU" dirty="0" smtClean="0"/>
          </a:p>
          <a:p>
            <a:pPr algn="just" fontAlgn="base"/>
            <a:r>
              <a:rPr lang="ru-RU" dirty="0" smtClean="0"/>
              <a:t>Несоблюдение </a:t>
            </a:r>
            <a:r>
              <a:rPr lang="ru-RU" dirty="0"/>
              <a:t>санитарных норм и правил может привести к таким штрафам:</a:t>
            </a:r>
          </a:p>
          <a:p>
            <a:pPr algn="just" fontAlgn="base"/>
            <a:r>
              <a:rPr lang="ru-RU" dirty="0"/>
              <a:t>от 200 до 300 минимальных зарплат, установленных нормативными актами РФ;</a:t>
            </a:r>
          </a:p>
          <a:p>
            <a:pPr algn="just" fontAlgn="base"/>
            <a:r>
              <a:rPr lang="ru-RU" dirty="0"/>
              <a:t>выявление ошибки повторно влечет за собой увеличение штрафа уже до 400 минимальных зарплат;</a:t>
            </a:r>
          </a:p>
          <a:p>
            <a:pPr algn="just" fontAlgn="base"/>
            <a:r>
              <a:rPr lang="ru-RU" dirty="0"/>
              <a:t>если выявлено, что ведение бизнеса проводится халатно, что создает угрозу для жизни людей или животных, может привести к развитию инфекций, начала эпидемий, то оплата в казну будет составлять от 100 до 200 минимальных месячных окладов;</a:t>
            </a:r>
          </a:p>
          <a:p>
            <a:pPr algn="just" fontAlgn="base"/>
            <a:r>
              <a:rPr lang="ru-RU" dirty="0"/>
              <a:t>очень масштабные негативные последствия деятельности ИП часто квалифицируются уже по параметрам уголовной ответственности и могут привести к наказанию в виде лишения свободы на 2-5 лет.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8338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5600" y="592996"/>
            <a:ext cx="11468100" cy="3420203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ru-RU" dirty="0"/>
              <a:t>Но это средние размеры штрафов, которые выставляет </a:t>
            </a:r>
            <a:r>
              <a:rPr lang="ru-RU" dirty="0" err="1"/>
              <a:t>Роспотребнадзор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smtClean="0"/>
              <a:t>На </a:t>
            </a:r>
            <a:r>
              <a:rPr lang="ru-RU" dirty="0"/>
              <a:t>самом деле санитарные правила и нормы достаточно разнообразны. </a:t>
            </a:r>
            <a:endParaRPr lang="ru-RU" dirty="0" smtClean="0"/>
          </a:p>
          <a:p>
            <a:pPr algn="just"/>
            <a:r>
              <a:rPr lang="ru-RU" dirty="0" smtClean="0"/>
              <a:t>Привести </a:t>
            </a:r>
            <a:r>
              <a:rPr lang="ru-RU" dirty="0"/>
              <a:t>к их невыполнению может не только действие, но и бездействие предпринимателя.  </a:t>
            </a:r>
            <a:endParaRPr lang="ru-RU" dirty="0" smtClean="0"/>
          </a:p>
          <a:p>
            <a:pPr algn="just"/>
            <a:r>
              <a:rPr lang="ru-RU" dirty="0" smtClean="0"/>
              <a:t>Для </a:t>
            </a:r>
            <a:r>
              <a:rPr lang="ru-RU" dirty="0"/>
              <a:t>полной оценки нарушений в Кодексе об административных правонарушениях выделено несколько статей, на основе которых </a:t>
            </a:r>
            <a:r>
              <a:rPr lang="ru-RU" dirty="0" err="1"/>
              <a:t>Роспотребнадзор</a:t>
            </a:r>
            <a:r>
              <a:rPr lang="ru-RU" dirty="0"/>
              <a:t> может штрафовать нарушителей на суммы даже больше указанных.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4102" name="Picture 6" descr="https://s.properm.ru/localStorage/news/b5/d9/bb/59/b5d9bb59_resizedScaled_1020to4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292" y="3044273"/>
            <a:ext cx="9096208" cy="36050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892" y="596900"/>
            <a:ext cx="11029616" cy="1284156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Чтобы </a:t>
            </a:r>
            <a:r>
              <a:rPr lang="ru-RU" sz="1800" dirty="0"/>
              <a:t>полностью оценить уровень возможных потерь после проверки </a:t>
            </a:r>
            <a:r>
              <a:rPr lang="ru-RU" sz="1800" dirty="0" err="1"/>
              <a:t>Роспотребнадзора</a:t>
            </a:r>
            <a:r>
              <a:rPr lang="ru-RU" sz="1800" dirty="0"/>
              <a:t>, следует рассмотреть детальнее статьи КоАП и других нормативных актов, а именно те, что предполагают нарушение СанПиН, в том числе и наказание за них: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6893" y="1881056"/>
            <a:ext cx="11029615" cy="4799144"/>
          </a:xfrm>
        </p:spPr>
        <p:txBody>
          <a:bodyPr>
            <a:normAutofit fontScale="92500" lnSpcReduction="10000"/>
          </a:bodyPr>
          <a:lstStyle/>
          <a:p>
            <a:pPr lvl="1" algn="just" fontAlgn="base"/>
            <a:r>
              <a:rPr lang="ru-RU" dirty="0" smtClean="0"/>
              <a:t>нарушение </a:t>
            </a:r>
            <a:r>
              <a:rPr lang="ru-RU" dirty="0"/>
              <a:t>любого из СанПиН согласно ст.6.3 Административного кодекса позволяет наказать предпринимателя как предупреждением, если его действия не вызвали масштабных последствий, до штрафов в размере от 500 до 20 тыс. рублей, если речь идет о юридических лицах;</a:t>
            </a:r>
          </a:p>
          <a:p>
            <a:pPr lvl="1" algn="just" fontAlgn="base"/>
            <a:r>
              <a:rPr lang="ru-RU" dirty="0"/>
              <a:t>несоблюдение санитарных норм и правил, которые привели к тяжелым последствиям, а именно отравлениям и болезням покупателей, часто подпадает под ст. 236 уже УК, что влечет за собой более серьезное наказание: от 80 </a:t>
            </a:r>
            <a:r>
              <a:rPr lang="ru-RU" dirty="0" err="1"/>
              <a:t>тыс.рублей</a:t>
            </a:r>
            <a:r>
              <a:rPr lang="ru-RU" dirty="0"/>
              <a:t> до 5 лет лишения свободы, а также до 240 часов принудительных работ;</a:t>
            </a:r>
          </a:p>
          <a:p>
            <a:pPr lvl="1" algn="just" fontAlgn="base"/>
            <a:r>
              <a:rPr lang="ru-RU" dirty="0"/>
              <a:t>за ведение деятельности, которая предполагает нечестные отношения с потребителями, а именно их обман со стороны предпринимателя, КоАП предполагает согласно ст. 14.7 штраф до 50 тыс. рублей, который может быть наложен на должностные лица предприятия;</a:t>
            </a:r>
          </a:p>
          <a:p>
            <a:pPr lvl="1" algn="just" fontAlgn="base"/>
            <a:r>
              <a:rPr lang="ru-RU" dirty="0"/>
              <a:t>за невыполнение своевременно предписаний касательно нарушений санитарных норм и правил, которые были изложены </a:t>
            </a:r>
            <a:r>
              <a:rPr lang="ru-RU" dirty="0" err="1"/>
              <a:t>Роспотребнадзором</a:t>
            </a:r>
            <a:r>
              <a:rPr lang="ru-RU" dirty="0"/>
              <a:t> ранее, предприниматель также может быть оштрафован на сумму 300 рублей до 20 тыс. рублей ,что указано в ст.19.5 КоАП;</a:t>
            </a:r>
          </a:p>
          <a:p>
            <a:pPr lvl="1" algn="just" fontAlgn="base"/>
            <a:r>
              <a:rPr lang="ru-RU" dirty="0"/>
              <a:t>ст.14.4 содержит нормы, по которым накладывается штраф на предпринимателей, которые не выполняют СанПиН путем продажи некачественных товаров. Они предполагают взыскание в сумме до 30 тыс. рублей;</a:t>
            </a:r>
          </a:p>
          <a:p>
            <a:pPr lvl="1" algn="just" fontAlgn="base"/>
            <a:r>
              <a:rPr lang="ru-RU" dirty="0"/>
              <a:t>ст. 14.5 очень похожа по сути на предыдущую, так как предполагает наказание за продажу товаров без документов, подтверждающих качество продукции. В данном случае максимальная сумма штрафа может достигать 40 тыс. рублей;</a:t>
            </a:r>
          </a:p>
          <a:p>
            <a:pPr lvl="1" algn="just" fontAlgn="base"/>
            <a:r>
              <a:rPr lang="ru-RU" dirty="0"/>
              <a:t>нередко штрафует </a:t>
            </a:r>
            <a:r>
              <a:rPr lang="ru-RU" dirty="0" err="1"/>
              <a:t>Роспотребнадзор</a:t>
            </a:r>
            <a:r>
              <a:rPr lang="ru-RU" dirty="0"/>
              <a:t> и тех предпринимателей, которые продают товары с нарушением норм их реализации, то есть несоблюдения СанПиН по конкретным видам продукции. Наказание за такую деятельность предполагает взыскание с юридических лиц до 30 </a:t>
            </a:r>
            <a:r>
              <a:rPr lang="ru-RU" dirty="0" err="1"/>
              <a:t>тыс.рублей</a:t>
            </a:r>
            <a:r>
              <a:rPr lang="ru-RU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3596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792" y="592996"/>
            <a:ext cx="11483808" cy="3678303"/>
          </a:xfrm>
          <a:solidFill>
            <a:schemeClr val="bg1"/>
          </a:solidFill>
        </p:spPr>
        <p:txBody>
          <a:bodyPr/>
          <a:lstStyle/>
          <a:p>
            <a:pPr algn="just" fontAlgn="base"/>
            <a:r>
              <a:rPr lang="ru-RU" dirty="0"/>
              <a:t>под штрафы попадает и деятельность, которая проводится на основе неправдивых документов, подтверждающих качество продукции, что ведет к несоблюдению санитарных норм и правил, а также нарушению иных прав потребителя, как указано в ст. 14.8. Взыскание за такую деятельность может быть начислено в сумме до 10 тыс. рублей;</a:t>
            </a:r>
          </a:p>
          <a:p>
            <a:pPr algn="just" fontAlgn="base"/>
            <a:r>
              <a:rPr lang="ru-RU" dirty="0"/>
              <a:t>для предупреждения нарушений, а также их выявления необходима проверка, но часто представители объекта инспекции не допускают инспекторов для проведения необходимых контрольных мероприятий или оказывают другое сопротивление. Эти действия указаны в ст. 19.5 и предполагают штраф до 20 тыс. рублей.</a:t>
            </a:r>
          </a:p>
          <a:p>
            <a:pPr algn="just" fontAlgn="base"/>
            <a:r>
              <a:rPr lang="ru-RU" dirty="0"/>
              <a:t>Нормативные акты  определяют минимальные и максимальные размеры штрафов по указанным нарушениям.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122" name="Picture 2" descr="https://i.mycdn.me/image?id=857738363208&amp;t=35&amp;plc=WEB&amp;tkn=*NW1adXHyRkGESDmM4tlX_PnVy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92" y="3362390"/>
            <a:ext cx="4765508" cy="316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900igr.net/datas/fizkultura/Lechebnoe-pitanie/0012-012-Gosudarstvennye-sanitarno-epidemiologicheskie-pravil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26" t="21875" b="10347"/>
          <a:stretch/>
        </p:blipFill>
        <p:spPr bwMode="auto">
          <a:xfrm>
            <a:off x="5929312" y="3362390"/>
            <a:ext cx="5681495" cy="316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351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714856"/>
            <a:ext cx="11029616" cy="1013800"/>
          </a:xfrm>
        </p:spPr>
        <p:txBody>
          <a:bodyPr/>
          <a:lstStyle/>
          <a:p>
            <a:pPr algn="ctr"/>
            <a:r>
              <a:rPr lang="ru-RU" b="1" dirty="0"/>
              <a:t>Документ о нарушениях – Протокол </a:t>
            </a:r>
            <a:r>
              <a:rPr lang="ru-RU" b="1" dirty="0" err="1"/>
              <a:t>Роспотребнадзора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4500" y="1728656"/>
            <a:ext cx="7175500" cy="5040444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ru-RU" b="1" u="sng" dirty="0"/>
              <a:t>Протокол </a:t>
            </a:r>
            <a:r>
              <a:rPr lang="ru-RU" b="1" u="sng" dirty="0" err="1"/>
              <a:t>Роспотребнадзора</a:t>
            </a:r>
            <a:r>
              <a:rPr lang="ru-RU" b="1" u="sng" dirty="0"/>
              <a:t> </a:t>
            </a:r>
            <a:r>
              <a:rPr lang="ru-RU" dirty="0"/>
              <a:t>– это документ, который является основой для возбуждения дела об административном правонарушении. </a:t>
            </a:r>
            <a:endParaRPr lang="ru-RU" dirty="0" smtClean="0"/>
          </a:p>
          <a:p>
            <a:pPr marL="0" indent="0" algn="just" fontAlgn="base">
              <a:buNone/>
            </a:pPr>
            <a:r>
              <a:rPr lang="ru-RU" dirty="0" smtClean="0"/>
              <a:t>Только </a:t>
            </a:r>
            <a:r>
              <a:rPr lang="ru-RU" dirty="0"/>
              <a:t>при его оформлении возможно выставление штрафа объекту проверки за несоблюдение СанПиНов или других норм изготовления и реализации продуктов питания.</a:t>
            </a:r>
          </a:p>
          <a:p>
            <a:pPr marL="0" indent="0" algn="just" fontAlgn="base">
              <a:buNone/>
            </a:pPr>
            <a:r>
              <a:rPr lang="ru-RU" dirty="0"/>
              <a:t>Протокол о нарушении должен содержать такие обязательные параметры:</a:t>
            </a:r>
          </a:p>
          <a:p>
            <a:pPr algn="just" fontAlgn="base"/>
            <a:r>
              <a:rPr lang="ru-RU" dirty="0"/>
              <a:t>детальное описание выявленной ошибки;</a:t>
            </a:r>
          </a:p>
          <a:p>
            <a:pPr algn="just" fontAlgn="base"/>
            <a:r>
              <a:rPr lang="ru-RU" dirty="0"/>
              <a:t>место проверки;</a:t>
            </a:r>
          </a:p>
          <a:p>
            <a:pPr algn="just" fontAlgn="base"/>
            <a:r>
              <a:rPr lang="ru-RU" dirty="0"/>
              <a:t>дата инспекции;</a:t>
            </a:r>
          </a:p>
          <a:p>
            <a:pPr algn="just" fontAlgn="base"/>
            <a:r>
              <a:rPr lang="ru-RU" dirty="0"/>
              <a:t>должность и данные инспектора, который составил этот документ;</a:t>
            </a:r>
          </a:p>
          <a:p>
            <a:pPr algn="just" fontAlgn="base"/>
            <a:r>
              <a:rPr lang="ru-RU" dirty="0"/>
              <a:t>статья и название законодательного акта, которая была нарушена.</a:t>
            </a:r>
          </a:p>
          <a:p>
            <a:endParaRPr lang="ru-RU" dirty="0"/>
          </a:p>
        </p:txBody>
      </p:sp>
      <p:pic>
        <p:nvPicPr>
          <p:cNvPr id="4" name="Picture 2" descr="Документ о нарушениях – Протокол Роспотребнадзо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00" y="1867628"/>
            <a:ext cx="4025899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223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3" y="3465760"/>
            <a:ext cx="11029615" cy="3392239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just" fontAlgn="base"/>
            <a:r>
              <a:rPr lang="ru-RU" dirty="0"/>
              <a:t>После составления протокола о нарушении сотрудник </a:t>
            </a:r>
            <a:r>
              <a:rPr lang="ru-RU" dirty="0" err="1"/>
              <a:t>Роспотребнадзора</a:t>
            </a:r>
            <a:r>
              <a:rPr lang="ru-RU" dirty="0"/>
              <a:t> объясняет его руководителю компании, после чего делает пометку о проведенной работе. Копия самого документа обязательно должна быть передана на объект инспекции на протяжении суток после его составления. О получении экземпляра протокола представитель объекта проверки обязательно должен расписаться.</a:t>
            </a:r>
          </a:p>
          <a:p>
            <a:pPr algn="just" fontAlgn="base"/>
            <a:r>
              <a:rPr lang="ru-RU" dirty="0"/>
              <a:t>Следующим этапом проверки </a:t>
            </a:r>
            <a:r>
              <a:rPr lang="ru-RU" dirty="0" err="1"/>
              <a:t>Роспотребнадзора</a:t>
            </a:r>
            <a:r>
              <a:rPr lang="ru-RU" dirty="0"/>
              <a:t> является проведение административного расследования, которое направлено на детальное изучение выявленных нарушений и определение размера штрафа по данному случаю.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0806" y="595786"/>
            <a:ext cx="11769893" cy="27824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1630" t="62963" r="38296" b="19815"/>
          <a:stretch/>
        </p:blipFill>
        <p:spPr>
          <a:xfrm>
            <a:off x="857248" y="683346"/>
            <a:ext cx="10417008" cy="260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561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892" y="613256"/>
            <a:ext cx="11029616" cy="1013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Суть деятельности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Роспотребнадзора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6893" y="1893756"/>
            <a:ext cx="11029615" cy="4799144"/>
          </a:xfrm>
        </p:spPr>
        <p:txBody>
          <a:bodyPr>
            <a:normAutofit lnSpcReduction="10000"/>
          </a:bodyPr>
          <a:lstStyle/>
          <a:p>
            <a:pPr marL="0" indent="0" algn="just" fontAlgn="base">
              <a:buNone/>
            </a:pPr>
            <a:r>
              <a:rPr lang="ru-RU" b="1" dirty="0" err="1"/>
              <a:t>Роспотребнадзор</a:t>
            </a:r>
            <a:r>
              <a:rPr lang="ru-RU" b="1" dirty="0"/>
              <a:t> – это контролирующий орган, на который возложены функции защиты прав потребителей, за счет выявления соответствия продукции нормам, указанным в законодательных актах РФ.</a:t>
            </a:r>
          </a:p>
          <a:p>
            <a:pPr marL="0" indent="0" algn="just" fontAlgn="base">
              <a:buNone/>
            </a:pPr>
            <a:r>
              <a:rPr lang="ru-RU" dirty="0"/>
              <a:t>Для выполнения своих обязанностей данная структура имеет некоторые обязательства:</a:t>
            </a:r>
          </a:p>
          <a:p>
            <a:pPr algn="just" fontAlgn="base"/>
            <a:r>
              <a:rPr lang="ru-RU" dirty="0"/>
              <a:t>своевременная инспекция документов о получении образования сотрудниками объекта проверки, наличия медицинских книжек, корректность трудовых договоров;</a:t>
            </a:r>
          </a:p>
          <a:p>
            <a:pPr algn="just" fontAlgn="base"/>
            <a:r>
              <a:rPr lang="ru-RU" dirty="0"/>
              <a:t>ревизия журнала контроля деятельности предприятия, которая включает, как ознакомление с работой, которая в нем записана, так и с нарушениями в процессе его видения;</a:t>
            </a:r>
          </a:p>
          <a:p>
            <a:pPr algn="just" fontAlgn="base"/>
            <a:r>
              <a:rPr lang="ru-RU" dirty="0"/>
              <a:t>проверка документации, являющимися подтверждением качества продукции, к которым можно отнести лицензии, сертификаты и другие формы, установленные нормативными актами РФ;</a:t>
            </a:r>
          </a:p>
          <a:p>
            <a:pPr algn="just" fontAlgn="base"/>
            <a:r>
              <a:rPr lang="ru-RU" dirty="0"/>
              <a:t>инспекция работы контрольно-кассового оборудования;</a:t>
            </a:r>
          </a:p>
          <a:p>
            <a:pPr algn="just" fontAlgn="base"/>
            <a:r>
              <a:rPr lang="ru-RU" dirty="0"/>
              <a:t>проведение контрольных закупок;</a:t>
            </a:r>
          </a:p>
          <a:p>
            <a:pPr algn="just" fontAlgn="base"/>
            <a:r>
              <a:rPr lang="ru-RU" dirty="0"/>
              <a:t>выдача советов по выявленным нарушениям, наложение штрафов, оформление документации по результатам проверки.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4956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596900"/>
            <a:ext cx="11341100" cy="5261899"/>
          </a:xfr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just" fontAlgn="base"/>
            <a:r>
              <a:rPr lang="ru-RU" sz="2000" dirty="0"/>
              <a:t>В процессе работы </a:t>
            </a:r>
            <a:r>
              <a:rPr lang="ru-RU" sz="2000" dirty="0" err="1"/>
              <a:t>Роспотребнадзора</a:t>
            </a:r>
            <a:r>
              <a:rPr lang="ru-RU" sz="2000" dirty="0"/>
              <a:t> такая ситуация бывает довольно часто, так как под их юрисдикцией непосредственно предприятия с продуктами питания, которые часто имеют короткий период реализации. Кроме этого они непосредственно влияют на здоровье населения страны, а также животных. Поэтому контроль совершается постоянно. Да и граждане часто обращаются с жалобами, что приводит к внеплановым инспекциям.</a:t>
            </a:r>
          </a:p>
          <a:p>
            <a:pPr algn="just" fontAlgn="base"/>
            <a:r>
              <a:rPr lang="ru-RU" sz="2000" dirty="0"/>
              <a:t>Каждое мероприятие, направленное на выявление качества продуктов питания, должно быть оформлено соответствующим актом о проверке и протоколом проведенных действий. В данных документах должны быть указаны все необходимые реквизиты, внесена информация по предприятию, расписаны выявленные нарушения, а также обязательно указываются данные ответственных лиц на объекте проверки и инспекторов.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2439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4192" y="596900"/>
            <a:ext cx="11306008" cy="6019800"/>
          </a:xfr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just" fontAlgn="base"/>
            <a:r>
              <a:rPr lang="ru-RU" sz="2000" b="1" dirty="0"/>
              <a:t>Акт оформляется в 2 экземплярах, один из которых остается у руководителя предприятия. Параллельно с ним обязательно должен быть составлен Протокол о возникновении административной ответственности, который является основным документов следующего этапа проверки </a:t>
            </a:r>
            <a:r>
              <a:rPr lang="ru-RU" sz="2000" b="1" dirty="0" err="1"/>
              <a:t>Роспотребнадзора</a:t>
            </a:r>
            <a:r>
              <a:rPr lang="ru-RU" sz="2000" b="1" dirty="0"/>
              <a:t>.</a:t>
            </a:r>
            <a:r>
              <a:rPr lang="ru-RU" sz="2000" dirty="0"/>
              <a:t> Дополнительно оформляют и Предписание на устранение выявленных нарушений, которое должно быть завизировано подписями инспекторов. Если же не выявлено никаких проблем и ошибок в работе предприятия, то данная информация указывается в самом акте о проведенной инспекции.</a:t>
            </a:r>
          </a:p>
          <a:p>
            <a:pPr algn="just" fontAlgn="base"/>
            <a:r>
              <a:rPr lang="ru-RU" sz="2000" dirty="0"/>
              <a:t>Штрафы – это ода из наиболее лояльных мер наказания. Ведь в случае выявления серьезных нарушений деятельность предпринимателя, который допустил несоблюдение санитарных норм и правил, может быть приостановлена. Каждому ИП необходимо быть крайне внимательным к производству продукции, а также реализации. Это защитит во время проверок от наказаний и финансовых потерь, а также обеспечит от опасных ситуация для потребителя.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81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pushkino.tv/upload/medialibrary/6b6/6b67873577e98fad5db906163ebb48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inform39.ru/wp-content/uploads/2016/08/%D1%80%D0%BE%D1%81%D0%BF%D0%BE%D1%82%D1%80%D0%B5%D0%B1%D0%BD%D0%B0%D0%B4%D0%B7%D0%BE%D1%8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8825" y="-11218"/>
            <a:ext cx="5149205" cy="343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413101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4BEC0EAF-CF86-4D49-B83B-56CC62D3CFF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Дивиденд</Template>
  <TotalTime>38</TotalTime>
  <Words>994</Words>
  <Application>Microsoft Office PowerPoint</Application>
  <PresentationFormat>Произвольный</PresentationFormat>
  <Paragraphs>58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Дивиденд</vt:lpstr>
      <vt:lpstr>Суть деятельности Роспотребнадзора. </vt:lpstr>
      <vt:lpstr>Какой штраф может назначить Роспотребнадзор при несоблюдении СанПиН </vt:lpstr>
      <vt:lpstr>Размеры штрафов </vt:lpstr>
      <vt:lpstr>Презентация PowerPoint</vt:lpstr>
      <vt:lpstr>   Чтобы полностью оценить уровень возможных потерь после проверки Роспотребнадзора, следует рассмотреть детальнее статьи КоАП и других нормативных актов, а именно те, что предполагают нарушение СанПиН, в том числе и наказание за них: </vt:lpstr>
      <vt:lpstr>Презентация PowerPoint</vt:lpstr>
      <vt:lpstr>Документ о нарушениях – Протокол Роспотребнадзора </vt:lpstr>
      <vt:lpstr>Презентация PowerPoint</vt:lpstr>
      <vt:lpstr>Суть деятельности Роспотребнадзора 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Суть деятельности Роспотребнадзора.</dc:title>
  <dc:creator>Антон</dc:creator>
  <cp:lastModifiedBy>kassir</cp:lastModifiedBy>
  <cp:revision>5</cp:revision>
  <cp:lastPrinted>2018-02-23T11:18:12Z</cp:lastPrinted>
  <dcterms:created xsi:type="dcterms:W3CDTF">2018-02-23T10:45:13Z</dcterms:created>
  <dcterms:modified xsi:type="dcterms:W3CDTF">2018-06-20T11:51:27Z</dcterms:modified>
</cp:coreProperties>
</file>