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7378" y="798491"/>
            <a:ext cx="8825658" cy="3334947"/>
          </a:xfrm>
        </p:spPr>
        <p:txBody>
          <a:bodyPr/>
          <a:lstStyle/>
          <a:p>
            <a:r>
              <a:rPr lang="ru-RU" sz="4800" dirty="0"/>
              <a:t>ВИДЫ АДМИНИСТРАТИВНОЙ </a:t>
            </a:r>
            <a:r>
              <a:rPr lang="ru-RU" sz="4800" dirty="0" smtClean="0"/>
              <a:t>ОТВЕТСТВЕННОСТИ</a:t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 smtClean="0"/>
              <a:t>КоАП РФ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59910" y="5996580"/>
            <a:ext cx="2932090" cy="86142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9542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152" y="746976"/>
            <a:ext cx="9959701" cy="5501424"/>
          </a:xfrm>
        </p:spPr>
        <p:txBody>
          <a:bodyPr>
            <a:noAutofit/>
          </a:bodyPr>
          <a:lstStyle/>
          <a:p>
            <a:r>
              <a:rPr lang="ru-RU" sz="3600" dirty="0"/>
              <a:t>Административная ответственность применяется за правонарушения, предусмотренные законодательством об административных правонарушениях. В отличие от УК РФ, Кодекс РФ об административных правонарушениях не охватывает всех составов административных правонарушений, которые могут устанавливаться и другими актами.</a:t>
            </a:r>
          </a:p>
        </p:txBody>
      </p:sp>
    </p:spTree>
    <p:extLst>
      <p:ext uri="{BB962C8B-B14F-4D97-AF65-F5344CB8AC3E}">
        <p14:creationId xmlns:p14="http://schemas.microsoft.com/office/powerpoint/2010/main" val="732803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910" y="452718"/>
            <a:ext cx="11410682" cy="6244296"/>
          </a:xfrm>
        </p:spPr>
        <p:txBody>
          <a:bodyPr>
            <a:normAutofit/>
          </a:bodyPr>
          <a:lstStyle/>
          <a:p>
            <a:r>
              <a:rPr lang="ru-RU" sz="2400" dirty="0"/>
              <a:t>За совершение административных правонарушений устанавливается 7 видов административных взысканий:</a:t>
            </a:r>
          </a:p>
          <a:p>
            <a:r>
              <a:rPr lang="ru-RU" sz="2400" dirty="0"/>
              <a:t>1) предупреждение;</a:t>
            </a:r>
          </a:p>
          <a:p>
            <a:r>
              <a:rPr lang="ru-RU" sz="2400" dirty="0"/>
              <a:t>2) штраф;</a:t>
            </a:r>
          </a:p>
          <a:p>
            <a:r>
              <a:rPr lang="ru-RU" sz="2400" dirty="0"/>
              <a:t>3) возмездное изъятие предмета, являвшегося орудием совершения или непосредственным объектом административного правонарушения;</a:t>
            </a:r>
          </a:p>
          <a:p>
            <a:r>
              <a:rPr lang="ru-RU" sz="2400" dirty="0"/>
              <a:t>4) конфискация предмета, явившегося орудием совершения или непосредственным объектом административного правонарушения;</a:t>
            </a:r>
          </a:p>
          <a:p>
            <a:r>
              <a:rPr lang="ru-RU" sz="2400" dirty="0"/>
              <a:t>5) лишение специального права, предоставленного гражданину;</a:t>
            </a:r>
          </a:p>
          <a:p>
            <a:r>
              <a:rPr lang="ru-RU" sz="2400" dirty="0"/>
              <a:t>6) исправительные работы на срок до двух месяцев;</a:t>
            </a:r>
          </a:p>
          <a:p>
            <a:r>
              <a:rPr lang="ru-RU" sz="2400" dirty="0"/>
              <a:t>7) административный арест на срок до 15 суток.</a:t>
            </a:r>
          </a:p>
        </p:txBody>
      </p:sp>
    </p:spTree>
    <p:extLst>
      <p:ext uri="{BB962C8B-B14F-4D97-AF65-F5344CB8AC3E}">
        <p14:creationId xmlns:p14="http://schemas.microsoft.com/office/powerpoint/2010/main" val="1929030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729" y="130746"/>
            <a:ext cx="10663706" cy="1400530"/>
          </a:xfrm>
        </p:spPr>
        <p:txBody>
          <a:bodyPr/>
          <a:lstStyle/>
          <a:p>
            <a:r>
              <a:rPr lang="ru-RU" sz="3200" dirty="0">
                <a:solidFill>
                  <a:srgbClr val="FF0000"/>
                </a:solidFill>
              </a:rPr>
              <a:t>Статья 3.7. Конфискация орудия совершения или предмета административного правонарушения</a:t>
            </a:r>
            <a:br>
              <a:rPr lang="ru-RU" sz="3200" dirty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729" y="2052918"/>
            <a:ext cx="11565197" cy="4195481"/>
          </a:xfrm>
        </p:spPr>
        <p:txBody>
          <a:bodyPr>
            <a:noAutofit/>
          </a:bodyPr>
          <a:lstStyle/>
          <a:p>
            <a:r>
              <a:rPr lang="ru-RU" sz="3600" dirty="0"/>
              <a:t>1. Конфискацией орудия совершения или предмета административного правонарушения является принудительное безвозмездное обращение в федеральную собственность или в собственность субъекта Российской Федерации не изъятых из оборота вещей. Конфискация назначается судьей.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43526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321972"/>
            <a:ext cx="8946541" cy="5926427"/>
          </a:xfrm>
        </p:spPr>
        <p:txBody>
          <a:bodyPr>
            <a:normAutofit/>
          </a:bodyPr>
          <a:lstStyle/>
          <a:p>
            <a:r>
              <a:rPr lang="ru-RU" sz="4000" dirty="0"/>
              <a:t>2. Конфискация охотничьего оружия, боевых припасов и других дозволенных орудий охоты или рыболовства не может применяться к лицам, для которых охота или рыболовство является основным законным источником средств к существованию.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25214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7882" y="347730"/>
            <a:ext cx="10341735" cy="6055216"/>
          </a:xfrm>
        </p:spPr>
        <p:txBody>
          <a:bodyPr>
            <a:noAutofit/>
          </a:bodyPr>
          <a:lstStyle/>
          <a:p>
            <a:r>
              <a:rPr lang="ru-RU" sz="2800" dirty="0"/>
              <a:t>3. Не является конфискацией изъятие из незаконного владения лица, совершившего административное правонарушение, орудия совершения или предмета административного правонарушения:</a:t>
            </a:r>
          </a:p>
          <a:p>
            <a:r>
              <a:rPr lang="ru-RU" sz="2800" dirty="0"/>
              <a:t>подлежащих в соответствии с федеральным законом возвращению их законному собственнику;</a:t>
            </a:r>
          </a:p>
          <a:p>
            <a:r>
              <a:rPr lang="ru-RU" sz="2800" dirty="0"/>
              <a:t>изъятых из оборота либо находившихся в противоправном владении лица, совершившего административное правонарушение, по иным причинам и на этом основании подлежащих обращению в собственность государства или уничтожению.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79971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1742" y="631066"/>
            <a:ext cx="9599092" cy="5939306"/>
          </a:xfrm>
        </p:spPr>
        <p:txBody>
          <a:bodyPr>
            <a:noAutofit/>
          </a:bodyPr>
          <a:lstStyle/>
          <a:p>
            <a:r>
              <a:rPr lang="ru-RU" sz="2800" dirty="0"/>
              <a:t>4. Конфискация орудия совершения или предмета административного правонарушения, принадлежащих на праве собственности лицу, не привлеченному к административной ответственности за данное административное правонарушение и не признанному в судебном порядке виновным в его совершении, не применяется, за исключением административных правонарушений в области таможенного дела (нарушения таможенных правил), предусмотренных главой 16 настоящего Кодекса.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19587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25" y="452718"/>
            <a:ext cx="10161431" cy="1400530"/>
          </a:xfrm>
        </p:spPr>
        <p:txBody>
          <a:bodyPr/>
          <a:lstStyle/>
          <a:p>
            <a:r>
              <a:rPr lang="ru-RU" sz="3600" dirty="0">
                <a:solidFill>
                  <a:srgbClr val="FF0000"/>
                </a:solidFill>
              </a:rPr>
              <a:t>Статья 3.8. Лишение специального права</a:t>
            </a:r>
            <a:br>
              <a:rPr lang="ru-RU" sz="3600" dirty="0">
                <a:solidFill>
                  <a:srgbClr val="FF0000"/>
                </a:solidFill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87888"/>
            <a:ext cx="12067504" cy="5570112"/>
          </a:xfrm>
        </p:spPr>
        <p:txBody>
          <a:bodyPr>
            <a:normAutofit/>
          </a:bodyPr>
          <a:lstStyle/>
          <a:p>
            <a:r>
              <a:rPr lang="ru-RU" sz="2400" dirty="0"/>
              <a:t>1. Лишение физического лица, совершившего административное правонарушение, ранее предоставленного ему специального права устанавливается за грубое или систематическое нарушение порядка пользования этим правом в случаях, предусмотренных статьями Особенной части настоящего Кодекса. Лишение физического лица ранее предоставленного ему специального права устанавливается также за уклонение от исполнения иного административного наказания, назначенного за нарушение порядка пользования этим правом, в случаях, предусмотренных статьями Особенной части настоящего Кодекса, за нарушение установленного в соответствии с законодательством об исполнительном производстве временного ограничения на пользование специальным правом. Лишение специального права назначается судьей.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71335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2. Срок лишения специального права не может быть менее одного месяца и более трех лет.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84478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17431"/>
            <a:ext cx="12015989" cy="5975797"/>
          </a:xfrm>
        </p:spPr>
        <p:txBody>
          <a:bodyPr>
            <a:noAutofit/>
          </a:bodyPr>
          <a:lstStyle/>
          <a:p>
            <a:r>
              <a:rPr lang="ru-RU" sz="3200" dirty="0"/>
              <a:t>3. Лишение специального права в виде права управления транспортным средством не может применяться к лицу, которое пользуется транспортным средством в связи с инвалидностью, за исключением случаев совершения административных правонарушений, предусмотренных частями 1 и 2 статьи 12.8, частью 7 статьи 12.9, частью 3 статьи 12.10, частью 5 статьи 12.15, частью 3.1 статьи 12.16, статьей 12.24, частью 1 статьи 12.26, частями 2 и 3 статьи 12.27 настоящего Кодекса.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14514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68192"/>
            <a:ext cx="11500834" cy="5048518"/>
          </a:xfrm>
        </p:spPr>
        <p:txBody>
          <a:bodyPr>
            <a:normAutofit/>
          </a:bodyPr>
          <a:lstStyle/>
          <a:p>
            <a:r>
              <a:rPr lang="ru-RU" sz="4000" dirty="0"/>
              <a:t>4. Лишение специального права в виде права осуществлять охоту не может применяться к лицам, для которых охота является основным законным источником средств к существованию, за исключением случаев, предусмотренных частью 1.2 статьи 8.37 настоящего Кодекса.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0984669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18</TotalTime>
  <Words>546</Words>
  <Application>Microsoft Office PowerPoint</Application>
  <PresentationFormat>Произвольный</PresentationFormat>
  <Paragraphs>22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Ион</vt:lpstr>
      <vt:lpstr>ВИДЫ АДМИНИСТРАТИВНОЙ ОТВЕТСТВЕННОСТИ  КоАП РФ</vt:lpstr>
      <vt:lpstr>Презентация PowerPoint</vt:lpstr>
      <vt:lpstr>Презентация PowerPoint</vt:lpstr>
      <vt:lpstr>Статья 3.7. Конфискация орудия совершения или предмета административного правонарушения </vt:lpstr>
      <vt:lpstr>Презентация PowerPoint</vt:lpstr>
      <vt:lpstr>Презентация PowerPoint</vt:lpstr>
      <vt:lpstr>Презентация PowerPoint</vt:lpstr>
      <vt:lpstr>Статья 3.8. Лишение специального права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АДМИНИСТРАТИВНОЙ ОТВЕТСТВЕННОСТИ</dc:title>
  <dc:creator>ОЛЬГА</dc:creator>
  <cp:lastModifiedBy>kassir</cp:lastModifiedBy>
  <cp:revision>3</cp:revision>
  <dcterms:created xsi:type="dcterms:W3CDTF">2016-12-14T07:16:24Z</dcterms:created>
  <dcterms:modified xsi:type="dcterms:W3CDTF">2018-06-20T11:03:30Z</dcterms:modified>
</cp:coreProperties>
</file>