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69" r:id="rId5"/>
    <p:sldId id="268" r:id="rId6"/>
    <p:sldId id="267" r:id="rId7"/>
    <p:sldId id="266" r:id="rId8"/>
    <p:sldId id="265" r:id="rId9"/>
    <p:sldId id="271" r:id="rId10"/>
    <p:sldId id="264" r:id="rId11"/>
    <p:sldId id="263" r:id="rId12"/>
    <p:sldId id="262" r:id="rId13"/>
    <p:sldId id="261" r:id="rId14"/>
    <p:sldId id="260" r:id="rId15"/>
    <p:sldId id="25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A05AAFE-671A-4414-87AA-3CF77DEA375E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935519B-48DD-4B5B-B609-10985C3C39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299648" cy="3672408"/>
          </a:xfrm>
        </p:spPr>
        <p:txBody>
          <a:bodyPr>
            <a:noAutofit/>
          </a:bodyPr>
          <a:lstStyle/>
          <a:p>
            <a:r>
              <a:rPr lang="ru-RU" sz="2400" dirty="0" smtClean="0"/>
              <a:t>Оценка полноты реализации полномочий органов </a:t>
            </a:r>
            <a:r>
              <a:rPr lang="ru-RU" sz="2400" dirty="0" err="1" smtClean="0"/>
              <a:t>Роспотребнадзора</a:t>
            </a:r>
            <a:r>
              <a:rPr lang="ru-RU" sz="2400" dirty="0" smtClean="0"/>
              <a:t> применимо к требованиям </a:t>
            </a:r>
            <a:r>
              <a:rPr lang="ru-RU" sz="2400" dirty="0" err="1" smtClean="0"/>
              <a:t>КоАП</a:t>
            </a:r>
            <a:r>
              <a:rPr lang="ru-RU" sz="2400" dirty="0" smtClean="0"/>
              <a:t> РФ. Процессуальные требования судебного производства(арбитражного, гражданского). Организация взаимодействия с органами внутренних дел и прокуратуры. Права, обязанности и ответственность должностных лиц осуществляющих государственный санитарно – эпидемиологический надзор.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869160"/>
            <a:ext cx="6400800" cy="17526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640960" cy="499715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Арбитражное судопроизводство урегулирует споры, которые связаны с экономической или предпринимательской деятельностью. То есть, если предприниматель имеет дело с нарушением своих предпринимательских прав, то может обращаться в арбитражный суд, который должен заниматься именно этой частью судопроизводства, а судебное представительство — это важный момент в процессе.</a:t>
            </a:r>
          </a:p>
          <a:p>
            <a:r>
              <a:rPr lang="ru-RU" dirty="0" smtClean="0"/>
              <a:t>Арбитражный процессуальный кодекс устанавливает для арбитражных судов требования к судопроизводству отличные от Гражданского процесса. Так, например в арбитражном процессе именно на истце лежит обязанность по предоставлению копии искового заявления с приложениями ответчику, а в гражданском процессе эта обязанность возложена на суд. </a:t>
            </a:r>
          </a:p>
          <a:p>
            <a:r>
              <a:rPr lang="ru-RU" dirty="0" smtClean="0"/>
              <a:t>Также, до недавнего времени гарантированное Конституцией РФ право разъяснять применение законов (трактовать право) предоставлялось различным судам, то есть Верховный суд трактовал применение материального права в гражданском процессе, а Высший арбитражный суд трактовал то же самое, но для арбитражного процесса.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640960" cy="506916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Отличается также порядок доказывания. Не смотря на то, что статья 56 ГПК РФ практически повторяет статью 65 АПК РФ, у судов существуют различные подходы к оценке доказательств.  Для суда общей юрисдикции могут учитываться все документы, включая и устные показания свидетелей, в некоторых случаях они могут решить исход дела в ту или иную сторону. </a:t>
            </a:r>
          </a:p>
          <a:p>
            <a:r>
              <a:rPr lang="ru-RU" dirty="0" smtClean="0"/>
              <a:t>В арбитражном суде такая ситуация исключена, так как письменные документы имеют решающее предпочтение. Разнятся указанные статьи и в части требований к предоставлению копий доказательств ответчиком истцу, а не только суду. </a:t>
            </a:r>
          </a:p>
          <a:p>
            <a:r>
              <a:rPr lang="ru-RU" dirty="0" smtClean="0"/>
              <a:t>АПК четко возлагает такое требование на стороны, в том числе и на ответчика, а вот ГПК такого требования прямо не устанавливает, и истец, желая получить копии доказательств со стороны ответчика, должен обосновывать свое требование через ст. 149 ГПК РФ. Есть и другие отличия, которые требуют от арбитражных юристов других подходов. Здесь большое значение имеет статистика уже вынесенных судебных решений по аналогичным делам, которую ведут и всегда принимают во внимание.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06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Самым существенным отличием является то, что четких инструкций по процедуре решения в арбитражных судах не предусмотрено, для того, чтобы оно вступило в силу отводится срок – один месяц. Кроме того, в арбитражный суд очень сложно подать встречный иск, обычно юрист это делает на предварительном слушании дела, так как иначе нельзя уложиться в отведенное законом время, а судья должен иметь достаточно времени на его рассмотрение. Должно соблюдаться требование: встречный иск должен быть связан с прямым, чтобы их можно было рассмотреть на одном слушании, чтобы не переносить его дату на новый срок.</a:t>
            </a:r>
          </a:p>
          <a:p>
            <a:r>
              <a:rPr lang="ru-RU" dirty="0" smtClean="0"/>
              <a:t>Гражданские суды таких ограничений не имеют. Арбитражный суд имеет своей целью не только принять решение, но и содействовать законности и предупреждению подобных нарушений, для этого и ведется статистика.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442520" cy="968152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Обязанности должностных лиц, осуществляющих федеральный государственный санитарно-эпидемиологический надзор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586536" cy="506916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Должностные лица, осуществляющие федеральный государственный санитарно-эпидемиологический надзор, обязаны:</a:t>
            </a:r>
          </a:p>
          <a:p>
            <a:r>
              <a:rPr lang="ru-RU" dirty="0" smtClean="0"/>
              <a:t>своевременно и в полной мере исполнять предусмотренные статьями 50, 51 настоящего Федерального закона полномочия на предупреждение, обнаружение и пресечение нарушения санитарного законодательства, обеспечение санитарно-эпидемиологического благополучия населения;</a:t>
            </a:r>
          </a:p>
          <a:p>
            <a:r>
              <a:rPr lang="ru-RU" dirty="0" smtClean="0"/>
              <a:t>устанавливать причины и выявлять условия возникновения и распространения инфекционных заболеваний и массовых неинфекционных заболеваний (отравлений);</a:t>
            </a:r>
          </a:p>
          <a:p>
            <a:r>
              <a:rPr lang="ru-RU" dirty="0" smtClean="0"/>
              <a:t>рассматривать обращения граждан и юридических лиц по вопросам санитарно-эпидемиологического благополучия населения и принимать соответствующие меры;</a:t>
            </a:r>
          </a:p>
          <a:p>
            <a:r>
              <a:rPr lang="ru-RU" dirty="0" smtClean="0"/>
              <a:t>информировать органы государственной власти Российской Федерации, органы государственной власти субъектов Российской Федерации, органы местного самоуправления и население о санитарно-эпидемиологической обстановке и о принимаемых мерах по обеспечению санитарно-эпидемиологического благополучия населения;</a:t>
            </a:r>
          </a:p>
          <a:p>
            <a:r>
              <a:rPr lang="ru-RU" dirty="0" smtClean="0"/>
              <a:t>осуществлять свою деятельность по обеспечению санитарно-эпидемиологического благополучия населения во взаимодействии с федеральными органами исполнительной власти, органами исполнительной власти субъектов Российской Федерации, органами местного самоуправления и общественными объединениями;</a:t>
            </a:r>
          </a:p>
          <a:p>
            <a:r>
              <a:rPr lang="ru-RU" dirty="0" smtClean="0"/>
              <a:t>соблюдать государственную, врачебную и иную охраняемую законом тайну в отношении информации, ставшей им известной при выполнении своих служебных обязанностей;</a:t>
            </a:r>
          </a:p>
          <a:p>
            <a:r>
              <a:rPr lang="ru-RU" dirty="0" smtClean="0"/>
              <a:t>оказывать содействие общественным объединениям в вопросах обеспечения санитарно-эпидемиологического благополучия населения и исполнения санитарного законодательства;</a:t>
            </a:r>
          </a:p>
          <a:p>
            <a:r>
              <a:rPr lang="ru-RU" dirty="0" smtClean="0"/>
              <a:t>соблюдать законодательство Российской Федерации, права и законные интересы граждан, юридических лиц, индивидуальных предпринимателей при проведении в отношении их проверок и мероприятий по контролю.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153400" cy="9906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Ответственность должностных лиц, осуществляющих федеральный государственный санитарно-эпидемиологический надзор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Должностные лица, осуществляющие федеральный государственный санитарно-эпидемиологический надзор, за ненадлежащее исполнение своих служебных обязанностей, а также за сокрытие фактов и обстоятельств, создающих угрозу санитарно-эпидемиологическому благополучию населения, несут ответственность в порядке, установленном законодательством Российской Федерации.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Права должностных лиц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712968" cy="5112568"/>
          </a:xfrm>
        </p:spPr>
        <p:txBody>
          <a:bodyPr>
            <a:normAutofit fontScale="47500" lnSpcReduction="20000"/>
          </a:bodyPr>
          <a:lstStyle/>
          <a:p>
            <a:pPr fontAlgn="base"/>
            <a:r>
              <a:rPr lang="ru-RU" dirty="0" smtClean="0"/>
              <a:t>Главные государственные санитарные врачи и их заместители имеют право:</a:t>
            </a:r>
          </a:p>
          <a:p>
            <a:pPr fontAlgn="base"/>
            <a:r>
              <a:rPr lang="ru-RU" dirty="0" smtClean="0"/>
              <a:t>— вносить в органы государственной власти и управления предложения по вопросам выполнения санитарного законодательства, по проектам планов социального и экономического развития территорий, комплексных программ по охране здоровья населения, окружающей природной среды, улучшению условий труда и проживания граждан;</a:t>
            </a:r>
          </a:p>
          <a:p>
            <a:pPr fontAlgn="base"/>
            <a:r>
              <a:rPr lang="ru-RU" dirty="0" smtClean="0"/>
              <a:t>— беспрепятственно посещать (по предъявлении служебного удостоверения) и проводить обследования организаций, предприятий, жилищных условий граждан, а также условий работы граждан, занимающихся индивидуальной трудовой деятельностью, с целью проведения гигиенических и противоэпидемических мероприятий и соблюдения действующих санитарных правил;</a:t>
            </a:r>
          </a:p>
          <a:p>
            <a:pPr fontAlgn="base"/>
            <a:r>
              <a:rPr lang="ru-RU" dirty="0" smtClean="0"/>
              <a:t>— предъявлять предприятиям, организациям и гражданам требования о проведении гигиенических и противоэпидемических мероприятий и устранении санитарных правонарушений, а также осуществлять контроль за выполнением этих требований;</a:t>
            </a:r>
          </a:p>
          <a:p>
            <a:pPr fontAlgn="base"/>
            <a:r>
              <a:rPr lang="ru-RU" dirty="0" smtClean="0"/>
              <a:t>— поручать проведение специальных экспертиз и консультаций и по их результатам представлять предприятиям, организациям и гражданам основанные на действующих санитарных правилах заключения;</a:t>
            </a:r>
          </a:p>
          <a:p>
            <a:pPr fontAlgn="base"/>
            <a:r>
              <a:rPr lang="ru-RU" dirty="0" smtClean="0"/>
              <a:t>— выявлять и устанавливать причины и условия возникновения и распространения инфекционных и профессиональных заболеваний, а также массовых неинфекционных заболеваний и отравлений людей;</a:t>
            </a:r>
          </a:p>
          <a:p>
            <a:pPr fontAlgn="base"/>
            <a:r>
              <a:rPr lang="ru-RU" dirty="0" smtClean="0"/>
              <a:t>— приостанавливать до проведения необходимых мероприятий и устранения имеющихся нарушений санитарных правил, а в случае невозможности их соблюдения — прекращать строительство и эксплуатацию объектов;</a:t>
            </a:r>
          </a:p>
          <a:p>
            <a:pPr fontAlgn="base"/>
            <a:r>
              <a:rPr lang="ru-RU" dirty="0" smtClean="0"/>
              <a:t>— вносить предложения в органы государственной власти и управления, а также в финансово-кредитные органы о запрещении или введении на отдельных территориях особых условий и режимов проживания населения;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Права должностных лиц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fontAlgn="base"/>
            <a:r>
              <a:rPr lang="ru-RU" dirty="0" smtClean="0"/>
              <a:t>— принимать решения: о временном отстранении от работы граждан, являющихся носителями возбудителей инфекционных болезней и могущих быть источником их распространения в связи с особенностями выполняемой работы или производства, в котором они заняты; о проведении лабораторного обследования и медицинского наблюдения граждан, контактировавших с больными инфекционными заболеваниями; об обязательной госпитализации инфекционных больных и граждан с подозрением на инфекционное заболевание, представляющих опасность для окружающих; о проведении дезинфекции и дератизации в очагах инфекционных заболеваний, а также в помещениях и на территории, где сохраняются условия для возникновения или распространения инфекционных заболеваний; о проведении профилактических прививок по эпидемиологическим показаниям;</a:t>
            </a:r>
          </a:p>
          <a:p>
            <a:pPr fontAlgn="base"/>
            <a:r>
              <a:rPr lang="ru-RU" dirty="0" smtClean="0"/>
              <a:t>— вызывать в учреждения госсанэпидслужбы должностных лиц и граждан для рассмотрения материалов по фактам санитарных правонарушений;</a:t>
            </a:r>
          </a:p>
          <a:p>
            <a:pPr fontAlgn="base"/>
            <a:r>
              <a:rPr lang="ru-RU" dirty="0" smtClean="0"/>
              <a:t>— рассматривать дела о санитарных правонарушениях, налагать административные взыскания, передавать материалы в следственные органы для возбуждения уголовного дела, представлять вышестоящим должностным лицам или органам управления предложения о применении дисциплинарных мер воздействия;</a:t>
            </a:r>
          </a:p>
          <a:p>
            <a:pPr fontAlgn="base"/>
            <a:r>
              <a:rPr lang="ru-RU" dirty="0" smtClean="0"/>
              <a:t>— предъявлять требования о возмещении ущерба от вреда, причиненного здоровью граждан; о возмещении расходов лечебно-профилактических и санитарно-профилактических учреждений на проведение ими гигиенических, противоэпидемических и медицинских мероприятий при возникновении массовых заболеваний и отравлений людей; об уплате штрафов;</a:t>
            </a:r>
          </a:p>
          <a:p>
            <a:pPr fontAlgn="base"/>
            <a:r>
              <a:rPr lang="ru-RU" dirty="0" smtClean="0"/>
              <a:t>— получать от предприятий, организаций и граждан сведения и документы, необходимые для выполнения возложенных на органы и учреждения госсанэпидслужбы задач;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Права должностных лиц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fontAlgn="base"/>
            <a:r>
              <a:rPr lang="ru-RU" dirty="0" smtClean="0"/>
              <a:t>— отбирать образцы (пробы) материалов, веществ, изделий, пищевых продуктов, воздуха, воды и почвы для лабораторных исследований и проведения гигиенической экспертизы.</a:t>
            </a:r>
          </a:p>
          <a:p>
            <a:pPr fontAlgn="base"/>
            <a:r>
              <a:rPr lang="ru-RU" dirty="0" smtClean="0"/>
              <a:t>Главные государственные санитарные врачи, другие должностные лица и специалисты госсанэпидслужбы, осуществляющие </a:t>
            </a:r>
            <a:r>
              <a:rPr lang="ru-RU" dirty="0" err="1" smtClean="0"/>
              <a:t>санэпиднадзор</a:t>
            </a:r>
            <a:r>
              <a:rPr lang="ru-RU" dirty="0" smtClean="0"/>
              <a:t>, в пределах своей компетенции обязаны:</a:t>
            </a:r>
          </a:p>
          <a:p>
            <a:pPr fontAlgn="base"/>
            <a:r>
              <a:rPr lang="ru-RU" dirty="0" smtClean="0"/>
              <a:t>— использовать своевременно и в полной мере предоставленные им полномочия по предупреждению, обнаружению и пресечению санитарных правонарушений;</a:t>
            </a:r>
          </a:p>
          <a:p>
            <a:pPr fontAlgn="base"/>
            <a:r>
              <a:rPr lang="ru-RU" dirty="0" smtClean="0"/>
              <a:t>— координировать свою деятельность с органами государственной власти и управления, общественными объединениями, заинтересованными в защите прав граждан и общества, в охране и укреплении здоровья населения, обеспечении его санитарно-эпидемиологи­ческого благополучия;</a:t>
            </a:r>
          </a:p>
          <a:p>
            <a:pPr fontAlgn="base"/>
            <a:r>
              <a:rPr lang="ru-RU" dirty="0" smtClean="0"/>
              <a:t>— сохранять государственную и коммерческую тайну в отношении информации, которая может быть им известна при выполнении своих функциональных обязанностей;</a:t>
            </a:r>
          </a:p>
          <a:p>
            <a:pPr fontAlgn="base"/>
            <a:r>
              <a:rPr lang="ru-RU" dirty="0" smtClean="0"/>
              <a:t>— содействовать развитию самосознания и самодеятельности граждан в вопросах санитарно-эпидемиологического благополучия и выполнения санитарного законодательства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24936" cy="100811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Полномочия органов внутренних дел</a:t>
            </a:r>
            <a:br>
              <a:rPr lang="ru-RU" sz="2200" b="1" dirty="0" smtClean="0"/>
            </a:br>
            <a:r>
              <a:rPr lang="ru-RU" sz="2200" b="1" dirty="0" smtClean="0"/>
              <a:t>и территориальных органов </a:t>
            </a:r>
            <a:r>
              <a:rPr lang="ru-RU" sz="2200" b="1" dirty="0" err="1" smtClean="0"/>
              <a:t>Роспотребнадзора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33672" y="1340768"/>
            <a:ext cx="8686800" cy="525780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При пресечении административных правонарушений в сфере потребительского рынка органы внутренних дел вправе:</a:t>
            </a:r>
          </a:p>
          <a:p>
            <a:r>
              <a:rPr lang="ru-RU" dirty="0" smtClean="0"/>
              <a:t>Получать от граждан и должностных лиц необходимые объяснения, сведения, справки, документы и копии с них.</a:t>
            </a:r>
          </a:p>
          <a:p>
            <a:r>
              <a:rPr lang="ru-RU" dirty="0" smtClean="0"/>
              <a:t>Составлять протоколы об административных правонарушениях, осуществлять административное задержание и применять другие меры, предусмотренные законодательством Российской Федерации об административных правонарушениях.</a:t>
            </a:r>
          </a:p>
          <a:p>
            <a:r>
              <a:rPr lang="ru-RU" dirty="0" smtClean="0"/>
              <a:t> Вносить в установленном порядке в государственные органы, организации и общественные объединения обязательные для рассмотрения представления и предложения об устранении обстоятельств, способствующих совершению правонарушений.</a:t>
            </a:r>
          </a:p>
          <a:p>
            <a:r>
              <a:rPr lang="ru-RU" dirty="0" smtClean="0"/>
              <a:t>В целях пресечения административного правонарушения, составления протокола об административном правонарушении применять следующие меры обеспечения производства по делу об административном правонарушении:</a:t>
            </a:r>
          </a:p>
          <a:p>
            <a:r>
              <a:rPr lang="ru-RU" dirty="0" smtClean="0"/>
              <a:t>1. Производить осмотр принадлежащих юридическому лицу или индивидуальному предпринимателю помещений, территорий и находящихся там вещей и документов, в присутствии представителя юридического лица, индивидуального предпринимателя или его представителя и двух понятых в порядке, предусмотренном статьей 27.8 Кодекса Российской Федерации об административных правонарушениях.</a:t>
            </a:r>
          </a:p>
          <a:p>
            <a:r>
              <a:rPr lang="ru-RU" dirty="0" smtClean="0"/>
              <a:t>2. Осуществлять изъятие вещей, явившихся орудиями совершения или предметами административного правонарушения, и документов, имеющих значение доказательств по делу об административном правонарушении и обнаруженных при осуществлении осмотра принадлежащих юридическому лицу территорий, помещений и находящихся у него товаров, транспортных средств и иного имущества, а также соответствующих документов в присутствии двух понятых в порядке, предусмотренном статьей 27.10 Кодекса Российской Федерации об административных правонарушениях.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640960" cy="506916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3. Осуществлять арест товаров, иных вещей, явившихся орудиями совершения или предметами административного правонарушения, в присутствии владельца вещей и двух понятых в порядке, предусмотренном статьей 27.14 Кодекса Российской Федерации об административных правонарушениях.</a:t>
            </a:r>
          </a:p>
          <a:p>
            <a:r>
              <a:rPr lang="ru-RU" dirty="0" smtClean="0"/>
              <a:t>4. При выявлении административных правонарушений в случае обращения к ним должностных лиц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уполномоченных составлять протоколы об административных правонарушениях, осуществлять в порядке, установленном Кодексом Российской Федерации об административных правонарушениях, доставление в служебные помещения органов внутренних дел.</a:t>
            </a:r>
          </a:p>
          <a:p>
            <a:r>
              <a:rPr lang="ru-RU" dirty="0" smtClean="0"/>
              <a:t>6. В установленном порядке осуществлять привод физического лица либо законного представителя юридического лица, в отношении которых ведется производство по делу об административном правонарушении, в случае если их неявка препятствует полному, всестороннему и объективному рассмотрению дел об административных правонарушениях на основании мотивированного определения уполномоченного должностного лица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514528" cy="499715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Территориальные органы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 осуществляют следующие полномочия по предупреждению и пресечению административных правонарушений:</a:t>
            </a:r>
          </a:p>
          <a:p>
            <a:r>
              <a:rPr lang="ru-RU" dirty="0" smtClean="0"/>
              <a:t>1. Осуществляют надзор и контроль за соблюдением законодательства Российской Федерации в области обеспечения санитарно-эпидемиологического благополучия населения, защиты прав потребителей, соблюдения правил продажи отдельных предусмотренных законодательством Российской Федерации видов товаров, выполнения работ, оказания услуг.</a:t>
            </a:r>
          </a:p>
          <a:p>
            <a:r>
              <a:rPr lang="ru-RU" dirty="0" smtClean="0"/>
              <a:t>2. Принимают меры административного, ограничительного, предупредительного и профилактического характера, направленные на недопущение и (или) ликвидацию последствий нарушений гражданами, индивидуальными предпринимателями и юридическими лицами обязательных требований в пределах своей компетенции в соответствии с законодательством Российской Федерации.</a:t>
            </a:r>
          </a:p>
          <a:p>
            <a:r>
              <a:rPr lang="ru-RU" dirty="0" smtClean="0"/>
              <a:t>3. Составляют протоколы об административных правонарушениях, выносят постановления по делам об административных правонарушениях, обладают иными полномочиями, предусмотренными Кодексом Российской Федерации об административных правонарушениях.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4. Принимают меры по приостановлению производства и реализации товаров (выполнения работ, оказания услуг), которые не соответствуют обязательным требованиям.</a:t>
            </a:r>
          </a:p>
          <a:p>
            <a:r>
              <a:rPr lang="ru-RU" dirty="0" smtClean="0"/>
              <a:t>5. Направляют в орган, осуществляющий лицензирование соответствующего вида деятельности, материалы о нарушении прав потребителей для рассмотрения вопросов о приостановлении действия или об аннулировании соответствующей лицензии в установленном законодательством Российской Федерации порядке.</a:t>
            </a:r>
          </a:p>
          <a:p>
            <a:r>
              <a:rPr lang="ru-RU" dirty="0" smtClean="0"/>
              <a:t>6. Обращаются в суд с заявлениями в защиту прав потребителей, законных интересов неопределенного круга потребителей, а также с заявлениями о ликвидации изготовителя (исполнителя, продавца, уполномоченной организации, импортера) либо о прекращении деятельности индивидуального предпринимателя (уполномоченного индивидуального предпринимателя) за неоднократное или грубое нарушение установленных законами и иными нормативными правовыми актами Российской Федерации прав потребителей.</a:t>
            </a:r>
          </a:p>
          <a:p>
            <a:r>
              <a:rPr lang="ru-RU" dirty="0" smtClean="0"/>
              <a:t>7. Участвуют в судебном деле в случае привлечения к делу судом, а также по своей инициативе или по инициативе лиц, участвующих в деле, для дачи заключения по делу в целях защиты прав потребителей.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568952" cy="499715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Протоколы об административных правонарушениях, составляемые должностными лицами органов внутренних дел, направляются должностным лицам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уполномоченным рассматривать дела об административных правонарушениях, в течение суток с момента составления протокола об административном правонарушении.</a:t>
            </a:r>
          </a:p>
          <a:p>
            <a:r>
              <a:rPr lang="ru-RU" dirty="0" smtClean="0"/>
              <a:t>В случае составления протокола и оформления других материалов дела неправомочными лицами, неправильного составления протокола и оформления других материалов дела либо неполноты представленных материалов, которая не может быть восполнена при рассмотрении дела, недостатки протокола и других материалов дела об административном правонарушении устраняются должностными лицами органов внутренних дел в срок не более трех суток со дня их поступления (получения) от должностного лица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рассматривающего дело об административном правонарушении.</a:t>
            </a:r>
          </a:p>
          <a:p>
            <a:r>
              <a:rPr lang="ru-RU" dirty="0" smtClean="0"/>
              <a:t>Материалы дела об административном правонарушении с внесенными в них изменениями и дополнениями возвращаются должностному лицу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 в течение суток со дня устранения соответствующих недостатков.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Порядок взаимодействия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514528" cy="506916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Органы внутренних дел и территориальные органы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:</a:t>
            </a:r>
          </a:p>
          <a:p>
            <a:r>
              <a:rPr lang="ru-RU" dirty="0" smtClean="0"/>
              <a:t> Анализируют результаты работы по предупреждению и пресечению административных правонарушений на потребительском рынке.</a:t>
            </a:r>
          </a:p>
          <a:p>
            <a:r>
              <a:rPr lang="ru-RU" dirty="0" smtClean="0"/>
              <a:t>Обобщают и распространяют передовой опыт в сфере защиты прав потребителей и благополучия человека по выявлению и пресечению административных правонарушений на потребительском рынке, в том числе путем проведения совместных семинаров (конференций) и стажировок.</a:t>
            </a:r>
          </a:p>
          <a:p>
            <a:r>
              <a:rPr lang="ru-RU" dirty="0" smtClean="0"/>
              <a:t>Организуют и проводят конференции, совещания, семинары с представителями производителей и потребителей товаров, работ и услуг, общественных организаций.</a:t>
            </a:r>
          </a:p>
          <a:p>
            <a:r>
              <a:rPr lang="ru-RU" dirty="0" smtClean="0"/>
              <a:t> Разрабатывают методические рекомендации.</a:t>
            </a:r>
          </a:p>
          <a:p>
            <a:r>
              <a:rPr lang="ru-RU" dirty="0" smtClean="0"/>
              <a:t> В пределах компетенции, установленной законодательством Российской Федерации, проводят мероприятия, направленные на предупреждение и пресечение административных правонарушений, защиту прав потребителей.</a:t>
            </a:r>
          </a:p>
          <a:p>
            <a:r>
              <a:rPr lang="ru-RU" dirty="0" smtClean="0"/>
              <a:t>Осуществляют информационный обмен сведениями, представляющими взаимный интерес и непосредственно связанными с выполнением задач и функций, возложенных на них законодательными и иными нормативными правовыми актами Российской Федерации.</a:t>
            </a:r>
          </a:p>
          <a:p>
            <a:r>
              <a:rPr lang="ru-RU" dirty="0" smtClean="0"/>
              <a:t> Координируют и проводят совместные исследования проблем, связанных с выявлением, предупреждением и пресечением административных правонарушений в сфере потребительского рынка.</a:t>
            </a:r>
          </a:p>
          <a:p>
            <a:r>
              <a:rPr lang="ru-RU" dirty="0" smtClean="0"/>
              <a:t>Обобщают практику применения норм законодательства Российской Федерации об административных правонарушениях для определения единого подхода к их применению.</a:t>
            </a:r>
          </a:p>
          <a:p>
            <a:r>
              <a:rPr lang="ru-RU" dirty="0" smtClean="0"/>
              <a:t>Взаимодействуют с региональными средствами массовой информации.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26</TotalTime>
  <Words>1384</Words>
  <Application>Microsoft Office PowerPoint</Application>
  <PresentationFormat>Экран 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Обычная</vt:lpstr>
      <vt:lpstr>Оценка полноты реализации полномочий органов Роспотребнадзора применимо к требованиям КоАП РФ. Процессуальные требования судебного производства(арбитражного, гражданского). Организация взаимодействия с органами внутренних дел и прокуратуры. Права, обязанности и ответственность должностных лиц осуществляющих государственный санитарно – эпидемиологический надзор.</vt:lpstr>
      <vt:lpstr>Презентация PowerPoint</vt:lpstr>
      <vt:lpstr>Презентация PowerPoint</vt:lpstr>
      <vt:lpstr>Презентация PowerPoint</vt:lpstr>
      <vt:lpstr>Обязанности должностных лиц, осуществляющих федеральный государственный санитарно-эпидемиологический надзор</vt:lpstr>
      <vt:lpstr>Ответственность должностных лиц, осуществляющих федеральный государственный санитарно-эпидемиологический надзор </vt:lpstr>
      <vt:lpstr>Права должностных лиц </vt:lpstr>
      <vt:lpstr>Права должностных лиц</vt:lpstr>
      <vt:lpstr>Права должностных лиц</vt:lpstr>
      <vt:lpstr>Полномочия органов внутренних дел и территориальных органов Роспотребнадзора 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взаимодействия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полноты реализации полномочий органов Роспотребнадзора применимо к требованиям КоАП РФ. Процессуальные требования судебного производства(арбитражного, гражданского). Организация взаимодействия с органами внутренних дел и прокуратуры. Права, обязанности и ответственность должностных лиц осуществляющих государственный санитарно – эпидемиологический надзор.</dc:title>
  <dc:creator>1</dc:creator>
  <cp:lastModifiedBy>kassir</cp:lastModifiedBy>
  <cp:revision>5</cp:revision>
  <dcterms:created xsi:type="dcterms:W3CDTF">2018-04-11T12:07:41Z</dcterms:created>
  <dcterms:modified xsi:type="dcterms:W3CDTF">2018-06-20T11:20:44Z</dcterms:modified>
</cp:coreProperties>
</file>