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consultant.ru/document/cons_doc_LAW_292733/941932ca6c2f1cf05990d14ef2c36e80c8aa461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692696"/>
            <a:ext cx="8229600" cy="2736304"/>
          </a:xfrm>
        </p:spPr>
        <p:txBody>
          <a:bodyPr>
            <a:normAutofit fontScale="90000"/>
          </a:bodyPr>
          <a:lstStyle/>
          <a:p>
            <a:r>
              <a:rPr lang="ru-RU" sz="2000" dirty="0" smtClean="0">
                <a:solidFill>
                  <a:schemeClr val="accent4">
                    <a:lumMod val="50000"/>
                  </a:schemeClr>
                </a:solidFill>
              </a:rPr>
              <a:t>Порядок оформления результатов проверки (сведения, которые указываются в акте, сроки составления акта, порядок его вручения, случаи направления акта в прокуратуру).</a:t>
            </a:r>
            <a:br>
              <a:rPr lang="ru-RU" sz="2000" dirty="0" smtClean="0">
                <a:solidFill>
                  <a:schemeClr val="accent4">
                    <a:lumMod val="50000"/>
                  </a:schemeClr>
                </a:solidFill>
              </a:rPr>
            </a:br>
            <a:r>
              <a:rPr lang="ru-RU" sz="2000" dirty="0" smtClean="0">
                <a:solidFill>
                  <a:schemeClr val="accent4">
                    <a:lumMod val="50000"/>
                  </a:schemeClr>
                </a:solidFill>
              </a:rPr>
              <a:t/>
            </a:r>
            <a:br>
              <a:rPr lang="ru-RU" sz="2000" dirty="0" smtClean="0">
                <a:solidFill>
                  <a:schemeClr val="accent4">
                    <a:lumMod val="50000"/>
                  </a:schemeClr>
                </a:solidFill>
              </a:rPr>
            </a:br>
            <a:r>
              <a:rPr lang="ru-RU" sz="2000" dirty="0" smtClean="0">
                <a:solidFill>
                  <a:schemeClr val="accent4">
                    <a:lumMod val="50000"/>
                  </a:schemeClr>
                </a:solidFill>
              </a:rPr>
              <a:t>Меры, принимаемые должностными лицами органа государственного контроля  в отношении фактов нарушений, выявленных при проведении проверки.</a:t>
            </a:r>
            <a:br>
              <a:rPr lang="ru-RU" sz="2000" dirty="0" smtClean="0">
                <a:solidFill>
                  <a:schemeClr val="accent4">
                    <a:lumMod val="50000"/>
                  </a:schemeClr>
                </a:solidFill>
              </a:rPr>
            </a:br>
            <a:r>
              <a:rPr lang="ru-RU" sz="2000" dirty="0" smtClean="0">
                <a:solidFill>
                  <a:schemeClr val="accent5">
                    <a:lumMod val="75000"/>
                  </a:schemeClr>
                </a:solidFill>
              </a:rPr>
              <a:t/>
            </a:r>
            <a:br>
              <a:rPr lang="ru-RU" sz="2000" dirty="0" smtClean="0">
                <a:solidFill>
                  <a:schemeClr val="accent5">
                    <a:lumMod val="75000"/>
                  </a:schemeClr>
                </a:solidFill>
              </a:rPr>
            </a:br>
            <a:endParaRPr lang="ru-RU" sz="2000" dirty="0">
              <a:solidFill>
                <a:schemeClr val="accent5">
                  <a:lumMod val="75000"/>
                </a:schemeClr>
              </a:solidFill>
            </a:endParaRPr>
          </a:p>
        </p:txBody>
      </p:sp>
      <p:sp>
        <p:nvSpPr>
          <p:cNvPr id="3" name="Подзаголовок 2"/>
          <p:cNvSpPr>
            <a:spLocks noGrp="1"/>
          </p:cNvSpPr>
          <p:nvPr>
            <p:ph type="subTitle" idx="1"/>
          </p:nvPr>
        </p:nvSpPr>
        <p:spPr>
          <a:xfrm>
            <a:off x="3347864" y="5157192"/>
            <a:ext cx="5796136" cy="1392560"/>
          </a:xfrm>
        </p:spPr>
        <p:txBody>
          <a:bodyPr>
            <a:normAutofit/>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95536" y="692696"/>
            <a:ext cx="8389440" cy="4104456"/>
          </a:xfrm>
        </p:spPr>
        <p:txBody>
          <a:bodyPr>
            <a:normAutofit fontScale="70000" lnSpcReduction="20000"/>
          </a:bodyPr>
          <a:lstStyle/>
          <a:p>
            <a:r>
              <a:rPr lang="ru-RU" dirty="0" smtClean="0"/>
              <a:t>По результатам проверки должностными лицами органа государственного контроля (надзора), органа муниципального контроля, проводящими проверку, составляется акт по установленной форме в </a:t>
            </a:r>
            <a:r>
              <a:rPr lang="ru-RU" b="1" i="1" dirty="0" smtClean="0"/>
              <a:t>двух экземплярах</a:t>
            </a:r>
            <a:r>
              <a:rPr lang="ru-RU" dirty="0" smtClean="0"/>
              <a:t>. Типовая форма акта проверки устанавливается уполномоченным Правительством Российской Федерации федеральным органом исполнительной власти.</a:t>
            </a:r>
          </a:p>
          <a:p>
            <a:r>
              <a:rPr lang="ru-RU" dirty="0" smtClean="0"/>
              <a:t>В акте проверки указываются:</a:t>
            </a:r>
          </a:p>
          <a:p>
            <a:r>
              <a:rPr lang="ru-RU" dirty="0" smtClean="0"/>
              <a:t>1) дата, время и место составления акта проверки;</a:t>
            </a:r>
          </a:p>
          <a:p>
            <a:r>
              <a:rPr lang="ru-RU" dirty="0" smtClean="0"/>
              <a:t>2) наименование органа государственного контроля (надзора) или органа муниципального контроля;</a:t>
            </a:r>
          </a:p>
          <a:p>
            <a:r>
              <a:rPr lang="ru-RU" dirty="0" smtClean="0"/>
              <a:t>3) дата и номер распоряжения или приказа руководителя, замес­тителя руководителя органа государственного контроля (надзора), органа муниципального контроля;</a:t>
            </a:r>
          </a:p>
          <a:p>
            <a:r>
              <a:rPr lang="ru-RU" dirty="0" smtClean="0"/>
              <a:t>4) фамилии, имена, отчества и должности должностного лица или должностных лиц, проводивших проверку;</a:t>
            </a:r>
          </a:p>
          <a:p>
            <a:endParaRPr lang="ru-RU" dirty="0"/>
          </a:p>
        </p:txBody>
      </p:sp>
      <p:pic>
        <p:nvPicPr>
          <p:cNvPr id="4" name="Рисунок 3" descr="a5f6d7f3cb3909924f624afba1dcdaf6.jpg"/>
          <p:cNvPicPr>
            <a:picLocks noChangeAspect="1"/>
          </p:cNvPicPr>
          <p:nvPr/>
        </p:nvPicPr>
        <p:blipFill>
          <a:blip r:embed="rId2" cstate="print"/>
          <a:stretch>
            <a:fillRect/>
          </a:stretch>
        </p:blipFill>
        <p:spPr>
          <a:xfrm>
            <a:off x="251520" y="4915602"/>
            <a:ext cx="3663578" cy="194239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836712"/>
            <a:ext cx="8219256" cy="3888432"/>
          </a:xfrm>
        </p:spPr>
        <p:txBody>
          <a:bodyPr>
            <a:normAutofit fontScale="55000" lnSpcReduction="20000"/>
          </a:bodyPr>
          <a:lstStyle/>
          <a:p>
            <a:r>
              <a:rPr lang="ru-RU" dirty="0" smtClean="0"/>
              <a:t>5) наименование проверяемого юридического лица или фамилия, имя и отчество индивидуального предпринимателя, а также фамилия, имя, отчество и должность руководителя, иного должностного лица иди уполномоченного представителя юридического лица, уполномо­ченного представителя индивидуального предпринимателя, присутствовавших при проведении проверки;</a:t>
            </a:r>
          </a:p>
          <a:p>
            <a:r>
              <a:rPr lang="ru-RU" dirty="0" smtClean="0"/>
              <a:t>6) дата, время, продолжительность и место проведения проверки;</a:t>
            </a:r>
          </a:p>
          <a:p>
            <a:r>
              <a:rPr lang="ru-RU" dirty="0" smtClean="0"/>
              <a:t>7) сведения о результатах проверки, в том числе о выявленных нарушениях (в виде ссылок на конкретные пункты, параграфы, абзацы и тому подобное нормативно-правовых актов, положения которых нарушены) обязательных требований и требований, установленных муниципальными правовыми актами, об их характере и о лицах, допустивших указанные нарушения;</a:t>
            </a:r>
          </a:p>
          <a:p>
            <a:r>
              <a:rPr lang="ru-RU" dirty="0" smtClean="0"/>
              <a:t>8) сведения об ознакомлении или отказе в ознакомлении с актом проверки руководителя, иного должностного лица или уполномоченного представителя юридического лица, индивидуального предпринимателя, его уполномоченного представителя, присутствовавших при проведении проверки, о наличии их подписей или об отказе от совершения подписи, а также сведения о внесении в журнал учета проверок записи о проведенной проверке либо о невозможности внесения такой записи в связи с отсутствием у юридического лица, индивидуального предпринимателя указанного журнала;</a:t>
            </a:r>
          </a:p>
          <a:p>
            <a:r>
              <a:rPr lang="ru-RU" dirty="0" smtClean="0"/>
              <a:t>9) подписи должностного лица или должностных лиц, проводивших проверку.</a:t>
            </a:r>
          </a:p>
          <a:p>
            <a:endParaRPr lang="ru-RU" dirty="0"/>
          </a:p>
        </p:txBody>
      </p:sp>
      <p:pic>
        <p:nvPicPr>
          <p:cNvPr id="4" name="Рисунок 3" descr="xv_-A1x1Ilo.jpg"/>
          <p:cNvPicPr>
            <a:picLocks noChangeAspect="1"/>
          </p:cNvPicPr>
          <p:nvPr/>
        </p:nvPicPr>
        <p:blipFill>
          <a:blip r:embed="rId2" cstate="print"/>
          <a:stretch>
            <a:fillRect/>
          </a:stretch>
        </p:blipFill>
        <p:spPr>
          <a:xfrm>
            <a:off x="4716016" y="4653136"/>
            <a:ext cx="4195110" cy="206084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95536" y="620688"/>
            <a:ext cx="8229600" cy="3629000"/>
          </a:xfrm>
        </p:spPr>
        <p:txBody>
          <a:bodyPr>
            <a:normAutofit fontScale="85000" lnSpcReduction="20000"/>
          </a:bodyPr>
          <a:lstStyle/>
          <a:p>
            <a:r>
              <a:rPr lang="ru-RU" dirty="0" smtClean="0"/>
              <a:t>К акту проверки прилагаются протоколы отбора образцов продукции, проб обследования объектов окружающей среды и объектов производственной среды, протоколы или заключения проведенных исследований, испытаний и экспертиз, объяснения работников юридического лица, работников индивидуального предпринимателя, на которых возлагается ответственность за нарушение обязательных требований или требований, установленных муниципальными правовыми актами, предписания об устранении выявленных нарушений и иные, связанные с результатами проверки, документы или их копии.</a:t>
            </a:r>
            <a:endParaRPr lang="ru-RU" dirty="0"/>
          </a:p>
        </p:txBody>
      </p:sp>
      <p:pic>
        <p:nvPicPr>
          <p:cNvPr id="4" name="Рисунок 3" descr="slide_81.jpg"/>
          <p:cNvPicPr>
            <a:picLocks noChangeAspect="1"/>
          </p:cNvPicPr>
          <p:nvPr/>
        </p:nvPicPr>
        <p:blipFill>
          <a:blip r:embed="rId2" cstate="print"/>
          <a:stretch>
            <a:fillRect/>
          </a:stretch>
        </p:blipFill>
        <p:spPr>
          <a:xfrm>
            <a:off x="5508104" y="4221088"/>
            <a:ext cx="3275856" cy="245689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179512" y="476672"/>
            <a:ext cx="5400600" cy="5832648"/>
          </a:xfrm>
        </p:spPr>
        <p:txBody>
          <a:bodyPr>
            <a:normAutofit fontScale="62500" lnSpcReduction="20000"/>
          </a:bodyPr>
          <a:lstStyle/>
          <a:p>
            <a:r>
              <a:rPr lang="ru-RU" dirty="0" smtClean="0"/>
              <a:t>Акт проверки оформляется непосредственно после ее завершения в двух экземплярах, один из которых с копиями приложений вручается руководителю, иному должностному лицу </a:t>
            </a:r>
            <a:r>
              <a:rPr lang="ru-RU" b="1" i="1" dirty="0" smtClean="0"/>
              <a:t>или </a:t>
            </a:r>
            <a:r>
              <a:rPr lang="ru-RU" dirty="0" smtClean="0"/>
              <a:t>уполномоченному представителю юридического лица, индивидуальному предпринимателю, его уполномоченному представителю под расписку об ознакомлении либо об отказе в ознакомлении с актом проверки. В случае отсутствия руководителя, иного должностного лица или уполномоченного представителя юридического лица, индивидуального предпринимателя, его уполномоченного представителя, а также в случае отказа проверяемого лица дать расписку об ознакомлении либо об отказе в ознакомлении с актом проверки акт направляется заказным почтовым отправлением с уведомлением о вручении, которое приобщается к экземпляру акта проверки, хранящемуся в деле органа государственного контроля (надзора) или органа муниципального контроля.</a:t>
            </a:r>
            <a:endParaRPr lang="ru-RU" dirty="0"/>
          </a:p>
        </p:txBody>
      </p:sp>
      <p:pic>
        <p:nvPicPr>
          <p:cNvPr id="4" name="Рисунок 3" descr="proverka-6.jpg"/>
          <p:cNvPicPr>
            <a:picLocks noChangeAspect="1"/>
          </p:cNvPicPr>
          <p:nvPr/>
        </p:nvPicPr>
        <p:blipFill>
          <a:blip r:embed="rId2" cstate="print"/>
          <a:stretch>
            <a:fillRect/>
          </a:stretch>
        </p:blipFill>
        <p:spPr>
          <a:xfrm>
            <a:off x="5220072" y="3933056"/>
            <a:ext cx="3707904" cy="247193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600200"/>
            <a:ext cx="8229600" cy="4133056"/>
          </a:xfrm>
        </p:spPr>
        <p:txBody>
          <a:bodyPr>
            <a:normAutofit fontScale="62500" lnSpcReduction="20000"/>
          </a:bodyPr>
          <a:lstStyle/>
          <a:p>
            <a:r>
              <a:rPr lang="ru-RU" dirty="0" smtClean="0"/>
              <a:t>В случае если для составления акта проверки необходимо получить заключения по результатам проведенных исследований, испытаний, специальных расследований, экспертиз, акт проверки составляется в срок, не превышающий трех рабочих дней после завершения мероприятий по контролю, и вручается руководителю, иному долж­ностному лицу или уполномоченному представителю юридического лица, индивидуальному предпринимателю, его уполномоченному представителю под расписку либо направляется заказным почтовым отправлением с уведомлением о вручении, которое приобщается к экземпляру акта проверки, хранящемуся в деле органа государственного контроля (надзора) или органа муниципального контроля.</a:t>
            </a:r>
          </a:p>
          <a:p>
            <a:r>
              <a:rPr lang="ru-RU" dirty="0" smtClean="0"/>
              <a:t>При согласовании проведения внеплановой выездной проверки с органом прокуратуры, копия акта проверки направляется в орган прокуратуры, которым принято решение о согласовании проведения проверки, в течение пяти рабочих дней со дня составления акта проверки.</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95536" y="980728"/>
            <a:ext cx="8229600" cy="4277072"/>
          </a:xfrm>
        </p:spPr>
        <p:txBody>
          <a:bodyPr>
            <a:normAutofit fontScale="62500" lnSpcReduction="20000"/>
          </a:bodyPr>
          <a:lstStyle/>
          <a:p>
            <a:r>
              <a:rPr lang="ru-RU" dirty="0" smtClean="0"/>
              <a:t>Юридические лица, индивидуальные предприниматели обязаны вести журнал учета проверок по типовой форме.</a:t>
            </a:r>
          </a:p>
          <a:p>
            <a:r>
              <a:rPr lang="ru-RU" dirty="0" smtClean="0"/>
              <a:t>В журнале учета проверок должностными лицами органа государственного контроля: (надзора), органа муниципального контроля осуществляется запись о проведенной проверке, содержащая сведения о наименовании органа государственного контроля (надзора), наименовании органа муниципального контроля, датах начала и окончания проведения проверки, времени ее проведения основаниях, целях, задачах и предмете проверки, выявленных нарушениях и выданных предписаниях, а также указываются фамилия, имя, отчество и должности должностного лица или должностных лиц, проводящих проверку, его или их подписи.</a:t>
            </a:r>
          </a:p>
          <a:p>
            <a:r>
              <a:rPr lang="ru-RU" dirty="0" smtClean="0"/>
              <a:t>Журнал учета проверок должен быть прошит, пронумерован </a:t>
            </a:r>
            <a:r>
              <a:rPr lang="ru-RU" i="1" dirty="0" smtClean="0"/>
              <a:t>и </a:t>
            </a:r>
            <a:r>
              <a:rPr lang="ru-RU" dirty="0" smtClean="0"/>
              <a:t>удостоверен печатью юридического лица, индивидуального предпринимателя.</a:t>
            </a:r>
          </a:p>
          <a:p>
            <a:r>
              <a:rPr lang="ru-RU" dirty="0" smtClean="0"/>
              <a:t>При отсутствии журнала учета проверок в акте проверки делается соответствующая запись.</a:t>
            </a:r>
          </a:p>
          <a:p>
            <a:endParaRPr lang="ru-RU" dirty="0"/>
          </a:p>
        </p:txBody>
      </p:sp>
      <p:pic>
        <p:nvPicPr>
          <p:cNvPr id="4" name="Рисунок 3" descr="checking.jpg"/>
          <p:cNvPicPr>
            <a:picLocks noChangeAspect="1"/>
          </p:cNvPicPr>
          <p:nvPr/>
        </p:nvPicPr>
        <p:blipFill>
          <a:blip r:embed="rId2" cstate="print"/>
          <a:stretch>
            <a:fillRect/>
          </a:stretch>
        </p:blipFill>
        <p:spPr>
          <a:xfrm>
            <a:off x="5724128" y="4509120"/>
            <a:ext cx="3024336" cy="214295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0" dirty="0" smtClean="0">
                <a:solidFill>
                  <a:schemeClr val="accent4">
                    <a:lumMod val="50000"/>
                  </a:schemeClr>
                </a:solidFill>
              </a:rPr>
              <a:t>Меры, принимаемые должностными лицами органа государственного контроля  в отношении фактов нарушений, выявленных при проведении проверки</a:t>
            </a:r>
            <a:endParaRPr lang="ru-RU" sz="2000" b="0" dirty="0"/>
          </a:p>
        </p:txBody>
      </p:sp>
      <p:sp>
        <p:nvSpPr>
          <p:cNvPr id="3" name="Содержимое 2"/>
          <p:cNvSpPr>
            <a:spLocks noGrp="1"/>
          </p:cNvSpPr>
          <p:nvPr>
            <p:ph idx="1"/>
          </p:nvPr>
        </p:nvSpPr>
        <p:spPr>
          <a:xfrm>
            <a:off x="457200" y="1600200"/>
            <a:ext cx="8229600" cy="3484984"/>
          </a:xfrm>
        </p:spPr>
        <p:txBody>
          <a:bodyPr>
            <a:normAutofit fontScale="55000" lnSpcReduction="20000"/>
          </a:bodyPr>
          <a:lstStyle/>
          <a:p>
            <a:r>
              <a:rPr lang="ru-RU" dirty="0" smtClean="0"/>
              <a:t>В случае выявления при проведении проверки нарушений юридическим лицом, индивидуальным предпринимателем обязательных требований или требований, установленных муниципальными правовыми актами, должностные лица органа государственного контроля (надзора), органа муниципального контроля, проводившие проверку в пределах полномочий, предусмотренных законодательством Российской Федерации, обязаны:</a:t>
            </a:r>
          </a:p>
          <a:p>
            <a:r>
              <a:rPr lang="ru-RU" dirty="0" smtClean="0"/>
              <a:t>1) выдать предписание юридическому лицу, индивидуальному предпринимателю об устранении выявленных нарушении с указанием сроков их устранения;</a:t>
            </a:r>
          </a:p>
          <a:p>
            <a:r>
              <a:rPr lang="ru-RU" dirty="0" smtClean="0"/>
              <a:t>2) принять меры по контролю за устранением выявленных нарушений, их предупреждению, предотвращению возможного причинения вреда жизни, здоровью граждан, вреда животным, растениям, окружающей среде, обеспечению безопасности государства, предупреждению возникновения чрезвычайных ситуаций природного и техногенного характера, а также меры по привлечению лиц, допустивших выявленные нарушения, к ответственности.</a:t>
            </a:r>
          </a:p>
          <a:p>
            <a:endParaRPr lang="ru-RU" dirty="0"/>
          </a:p>
        </p:txBody>
      </p:sp>
      <p:pic>
        <p:nvPicPr>
          <p:cNvPr id="4" name="Рисунок 3" descr="6b9f8f2d2d8f5594.jpg"/>
          <p:cNvPicPr>
            <a:picLocks noChangeAspect="1"/>
          </p:cNvPicPr>
          <p:nvPr/>
        </p:nvPicPr>
        <p:blipFill>
          <a:blip r:embed="rId2" cstate="print"/>
          <a:stretch>
            <a:fillRect/>
          </a:stretch>
        </p:blipFill>
        <p:spPr>
          <a:xfrm>
            <a:off x="5076056" y="4390008"/>
            <a:ext cx="3701988" cy="246799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51520" y="836712"/>
            <a:ext cx="8640960" cy="5472608"/>
          </a:xfrm>
        </p:spPr>
        <p:txBody>
          <a:bodyPr>
            <a:normAutofit fontScale="55000" lnSpcReduction="20000"/>
          </a:bodyPr>
          <a:lstStyle/>
          <a:p>
            <a:r>
              <a:rPr lang="ru-RU" dirty="0" smtClean="0"/>
              <a:t>В случае, если при проведении проверки установлено, что деятельность юридического лица, его филиала, представительства, структурного подразделения, индивидуального предпринимателя, эксплуатация ими зданий, строений, сооружений, помещений, оборудования, подобных объектов, транспортных средств, производимые и реализуемые ими товары (выполняемые работы, предоставляемые услуги) представляют непосредственную угрозу причинения вреда жизни, здоровью граждан, вреда животным, растениям, окружающей среде, объектам культурного наследия (памятникам истории и культуры) народов Российской Федерации, музейным предметам и музейным коллекциям, включенным в состав Музейного фонда Российской Федерации, особо ценным, в том числе уникальным, документам Архивного фонда Российской Федерации, документам, имеющим особое историческое, научное, культурное значение, входящим в состав национального библиотечного фонда, безопасности государства, возникновения чрезвычайных ситуаций природного и техногенного характера или такой вред причинен, орган государственного контроля (надзора), орган муниципального контроля обязаны незамедлительно принять меры по недопущению причинения вреда или прекращению его причинения вплоть до временного запрета деятельности юридического лица, его филиала, представительства, структурного подразделения, индивидуального предпринимателя в порядке, установленном </a:t>
            </a:r>
            <a:r>
              <a:rPr lang="ru-RU" dirty="0" smtClean="0">
                <a:hlinkClick r:id="rId2"/>
              </a:rPr>
              <a:t>Кодексом</a:t>
            </a:r>
            <a:r>
              <a:rPr lang="ru-RU" dirty="0" smtClean="0"/>
              <a:t> Российской Федерации об административных правонарушениях, отзыва продукции, представляющей опасность для жизни, здоровья граждан и для окружающей среды, из оборота и довести до сведения граждан, а также других юридических лиц, индивидуальных предпринимателей любым доступным способом информацию о наличии угрозы причинения вреда и способах его предотвращения.</a:t>
            </a:r>
            <a:endParaRPr lang="ru-RU" dirty="0"/>
          </a:p>
        </p:txBody>
      </p:sp>
      <p:pic>
        <p:nvPicPr>
          <p:cNvPr id="4" name="Рисунок 3" descr="R291.jpg"/>
          <p:cNvPicPr>
            <a:picLocks noChangeAspect="1"/>
          </p:cNvPicPr>
          <p:nvPr/>
        </p:nvPicPr>
        <p:blipFill>
          <a:blip r:embed="rId3" cstate="print"/>
          <a:stretch>
            <a:fillRect/>
          </a:stretch>
        </p:blipFill>
        <p:spPr>
          <a:xfrm>
            <a:off x="5508104" y="4869160"/>
            <a:ext cx="3469891" cy="19888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35</TotalTime>
  <Words>1001</Words>
  <Application>Microsoft Office PowerPoint</Application>
  <PresentationFormat>Экран (4:3)</PresentationFormat>
  <Paragraphs>25</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Апекс</vt:lpstr>
      <vt:lpstr>Порядок оформления результатов проверки (сведения, которые указываются в акте, сроки составления акта, порядок его вручения, случаи направления акта в прокуратуру).  Меры, принимаемые должностными лицами органа государственного контроля  в отношении фактов нарушений, выявленных при проведении проверки.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Меры, принимаемые должностными лицами органа государственного контроля  в отношении фактов нарушений, выявленных при проведении проверки</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Порядок оформления результатов проверки (сведения, которые указываются в акте, сроки составления акта, порядок его вручения, случаи направления акта в прокуратуру).  Меры, принимаемые должностными лицами органа государственного контроля  в отношении   </dc:title>
  <dc:creator>Юля</dc:creator>
  <cp:lastModifiedBy>kassir</cp:lastModifiedBy>
  <cp:revision>10</cp:revision>
  <dcterms:created xsi:type="dcterms:W3CDTF">2018-04-12T15:54:26Z</dcterms:created>
  <dcterms:modified xsi:type="dcterms:W3CDTF">2018-06-20T11:44:48Z</dcterms:modified>
</cp:coreProperties>
</file>