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68D1A1F-4891-4F3C-B3ED-94A4D7DCF005}"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68D1A1F-4891-4F3C-B3ED-94A4D7DCF005}"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68D1A1F-4891-4F3C-B3ED-94A4D7DCF005}"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68D1A1F-4891-4F3C-B3ED-94A4D7DCF005}"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68D1A1F-4891-4F3C-B3ED-94A4D7DCF005}"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68D1A1F-4891-4F3C-B3ED-94A4D7DCF00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68D1A1F-4891-4F3C-B3ED-94A4D7DCF00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68D1A1F-4891-4F3C-B3ED-94A4D7DCF005}"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68D1A1F-4891-4F3C-B3ED-94A4D7DCF005}"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68D1A1F-4891-4F3C-B3ED-94A4D7DCF00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52D677C-6ED8-4B15-97CE-63E00B86B52C}"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68D1A1F-4891-4F3C-B3ED-94A4D7DCF00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52D677C-6ED8-4B15-97CE-63E00B86B52C}" type="datetimeFigureOut">
              <a:rPr lang="ru-RU" smtClean="0"/>
              <a:pPr/>
              <a:t>20.06.2018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68D1A1F-4891-4F3C-B3ED-94A4D7DCF00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hyperlink" Target="http://docs.cntd.ru/document/901918784"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hyperlink" Target="http://docs.cntd.ru/document/902290189"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dirty="0"/>
          </a:p>
        </p:txBody>
      </p:sp>
      <p:sp>
        <p:nvSpPr>
          <p:cNvPr id="2" name="Заголовок 1"/>
          <p:cNvSpPr>
            <a:spLocks noGrp="1"/>
          </p:cNvSpPr>
          <p:nvPr>
            <p:ph type="ctrTitle"/>
          </p:nvPr>
        </p:nvSpPr>
        <p:spPr/>
        <p:txBody>
          <a:bodyPr>
            <a:noAutofit/>
          </a:bodyPr>
          <a:lstStyle/>
          <a:p>
            <a:r>
              <a:rPr lang="ru-RU" sz="2000" dirty="0" smtClean="0"/>
              <a:t>Требования санитарного </a:t>
            </a:r>
            <a:r>
              <a:rPr lang="ru-RU" sz="2000" dirty="0" err="1" smtClean="0"/>
              <a:t>законодательства,законови</a:t>
            </a:r>
            <a:r>
              <a:rPr lang="ru-RU" sz="2000" dirty="0" smtClean="0"/>
              <a:t> иных нормативных документов  РФ в области защиты прав потребителей , соблюдение правил продажи отдельных видов товаров , выполнения работ , оказания услуг. Основные нормативные документы</a:t>
            </a:r>
            <a:endParaRPr lang="ru-RU"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t>Статья 18. Права потребителя при обнаружении в товаре </a:t>
            </a:r>
            <a:r>
              <a:rPr lang="ru-RU" sz="2800" dirty="0" smtClean="0"/>
              <a:t>недостатков</a:t>
            </a:r>
            <a:r>
              <a:rPr lang="ru-RU" sz="2800" dirty="0"/>
              <a:t/>
            </a:r>
            <a:br>
              <a:rPr lang="ru-RU" sz="2800" dirty="0"/>
            </a:br>
            <a:endParaRPr lang="ru-RU" sz="2800" dirty="0"/>
          </a:p>
        </p:txBody>
      </p:sp>
      <p:sp>
        <p:nvSpPr>
          <p:cNvPr id="3" name="Прямоугольник 2"/>
          <p:cNvSpPr/>
          <p:nvPr/>
        </p:nvSpPr>
        <p:spPr>
          <a:xfrm>
            <a:off x="571472" y="1071546"/>
            <a:ext cx="8286808" cy="5078313"/>
          </a:xfrm>
          <a:prstGeom prst="rect">
            <a:avLst/>
          </a:prstGeom>
        </p:spPr>
        <p:txBody>
          <a:bodyPr wrap="square">
            <a:spAutoFit/>
          </a:bodyPr>
          <a:lstStyle/>
          <a:p>
            <a:r>
              <a:rPr lang="ru-RU" dirty="0"/>
              <a:t>1. Потребитель в случае обнаружения в товаре недостатков, если они не были оговорены продавцом, по своему выбору вправе:</a:t>
            </a:r>
            <a:r>
              <a:rPr lang="ru-RU" dirty="0" smtClean="0"/>
              <a:t/>
            </a:r>
            <a:br>
              <a:rPr lang="ru-RU" dirty="0" smtClean="0"/>
            </a:br>
            <a:r>
              <a:rPr lang="ru-RU" dirty="0" smtClean="0"/>
              <a:t/>
            </a:r>
            <a:br>
              <a:rPr lang="ru-RU" dirty="0" smtClean="0"/>
            </a:br>
            <a:r>
              <a:rPr lang="ru-RU" dirty="0"/>
              <a:t>потребовать замены на товар этой же марки (этих же модели и (или) артикула);</a:t>
            </a:r>
            <a:r>
              <a:rPr lang="ru-RU" dirty="0" smtClean="0"/>
              <a:t/>
            </a:r>
            <a:br>
              <a:rPr lang="ru-RU" dirty="0" smtClean="0"/>
            </a:br>
            <a:r>
              <a:rPr lang="ru-RU" dirty="0" smtClean="0"/>
              <a:t/>
            </a:r>
            <a:br>
              <a:rPr lang="ru-RU" dirty="0" smtClean="0"/>
            </a:br>
            <a:r>
              <a:rPr lang="ru-RU" dirty="0"/>
              <a:t>потребовать замены на такой же товар другой марки (модели, артикула) с соответствующим перерасчетом покупной цены;</a:t>
            </a:r>
            <a:r>
              <a:rPr lang="ru-RU" dirty="0" smtClean="0"/>
              <a:t/>
            </a:r>
            <a:br>
              <a:rPr lang="ru-RU" dirty="0" smtClean="0"/>
            </a:br>
            <a:r>
              <a:rPr lang="ru-RU" dirty="0" smtClean="0"/>
              <a:t/>
            </a:r>
            <a:br>
              <a:rPr lang="ru-RU" dirty="0" smtClean="0"/>
            </a:br>
            <a:r>
              <a:rPr lang="ru-RU" dirty="0"/>
              <a:t>потребовать соразмерного уменьшения покупной цены;</a:t>
            </a:r>
            <a:r>
              <a:rPr lang="ru-RU" dirty="0" smtClean="0"/>
              <a:t/>
            </a:r>
            <a:br>
              <a:rPr lang="ru-RU" dirty="0" smtClean="0"/>
            </a:br>
            <a:r>
              <a:rPr lang="ru-RU" dirty="0" smtClean="0"/>
              <a:t/>
            </a:r>
            <a:br>
              <a:rPr lang="ru-RU" dirty="0" smtClean="0"/>
            </a:br>
            <a:r>
              <a:rPr lang="ru-RU" dirty="0"/>
              <a:t>потребовать незамедлительного безвозмездного устранения недостатков товара или возмещения расходов на их исправление потребителем или третьим лицом;</a:t>
            </a:r>
            <a:r>
              <a:rPr lang="ru-RU" dirty="0" smtClean="0"/>
              <a:t/>
            </a:r>
            <a:br>
              <a:rPr lang="ru-RU" dirty="0" smtClean="0"/>
            </a:br>
            <a:r>
              <a:rPr lang="ru-RU" dirty="0" smtClean="0"/>
              <a:t/>
            </a:r>
            <a:br>
              <a:rPr lang="ru-RU" dirty="0" smtClean="0"/>
            </a:br>
            <a:r>
              <a:rPr lang="ru-RU" dirty="0"/>
              <a:t>отказаться от исполнения договора купли-продажи и потребовать возврата уплаченной за товар суммы. По требованию продавца и за его счет потребитель должен возвратить товар с недостатками.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500034" y="428604"/>
            <a:ext cx="8286808" cy="5940088"/>
          </a:xfrm>
          <a:prstGeom prst="rect">
            <a:avLst/>
          </a:prstGeom>
        </p:spPr>
        <p:txBody>
          <a:bodyPr wrap="square">
            <a:spAutoFit/>
          </a:bodyPr>
          <a:lstStyle/>
          <a:p>
            <a:r>
              <a:rPr lang="ru-RU" sz="2000" dirty="0"/>
              <a:t>В отношении технически сложного товара потребитель в случае обнаружения в нем недостатков вправе отказаться от исполнения договора купли-продажи и потребовать возврата уплаченной за такой товар суммы либо предъявить требование о его замене на товар этой же марки (модели, артикула) или на такой же товар другой марки (модели, артикула) с соответствующим перерасчетом покупной цены в течение пятнадцати дней со дня передачи потребителю такого товара. По истечении этого срока указанные требования подлежат удовлетворению в одном из следующих случаев:</a:t>
            </a:r>
            <a:r>
              <a:rPr lang="ru-RU" sz="2000" dirty="0" smtClean="0"/>
              <a:t/>
            </a:r>
            <a:br>
              <a:rPr lang="ru-RU" sz="2000" dirty="0" smtClean="0"/>
            </a:br>
            <a:r>
              <a:rPr lang="ru-RU" sz="2000" dirty="0" smtClean="0"/>
              <a:t/>
            </a:r>
            <a:br>
              <a:rPr lang="ru-RU" sz="2000" dirty="0" smtClean="0"/>
            </a:br>
            <a:r>
              <a:rPr lang="ru-RU" sz="2000" dirty="0"/>
              <a:t>обнаружение существенного недостатка товара;</a:t>
            </a:r>
            <a:r>
              <a:rPr lang="ru-RU" sz="2000" dirty="0" smtClean="0"/>
              <a:t/>
            </a:r>
            <a:br>
              <a:rPr lang="ru-RU" sz="2000" dirty="0" smtClean="0"/>
            </a:br>
            <a:r>
              <a:rPr lang="ru-RU" sz="2000" dirty="0" smtClean="0"/>
              <a:t/>
            </a:r>
            <a:br>
              <a:rPr lang="ru-RU" sz="2000" dirty="0" smtClean="0"/>
            </a:br>
            <a:r>
              <a:rPr lang="ru-RU" sz="2000" dirty="0"/>
              <a:t>нарушение установленных настоящим Законом сроков устранения недостатков товара;</a:t>
            </a:r>
            <a:r>
              <a:rPr lang="ru-RU" sz="2000" dirty="0" smtClean="0"/>
              <a:t/>
            </a:r>
            <a:br>
              <a:rPr lang="ru-RU" sz="2000" dirty="0" smtClean="0"/>
            </a:br>
            <a:r>
              <a:rPr lang="ru-RU" sz="2000" dirty="0" smtClean="0"/>
              <a:t/>
            </a:r>
            <a:br>
              <a:rPr lang="ru-RU" sz="2000" dirty="0" smtClean="0"/>
            </a:br>
            <a:r>
              <a:rPr lang="ru-RU" sz="2000" dirty="0"/>
              <a:t>невозможность использования товара в течение каждого года гарантийного срока в совокупности более чем тридцать дней вследствие неоднократного устранения его различных недостатков.</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smtClean="0"/>
              <a:t>Статья 19. Сроки предъявления потребителем требований в отношении недостатков товара</a:t>
            </a:r>
            <a:br>
              <a:rPr lang="ru-RU" sz="2400" dirty="0" smtClean="0"/>
            </a:br>
            <a:endParaRPr lang="ru-RU" sz="2400" dirty="0"/>
          </a:p>
        </p:txBody>
      </p:sp>
      <p:sp>
        <p:nvSpPr>
          <p:cNvPr id="3" name="Прямоугольник 2"/>
          <p:cNvSpPr/>
          <p:nvPr/>
        </p:nvSpPr>
        <p:spPr>
          <a:xfrm>
            <a:off x="357158" y="1285860"/>
            <a:ext cx="8501122" cy="4401205"/>
          </a:xfrm>
          <a:prstGeom prst="rect">
            <a:avLst/>
          </a:prstGeom>
        </p:spPr>
        <p:txBody>
          <a:bodyPr wrap="square">
            <a:spAutoFit/>
          </a:bodyPr>
          <a:lstStyle/>
          <a:p>
            <a:r>
              <a:rPr lang="ru-RU" sz="2000" dirty="0"/>
              <a:t>Потребитель вправе предъявить предусмотренные статьей 18 настоящего Закона требования к продавцу (изготовителю, уполномоченной организации или уполномоченному индивидуальному предпринимателю, импортеру) в отношении недостатков товара, если они обнаружены в течение гарантийного срока или срока годности (абзац в редакции, введенной в действие с 9 января 2005 года </a:t>
            </a:r>
            <a:r>
              <a:rPr lang="ru-RU" sz="2000" u="sng" dirty="0">
                <a:hlinkClick r:id="rId2"/>
              </a:rPr>
              <a:t>Федеральным законом от 21 декабря 2004 года N 171-ФЗ</a:t>
            </a:r>
            <a:r>
              <a:rPr lang="ru-RU" sz="2000" dirty="0"/>
              <a:t>.</a:t>
            </a:r>
            <a:r>
              <a:rPr lang="ru-RU" sz="2000" dirty="0" smtClean="0"/>
              <a:t/>
            </a:r>
            <a:br>
              <a:rPr lang="ru-RU" sz="2000" dirty="0" smtClean="0"/>
            </a:br>
            <a:r>
              <a:rPr lang="ru-RU" sz="2000" dirty="0" smtClean="0"/>
              <a:t/>
            </a:r>
            <a:br>
              <a:rPr lang="ru-RU" sz="2000" dirty="0" smtClean="0"/>
            </a:br>
            <a:r>
              <a:rPr lang="ru-RU" sz="2000" dirty="0"/>
              <a:t>В отношении товаров, на которые гарантийные сроки или сроки годности не установлены, потребитель вправе предъявить указанные требования, если недостатки товаров обнаружены в разумный срок, но в пределах двух лет со дня передачи их потребителю, если более длительные сроки не установлены законом или договором.</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428596" y="335846"/>
            <a:ext cx="8358246" cy="5632311"/>
          </a:xfrm>
          <a:prstGeom prst="rect">
            <a:avLst/>
          </a:prstGeom>
        </p:spPr>
        <p:txBody>
          <a:bodyPr wrap="square">
            <a:spAutoFit/>
          </a:bodyPr>
          <a:lstStyle/>
          <a:p>
            <a:r>
              <a:rPr lang="ru-RU" sz="2400" dirty="0"/>
              <a:t>При продаже товаров по образцам, по почте, а также в случаях, если момент заключения договора купли-продажи и момент передачи товара потребителю не совпадают, эти сроки исчисляются со дня доставки товара потребителю. Если потребитель лишен возможности использовать товар вследствие обстоятельств, зависящих от продавца (в частности, товар нуждается в специальной установке, подключении или сборке, в нем имеются недостатки), гарантийный срок не течет до устранения продавцом таких обстоятельств. Если день доставки, установки, подключения, сборки товара, устранения зависящих от продавца обстоятельств, вследствие которых потребитель не может использовать товар по назначению, определить невозможно, эти сроки исчисляются со дня заключения договора купли-продажи</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714356"/>
            <a:ext cx="7772400" cy="1285884"/>
          </a:xfrm>
        </p:spPr>
        <p:txBody>
          <a:bodyPr>
            <a:noAutofit/>
          </a:bodyPr>
          <a:lstStyle/>
          <a:p>
            <a:r>
              <a:rPr lang="ru-RU" sz="2400" dirty="0" smtClean="0"/>
              <a:t>Статья 20. Устранение недостатков товара изготовителем (продавцом, уполномоченной организацией или уполномоченным индивидуальным предпринимателем, импортером)</a:t>
            </a:r>
            <a:br>
              <a:rPr lang="ru-RU" sz="2400" dirty="0" smtClean="0"/>
            </a:br>
            <a:endParaRPr lang="ru-RU" sz="2400" dirty="0"/>
          </a:p>
        </p:txBody>
      </p:sp>
      <p:sp>
        <p:nvSpPr>
          <p:cNvPr id="3" name="Прямоугольник 2"/>
          <p:cNvSpPr/>
          <p:nvPr/>
        </p:nvSpPr>
        <p:spPr>
          <a:xfrm>
            <a:off x="571472" y="1714488"/>
            <a:ext cx="8072494" cy="4154984"/>
          </a:xfrm>
          <a:prstGeom prst="rect">
            <a:avLst/>
          </a:prstGeom>
        </p:spPr>
        <p:txBody>
          <a:bodyPr wrap="square">
            <a:spAutoFit/>
          </a:bodyPr>
          <a:lstStyle/>
          <a:p>
            <a:r>
              <a:rPr lang="ru-RU" sz="2400" dirty="0"/>
              <a:t> Если срок устранения недостатков товара не определен в письменной форме соглашением сторон, эти недостатки должны быть устранены изготовителем (продавцом, уполномоченной организацией или уполномоченным индивидуальным предпринимателем, импортером) незамедлительно, то есть в минимальный срок, объективно необходимый для их устранения с учетом обычно применяемого способа. Срок устранения недостатков товара, определяемый в письменной форме соглашением сторон, не может превышать сорок пять дней.</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428596" y="642918"/>
            <a:ext cx="8286808" cy="4401205"/>
          </a:xfrm>
          <a:prstGeom prst="rect">
            <a:avLst/>
          </a:prstGeom>
        </p:spPr>
        <p:txBody>
          <a:bodyPr wrap="square">
            <a:spAutoFit/>
          </a:bodyPr>
          <a:lstStyle/>
          <a:p>
            <a:r>
              <a:rPr lang="ru-RU" sz="2000" dirty="0"/>
              <a:t>В случае устранения недостатков товара гарантийный срок на него продлевается на период, в течение которого товар не использовался. Указанный период исчисляется со дня обращения потребителя с требованием об устранении недостатков товара до дня выдачи его по окончании ремонта. При выдаче товара изготовитель (продавец, уполномоченная организация или уполномоченный индивидуальный предприниматель, импортер) обязан предоставить в письменной форме потребителю информацию о дате обращения потребителя с требованием об устранении обнаруженных им недостатков товара, о дате передачи товара потребителем для устранения недостатков товара, о дате устранения недостатков товара с их описанием, об использованных запасных частях (деталях, материалах) и о дате выдачи товара потребителю по окончании устранения недостатков товара</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28604"/>
            <a:ext cx="7772400" cy="1714512"/>
          </a:xfrm>
        </p:spPr>
        <p:txBody>
          <a:bodyPr>
            <a:noAutofit/>
          </a:bodyPr>
          <a:lstStyle/>
          <a:p>
            <a:r>
              <a:rPr lang="ru-RU" sz="2400" dirty="0" smtClean="0"/>
              <a:t>Статья 23. Ответственность продавца (изготовителя, уполномоченной организации или уполномоченного индивидуального предпринимателя, импортера) за просрочку выполнения требований потребителя</a:t>
            </a:r>
            <a:br>
              <a:rPr lang="ru-RU" sz="2400" dirty="0" smtClean="0"/>
            </a:br>
            <a:endParaRPr lang="ru-RU" sz="2400" dirty="0"/>
          </a:p>
        </p:txBody>
      </p:sp>
      <p:sp>
        <p:nvSpPr>
          <p:cNvPr id="3" name="Прямоугольник 2"/>
          <p:cNvSpPr/>
          <p:nvPr/>
        </p:nvSpPr>
        <p:spPr>
          <a:xfrm>
            <a:off x="642910" y="2000240"/>
            <a:ext cx="7858180" cy="3785652"/>
          </a:xfrm>
          <a:prstGeom prst="rect">
            <a:avLst/>
          </a:prstGeom>
        </p:spPr>
        <p:txBody>
          <a:bodyPr wrap="square">
            <a:spAutoFit/>
          </a:bodyPr>
          <a:lstStyle/>
          <a:p>
            <a:r>
              <a:rPr lang="ru-RU" sz="2400" dirty="0"/>
              <a:t>За нарушение предусмотренных статьями 20, 21 и 22 настоящего Закона сроков, а также за невыполнение (задержку выполнения) требования потребителя о предоставлении ему на период ремонта (замены) аналогичного товара продавец (изготовитель, уполномоченная организация или уполномоченный индивидуальный предприниматель, импортер), допустивший такие нарушения, уплачивает потребителю за каждый день просрочки неустойку (пеню) в размере одного процента цены товара</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571472" y="571480"/>
            <a:ext cx="8072494" cy="3416320"/>
          </a:xfrm>
          <a:prstGeom prst="rect">
            <a:avLst/>
          </a:prstGeom>
        </p:spPr>
        <p:txBody>
          <a:bodyPr wrap="square">
            <a:spAutoFit/>
          </a:bodyPr>
          <a:lstStyle/>
          <a:p>
            <a:r>
              <a:rPr lang="ru-RU" sz="2400" dirty="0"/>
              <a:t>Цена товара определяется, исходя из его цены, существовавшей в том месте, в котором требование потребителя должно было быть удовлетворено продавцом (изготовителем, уполномоченной организацией или уполномоченным индивидуальным предпринимателем, импортером), в день добровольного удовлетворения такого требования или в день вынесения судебного решения, если требование добровольно удовлетворено не было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1439850"/>
          </a:xfrm>
        </p:spPr>
        <p:txBody>
          <a:bodyPr>
            <a:noAutofit/>
          </a:bodyPr>
          <a:lstStyle/>
          <a:p>
            <a:r>
              <a:rPr lang="ru-RU" sz="2400" dirty="0" smtClean="0"/>
              <a:t>Статья 23_1. Последствия нарушения продавцом срока передачи предварительно оплаченного товара потребителю</a:t>
            </a:r>
            <a:br>
              <a:rPr lang="ru-RU" sz="2400" dirty="0" smtClean="0"/>
            </a:br>
            <a:endParaRPr lang="ru-RU" sz="2400" dirty="0"/>
          </a:p>
        </p:txBody>
      </p:sp>
      <p:sp>
        <p:nvSpPr>
          <p:cNvPr id="3" name="Прямоугольник 2"/>
          <p:cNvSpPr/>
          <p:nvPr/>
        </p:nvSpPr>
        <p:spPr>
          <a:xfrm>
            <a:off x="571472" y="1500174"/>
            <a:ext cx="8143932" cy="4401205"/>
          </a:xfrm>
          <a:prstGeom prst="rect">
            <a:avLst/>
          </a:prstGeom>
        </p:spPr>
        <p:txBody>
          <a:bodyPr wrap="square">
            <a:spAutoFit/>
          </a:bodyPr>
          <a:lstStyle/>
          <a:p>
            <a:pPr fontAlgn="base"/>
            <a:r>
              <a:rPr lang="ru-RU" sz="2000" dirty="0"/>
              <a:t> Договор купли-продажи, предусматривающий обязанность потребителя предварительно оплатить товар, должен содержать условие о сроке передачи товара потребителю.</a:t>
            </a:r>
            <a:br>
              <a:rPr lang="ru-RU" sz="2000" dirty="0"/>
            </a:br>
            <a:endParaRPr lang="ru-RU" sz="2000" dirty="0"/>
          </a:p>
          <a:p>
            <a:pPr fontAlgn="base"/>
            <a:r>
              <a:rPr lang="ru-RU" sz="2000" dirty="0"/>
              <a:t>2. В случае, если продавец, получивший сумму предварительной оплаты в определенном договором купли-продажи размере, не исполнил обязанность по передаче товара потребителю в установленный таким договором срок, потребитель по своему выбору вправе потребовать:</a:t>
            </a:r>
            <a:br>
              <a:rPr lang="ru-RU" sz="2000" dirty="0"/>
            </a:br>
            <a:r>
              <a:rPr lang="ru-RU" sz="2000" dirty="0"/>
              <a:t/>
            </a:r>
            <a:br>
              <a:rPr lang="ru-RU" sz="2000" dirty="0"/>
            </a:br>
            <a:r>
              <a:rPr lang="ru-RU" sz="2000" dirty="0"/>
              <a:t>передачи оплаченного товара в установленный им новый срок;</a:t>
            </a:r>
            <a:br>
              <a:rPr lang="ru-RU" sz="2000" dirty="0"/>
            </a:br>
            <a:r>
              <a:rPr lang="ru-RU" sz="2000" dirty="0"/>
              <a:t/>
            </a:r>
            <a:br>
              <a:rPr lang="ru-RU" sz="2000" dirty="0"/>
            </a:br>
            <a:r>
              <a:rPr lang="ru-RU" sz="2000" dirty="0"/>
              <a:t>возврата суммы предварительной оплаты товара, не переданного продавцом.</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571472" y="474345"/>
            <a:ext cx="8143932" cy="4401205"/>
          </a:xfrm>
          <a:prstGeom prst="rect">
            <a:avLst/>
          </a:prstGeom>
        </p:spPr>
        <p:txBody>
          <a:bodyPr wrap="square">
            <a:spAutoFit/>
          </a:bodyPr>
          <a:lstStyle/>
          <a:p>
            <a:r>
              <a:rPr lang="ru-RU" sz="2000" dirty="0"/>
              <a:t>3. В случае нарушения установленного договором купли-продажи срока передачи предварительно оплаченного товара потребителю продавец уплачивает ему за каждый день просрочки неустойку (пени) в размере половины процента суммы предварительной оплаты товара.</a:t>
            </a:r>
            <a:r>
              <a:rPr lang="ru-RU" sz="2000" dirty="0" smtClean="0"/>
              <a:t/>
            </a:r>
            <a:br>
              <a:rPr lang="ru-RU" sz="2000" dirty="0" smtClean="0"/>
            </a:br>
            <a:r>
              <a:rPr lang="ru-RU" sz="2000" dirty="0" smtClean="0"/>
              <a:t/>
            </a:r>
            <a:br>
              <a:rPr lang="ru-RU" sz="2000" dirty="0" smtClean="0"/>
            </a:br>
            <a:r>
              <a:rPr lang="ru-RU" sz="2000" dirty="0"/>
              <a:t>Неустойка (пени) взыскивается со дня, когда по договору купли-продажи передача товара потребителю должна была быть осуществлена, до дня передачи товара потребителю или до дня удовлетворения требования потребителя о возврате ему предварительно уплаченной им суммы.</a:t>
            </a:r>
            <a:r>
              <a:rPr lang="ru-RU" sz="2000" dirty="0" smtClean="0"/>
              <a:t/>
            </a:r>
            <a:br>
              <a:rPr lang="ru-RU" sz="2000" dirty="0" smtClean="0"/>
            </a:br>
            <a:r>
              <a:rPr lang="ru-RU" sz="2000" dirty="0" smtClean="0"/>
              <a:t/>
            </a:r>
            <a:br>
              <a:rPr lang="ru-RU" sz="2000" dirty="0" smtClean="0"/>
            </a:br>
            <a:r>
              <a:rPr lang="ru-RU" sz="2000" dirty="0"/>
              <a:t>Сумма взысканной потребителем неустойки (пени) не может превышать сумму предварительной оплаты товара.</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smtClean="0"/>
              <a:t>Статья 25. Право потребителя на обмен товара надлежащего качества</a:t>
            </a:r>
            <a:br>
              <a:rPr lang="ru-RU" sz="2400" dirty="0" smtClean="0"/>
            </a:br>
            <a:endParaRPr lang="ru-RU" sz="2400" dirty="0"/>
          </a:p>
        </p:txBody>
      </p:sp>
      <p:sp>
        <p:nvSpPr>
          <p:cNvPr id="3" name="Прямоугольник 2"/>
          <p:cNvSpPr/>
          <p:nvPr/>
        </p:nvSpPr>
        <p:spPr>
          <a:xfrm>
            <a:off x="428596" y="1285860"/>
            <a:ext cx="8286808" cy="3785652"/>
          </a:xfrm>
          <a:prstGeom prst="rect">
            <a:avLst/>
          </a:prstGeom>
        </p:spPr>
        <p:txBody>
          <a:bodyPr wrap="square">
            <a:spAutoFit/>
          </a:bodyPr>
          <a:lstStyle/>
          <a:p>
            <a:r>
              <a:rPr lang="ru-RU" sz="2400" dirty="0"/>
              <a:t>Обмен непродовольственного товара надлежащего качества проводится, если указанный товар не был в употреблении, сохранены его товарный вид, потребительские свойства, пломбы, фабричные ярлыки, а также имеется товарный чек или кассовый чек либо иной подтверждающий оплату указанного товара документ. Отсутствие у потребителя товарного чека или кассового чека либо иного подтверждающего оплату товара документа не лишает его возможности ссылаться на свидетельские показания</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571472" y="785794"/>
            <a:ext cx="8143932" cy="3046988"/>
          </a:xfrm>
          <a:prstGeom prst="rect">
            <a:avLst/>
          </a:prstGeom>
        </p:spPr>
        <p:txBody>
          <a:bodyPr wrap="square">
            <a:spAutoFit/>
          </a:bodyPr>
          <a:lstStyle/>
          <a:p>
            <a:r>
              <a:rPr lang="ru-RU" sz="2400" dirty="0"/>
              <a:t> В случае, если аналогичный товар отсутствует в продаже на день обращения потребителя к продавцу, потребитель вправе отказаться от исполнения договора купли-продажи и потребовать возврата уплаченной за указанный товар денежной суммы. Требование потребителя о возврате уплаченной за указанный товар денежной суммы подлежит удовлетворению в течение трех дней со дня возврата указанного товара</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Статья 26. Правила продажи отдельных видов товаров</a:t>
            </a:r>
            <a:br>
              <a:rPr lang="ru-RU" sz="2800" dirty="0" smtClean="0"/>
            </a:br>
            <a:endParaRPr lang="ru-RU" sz="2800" dirty="0"/>
          </a:p>
        </p:txBody>
      </p:sp>
      <p:sp>
        <p:nvSpPr>
          <p:cNvPr id="3" name="Прямоугольник 2"/>
          <p:cNvSpPr/>
          <p:nvPr/>
        </p:nvSpPr>
        <p:spPr>
          <a:xfrm>
            <a:off x="500034" y="1305342"/>
            <a:ext cx="8215370" cy="4154984"/>
          </a:xfrm>
          <a:prstGeom prst="rect">
            <a:avLst/>
          </a:prstGeom>
        </p:spPr>
        <p:txBody>
          <a:bodyPr wrap="square">
            <a:spAutoFit/>
          </a:bodyPr>
          <a:lstStyle/>
          <a:p>
            <a:pPr fontAlgn="base"/>
            <a:r>
              <a:rPr lang="ru-RU" sz="2400" dirty="0"/>
              <a:t>Статья 26_1. Дистанционный способ продажи товара</a:t>
            </a:r>
          </a:p>
          <a:p>
            <a:pPr fontAlgn="base"/>
            <a:r>
              <a:rPr lang="ru-RU" sz="2400" dirty="0"/>
              <a:t>1. Договор розничной купли-продажи может быть заключен на основании ознакомления потребителя с предложенным продавцом описанием товара посредством каталогов, проспектов, буклетов, фотоснимков, средств связи (телевизионной, почтовой, радиосвязи и других) или иными исключающими возможность непосредственного ознакомления потребителя с товаром либо образцом товара при заключении такого договора (дистанционный способ продажи товара)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428596" y="357166"/>
            <a:ext cx="8358246" cy="6001643"/>
          </a:xfrm>
          <a:prstGeom prst="rect">
            <a:avLst/>
          </a:prstGeom>
        </p:spPr>
        <p:txBody>
          <a:bodyPr wrap="square">
            <a:spAutoFit/>
          </a:bodyPr>
          <a:lstStyle/>
          <a:p>
            <a:pPr fontAlgn="base"/>
            <a:r>
              <a:rPr lang="ru-RU" sz="2400" dirty="0"/>
              <a:t>2. Продавцом до заключения договора должна быть предоставлена потребителю информация об основных потребительских свойствах товара, об адресе (месте нахождения) продавца, о месте изготовления товара, о полном фирменном наименовании (</a:t>
            </a:r>
            <a:r>
              <a:rPr lang="ru-RU" sz="2400" dirty="0" err="1"/>
              <a:t>наименовании</a:t>
            </a:r>
            <a:r>
              <a:rPr lang="ru-RU" sz="2400" dirty="0"/>
              <a:t>) продавца (изготовителя), о цене и об условиях приобретения товара, о его доставке, сроке службы, сроке годности и гарантийном сроке, о порядке оплаты товара, а также о сроке, в течение которого действует предложение о заключении договора.</a:t>
            </a:r>
            <a:br>
              <a:rPr lang="ru-RU" sz="2400" dirty="0"/>
            </a:br>
            <a:endParaRPr lang="ru-RU" sz="2400" dirty="0"/>
          </a:p>
          <a:p>
            <a:pPr fontAlgn="base"/>
            <a:r>
              <a:rPr lang="ru-RU" sz="2400" dirty="0"/>
              <a:t>3. Потребителю в момент доставки товара должна быть в письменной форме предоставлена информация о товаре, предусмотренная статьей 10 настоящего Закона, а также предусмотренная пунктом 4 настоящей статьи информация о порядке и сроках возврата товара.</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500034" y="571480"/>
            <a:ext cx="8286808" cy="4708981"/>
          </a:xfrm>
          <a:prstGeom prst="rect">
            <a:avLst/>
          </a:prstGeom>
        </p:spPr>
        <p:txBody>
          <a:bodyPr wrap="square">
            <a:spAutoFit/>
          </a:bodyPr>
          <a:lstStyle/>
          <a:p>
            <a:r>
              <a:rPr lang="ru-RU" sz="2000" dirty="0"/>
              <a:t>4. Потребитель вправе отказаться от товара в любое время до его передачи, а после передачи товара - в течение семи дней.</a:t>
            </a:r>
            <a:r>
              <a:rPr lang="ru-RU" sz="2000" dirty="0" smtClean="0"/>
              <a:t/>
            </a:r>
            <a:br>
              <a:rPr lang="ru-RU" sz="2000" dirty="0" smtClean="0"/>
            </a:br>
            <a:r>
              <a:rPr lang="ru-RU" sz="2000" dirty="0" smtClean="0"/>
              <a:t/>
            </a:r>
            <a:br>
              <a:rPr lang="ru-RU" sz="2000" dirty="0" smtClean="0"/>
            </a:br>
            <a:r>
              <a:rPr lang="ru-RU" sz="2000" dirty="0"/>
              <a:t>В случае, если информация о порядке и сроках возврата товара надлежащего качества не была предоставлена в письменной форме в момент доставки товара, потребитель вправе отказаться от товара в течение трех месяцев с момента передачи товара.</a:t>
            </a:r>
            <a:r>
              <a:rPr lang="ru-RU" sz="2000" dirty="0" smtClean="0"/>
              <a:t/>
            </a:r>
            <a:br>
              <a:rPr lang="ru-RU" sz="2000" dirty="0" smtClean="0"/>
            </a:br>
            <a:r>
              <a:rPr lang="ru-RU" sz="2000" dirty="0" smtClean="0"/>
              <a:t/>
            </a:r>
            <a:br>
              <a:rPr lang="ru-RU" sz="2000" dirty="0" smtClean="0"/>
            </a:br>
            <a:r>
              <a:rPr lang="ru-RU" sz="2000" dirty="0"/>
              <a:t>Возврат товара надлежащего качества возможен в случае, если сохранены его товарный вид, потребительские свойства, а также документ, подтверждающий факт и условия покупки указанного товара. Отсутствие у потребителя документа, подтверждающего факт и условия покупки товара, не лишает его возможности ссылаться на другие доказательства приобретения товара у данного продавца.</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785786" y="642918"/>
            <a:ext cx="7286676" cy="3416320"/>
          </a:xfrm>
          <a:prstGeom prst="rect">
            <a:avLst/>
          </a:prstGeom>
        </p:spPr>
        <p:txBody>
          <a:bodyPr wrap="square">
            <a:spAutoFit/>
          </a:bodyPr>
          <a:lstStyle/>
          <a:p>
            <a:pPr fontAlgn="base"/>
            <a:r>
              <a:rPr lang="ru-RU" sz="2400" dirty="0"/>
              <a:t>Статья 26_2. Правила продажи отдельных видов товаров</a:t>
            </a:r>
          </a:p>
          <a:p>
            <a:pPr fontAlgn="base"/>
            <a:r>
              <a:rPr lang="ru-RU" sz="2400" dirty="0"/>
              <a:t/>
            </a:r>
            <a:br>
              <a:rPr lang="ru-RU" sz="2400" dirty="0"/>
            </a:br>
            <a:r>
              <a:rPr lang="ru-RU" sz="2400" dirty="0"/>
              <a:t>Правила продажи отдельных видов товаров устанавливаются Правительством Российской Федерации.</a:t>
            </a:r>
            <a:br>
              <a:rPr lang="ru-RU" sz="2400" dirty="0"/>
            </a:br>
            <a:r>
              <a:rPr lang="ru-RU" sz="2400" dirty="0"/>
              <a:t>(Статья дополнительно включена с 1 августа 2011 года </a:t>
            </a:r>
            <a:r>
              <a:rPr lang="ru-RU" sz="2400" u="sng" dirty="0">
                <a:hlinkClick r:id="rId2"/>
              </a:rPr>
              <a:t>Федеральным законом от 18 июля 2011 года N 242-ФЗ</a:t>
            </a:r>
            <a:r>
              <a:rPr lang="ru-RU" sz="2400" dirty="0"/>
              <a: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137</TotalTime>
  <Words>896</Words>
  <Application>Microsoft Office PowerPoint</Application>
  <PresentationFormat>Экран (4:3)</PresentationFormat>
  <Paragraphs>28</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Справедливость</vt:lpstr>
      <vt:lpstr>Требования санитарного законодательства,законови иных нормативных документов  РФ в области защиты прав потребителей , соблюдение правил продажи отдельных видов товаров , выполнения работ , оказания услуг. Основные нормативные документы</vt:lpstr>
      <vt:lpstr>Статья 18. Права потребителя при обнаружении в товаре недостатков </vt:lpstr>
      <vt:lpstr>Презентация PowerPoint</vt:lpstr>
      <vt:lpstr>Статья 19. Сроки предъявления потребителем требований в отношении недостатков товара </vt:lpstr>
      <vt:lpstr>Презентация PowerPoint</vt:lpstr>
      <vt:lpstr>Статья 20. Устранение недостатков товара изготовителем (продавцом, уполномоченной организацией или уполномоченным индивидуальным предпринимателем, импортером) </vt:lpstr>
      <vt:lpstr>Презентация PowerPoint</vt:lpstr>
      <vt:lpstr>Статья 23. Ответственность продавца (изготовителя, уполномоченной организации или уполномоченного индивидуального предпринимателя, импортера) за просрочку выполнения требований потребителя </vt:lpstr>
      <vt:lpstr>Презентация PowerPoint</vt:lpstr>
      <vt:lpstr>Статья 23_1. Последствия нарушения продавцом срока передачи предварительно оплаченного товара потребителю </vt:lpstr>
      <vt:lpstr>Презентация PowerPoint</vt:lpstr>
      <vt:lpstr>Статья 25. Право потребителя на обмен товара надлежащего качества </vt:lpstr>
      <vt:lpstr>Презентация PowerPoint</vt:lpstr>
      <vt:lpstr>Статья 26. Правила продажи отдельных видов товаров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максим</dc:creator>
  <cp:lastModifiedBy>kassir</cp:lastModifiedBy>
  <cp:revision>12</cp:revision>
  <dcterms:created xsi:type="dcterms:W3CDTF">2018-04-01T13:40:50Z</dcterms:created>
  <dcterms:modified xsi:type="dcterms:W3CDTF">2018-06-20T11:16:31Z</dcterms:modified>
</cp:coreProperties>
</file>